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jpg"/><Relationship Id="rId6" Type="http://schemas.openxmlformats.org/officeDocument/2006/relationships/image" Target="../media/image5.jpg"/><Relationship Id="rId7" Type="http://schemas.openxmlformats.org/officeDocument/2006/relationships/image" Target="../media/image6.png"/><Relationship Id="rId8" Type="http://schemas.openxmlformats.org/officeDocument/2006/relationships/hyperlink" Target="http://www.d1s.gov.ua/)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image" Target="../media/image11.jpg"/><Relationship Id="rId7" Type="http://schemas.openxmlformats.org/officeDocument/2006/relationships/image" Target="../media/image12.png"/><Relationship Id="rId8" Type="http://schemas.openxmlformats.org/officeDocument/2006/relationships/image" Target="../media/image13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4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5.png"/><Relationship Id="rId3" Type="http://schemas.openxmlformats.org/officeDocument/2006/relationships/image" Target="../media/image16.png"/><Relationship Id="rId4" Type="http://schemas.openxmlformats.org/officeDocument/2006/relationships/image" Target="../media/image17.png"/><Relationship Id="rId5" Type="http://schemas.openxmlformats.org/officeDocument/2006/relationships/image" Target="../media/image18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9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0.png"/><Relationship Id="rId3" Type="http://schemas.openxmlformats.org/officeDocument/2006/relationships/image" Target="../media/image21.png"/><Relationship Id="rId4" Type="http://schemas.openxmlformats.org/officeDocument/2006/relationships/image" Target="../media/image22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3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38600" y="286511"/>
            <a:ext cx="460248" cy="603503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368552" y="2266187"/>
            <a:ext cx="1152525" cy="0"/>
          </a:xfrm>
          <a:custGeom>
            <a:avLst/>
            <a:gdLst/>
            <a:ahLst/>
            <a:cxnLst/>
            <a:rect l="l" t="t" r="r" b="b"/>
            <a:pathLst>
              <a:path w="1152525" h="0">
                <a:moveTo>
                  <a:pt x="0" y="0"/>
                </a:moveTo>
                <a:lnTo>
                  <a:pt x="1152144" y="0"/>
                </a:lnTo>
              </a:path>
            </a:pathLst>
          </a:custGeom>
          <a:ln w="9144">
            <a:solidFill>
              <a:srgbClr val="2B2B2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40151" y="2263139"/>
            <a:ext cx="1603375" cy="0"/>
          </a:xfrm>
          <a:custGeom>
            <a:avLst/>
            <a:gdLst/>
            <a:ahLst/>
            <a:cxnLst/>
            <a:rect l="l" t="t" r="r" b="b"/>
            <a:pathLst>
              <a:path w="1603375" h="0">
                <a:moveTo>
                  <a:pt x="0" y="0"/>
                </a:moveTo>
                <a:lnTo>
                  <a:pt x="1603248" y="0"/>
                </a:lnTo>
              </a:path>
            </a:pathLst>
          </a:custGeom>
          <a:ln w="9144">
            <a:solidFill>
              <a:srgbClr val="2B2B2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5178552" y="2263139"/>
            <a:ext cx="1000125" cy="0"/>
          </a:xfrm>
          <a:custGeom>
            <a:avLst/>
            <a:gdLst/>
            <a:ahLst/>
            <a:cxnLst/>
            <a:rect l="l" t="t" r="r" b="b"/>
            <a:pathLst>
              <a:path w="1000125" h="0">
                <a:moveTo>
                  <a:pt x="0" y="0"/>
                </a:moveTo>
                <a:lnTo>
                  <a:pt x="999744" y="0"/>
                </a:lnTo>
              </a:path>
            </a:pathLst>
          </a:custGeom>
          <a:ln w="9144">
            <a:solidFill>
              <a:srgbClr val="2B2B2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6440423" y="2260091"/>
            <a:ext cx="762000" cy="0"/>
          </a:xfrm>
          <a:custGeom>
            <a:avLst/>
            <a:gdLst/>
            <a:ahLst/>
            <a:cxnLst/>
            <a:rect l="l" t="t" r="r" b="b"/>
            <a:pathLst>
              <a:path w="762000" h="0">
                <a:moveTo>
                  <a:pt x="0" y="0"/>
                </a:moveTo>
                <a:lnTo>
                  <a:pt x="762000" y="0"/>
                </a:lnTo>
              </a:path>
            </a:pathLst>
          </a:custGeom>
          <a:ln w="9144">
            <a:solidFill>
              <a:srgbClr val="2B2B2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5041391" y="44195"/>
            <a:ext cx="2417445" cy="0"/>
          </a:xfrm>
          <a:custGeom>
            <a:avLst/>
            <a:gdLst/>
            <a:ahLst/>
            <a:cxnLst/>
            <a:rect l="l" t="t" r="r" b="b"/>
            <a:pathLst>
              <a:path w="2417445" h="0">
                <a:moveTo>
                  <a:pt x="0" y="0"/>
                </a:moveTo>
                <a:lnTo>
                  <a:pt x="2417064" y="0"/>
                </a:lnTo>
              </a:path>
            </a:pathLst>
          </a:custGeom>
          <a:ln w="9144">
            <a:solidFill>
              <a:srgbClr val="13131C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8" name="object 8" descr=""/>
          <p:cNvGrpSpPr/>
          <p:nvPr/>
        </p:nvGrpSpPr>
        <p:grpSpPr>
          <a:xfrm>
            <a:off x="3749040" y="9960864"/>
            <a:ext cx="2929255" cy="685800"/>
            <a:chOff x="3749040" y="9960864"/>
            <a:chExt cx="2929255" cy="685800"/>
          </a:xfrm>
        </p:grpSpPr>
        <p:pic>
          <p:nvPicPr>
            <p:cNvPr id="9" name="object 9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49040" y="9960864"/>
              <a:ext cx="707136" cy="685800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422648" y="10363200"/>
              <a:ext cx="1755648" cy="118872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813048" y="10482072"/>
              <a:ext cx="2865120" cy="91439"/>
            </a:xfrm>
            <a:prstGeom prst="rect">
              <a:avLst/>
            </a:prstGeom>
          </p:spPr>
        </p:pic>
      </p:grpSp>
      <p:pic>
        <p:nvPicPr>
          <p:cNvPr id="12" name="object 12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411224" y="1965959"/>
            <a:ext cx="4977384" cy="301751"/>
          </a:xfrm>
          <a:prstGeom prst="rect">
            <a:avLst/>
          </a:prstGeom>
        </p:spPr>
      </p:pic>
      <p:pic>
        <p:nvPicPr>
          <p:cNvPr id="13" name="object 13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483608" y="10277855"/>
            <a:ext cx="1688591" cy="91439"/>
          </a:xfrm>
          <a:prstGeom prst="rect">
            <a:avLst/>
          </a:prstGeom>
        </p:spPr>
      </p:pic>
      <p:sp>
        <p:nvSpPr>
          <p:cNvPr id="14" name="object 14" descr=""/>
          <p:cNvSpPr txBox="1"/>
          <p:nvPr/>
        </p:nvSpPr>
        <p:spPr>
          <a:xfrm>
            <a:off x="1237499" y="837971"/>
            <a:ext cx="6038850" cy="1129665"/>
          </a:xfrm>
          <a:prstGeom prst="rect">
            <a:avLst/>
          </a:prstGeom>
        </p:spPr>
        <p:txBody>
          <a:bodyPr wrap="square" lIns="0" tIns="41910" rIns="0" bIns="0" rtlCol="0" vert="horz">
            <a:spAutoFit/>
          </a:bodyPr>
          <a:lstStyle/>
          <a:p>
            <a:pPr algn="ctr" marR="1905">
              <a:lnSpc>
                <a:spcPct val="100000"/>
              </a:lnSpc>
              <a:spcBef>
                <a:spcPts val="330"/>
              </a:spcBef>
            </a:pPr>
            <a:r>
              <a:rPr dirty="0" sz="1400" spc="-10">
                <a:latin typeface="Times New Roman"/>
                <a:cs typeface="Times New Roman"/>
              </a:rPr>
              <a:t>ДЕРЖЛІКСЛУЖБА</a:t>
            </a:r>
            <a:endParaRPr sz="1400">
              <a:latin typeface="Times New Roman"/>
              <a:cs typeface="Times New Roman"/>
            </a:endParaRPr>
          </a:p>
          <a:p>
            <a:pPr algn="ctr" marL="3810">
              <a:lnSpc>
                <a:spcPts val="1685"/>
              </a:lnSpc>
              <a:spcBef>
                <a:spcPts val="235"/>
              </a:spcBef>
            </a:pPr>
            <a:r>
              <a:rPr dirty="0" sz="1450">
                <a:latin typeface="Times New Roman"/>
                <a:cs typeface="Times New Roman"/>
              </a:rPr>
              <a:t>ДЕРЖАВНА</a:t>
            </a:r>
            <a:r>
              <a:rPr dirty="0" sz="1450" spc="17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СЛУЖБА</a:t>
            </a:r>
            <a:r>
              <a:rPr dirty="0" sz="1450" spc="10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3</a:t>
            </a:r>
            <a:r>
              <a:rPr dirty="0" sz="1450" spc="-1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ЛІКАРСЬКИХ</a:t>
            </a:r>
            <a:r>
              <a:rPr dirty="0" sz="1450" spc="17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ЗАСОБІВ</a:t>
            </a:r>
            <a:endParaRPr sz="1450">
              <a:latin typeface="Times New Roman"/>
              <a:cs typeface="Times New Roman"/>
            </a:endParaRPr>
          </a:p>
          <a:p>
            <a:pPr algn="ctr">
              <a:lnSpc>
                <a:spcPts val="1685"/>
              </a:lnSpc>
            </a:pP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5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КОНТРОЛЮ</a:t>
            </a:r>
            <a:r>
              <a:rPr dirty="0" sz="1450" spc="21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</a:t>
            </a:r>
            <a:r>
              <a:rPr dirty="0" sz="1450" spc="6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НАРКОТИКАМИ</a:t>
            </a:r>
            <a:r>
              <a:rPr dirty="0" sz="1450" spc="27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У</a:t>
            </a:r>
            <a:r>
              <a:rPr dirty="0" sz="1450" spc="6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КІРОВОГРАДСЬКІЙ</a:t>
            </a:r>
            <a:r>
              <a:rPr dirty="0" sz="1450" spc="6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ОБЛАСТІ</a:t>
            </a:r>
            <a:endParaRPr sz="1450">
              <a:latin typeface="Times New Roman"/>
              <a:cs typeface="Times New Roman"/>
            </a:endParaRPr>
          </a:p>
          <a:p>
            <a:pPr algn="ctr" marL="920115" marR="906144">
              <a:lnSpc>
                <a:spcPts val="1130"/>
              </a:lnSpc>
              <a:spcBef>
                <a:spcPts val="945"/>
              </a:spcBef>
              <a:tabLst>
                <a:tab pos="2930525" algn="l"/>
              </a:tabLst>
            </a:pPr>
            <a:r>
              <a:rPr dirty="0" sz="1000">
                <a:latin typeface="Times New Roman"/>
                <a:cs typeface="Times New Roman"/>
              </a:rPr>
              <a:t>вул.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Преображенська,</a:t>
            </a:r>
            <a:r>
              <a:rPr dirty="0" sz="1000" spc="-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2,</a:t>
            </a:r>
            <a:r>
              <a:rPr dirty="0" sz="1000" spc="-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м.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-35">
                <a:latin typeface="Times New Roman"/>
                <a:cs typeface="Times New Roman"/>
              </a:rPr>
              <a:t>КропивницькгіFt, </a:t>
            </a:r>
            <a:r>
              <a:rPr dirty="0" sz="1000">
                <a:latin typeface="Times New Roman"/>
                <a:cs typeface="Times New Roman"/>
              </a:rPr>
              <a:t>25006,</a:t>
            </a:r>
            <a:r>
              <a:rPr dirty="0" sz="1000" spc="7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тел/факс:</a:t>
            </a:r>
            <a:r>
              <a:rPr dirty="0" sz="1000" spc="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(0522)</a:t>
            </a:r>
            <a:r>
              <a:rPr dirty="0" sz="1000" spc="45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32-14-</a:t>
            </a:r>
            <a:r>
              <a:rPr dirty="0" sz="1000" spc="-25">
                <a:latin typeface="Times New Roman"/>
                <a:cs typeface="Times New Roman"/>
              </a:rPr>
              <a:t>41, e-</a:t>
            </a:r>
            <a:r>
              <a:rPr dirty="0" sz="1000">
                <a:latin typeface="Times New Roman"/>
                <a:cs typeface="Times New Roman"/>
              </a:rPr>
              <a:t>mail:</a:t>
            </a:r>
            <a:r>
              <a:rPr dirty="0" sz="1000" spc="95">
                <a:latin typeface="Times New Roman"/>
                <a:cs typeface="Times New Roman"/>
              </a:rPr>
              <a:t> </a:t>
            </a:r>
            <a:r>
              <a:rPr dirty="0" u="sng" sz="1000" spc="-5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dls.krUNdls.goy.p_</a:t>
            </a:r>
            <a:r>
              <a:rPr dirty="0" u="sng" sz="1000" spc="-1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,</a:t>
            </a:r>
            <a:r>
              <a:rPr dirty="0" sz="1000" spc="55">
                <a:latin typeface="Times New Roman"/>
                <a:cs typeface="Times New Roman"/>
              </a:rPr>
              <a:t> </a:t>
            </a:r>
            <a:r>
              <a:rPr dirty="0" u="sng" sz="1000" spc="-1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lзttps://</a:t>
            </a:r>
            <a:r>
              <a:rPr dirty="0" u="sng" sz="100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000" spc="-3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.d1s.boy.ua,</a:t>
            </a:r>
            <a:r>
              <a:rPr dirty="0" sz="1000" spc="-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Код</a:t>
            </a:r>
            <a:r>
              <a:rPr dirty="0" sz="1000" spc="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СДРПОУ</a:t>
            </a:r>
            <a:r>
              <a:rPr dirty="0" sz="1000" spc="9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37059505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178691" y="3212083"/>
            <a:ext cx="6156960" cy="56521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685">
              <a:lnSpc>
                <a:spcPct val="100000"/>
              </a:lnSpc>
              <a:spcBef>
                <a:spcPts val="100"/>
              </a:spcBef>
            </a:pPr>
            <a:r>
              <a:rPr dirty="0" sz="1200" spc="10">
                <a:latin typeface="Times New Roman"/>
                <a:cs typeface="Times New Roman"/>
              </a:rPr>
              <a:t>До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 spc="10">
                <a:latin typeface="Times New Roman"/>
                <a:cs typeface="Times New Roman"/>
              </a:rPr>
              <a:t>уваги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 spc="10">
                <a:latin typeface="Times New Roman"/>
                <a:cs typeface="Times New Roman"/>
              </a:rPr>
              <a:t>Уповноважевих</a:t>
            </a:r>
            <a:r>
              <a:rPr dirty="0" sz="1200" spc="3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осіб!</a:t>
            </a:r>
            <a:endParaRPr sz="1200">
              <a:latin typeface="Times New Roman"/>
              <a:cs typeface="Times New Roman"/>
            </a:endParaRPr>
          </a:p>
          <a:p>
            <a:pPr marL="22860" marR="15240" indent="352425">
              <a:lnSpc>
                <a:spcPts val="1420"/>
              </a:lnSpc>
              <a:spcBef>
                <a:spcPts val="1360"/>
              </a:spcBef>
            </a:pPr>
            <a:r>
              <a:rPr dirty="0" sz="1200">
                <a:latin typeface="Times New Roman"/>
                <a:cs typeface="Times New Roman"/>
              </a:rPr>
              <a:t>Надасмо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контролю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заборони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обігу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лікарського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засобу.</a:t>
            </a:r>
            <a:endParaRPr sz="1200">
              <a:latin typeface="Times New Roman"/>
              <a:cs typeface="Times New Roman"/>
            </a:endParaRPr>
          </a:p>
          <a:p>
            <a:pPr marL="373380">
              <a:lnSpc>
                <a:spcPts val="1320"/>
              </a:lnSpc>
              <a:tabLst>
                <a:tab pos="1414145" algn="l"/>
              </a:tabLst>
            </a:pPr>
            <a:r>
              <a:rPr dirty="0" sz="1200" spc="-25">
                <a:latin typeface="Times New Roman"/>
                <a:cs typeface="Times New Roman"/>
              </a:rPr>
              <a:t>Дo</a:t>
            </a:r>
            <a:r>
              <a:rPr dirty="0" sz="1200">
                <a:latin typeface="Times New Roman"/>
                <a:cs typeface="Times New Roman"/>
              </a:rPr>
              <a:t>	вказаних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розпорядженні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повідомити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Державну</a:t>
            </a:r>
            <a:endParaRPr sz="1200">
              <a:latin typeface="Times New Roman"/>
              <a:cs typeface="Times New Roman"/>
            </a:endParaRPr>
          </a:p>
          <a:p>
            <a:pPr marL="18415" marR="8890" indent="4445">
              <a:lnSpc>
                <a:spcPts val="1340"/>
              </a:lnSpc>
              <a:spcBef>
                <a:spcPts val="100"/>
              </a:spcBef>
              <a:tabLst>
                <a:tab pos="5910580" algn="l"/>
              </a:tabLst>
            </a:pP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3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3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3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3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3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4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3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4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3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Кіровоградській</a:t>
            </a:r>
            <a:r>
              <a:rPr dirty="0" sz="1150" spc="27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області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u="sng" sz="1150" spc="-2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про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вжиті</a:t>
            </a:r>
            <a:r>
              <a:rPr dirty="0" u="sng" sz="1150" spc="15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заходи</a:t>
            </a:r>
            <a:r>
              <a:rPr dirty="0" sz="1150" spc="11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щодо</a:t>
            </a:r>
            <a:r>
              <a:rPr dirty="0" sz="1150" spc="1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виконання</a:t>
            </a:r>
            <a:r>
              <a:rPr dirty="0" sz="1150" spc="17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розпорядження.</a:t>
            </a:r>
            <a:endParaRPr sz="1150">
              <a:latin typeface="Times New Roman"/>
              <a:cs typeface="Times New Roman"/>
            </a:endParaRPr>
          </a:p>
          <a:p>
            <a:pPr marL="36830">
              <a:lnSpc>
                <a:spcPts val="1335"/>
              </a:lnSpc>
              <a:spcBef>
                <a:spcPts val="5"/>
              </a:spcBef>
              <a:tabLst>
                <a:tab pos="288925" algn="l"/>
              </a:tabLst>
            </a:pPr>
            <a:r>
              <a:rPr dirty="0" u="sng" sz="115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150" spc="-25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lвФопмв</a:t>
            </a:r>
            <a:r>
              <a:rPr dirty="0" u="sng" sz="1150" spc="-9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іціонадавати</a:t>
            </a:r>
            <a:r>
              <a:rPr dirty="0" u="sng" sz="1150" spc="24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150" spc="145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паперових</a:t>
            </a:r>
            <a:r>
              <a:rPr dirty="0" u="sng" sz="1150" spc="15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носіях</a:t>
            </a:r>
            <a:r>
              <a:rPr dirty="0" sz="1150" spc="1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поштою,</a:t>
            </a:r>
            <a:r>
              <a:rPr dirty="0" sz="1150" spc="1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адресою:</a:t>
            </a:r>
            <a:r>
              <a:rPr dirty="0" sz="1150" spc="170">
                <a:latin typeface="Times New Roman"/>
                <a:cs typeface="Times New Roman"/>
              </a:rPr>
              <a:t> </a:t>
            </a:r>
            <a:r>
              <a:rPr dirty="0" sz="1150" spc="-25" b="1">
                <a:latin typeface="Times New Roman"/>
                <a:cs typeface="Times New Roman"/>
              </a:rPr>
              <a:t>вел.</a:t>
            </a:r>
            <a:r>
              <a:rPr dirty="0" sz="1150" spc="210" b="1">
                <a:latin typeface="Times New Roman"/>
                <a:cs typeface="Times New Roman"/>
              </a:rPr>
              <a:t> </a:t>
            </a:r>
            <a:r>
              <a:rPr dirty="0" sz="1150" b="1" i="1">
                <a:latin typeface="Times New Roman"/>
                <a:cs typeface="Times New Roman"/>
              </a:rPr>
              <a:t>Мреображенсьн</a:t>
            </a:r>
            <a:r>
              <a:rPr dirty="0" sz="1150" b="1">
                <a:latin typeface="Times New Roman"/>
                <a:cs typeface="Times New Roman"/>
              </a:rPr>
              <a:t>іі</a:t>
            </a:r>
            <a:r>
              <a:rPr dirty="0" sz="1150" b="1" i="1">
                <a:latin typeface="Times New Roman"/>
                <a:cs typeface="Times New Roman"/>
              </a:rPr>
              <a:t>,</a:t>
            </a:r>
            <a:r>
              <a:rPr dirty="0" sz="1150" spc="75" b="1" i="1">
                <a:latin typeface="Times New Roman"/>
                <a:cs typeface="Times New Roman"/>
              </a:rPr>
              <a:t> </a:t>
            </a:r>
            <a:r>
              <a:rPr dirty="0" sz="1150" spc="-25" b="1" i="1">
                <a:latin typeface="Times New Roman"/>
                <a:cs typeface="Times New Roman"/>
              </a:rPr>
              <a:t>2,</a:t>
            </a:r>
            <a:endParaRPr sz="1150">
              <a:latin typeface="Times New Roman"/>
              <a:cs typeface="Times New Roman"/>
            </a:endParaRPr>
          </a:p>
          <a:p>
            <a:pPr marL="20320">
              <a:lnSpc>
                <a:spcPts val="1375"/>
              </a:lnSpc>
            </a:pPr>
            <a:r>
              <a:rPr dirty="0" sz="1200" b="1" i="1">
                <a:latin typeface="Times New Roman"/>
                <a:cs typeface="Times New Roman"/>
              </a:rPr>
              <a:t>м.</a:t>
            </a:r>
            <a:r>
              <a:rPr dirty="0" sz="1200" spc="-5" b="1" i="1">
                <a:latin typeface="Times New Roman"/>
                <a:cs typeface="Times New Roman"/>
              </a:rPr>
              <a:t> </a:t>
            </a:r>
            <a:r>
              <a:rPr dirty="0" sz="1200" b="1" i="1">
                <a:latin typeface="Times New Roman"/>
                <a:cs typeface="Times New Roman"/>
              </a:rPr>
              <a:t>Кропивницьний,</a:t>
            </a:r>
            <a:r>
              <a:rPr dirty="0" sz="1200" spc="-35" b="1" i="1">
                <a:latin typeface="Times New Roman"/>
                <a:cs typeface="Times New Roman"/>
              </a:rPr>
              <a:t> </a:t>
            </a:r>
            <a:r>
              <a:rPr dirty="0" sz="1200" b="1" i="1">
                <a:latin typeface="Times New Roman"/>
                <a:cs typeface="Times New Roman"/>
              </a:rPr>
              <a:t>25006,</a:t>
            </a:r>
            <a:r>
              <a:rPr dirty="0" sz="1200" spc="25" b="1" i="1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з</a:t>
            </a:r>
            <a:r>
              <a:rPr dirty="0" u="sng" sz="1200" spc="-15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додатками:</a:t>
            </a:r>
            <a:endParaRPr sz="1200">
              <a:latin typeface="Times New Roman"/>
              <a:cs typeface="Times New Roman"/>
            </a:endParaRPr>
          </a:p>
          <a:p>
            <a:pPr marL="375920">
              <a:lnSpc>
                <a:spcPts val="1415"/>
              </a:lnSpc>
            </a:pPr>
            <a:r>
              <a:rPr dirty="0" sz="1200">
                <a:latin typeface="Times New Roman"/>
                <a:cs typeface="Times New Roman"/>
              </a:rPr>
              <a:t>а)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00" spc="-4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вмішеині</a:t>
            </a:r>
            <a:r>
              <a:rPr dirty="0" u="sng" sz="1200" spc="4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200" spc="-65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кapatlтnn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додаеться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прибуткової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marL="375285">
              <a:lnSpc>
                <a:spcPts val="1405"/>
              </a:lnSpc>
              <a:spcBef>
                <a:spcPts val="25"/>
              </a:spcBef>
            </a:pPr>
            <a:r>
              <a:rPr dirty="0" baseline="2314" sz="1800">
                <a:latin typeface="Times New Roman"/>
                <a:cs typeface="Times New Roman"/>
              </a:rPr>
              <a:t>6)</a:t>
            </a:r>
            <a:r>
              <a:rPr dirty="0" baseline="2314" sz="1800" spc="-97">
                <a:latin typeface="Times New Roman"/>
                <a:cs typeface="Times New Roman"/>
              </a:rPr>
              <a:t> </a:t>
            </a:r>
            <a:r>
              <a:rPr dirty="0" u="sng" baseline="2314" sz="18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nnn</a:t>
            </a:r>
            <a:r>
              <a:rPr dirty="0" u="sng" baseline="2314" sz="1800" spc="135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2314" sz="18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повернеяні</a:t>
            </a:r>
            <a:r>
              <a:rPr dirty="0" u="sng" baseline="2314" sz="1800" spc="165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4629" sz="1800" spc="-3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постачальни</a:t>
            </a:r>
            <a:r>
              <a:rPr dirty="0" u="sng" sz="1200" spc="-2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і‹v</a:t>
            </a:r>
            <a:r>
              <a:rPr dirty="0" sz="1200" spc="-85">
                <a:latin typeface="Times New Roman"/>
                <a:cs typeface="Times New Roman"/>
              </a:rPr>
              <a:t> </a:t>
            </a:r>
            <a:r>
              <a:rPr dirty="0" baseline="2314" sz="1800" spc="-15">
                <a:latin typeface="Times New Roman"/>
                <a:cs typeface="Times New Roman"/>
              </a:rPr>
              <a:t>додаються:</a:t>
            </a:r>
            <a:r>
              <a:rPr dirty="0" baseline="2314" sz="1800" spc="97">
                <a:latin typeface="Times New Roman"/>
                <a:cs typeface="Times New Roman"/>
              </a:rPr>
              <a:t> </a:t>
            </a:r>
            <a:r>
              <a:rPr dirty="0" baseline="2314" sz="1800">
                <a:latin typeface="Times New Roman"/>
                <a:cs typeface="Times New Roman"/>
              </a:rPr>
              <a:t>копія</a:t>
            </a:r>
            <a:r>
              <a:rPr dirty="0" baseline="2314" sz="1800" spc="15">
                <a:latin typeface="Times New Roman"/>
                <a:cs typeface="Times New Roman"/>
              </a:rPr>
              <a:t> </a:t>
            </a:r>
            <a:r>
              <a:rPr dirty="0" baseline="2314" sz="1800">
                <a:latin typeface="Times New Roman"/>
                <a:cs typeface="Times New Roman"/>
              </a:rPr>
              <a:t>прибуткової</a:t>
            </a:r>
            <a:r>
              <a:rPr dirty="0" baseline="2314" sz="1800" spc="67">
                <a:latin typeface="Times New Roman"/>
                <a:cs typeface="Times New Roman"/>
              </a:rPr>
              <a:t> </a:t>
            </a:r>
            <a:r>
              <a:rPr dirty="0" baseline="2314" sz="1800" spc="-15">
                <a:latin typeface="Times New Roman"/>
                <a:cs typeface="Times New Roman"/>
              </a:rPr>
              <a:t>накладної;</a:t>
            </a:r>
            <a:endParaRPr baseline="2314" sz="1800">
              <a:latin typeface="Times New Roman"/>
              <a:cs typeface="Times New Roman"/>
            </a:endParaRPr>
          </a:p>
          <a:p>
            <a:pPr marL="3389629">
              <a:lnSpc>
                <a:spcPts val="1340"/>
              </a:lnSpc>
            </a:pP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накладної</a:t>
            </a:r>
            <a:r>
              <a:rPr dirty="0" sz="1150" spc="1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повернення.</a:t>
            </a:r>
            <a:endParaRPr sz="1150">
              <a:latin typeface="Times New Roman"/>
              <a:cs typeface="Times New Roman"/>
            </a:endParaRPr>
          </a:p>
          <a:p>
            <a:pPr algn="just" marL="378460">
              <a:lnSpc>
                <a:spcPts val="1375"/>
              </a:lnSpc>
            </a:pPr>
            <a:r>
              <a:rPr dirty="0" sz="1150">
                <a:latin typeface="Times New Roman"/>
                <a:cs typeface="Times New Roman"/>
              </a:rPr>
              <a:t>в)</a:t>
            </a:r>
            <a:r>
              <a:rPr dirty="0" sz="1150" spc="114"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50" spc="114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випадку</a:t>
            </a:r>
            <a:r>
              <a:rPr dirty="0" u="sng" sz="1150" spc="14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 spc="-6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пс-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редачі</a:t>
            </a:r>
            <a:r>
              <a:rPr dirty="0" u="sng" sz="1150" spc="18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відходів</a:t>
            </a:r>
            <a:r>
              <a:rPr dirty="0" u="sng" sz="1150" spc="12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лікарського</a:t>
            </a:r>
            <a:r>
              <a:rPr dirty="0" u="sng" sz="1150" spc="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зacoGy</a:t>
            </a:r>
            <a:r>
              <a:rPr dirty="0" u="sng" sz="1150" spc="15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150" spc="15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узилізацію</a:t>
            </a:r>
            <a:r>
              <a:rPr dirty="0" u="sng" sz="1150" spc="14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a6o</a:t>
            </a:r>
            <a:r>
              <a:rPr dirty="0" u="sng" sz="1150" spc="12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 spc="-1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знищення,</a:t>
            </a:r>
            <a:endParaRPr sz="1150">
              <a:latin typeface="Times New Roman"/>
              <a:cs typeface="Times New Roman"/>
            </a:endParaRPr>
          </a:p>
          <a:p>
            <a:pPr algn="just" marL="18415" marR="5080" indent="1905">
              <a:lnSpc>
                <a:spcPts val="1300"/>
              </a:lnSpc>
              <a:spcBef>
                <a:spcPts val="195"/>
              </a:spcBef>
            </a:pPr>
            <a:r>
              <a:rPr dirty="0" u="sng" baseline="2415" sz="1725">
                <a:solidFill>
                  <a:srgbClr val="111111"/>
                </a:solidFill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baseline="2415" sz="1725" spc="89">
                <a:solidFill>
                  <a:srgbClr val="111111"/>
                </a:solidFill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2415" sz="172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увотижневии</a:t>
            </a:r>
            <a:r>
              <a:rPr dirty="0" u="sng" baseline="2415" sz="1725" spc="3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2415" sz="172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строк</a:t>
            </a:r>
            <a:r>
              <a:rPr dirty="0" u="sng" baseline="2415" sz="1725" spc="359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4830" sz="172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поінфо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Р»іv</a:t>
            </a:r>
            <a:r>
              <a:rPr dirty="0" u="sng" baseline="4830" sz="172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аати</a:t>
            </a:r>
            <a:r>
              <a:rPr dirty="0" baseline="4830" sz="1725" spc="172">
                <a:latin typeface="Times New Roman"/>
                <a:cs typeface="Times New Roman"/>
              </a:rPr>
              <a:t>  </a:t>
            </a:r>
            <a:r>
              <a:rPr dirty="0" baseline="2415" sz="1725">
                <a:latin typeface="Times New Roman"/>
                <a:cs typeface="Times New Roman"/>
              </a:rPr>
              <a:t>Державну</a:t>
            </a:r>
            <a:r>
              <a:rPr dirty="0" baseline="2415" sz="1725" spc="254">
                <a:latin typeface="Times New Roman"/>
                <a:cs typeface="Times New Roman"/>
              </a:rPr>
              <a:t> </a:t>
            </a:r>
            <a:r>
              <a:rPr dirty="0" baseline="2415" sz="1725">
                <a:latin typeface="Times New Roman"/>
                <a:cs typeface="Times New Roman"/>
              </a:rPr>
              <a:t>службу</a:t>
            </a:r>
            <a:r>
              <a:rPr dirty="0" baseline="2415" sz="1725" spc="300">
                <a:latin typeface="Times New Roman"/>
                <a:cs typeface="Times New Roman"/>
              </a:rPr>
              <a:t> </a:t>
            </a:r>
            <a:r>
              <a:rPr dirty="0" baseline="2415" sz="1725">
                <a:latin typeface="Times New Roman"/>
                <a:cs typeface="Times New Roman"/>
              </a:rPr>
              <a:t>з</a:t>
            </a:r>
            <a:r>
              <a:rPr dirty="0" baseline="2415" sz="1725" spc="644">
                <a:latin typeface="Times New Roman"/>
                <a:cs typeface="Times New Roman"/>
              </a:rPr>
              <a:t> </a:t>
            </a:r>
            <a:r>
              <a:rPr dirty="0" baseline="2415" sz="1725">
                <a:latin typeface="Times New Roman"/>
                <a:cs typeface="Times New Roman"/>
              </a:rPr>
              <a:t>лікарських</a:t>
            </a:r>
            <a:r>
              <a:rPr dirty="0" baseline="2415" sz="1725" spc="292">
                <a:latin typeface="Times New Roman"/>
                <a:cs typeface="Times New Roman"/>
              </a:rPr>
              <a:t> </a:t>
            </a:r>
            <a:r>
              <a:rPr dirty="0" baseline="2415" sz="1725">
                <a:latin typeface="Times New Roman"/>
                <a:cs typeface="Times New Roman"/>
              </a:rPr>
              <a:t>засобів</a:t>
            </a:r>
            <a:r>
              <a:rPr dirty="0" baseline="2415" sz="1725" spc="232">
                <a:latin typeface="Times New Roman"/>
                <a:cs typeface="Times New Roman"/>
              </a:rPr>
              <a:t> </a:t>
            </a:r>
            <a:r>
              <a:rPr dirty="0" baseline="2415" sz="1725">
                <a:latin typeface="Times New Roman"/>
                <a:cs typeface="Times New Roman"/>
              </a:rPr>
              <a:t>та</a:t>
            </a:r>
            <a:r>
              <a:rPr dirty="0" baseline="2415" sz="1725" spc="120">
                <a:latin typeface="Times New Roman"/>
                <a:cs typeface="Times New Roman"/>
              </a:rPr>
              <a:t> </a:t>
            </a:r>
            <a:r>
              <a:rPr dirty="0" baseline="2415" sz="1725">
                <a:latin typeface="Times New Roman"/>
                <a:cs typeface="Times New Roman"/>
              </a:rPr>
              <a:t>контролю</a:t>
            </a:r>
            <a:r>
              <a:rPr dirty="0" baseline="2415" sz="1725" spc="315">
                <a:latin typeface="Times New Roman"/>
                <a:cs typeface="Times New Roman"/>
              </a:rPr>
              <a:t> </a:t>
            </a:r>
            <a:r>
              <a:rPr dirty="0" baseline="2415" sz="1725" spc="-37">
                <a:latin typeface="Times New Roman"/>
                <a:cs typeface="Times New Roman"/>
              </a:rPr>
              <a:t>за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1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Кіровогр'адській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області</a:t>
            </a:r>
            <a:r>
              <a:rPr dirty="0" sz="1150" spc="10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надати</a:t>
            </a:r>
            <a:r>
              <a:rPr dirty="0" sz="1150" spc="1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копію</a:t>
            </a:r>
            <a:r>
              <a:rPr dirty="0" sz="1150" spc="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прибуткової</a:t>
            </a:r>
            <a:r>
              <a:rPr dirty="0" sz="1150" spc="18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накладної’.</a:t>
            </a:r>
            <a:endParaRPr sz="1150">
              <a:latin typeface="Times New Roman"/>
              <a:cs typeface="Times New Roman"/>
            </a:endParaRPr>
          </a:p>
          <a:p>
            <a:pPr algn="just" marL="16510" marR="7620" indent="361950">
              <a:lnSpc>
                <a:spcPct val="97000"/>
              </a:lnSpc>
              <a:spcBef>
                <a:spcPts val="15"/>
              </a:spcBef>
            </a:pPr>
            <a:r>
              <a:rPr dirty="0" sz="1150">
                <a:latin typeface="Times New Roman"/>
                <a:cs typeface="Times New Roman"/>
              </a:rPr>
              <a:t>При</a:t>
            </a:r>
            <a:r>
              <a:rPr dirty="0" sz="1150" spc="114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наступних</a:t>
            </a:r>
            <a:r>
              <a:rPr dirty="0" sz="1150" spc="15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поставках</a:t>
            </a:r>
            <a:r>
              <a:rPr dirty="0" sz="1150" spc="16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17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засобів,</a:t>
            </a:r>
            <a:r>
              <a:rPr dirty="0" sz="1150" spc="15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вказаних</a:t>
            </a:r>
            <a:r>
              <a:rPr dirty="0" sz="1150" spc="16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13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розпорядженнях,</a:t>
            </a:r>
            <a:r>
              <a:rPr dirty="0" sz="1150" spc="12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cy6</a:t>
            </a:r>
            <a:r>
              <a:rPr dirty="0" sz="1150" spc="19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скт </a:t>
            </a:r>
            <a:r>
              <a:rPr dirty="0" sz="1200">
                <a:latin typeface="Times New Roman"/>
                <a:cs typeface="Times New Roman"/>
              </a:rPr>
              <a:t>господарювання</a:t>
            </a:r>
            <a:r>
              <a:rPr dirty="0" sz="1200" spc="15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повинен</a:t>
            </a:r>
            <a:r>
              <a:rPr dirty="0" sz="1200" spc="19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вжити</a:t>
            </a:r>
            <a:r>
              <a:rPr dirty="0" sz="1200" spc="17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заходів</a:t>
            </a:r>
            <a:r>
              <a:rPr dirty="0" sz="1200" spc="18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17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запобігання</a:t>
            </a:r>
            <a:r>
              <a:rPr dirty="0" sz="1200" spc="229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придбання,</a:t>
            </a:r>
            <a:r>
              <a:rPr dirty="0" sz="1200" spc="18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реалізаціі</a:t>
            </a:r>
            <a:r>
              <a:rPr dirty="0" sz="1200" spc="190">
                <a:latin typeface="Times New Roman"/>
                <a:cs typeface="Times New Roman"/>
              </a:rPr>
              <a:t> 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 spc="-20">
                <a:latin typeface="Times New Roman"/>
                <a:cs typeface="Times New Roman"/>
              </a:rPr>
              <a:t>застосування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зазначених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розпорядженнях.</a:t>
            </a:r>
            <a:endParaRPr sz="1200">
              <a:latin typeface="Times New Roman"/>
              <a:cs typeface="Times New Roman"/>
            </a:endParaRPr>
          </a:p>
          <a:p>
            <a:pPr marL="17145" marR="16510" indent="363220">
              <a:lnSpc>
                <a:spcPts val="1390"/>
              </a:lnSpc>
              <a:spcBef>
                <a:spcPts val="40"/>
              </a:spcBef>
            </a:pPr>
            <a:r>
              <a:rPr dirty="0" u="sng" sz="1150" b="1">
                <a:uFill>
                  <a:solidFill>
                    <a:srgbClr val="1F1F28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50" spc="430" b="1">
                <a:uFill>
                  <a:solidFill>
                    <a:srgbClr val="1F1F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b="1">
                <a:uFill>
                  <a:solidFill>
                    <a:srgbClr val="1F1F28"/>
                  </a:solidFill>
                </a:uFill>
                <a:latin typeface="Times New Roman"/>
                <a:cs typeface="Times New Roman"/>
              </a:rPr>
              <a:t>вііпаднv</a:t>
            </a:r>
            <a:r>
              <a:rPr dirty="0" u="sng" sz="1150" spc="140" b="1">
                <a:uFill>
                  <a:solidFill>
                    <a:srgbClr val="1F1F2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 spc="-10" b="1">
                <a:uFill>
                  <a:solidFill>
                    <a:srgbClr val="1F1F28"/>
                  </a:solidFill>
                </a:uFill>
                <a:latin typeface="Times New Roman"/>
                <a:cs typeface="Times New Roman"/>
              </a:rPr>
              <a:t>відс</a:t>
            </a:r>
            <a:r>
              <a:rPr dirty="0" u="sng" sz="1150" spc="-125" b="1">
                <a:uFill>
                  <a:solidFill>
                    <a:srgbClr val="1F1F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b="1">
                <a:uFill>
                  <a:solidFill>
                    <a:srgbClr val="1F1F28"/>
                  </a:solidFill>
                </a:uFill>
                <a:latin typeface="Times New Roman"/>
                <a:cs typeface="Times New Roman"/>
              </a:rPr>
              <a:t>vтності</a:t>
            </a:r>
            <a:r>
              <a:rPr dirty="0" sz="1150" spc="135" b="1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14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засобів,</a:t>
            </a:r>
            <a:r>
              <a:rPr dirty="0" sz="1150" spc="13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вкаэаних</a:t>
            </a:r>
            <a:r>
              <a:rPr dirty="0" sz="1150" spc="13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4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розпорядженнях</a:t>
            </a:r>
            <a:r>
              <a:rPr dirty="0" sz="1150" spc="4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ші</a:t>
            </a:r>
            <a:r>
              <a:rPr dirty="0" sz="1150" spc="46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листах </a:t>
            </a:r>
            <a:r>
              <a:rPr dirty="0" sz="1150">
                <a:latin typeface="Times New Roman"/>
                <a:cs typeface="Times New Roman"/>
              </a:rPr>
              <a:t>Держлжслужби,</a:t>
            </a:r>
            <a:r>
              <a:rPr dirty="0" sz="1150" spc="295"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відповіді</a:t>
            </a:r>
            <a:r>
              <a:rPr dirty="0" u="heavy" sz="1150" spc="13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heavy" sz="1150" spc="7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письмовому</a:t>
            </a:r>
            <a:r>
              <a:rPr dirty="0" sz="1150" spc="235" b="1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вигляді</a:t>
            </a:r>
            <a:r>
              <a:rPr dirty="0" sz="1150" spc="165"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heavy" sz="1150" spc="14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heavy" sz="1150" spc="8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spc="-1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потрібно.</a:t>
            </a:r>
            <a:endParaRPr sz="1150">
              <a:latin typeface="Times New Roman"/>
              <a:cs typeface="Times New Roman"/>
            </a:endParaRPr>
          </a:p>
          <a:p>
            <a:pPr marL="16510" marR="8255" indent="359410">
              <a:lnSpc>
                <a:spcPts val="1370"/>
              </a:lnSpc>
              <a:spcBef>
                <a:spcPts val="20"/>
              </a:spcBef>
            </a:pPr>
            <a:r>
              <a:rPr dirty="0" sz="1200">
                <a:latin typeface="Times New Roman"/>
                <a:cs typeface="Times New Roman"/>
              </a:rPr>
              <a:t>Одночасно</a:t>
            </a:r>
            <a:r>
              <a:rPr dirty="0" sz="1200" spc="48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нагадусмо,</a:t>
            </a:r>
            <a:r>
              <a:rPr dirty="0" sz="1200" spc="4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розпорядженнями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листами</a:t>
            </a:r>
            <a:r>
              <a:rPr dirty="0" sz="1200" spc="4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Держлікслужби</a:t>
            </a:r>
            <a:r>
              <a:rPr dirty="0" sz="1200" spc="48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можна </a:t>
            </a:r>
            <a:r>
              <a:rPr dirty="0" sz="1200">
                <a:latin typeface="Times New Roman"/>
                <a:cs typeface="Times New Roman"/>
              </a:rPr>
              <a:t>ознайомитися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яа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офіційному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вебсайті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Україюі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та</a:t>
            </a:r>
            <a:endParaRPr sz="1200">
              <a:latin typeface="Times New Roman"/>
              <a:cs typeface="Times New Roman"/>
            </a:endParaRPr>
          </a:p>
          <a:p>
            <a:pPr marL="13970" marR="43180" indent="4445">
              <a:lnSpc>
                <a:spcPts val="1370"/>
              </a:lnSpc>
              <a:spcBef>
                <a:spcPts val="20"/>
              </a:spcBef>
              <a:tabLst>
                <a:tab pos="840105" algn="l"/>
                <a:tab pos="1152525" algn="l"/>
                <a:tab pos="2179955" algn="l"/>
                <a:tab pos="3923029" algn="l"/>
                <a:tab pos="4182745" algn="l"/>
                <a:tab pos="4813935" algn="l"/>
              </a:tabLst>
            </a:pPr>
            <a:r>
              <a:rPr dirty="0" sz="1200" spc="-10">
                <a:latin typeface="Times New Roman"/>
                <a:cs typeface="Times New Roman"/>
              </a:rPr>
              <a:t>контролю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25">
                <a:latin typeface="Times New Roman"/>
                <a:cs typeface="Times New Roman"/>
              </a:rPr>
              <a:t>за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(</a:t>
            </a:r>
            <a:r>
              <a:rPr dirty="0" sz="1200" spc="-10">
                <a:latin typeface="Times New Roman"/>
                <a:cs typeface="Times New Roman"/>
                <a:hlinkClick r:id="rId8"/>
              </a:rPr>
              <a:t>https://www.d1s.gov.ua/)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50">
                <a:latin typeface="Times New Roman"/>
                <a:cs typeface="Times New Roman"/>
              </a:rPr>
              <a:t>в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розділі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35">
                <a:latin typeface="Times New Roman"/>
                <a:cs typeface="Times New Roman"/>
              </a:rPr>
              <a:t>РОЗПОРЯДЖЕННЯ </a:t>
            </a:r>
            <a:r>
              <a:rPr dirty="0" sz="1200" spc="-10">
                <a:latin typeface="Times New Roman"/>
                <a:cs typeface="Times New Roman"/>
              </a:rPr>
              <a:t>ДЕРЖЛІКСЛУЖБИ.</a:t>
            </a:r>
            <a:endParaRPr sz="1200">
              <a:latin typeface="Times New Roman"/>
              <a:cs typeface="Times New Roman"/>
            </a:endParaRPr>
          </a:p>
          <a:p>
            <a:pPr marL="13970">
              <a:lnSpc>
                <a:spcPts val="1415"/>
              </a:lnSpc>
              <a:spcBef>
                <a:spcPts val="1260"/>
              </a:spcBef>
            </a:pPr>
            <a:r>
              <a:rPr dirty="0" sz="1200" spc="-10">
                <a:latin typeface="Times New Roman"/>
                <a:cs typeface="Times New Roman"/>
              </a:rPr>
              <a:t>Додатки:</a:t>
            </a:r>
            <a:endParaRPr sz="1200">
              <a:latin typeface="Times New Roman"/>
              <a:cs typeface="Times New Roman"/>
            </a:endParaRPr>
          </a:p>
          <a:p>
            <a:pPr marL="12700" marR="5715" indent="188595">
              <a:lnSpc>
                <a:spcPts val="1370"/>
              </a:lnSpc>
              <a:spcBef>
                <a:spcPts val="80"/>
              </a:spcBef>
              <a:buAutoNum type="arabicPeriod"/>
              <a:tabLst>
                <a:tab pos="201295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ліхарських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28.10.2025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 spc="-185">
                <a:latin typeface="Times New Roman"/>
                <a:cs typeface="Times New Roman"/>
              </a:rPr>
              <a:t>N.•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915-001.1/002.0/17-</a:t>
            </a:r>
            <a:r>
              <a:rPr dirty="0" sz="1200">
                <a:latin typeface="Times New Roman"/>
                <a:cs typeface="Times New Roman"/>
              </a:rPr>
              <a:t>25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 1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арк.;</a:t>
            </a:r>
            <a:endParaRPr sz="1200">
              <a:latin typeface="Times New Roman"/>
              <a:cs typeface="Times New Roman"/>
            </a:endParaRPr>
          </a:p>
          <a:p>
            <a:pPr marL="15240" marR="13970" indent="186055">
              <a:lnSpc>
                <a:spcPts val="1370"/>
              </a:lnSpc>
              <a:spcBef>
                <a:spcPts val="20"/>
              </a:spcBef>
              <a:buAutoNum type="arabicPeriod"/>
              <a:tabLst>
                <a:tab pos="201295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28.10.2025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 spc="-175">
                <a:latin typeface="Times New Roman"/>
                <a:cs typeface="Times New Roman"/>
              </a:rPr>
              <a:t>N.•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916-001.1/002.0/17-</a:t>
            </a:r>
            <a:r>
              <a:rPr dirty="0" sz="1200">
                <a:latin typeface="Times New Roman"/>
                <a:cs typeface="Times New Roman"/>
              </a:rPr>
              <a:t>25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арк.;</a:t>
            </a:r>
            <a:endParaRPr sz="1200">
              <a:latin typeface="Times New Roman"/>
              <a:cs typeface="Times New Roman"/>
            </a:endParaRPr>
          </a:p>
          <a:p>
            <a:pPr marL="12700" marR="11430" indent="186055">
              <a:lnSpc>
                <a:spcPts val="1370"/>
              </a:lnSpc>
              <a:spcBef>
                <a:spcPts val="45"/>
              </a:spcBef>
              <a:buAutoNum type="arabicPeriod"/>
              <a:tabLst>
                <a:tab pos="198755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 28.10.2025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 spc="-185">
                <a:latin typeface="Times New Roman"/>
                <a:cs typeface="Times New Roman"/>
              </a:rPr>
              <a:t>No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917-001.1/002.0/17-</a:t>
            </a:r>
            <a:r>
              <a:rPr dirty="0" sz="1200">
                <a:latin typeface="Times New Roman"/>
                <a:cs typeface="Times New Roman"/>
              </a:rPr>
              <a:t>25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579885" y="2507995"/>
            <a:ext cx="2731135" cy="55626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 indent="635">
              <a:lnSpc>
                <a:spcPts val="1370"/>
              </a:lnSpc>
              <a:spcBef>
                <a:spcPts val="200"/>
              </a:spcBef>
            </a:pPr>
            <a:r>
              <a:rPr dirty="0" sz="1200" b="1">
                <a:latin typeface="Times New Roman"/>
                <a:cs typeface="Times New Roman"/>
              </a:rPr>
              <a:t>Керівпикам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та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Уповвоважеяим</a:t>
            </a:r>
            <a:r>
              <a:rPr dirty="0" sz="1200" spc="4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особам </a:t>
            </a:r>
            <a:r>
              <a:rPr dirty="0" sz="1200" b="1">
                <a:latin typeface="Times New Roman"/>
                <a:cs typeface="Times New Roman"/>
              </a:rPr>
              <a:t>аптечних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та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медичних</a:t>
            </a:r>
            <a:r>
              <a:rPr dirty="0" sz="1200" spc="7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закладів Кіровоградської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області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181963" y="9189211"/>
            <a:ext cx="13474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Начальніін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служби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180922" y="9958578"/>
            <a:ext cx="1691639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Times New Roman"/>
                <a:cs typeface="Times New Roman"/>
              </a:rPr>
              <a:t>Остапенко</a:t>
            </a:r>
            <a:r>
              <a:rPr dirty="0" sz="950" spc="125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Валентина</a:t>
            </a:r>
            <a:r>
              <a:rPr dirty="0" sz="950" spc="180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32</a:t>
            </a:r>
            <a:r>
              <a:rPr dirty="0" sz="950" spc="120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14</a:t>
            </a:r>
            <a:r>
              <a:rPr dirty="0" sz="950" spc="95">
                <a:latin typeface="Times New Roman"/>
                <a:cs typeface="Times New Roman"/>
              </a:rPr>
              <a:t> </a:t>
            </a:r>
            <a:r>
              <a:rPr dirty="0" sz="950" spc="-25">
                <a:latin typeface="Times New Roman"/>
                <a:cs typeface="Times New Roman"/>
              </a:rPr>
              <a:t>41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5518078" y="9186164"/>
            <a:ext cx="139065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Лілія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ПАRФІЛОВА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3942506" y="10142219"/>
            <a:ext cx="457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0">
                <a:latin typeface="Times New Roman"/>
                <a:cs typeface="Times New Roman"/>
              </a:rPr>
              <a:t>.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3711498" y="9922002"/>
            <a:ext cx="3120390" cy="3676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055"/>
              </a:lnSpc>
              <a:spcBef>
                <a:spcPts val="100"/>
              </a:spcBef>
              <a:tabLst>
                <a:tab pos="337820" algn="l"/>
                <a:tab pos="619760" algn="l"/>
              </a:tabLst>
            </a:pPr>
            <a:r>
              <a:rPr dirty="0" sz="950" spc="-105">
                <a:latin typeface="Courier New"/>
                <a:cs typeface="Courier New"/>
              </a:rPr>
              <a:t>’</a:t>
            </a:r>
            <a:r>
              <a:rPr dirty="0" sz="950" spc="-180">
                <a:latin typeface="Courier New"/>
                <a:cs typeface="Courier New"/>
              </a:rPr>
              <a:t> </a:t>
            </a:r>
            <a:r>
              <a:rPr dirty="0" sz="950" spc="-50">
                <a:latin typeface="Courier New"/>
                <a:cs typeface="Courier New"/>
              </a:rPr>
              <a:t>’</a:t>
            </a:r>
            <a:r>
              <a:rPr dirty="0" sz="950">
                <a:latin typeface="Courier New"/>
                <a:cs typeface="Courier New"/>
              </a:rPr>
              <a:t>	</a:t>
            </a:r>
            <a:r>
              <a:rPr dirty="0" sz="950" spc="-50">
                <a:solidFill>
                  <a:srgbClr val="131313"/>
                </a:solidFill>
                <a:latin typeface="Courier New"/>
                <a:cs typeface="Courier New"/>
              </a:rPr>
              <a:t>'</a:t>
            </a:r>
            <a:r>
              <a:rPr dirty="0" sz="950">
                <a:solidFill>
                  <a:srgbClr val="131313"/>
                </a:solidFill>
                <a:latin typeface="Courier New"/>
                <a:cs typeface="Courier New"/>
              </a:rPr>
              <a:t>	</a:t>
            </a:r>
            <a:r>
              <a:rPr dirty="0" sz="950">
                <a:solidFill>
                  <a:srgbClr val="161616"/>
                </a:solidFill>
                <a:latin typeface="Courier New"/>
                <a:cs typeface="Courier New"/>
              </a:rPr>
              <a:t>.</a:t>
            </a:r>
            <a:r>
              <a:rPr dirty="0" sz="950" spc="30">
                <a:solidFill>
                  <a:srgbClr val="161616"/>
                </a:solidFill>
                <a:latin typeface="Courier New"/>
                <a:cs typeface="Courier New"/>
              </a:rPr>
              <a:t> </a:t>
            </a:r>
            <a:r>
              <a:rPr dirty="0" sz="950" spc="-25">
                <a:latin typeface="Courier New"/>
                <a:cs typeface="Courier New"/>
              </a:rPr>
              <a:t>U3</a:t>
            </a:r>
            <a:endParaRPr sz="950">
              <a:latin typeface="Courier New"/>
              <a:cs typeface="Courier New"/>
            </a:endParaRPr>
          </a:p>
          <a:p>
            <a:pPr marL="773430">
              <a:lnSpc>
                <a:spcPts val="745"/>
              </a:lnSpc>
            </a:pPr>
            <a:r>
              <a:rPr dirty="0" sz="750">
                <a:latin typeface="Times New Roman"/>
                <a:cs typeface="Times New Roman"/>
              </a:rPr>
              <a:t>Держвкгіа</a:t>
            </a:r>
            <a:r>
              <a:rPr dirty="0" sz="750" spc="4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с.туж5а</a:t>
            </a:r>
            <a:r>
              <a:rPr dirty="0" sz="750" spc="60">
                <a:latin typeface="Times New Roman"/>
                <a:cs typeface="Times New Roman"/>
              </a:rPr>
              <a:t> </a:t>
            </a:r>
            <a:r>
              <a:rPr dirty="0" sz="750" spc="-130">
                <a:latin typeface="Times New Roman"/>
                <a:cs typeface="Times New Roman"/>
              </a:rPr>
              <a:t>”i</a:t>
            </a:r>
            <a:r>
              <a:rPr dirty="0" sz="750" spc="-40">
                <a:latin typeface="Times New Roman"/>
                <a:cs typeface="Times New Roman"/>
              </a:rPr>
              <a:t> </a:t>
            </a:r>
            <a:r>
              <a:rPr dirty="0" sz="750" spc="-35">
                <a:latin typeface="Times New Roman"/>
                <a:cs typeface="Times New Roman"/>
              </a:rPr>
              <a:t>.чіхарсък›Lх</a:t>
            </a:r>
            <a:r>
              <a:rPr dirty="0" sz="750" spc="13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зaыGiu</a:t>
            </a:r>
            <a:r>
              <a:rPr dirty="0" sz="750" spc="145">
                <a:latin typeface="Times New Roman"/>
                <a:cs typeface="Times New Roman"/>
              </a:rPr>
              <a:t> </a:t>
            </a:r>
            <a:r>
              <a:rPr dirty="0" sz="750" spc="-140">
                <a:latin typeface="Times New Roman"/>
                <a:cs typeface="Times New Roman"/>
              </a:rPr>
              <a:t>t”u</a:t>
            </a:r>
            <a:r>
              <a:rPr dirty="0" sz="750" spc="9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кэ›пјхьЗіи</a:t>
            </a:r>
            <a:r>
              <a:rPr dirty="0" sz="750" spc="35">
                <a:latin typeface="Times New Roman"/>
                <a:cs typeface="Times New Roman"/>
              </a:rPr>
              <a:t> </a:t>
            </a:r>
            <a:r>
              <a:rPr dirty="0" sz="750" spc="-25">
                <a:latin typeface="Times New Roman"/>
                <a:cs typeface="Times New Roman"/>
              </a:rPr>
              <a:t>3;t</a:t>
            </a:r>
            <a:endParaRPr sz="750">
              <a:latin typeface="Times New Roman"/>
              <a:cs typeface="Times New Roman"/>
            </a:endParaRPr>
          </a:p>
          <a:p>
            <a:pPr marL="563245">
              <a:lnSpc>
                <a:spcPts val="894"/>
              </a:lnSpc>
              <a:tabLst>
                <a:tab pos="777240" algn="l"/>
              </a:tabLst>
            </a:pPr>
            <a:r>
              <a:rPr dirty="0" sz="800" spc="-50">
                <a:solidFill>
                  <a:srgbClr val="424242"/>
                </a:solidFill>
                <a:latin typeface="Times New Roman"/>
                <a:cs typeface="Times New Roman"/>
              </a:rPr>
              <a:t>'</a:t>
            </a:r>
            <a:r>
              <a:rPr dirty="0" sz="800">
                <a:solidFill>
                  <a:srgbClr val="424242"/>
                </a:solidFill>
                <a:latin typeface="Times New Roman"/>
                <a:cs typeface="Times New Roman"/>
              </a:rPr>
              <a:t>	</a:t>
            </a:r>
            <a:r>
              <a:rPr dirty="0" sz="800" spc="-35" b="1">
                <a:latin typeface="Times New Roman"/>
                <a:cs typeface="Times New Roman"/>
              </a:rPr>
              <a:t>шркоззіаемн</a:t>
            </a:r>
            <a:r>
              <a:rPr dirty="0" sz="800" spc="120" b="1"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0C0C0C"/>
                </a:solidFill>
                <a:latin typeface="Times New Roman"/>
                <a:cs typeface="Times New Roman"/>
              </a:rPr>
              <a:t>у</a:t>
            </a:r>
            <a:r>
              <a:rPr dirty="0" sz="800" spc="5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Кіровогрплській</a:t>
            </a:r>
            <a:r>
              <a:rPr dirty="0" sz="800" spc="1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оfiлисті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67809" y="198113"/>
            <a:ext cx="438968" cy="612626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525030" y="10159952"/>
            <a:ext cx="118110" cy="210185"/>
          </a:xfrm>
          <a:prstGeom prst="rect">
            <a:avLst/>
          </a:prstGeom>
        </p:spPr>
        <p:txBody>
          <a:bodyPr wrap="square" lIns="0" tIns="4445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650" spc="-10">
                <a:solidFill>
                  <a:srgbClr val="505050"/>
                </a:solidFill>
                <a:latin typeface="Arial MT"/>
                <a:cs typeface="Arial MT"/>
              </a:rPr>
              <a:t>002</a:t>
            </a:r>
            <a:r>
              <a:rPr dirty="0" sz="650" spc="-45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650" spc="-55">
                <a:solidFill>
                  <a:srgbClr val="666666"/>
                </a:solidFill>
                <a:latin typeface="Arial MT"/>
                <a:cs typeface="Arial MT"/>
              </a:rPr>
              <a:t>0</a:t>
            </a:r>
            <a:endParaRPr sz="650">
              <a:latin typeface="Arial MT"/>
              <a:cs typeface="Arial MT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67937" y="10134238"/>
            <a:ext cx="1649178" cy="246879"/>
          </a:xfrm>
          <a:prstGeom prst="rect">
            <a:avLst/>
          </a:prstGeom>
        </p:spPr>
      </p:pic>
      <p:grpSp>
        <p:nvGrpSpPr>
          <p:cNvPr id="5" name="object 5" descr=""/>
          <p:cNvGrpSpPr/>
          <p:nvPr/>
        </p:nvGrpSpPr>
        <p:grpSpPr>
          <a:xfrm>
            <a:off x="5654761" y="9463702"/>
            <a:ext cx="1399540" cy="247015"/>
            <a:chOff x="5654761" y="9463702"/>
            <a:chExt cx="1399540" cy="247015"/>
          </a:xfrm>
        </p:grpSpPr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203472" y="9463702"/>
              <a:ext cx="48774" cy="106676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523553" y="9497229"/>
              <a:ext cx="64016" cy="57909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654761" y="9469798"/>
              <a:ext cx="1399211" cy="240783"/>
            </a:xfrm>
            <a:prstGeom prst="rect">
              <a:avLst/>
            </a:prstGeom>
          </p:spPr>
        </p:pic>
      </p:grpSp>
      <p:pic>
        <p:nvPicPr>
          <p:cNvPr id="9" name="object 9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105794" y="9500277"/>
            <a:ext cx="45725" cy="57909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697439" y="10356735"/>
            <a:ext cx="1798549" cy="192017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1005471" y="836646"/>
            <a:ext cx="5971540" cy="216535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algn="ctr" marL="491490" marR="508634">
              <a:lnSpc>
                <a:spcPts val="1610"/>
              </a:lnSpc>
              <a:spcBef>
                <a:spcPts val="210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32323"/>
                </a:solidFill>
                <a:latin typeface="Times New Roman"/>
                <a:cs typeface="Times New Roman"/>
              </a:rPr>
              <a:t>3</a:t>
            </a:r>
            <a:r>
              <a:rPr dirty="0" sz="1400" spc="17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solidFill>
                  <a:srgbClr val="111111"/>
                </a:solidFill>
                <a:latin typeface="Times New Roman"/>
                <a:cs typeface="Times New Roman"/>
              </a:rPr>
              <a:t>ТА</a:t>
            </a:r>
            <a:r>
              <a:rPr dirty="0" sz="1400" spc="3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ЗА</a:t>
            </a:r>
            <a:r>
              <a:rPr dirty="0" sz="1400" spc="6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515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128270" marR="111760">
              <a:lnSpc>
                <a:spcPts val="1250"/>
              </a:lnSpc>
              <a:spcBef>
                <a:spcPts val="1575"/>
              </a:spcBef>
            </a:pPr>
            <a:r>
              <a:rPr dirty="0" sz="1100">
                <a:solidFill>
                  <a:srgbClr val="343434"/>
                </a:solidFill>
                <a:latin typeface="Times New Roman"/>
                <a:cs typeface="Times New Roman"/>
              </a:rPr>
              <a:t>проспект</a:t>
            </a:r>
            <a:r>
              <a:rPr dirty="0" sz="1100" spc="7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2F2F2F"/>
                </a:solidFill>
                <a:latin typeface="Times New Roman"/>
                <a:cs typeface="Times New Roman"/>
              </a:rPr>
              <a:t>Берестейський,</a:t>
            </a:r>
            <a:r>
              <a:rPr dirty="0" sz="1100" spc="2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100" spc="-35">
                <a:solidFill>
                  <a:srgbClr val="313131"/>
                </a:solidFill>
                <a:latin typeface="Times New Roman"/>
                <a:cs typeface="Times New Roman"/>
              </a:rPr>
              <a:t>120-</a:t>
            </a:r>
            <a:r>
              <a:rPr dirty="0" sz="1100">
                <a:solidFill>
                  <a:srgbClr val="313131"/>
                </a:solidFill>
                <a:latin typeface="Times New Roman"/>
                <a:cs typeface="Times New Roman"/>
              </a:rPr>
              <a:t>A,</a:t>
            </a:r>
            <a:r>
              <a:rPr dirty="0" sz="1100" spc="6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3B3B3B"/>
                </a:solidFill>
                <a:latin typeface="Times New Roman"/>
                <a:cs typeface="Times New Roman"/>
              </a:rPr>
              <a:t>м.</a:t>
            </a:r>
            <a:r>
              <a:rPr dirty="0" sz="1100" spc="3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100" spc="-80">
                <a:solidFill>
                  <a:srgbClr val="262626"/>
                </a:solidFill>
                <a:latin typeface="Times New Roman"/>
                <a:cs typeface="Times New Roman"/>
              </a:rPr>
              <a:t>Киі‘в,</a:t>
            </a:r>
            <a:r>
              <a:rPr dirty="0" sz="1100" spc="3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343434"/>
                </a:solidFill>
                <a:latin typeface="Times New Roman"/>
                <a:cs typeface="Times New Roman"/>
              </a:rPr>
              <a:t>03115,</a:t>
            </a:r>
            <a:r>
              <a:rPr dirty="0" sz="1100" spc="6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333333"/>
                </a:solidFill>
                <a:latin typeface="Times New Roman"/>
                <a:cs typeface="Times New Roman"/>
              </a:rPr>
              <a:t>тел/факс:</a:t>
            </a:r>
            <a:r>
              <a:rPr dirty="0" sz="1100" spc="5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343434"/>
                </a:solidFill>
                <a:latin typeface="Times New Roman"/>
                <a:cs typeface="Times New Roman"/>
              </a:rPr>
              <a:t>(044)</a:t>
            </a:r>
            <a:r>
              <a:rPr dirty="0" sz="1100" spc="-1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343434"/>
                </a:solidFill>
                <a:latin typeface="Times New Roman"/>
                <a:cs typeface="Times New Roman"/>
              </a:rPr>
              <a:t>422-</a:t>
            </a:r>
            <a:r>
              <a:rPr dirty="0" sz="1100" spc="-20">
                <a:solidFill>
                  <a:srgbClr val="343434"/>
                </a:solidFill>
                <a:latin typeface="Times New Roman"/>
                <a:cs typeface="Times New Roman"/>
              </a:rPr>
              <a:t>55-</a:t>
            </a:r>
            <a:r>
              <a:rPr dirty="0" sz="1100">
                <a:solidFill>
                  <a:srgbClr val="343434"/>
                </a:solidFill>
                <a:latin typeface="Times New Roman"/>
                <a:cs typeface="Times New Roman"/>
              </a:rPr>
              <a:t>77,</a:t>
            </a:r>
            <a:r>
              <a:rPr dirty="0" sz="1100" spc="5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282828"/>
                </a:solidFill>
                <a:latin typeface="Times New Roman"/>
                <a:cs typeface="Times New Roman"/>
              </a:rPr>
              <a:t>e-</a:t>
            </a:r>
            <a:r>
              <a:rPr dirty="0" sz="1100">
                <a:solidFill>
                  <a:srgbClr val="282828"/>
                </a:solidFill>
                <a:latin typeface="Times New Roman"/>
                <a:cs typeface="Times New Roman"/>
              </a:rPr>
              <a:t>mail:</a:t>
            </a:r>
            <a:r>
              <a:rPr dirty="0" sz="1100" spc="4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u="sng" sz="1100">
                <a:solidFill>
                  <a:srgbClr val="313131"/>
                </a:solidFill>
                <a:uFill>
                  <a:solidFill>
                    <a:srgbClr val="646464"/>
                  </a:solidFill>
                </a:uFill>
                <a:latin typeface="Times New Roman"/>
                <a:cs typeface="Times New Roman"/>
              </a:rPr>
              <a:t>dlsHdls</a:t>
            </a:r>
            <a:r>
              <a:rPr dirty="0" u="sng" sz="1100" spc="120">
                <a:solidFill>
                  <a:srgbClr val="313131"/>
                </a:solidFill>
                <a:uFill>
                  <a:solidFill>
                    <a:srgbClr val="646464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00">
                <a:solidFill>
                  <a:srgbClr val="313131"/>
                </a:solidFill>
                <a:uFill>
                  <a:solidFill>
                    <a:srgbClr val="646464"/>
                  </a:solidFill>
                </a:uFill>
                <a:latin typeface="Times New Roman"/>
                <a:cs typeface="Times New Roman"/>
              </a:rPr>
              <a:t>о</a:t>
            </a:r>
            <a:r>
              <a:rPr dirty="0" u="sng" sz="1100" spc="114">
                <a:solidFill>
                  <a:srgbClr val="313131"/>
                </a:solidFill>
                <a:uFill>
                  <a:solidFill>
                    <a:srgbClr val="646464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00" spc="-25">
                <a:solidFill>
                  <a:srgbClr val="2A2A2A"/>
                </a:solidFill>
                <a:uFill>
                  <a:solidFill>
                    <a:srgbClr val="646464"/>
                  </a:solidFill>
                </a:uFill>
                <a:latin typeface="Times New Roman"/>
                <a:cs typeface="Times New Roman"/>
              </a:rPr>
              <a:t>ua</a:t>
            </a:r>
            <a:r>
              <a:rPr dirty="0" sz="1100" spc="-25">
                <a:solidFill>
                  <a:srgbClr val="2A2A2A"/>
                </a:solidFill>
                <a:latin typeface="Times New Roman"/>
                <a:cs typeface="Times New Roman"/>
              </a:rPr>
              <a:t>, </a:t>
            </a:r>
            <a:r>
              <a:rPr dirty="0" u="sng" sz="1100" spc="-10">
                <a:solidFill>
                  <a:srgbClr val="2D2D2D"/>
                </a:solidFill>
                <a:uFill>
                  <a:solidFill>
                    <a:srgbClr val="646464"/>
                  </a:solidFill>
                </a:uFill>
                <a:latin typeface="Times New Roman"/>
                <a:cs typeface="Times New Roman"/>
              </a:rPr>
              <a:t>httns://www.d1s.яov.ua.</a:t>
            </a:r>
            <a:r>
              <a:rPr dirty="0" sz="1100" spc="-6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2D2D2D"/>
                </a:solidFill>
                <a:latin typeface="Times New Roman"/>
                <a:cs typeface="Times New Roman"/>
              </a:rPr>
              <a:t>Код</a:t>
            </a:r>
            <a:r>
              <a:rPr dirty="0" sz="1100" spc="-4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313131"/>
                </a:solidFill>
                <a:latin typeface="Times New Roman"/>
                <a:cs typeface="Times New Roman"/>
              </a:rPr>
              <a:t>СДРПОУ</a:t>
            </a:r>
            <a:r>
              <a:rPr dirty="0" sz="1100" spc="1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313131"/>
                </a:solidFill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endParaRPr sz="11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tabLst>
                <a:tab pos="918844" algn="l"/>
                <a:tab pos="2293620" algn="l"/>
                <a:tab pos="3112135" algn="l"/>
                <a:tab pos="4504055" algn="l"/>
                <a:tab pos="5793105" algn="l"/>
              </a:tabLst>
            </a:pPr>
            <a:r>
              <a:rPr dirty="0" u="sng" sz="1400">
                <a:solidFill>
                  <a:srgbClr val="1F1F1F"/>
                </a:solidFill>
                <a:uFill>
                  <a:solidFill>
                    <a:srgbClr val="64646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solidFill>
                  <a:srgbClr val="1F1F1F"/>
                </a:solidFill>
                <a:latin typeface="Times New Roman"/>
                <a:cs typeface="Times New Roman"/>
              </a:rPr>
              <a:t>від </a:t>
            </a:r>
            <a:r>
              <a:rPr dirty="0" u="sng" sz="1400">
                <a:solidFill>
                  <a:srgbClr val="1F1F1F"/>
                </a:solidFill>
                <a:uFill>
                  <a:solidFill>
                    <a:srgbClr val="64646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solidFill>
                  <a:srgbClr val="1F1F1F"/>
                </a:solidFill>
                <a:latin typeface="Times New Roman"/>
                <a:cs typeface="Times New Roman"/>
              </a:rPr>
              <a:t>	</a:t>
            </a:r>
            <a:r>
              <a:rPr dirty="0" baseline="3968" sz="2100">
                <a:solidFill>
                  <a:srgbClr val="262626"/>
                </a:solidFill>
                <a:latin typeface="Times New Roman"/>
                <a:cs typeface="Times New Roman"/>
              </a:rPr>
              <a:t>На </a:t>
            </a:r>
            <a:r>
              <a:rPr dirty="0" baseline="3968" sz="2100" spc="-562">
                <a:solidFill>
                  <a:srgbClr val="232323"/>
                </a:solidFill>
                <a:latin typeface="Times New Roman"/>
                <a:cs typeface="Times New Roman"/>
              </a:rPr>
              <a:t>№</a:t>
            </a:r>
            <a:r>
              <a:rPr dirty="0" baseline="3968" sz="2100" spc="61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u="sng" baseline="3968" sz="2100">
                <a:solidFill>
                  <a:srgbClr val="232323"/>
                </a:solidFill>
                <a:uFill>
                  <a:solidFill>
                    <a:srgbClr val="646464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5952" sz="2100">
                <a:solidFill>
                  <a:srgbClr val="2D2D2D"/>
                </a:solidFill>
                <a:latin typeface="Times New Roman"/>
                <a:cs typeface="Times New Roman"/>
              </a:rPr>
              <a:t>від </a:t>
            </a:r>
            <a:r>
              <a:rPr dirty="0" u="sng" baseline="5952" sz="2100">
                <a:solidFill>
                  <a:srgbClr val="2D2D2D"/>
                </a:solidFill>
                <a:uFill>
                  <a:solidFill>
                    <a:srgbClr val="646464"/>
                  </a:solidFill>
                </a:uFill>
                <a:latin typeface="Times New Roman"/>
                <a:cs typeface="Times New Roman"/>
              </a:rPr>
              <a:t>	</a:t>
            </a:r>
            <a:endParaRPr baseline="5952" sz="2100">
              <a:latin typeface="Times New Roman"/>
              <a:cs typeface="Times New Roman"/>
            </a:endParaRPr>
          </a:p>
          <a:p>
            <a:pPr marL="3210560" marR="64769" indent="-3810">
              <a:lnSpc>
                <a:spcPts val="1610"/>
              </a:lnSpc>
              <a:spcBef>
                <a:spcPts val="1530"/>
              </a:spcBef>
              <a:tabLst>
                <a:tab pos="5185410" algn="l"/>
              </a:tabLst>
            </a:pPr>
            <a:r>
              <a:rPr dirty="0" sz="1400" spc="-10">
                <a:solidFill>
                  <a:srgbClr val="0F0F0F"/>
                </a:solidFill>
                <a:latin typeface="Times New Roman"/>
                <a:cs typeface="Times New Roman"/>
              </a:rPr>
              <a:t>Керівникам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суб'сктів </a:t>
            </a:r>
            <a:r>
              <a:rPr dirty="0" sz="1400" spc="10">
                <a:latin typeface="Times New Roman"/>
                <a:cs typeface="Times New Roman"/>
              </a:rPr>
              <a:t>господарювання,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 spc="10">
                <a:solidFill>
                  <a:srgbClr val="0F0F0F"/>
                </a:solidFill>
                <a:latin typeface="Times New Roman"/>
                <a:cs typeface="Times New Roman"/>
              </a:rPr>
              <a:t>які</a:t>
            </a:r>
            <a:r>
              <a:rPr dirty="0" sz="1400" spc="44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займаються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533284" y="2967121"/>
            <a:ext cx="139319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5405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зберіганням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solidFill>
                  <a:srgbClr val="2B2B2B"/>
                </a:solidFill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006826" y="3171331"/>
            <a:ext cx="906144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204186" y="2967121"/>
            <a:ext cx="1178560" cy="64770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2700" marR="5080" indent="5715">
              <a:lnSpc>
                <a:spcPts val="1610"/>
              </a:lnSpc>
              <a:spcBef>
                <a:spcPts val="210"/>
              </a:spcBef>
            </a:pPr>
            <a:r>
              <a:rPr dirty="0" sz="1400" spc="-10">
                <a:latin typeface="Times New Roman"/>
                <a:cs typeface="Times New Roman"/>
              </a:rPr>
              <a:t>реалізацісю, застосуванням 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019767" y="3775067"/>
            <a:ext cx="5990590" cy="545274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3195955" marR="88900" indent="-4445">
              <a:lnSpc>
                <a:spcPts val="1580"/>
              </a:lnSpc>
              <a:spcBef>
                <a:spcPts val="185"/>
              </a:spcBef>
              <a:tabLst>
                <a:tab pos="4639310" algn="l"/>
              </a:tabLst>
            </a:pPr>
            <a:r>
              <a:rPr dirty="0" sz="1350" spc="-10">
                <a:latin typeface="Cambria"/>
                <a:cs typeface="Cambria"/>
              </a:rPr>
              <a:t>Керівникам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10">
                <a:latin typeface="Cambria"/>
                <a:cs typeface="Cambria"/>
              </a:rPr>
              <a:t>територіальних </a:t>
            </a:r>
            <a:r>
              <a:rPr dirty="0" sz="1350">
                <a:latin typeface="Cambria"/>
                <a:cs typeface="Cambria"/>
              </a:rPr>
              <a:t>органів</a:t>
            </a:r>
            <a:r>
              <a:rPr dirty="0" sz="1350" spc="155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Держлікслужби</a:t>
            </a:r>
            <a:endParaRPr sz="1350">
              <a:latin typeface="Cambria"/>
              <a:cs typeface="Cambria"/>
            </a:endParaRPr>
          </a:p>
          <a:p>
            <a:pPr algn="ctr" marL="69850">
              <a:lnSpc>
                <a:spcPct val="100000"/>
              </a:lnSpc>
              <a:spcBef>
                <a:spcPts val="1480"/>
              </a:spcBef>
            </a:pP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1400">
              <a:latin typeface="Times New Roman"/>
              <a:cs typeface="Times New Roman"/>
            </a:endParaRPr>
          </a:p>
          <a:p>
            <a:pPr algn="r" marR="20320">
              <a:lnSpc>
                <a:spcPct val="100000"/>
              </a:lnSpc>
            </a:pPr>
            <a:r>
              <a:rPr dirty="0" sz="1350">
                <a:solidFill>
                  <a:srgbClr val="282828"/>
                </a:solidFill>
                <a:latin typeface="Times New Roman"/>
                <a:cs typeface="Times New Roman"/>
              </a:rPr>
              <a:t>Відповідно</a:t>
            </a:r>
            <a:r>
              <a:rPr dirty="0" sz="1350" spc="37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D2D2D"/>
                </a:solidFill>
                <a:latin typeface="Times New Roman"/>
                <a:cs typeface="Times New Roman"/>
              </a:rPr>
              <a:t>до</a:t>
            </a:r>
            <a:r>
              <a:rPr dirty="0" sz="1350" spc="26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32323"/>
                </a:solidFill>
                <a:latin typeface="Times New Roman"/>
                <a:cs typeface="Times New Roman"/>
              </a:rPr>
              <a:t>Конституціі</a:t>
            </a:r>
            <a:r>
              <a:rPr dirty="0" sz="1350" spc="37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C1C1C"/>
                </a:solidFill>
                <a:latin typeface="Times New Roman"/>
                <a:cs typeface="Times New Roman"/>
              </a:rPr>
              <a:t>України,</a:t>
            </a:r>
            <a:r>
              <a:rPr dirty="0" sz="1350" spc="37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62626"/>
                </a:solidFill>
                <a:latin typeface="Times New Roman"/>
                <a:cs typeface="Times New Roman"/>
              </a:rPr>
              <a:t>статей</a:t>
            </a:r>
            <a:r>
              <a:rPr dirty="0" sz="1350" spc="38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32323"/>
                </a:solidFill>
                <a:latin typeface="Times New Roman"/>
                <a:cs typeface="Times New Roman"/>
              </a:rPr>
              <a:t>15,</a:t>
            </a:r>
            <a:r>
              <a:rPr dirty="0" sz="1350" spc="31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B2B2B"/>
                </a:solidFill>
                <a:latin typeface="Times New Roman"/>
                <a:cs typeface="Times New Roman"/>
              </a:rPr>
              <a:t>22,</a:t>
            </a:r>
            <a:r>
              <a:rPr dirty="0" sz="1350" spc="30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F2F2F"/>
                </a:solidFill>
                <a:latin typeface="Times New Roman"/>
                <a:cs typeface="Times New Roman"/>
              </a:rPr>
              <a:t>55</a:t>
            </a:r>
            <a:r>
              <a:rPr dirty="0" sz="1350" spc="29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 spc="-10">
                <a:solidFill>
                  <a:srgbClr val="232323"/>
                </a:solidFill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r" marR="22225">
              <a:lnSpc>
                <a:spcPct val="100000"/>
              </a:lnSpc>
              <a:spcBef>
                <a:spcPts val="204"/>
              </a:spcBef>
            </a:pPr>
            <a:r>
              <a:rPr dirty="0" sz="1350">
                <a:solidFill>
                  <a:srgbClr val="0C0C0C"/>
                </a:solidFill>
                <a:latin typeface="Times New Roman"/>
                <a:cs typeface="Times New Roman"/>
              </a:rPr>
              <a:t>«Основи</a:t>
            </a:r>
            <a:r>
              <a:rPr dirty="0" sz="1350" spc="3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32323"/>
                </a:solidFill>
                <a:latin typeface="Times New Roman"/>
                <a:cs typeface="Times New Roman"/>
              </a:rPr>
              <a:t>законодавства</a:t>
            </a:r>
            <a:r>
              <a:rPr dirty="0" sz="1350" spc="114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62626"/>
                </a:solidFill>
                <a:latin typeface="Times New Roman"/>
                <a:cs typeface="Times New Roman"/>
              </a:rPr>
              <a:t>України</a:t>
            </a:r>
            <a:r>
              <a:rPr dirty="0" sz="1350" spc="5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313131"/>
                </a:solidFill>
                <a:latin typeface="Times New Roman"/>
                <a:cs typeface="Times New Roman"/>
              </a:rPr>
              <a:t>про</a:t>
            </a:r>
            <a:r>
              <a:rPr dirty="0" sz="1350" spc="-6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F2F2F"/>
                </a:solidFill>
                <a:latin typeface="Times New Roman"/>
                <a:cs typeface="Times New Roman"/>
              </a:rPr>
              <a:t>охорону</a:t>
            </a:r>
            <a:r>
              <a:rPr dirty="0" sz="1350" spc="3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A2A2A"/>
                </a:solidFill>
                <a:latin typeface="Times New Roman"/>
                <a:cs typeface="Times New Roman"/>
              </a:rPr>
              <a:t>здоров'я»,</a:t>
            </a:r>
            <a:r>
              <a:rPr dirty="0" sz="1350" spc="3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42424"/>
                </a:solidFill>
                <a:latin typeface="Times New Roman"/>
                <a:cs typeface="Times New Roman"/>
              </a:rPr>
              <a:t>статей</a:t>
            </a:r>
            <a:r>
              <a:rPr dirty="0" sz="1350" spc="-1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F2F2F"/>
                </a:solidFill>
                <a:latin typeface="Times New Roman"/>
                <a:cs typeface="Times New Roman"/>
              </a:rPr>
              <a:t>15,</a:t>
            </a:r>
            <a:r>
              <a:rPr dirty="0" sz="1350" spc="-6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F2F2F"/>
                </a:solidFill>
                <a:latin typeface="Times New Roman"/>
                <a:cs typeface="Times New Roman"/>
              </a:rPr>
              <a:t>17,</a:t>
            </a:r>
            <a:r>
              <a:rPr dirty="0" sz="1350" spc="-2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F2F2F"/>
                </a:solidFill>
                <a:latin typeface="Times New Roman"/>
                <a:cs typeface="Times New Roman"/>
              </a:rPr>
              <a:t>21</a:t>
            </a:r>
            <a:r>
              <a:rPr dirty="0" sz="1350" spc="-2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solidFill>
                  <a:srgbClr val="111111"/>
                </a:solidFill>
                <a:latin typeface="Times New Roman"/>
                <a:cs typeface="Times New Roman"/>
              </a:rPr>
              <a:t>Закону</a:t>
            </a:r>
            <a:endParaRPr sz="1350">
              <a:latin typeface="Times New Roman"/>
              <a:cs typeface="Times New Roman"/>
            </a:endParaRPr>
          </a:p>
          <a:p>
            <a:pPr algn="just" marL="12700" marR="5080" indent="4445">
              <a:lnSpc>
                <a:spcPct val="112900"/>
              </a:lnSpc>
              <a:spcBef>
                <a:spcPts val="10"/>
              </a:spcBef>
            </a:pPr>
            <a:r>
              <a:rPr dirty="0" sz="1400">
                <a:solidFill>
                  <a:srgbClr val="181818"/>
                </a:solidFill>
                <a:latin typeface="Times New Roman"/>
                <a:cs typeface="Times New Roman"/>
              </a:rPr>
              <a:t>України</a:t>
            </a:r>
            <a:r>
              <a:rPr dirty="0" sz="1400" spc="16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81818"/>
                </a:solidFill>
                <a:latin typeface="Times New Roman"/>
                <a:cs typeface="Times New Roman"/>
              </a:rPr>
              <a:t>«Про</a:t>
            </a:r>
            <a:r>
              <a:rPr dirty="0" sz="1400" spc="11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A2A2A"/>
                </a:solidFill>
                <a:latin typeface="Times New Roman"/>
                <a:cs typeface="Times New Roman"/>
              </a:rPr>
              <a:t>лікарські</a:t>
            </a:r>
            <a:r>
              <a:rPr dirty="0" sz="1400" spc="204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A2A2A"/>
                </a:solidFill>
                <a:latin typeface="Times New Roman"/>
                <a:cs typeface="Times New Roman"/>
              </a:rPr>
              <a:t>засоби»,</a:t>
            </a:r>
            <a:r>
              <a:rPr dirty="0" sz="1400" spc="12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C1C1C"/>
                </a:solidFill>
                <a:latin typeface="Times New Roman"/>
                <a:cs typeface="Times New Roman"/>
              </a:rPr>
              <a:t>Положения</a:t>
            </a:r>
            <a:r>
              <a:rPr dirty="0" sz="1400" spc="19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313131"/>
                </a:solidFill>
                <a:latin typeface="Times New Roman"/>
                <a:cs typeface="Times New Roman"/>
              </a:rPr>
              <a:t>про</a:t>
            </a:r>
            <a:r>
              <a:rPr dirty="0" sz="1400" spc="9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F2F2F"/>
                </a:solidFill>
                <a:latin typeface="Times New Roman"/>
                <a:cs typeface="Times New Roman"/>
              </a:rPr>
              <a:t>Державну</a:t>
            </a:r>
            <a:r>
              <a:rPr dirty="0" sz="1400" spc="13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A2A2A"/>
                </a:solidFill>
                <a:latin typeface="Times New Roman"/>
                <a:cs typeface="Times New Roman"/>
              </a:rPr>
              <a:t>службу</a:t>
            </a:r>
            <a:r>
              <a:rPr dirty="0" sz="1400" spc="19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2A2A2A"/>
                </a:solidFill>
                <a:latin typeface="Times New Roman"/>
                <a:cs typeface="Times New Roman"/>
              </a:rPr>
              <a:t>України </a:t>
            </a:r>
            <a:r>
              <a:rPr dirty="0" sz="1350">
                <a:solidFill>
                  <a:srgbClr val="313131"/>
                </a:solidFill>
                <a:latin typeface="Times New Roman"/>
                <a:cs typeface="Times New Roman"/>
              </a:rPr>
              <a:t>з</a:t>
            </a:r>
            <a:r>
              <a:rPr dirty="0" sz="1350" spc="13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12121"/>
                </a:solidFill>
                <a:latin typeface="Times New Roman"/>
                <a:cs typeface="Times New Roman"/>
              </a:rPr>
              <a:t>лікарських</a:t>
            </a:r>
            <a:r>
              <a:rPr dirty="0" sz="1350" spc="28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82828"/>
                </a:solidFill>
                <a:latin typeface="Times New Roman"/>
                <a:cs typeface="Times New Roman"/>
              </a:rPr>
              <a:t>засобів</a:t>
            </a:r>
            <a:r>
              <a:rPr dirty="0" sz="1350" spc="17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333333"/>
                </a:solidFill>
                <a:latin typeface="Times New Roman"/>
                <a:cs typeface="Times New Roman"/>
              </a:rPr>
              <a:t>та</a:t>
            </a:r>
            <a:r>
              <a:rPr dirty="0" sz="1350" spc="16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C1C1C"/>
                </a:solidFill>
                <a:latin typeface="Times New Roman"/>
                <a:cs typeface="Times New Roman"/>
              </a:rPr>
              <a:t>контролю</a:t>
            </a:r>
            <a:r>
              <a:rPr dirty="0" sz="1350" spc="23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B2B2B"/>
                </a:solidFill>
                <a:latin typeface="Times New Roman"/>
                <a:cs typeface="Times New Roman"/>
              </a:rPr>
              <a:t>за</a:t>
            </a:r>
            <a:r>
              <a:rPr dirty="0" sz="1350" spc="19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C1C1C"/>
                </a:solidFill>
                <a:latin typeface="Times New Roman"/>
                <a:cs typeface="Times New Roman"/>
              </a:rPr>
              <a:t>наркотиками,</a:t>
            </a:r>
            <a:r>
              <a:rPr dirty="0" sz="1350" spc="28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A2A2A"/>
                </a:solidFill>
                <a:latin typeface="Times New Roman"/>
                <a:cs typeface="Times New Roman"/>
              </a:rPr>
              <a:t>затвердженого</a:t>
            </a:r>
            <a:r>
              <a:rPr dirty="0" sz="1350" spc="27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solidFill>
                  <a:srgbClr val="282828"/>
                </a:solidFill>
                <a:latin typeface="Times New Roman"/>
                <a:cs typeface="Times New Roman"/>
              </a:rPr>
              <a:t>постановою </a:t>
            </a:r>
            <a:r>
              <a:rPr dirty="0" sz="1350">
                <a:solidFill>
                  <a:srgbClr val="262626"/>
                </a:solidFill>
                <a:latin typeface="Times New Roman"/>
                <a:cs typeface="Times New Roman"/>
              </a:rPr>
              <a:t>Кабінету</a:t>
            </a:r>
            <a:r>
              <a:rPr dirty="0" sz="1350" spc="220">
                <a:solidFill>
                  <a:srgbClr val="262626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282828"/>
                </a:solidFill>
                <a:latin typeface="Times New Roman"/>
                <a:cs typeface="Times New Roman"/>
              </a:rPr>
              <a:t>Міністрів</a:t>
            </a:r>
            <a:r>
              <a:rPr dirty="0" sz="1350" spc="200">
                <a:solidFill>
                  <a:srgbClr val="282828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1D1D1D"/>
                </a:solidFill>
                <a:latin typeface="Times New Roman"/>
                <a:cs typeface="Times New Roman"/>
              </a:rPr>
              <a:t>України</a:t>
            </a:r>
            <a:r>
              <a:rPr dirty="0" sz="1350" spc="220">
                <a:solidFill>
                  <a:srgbClr val="1D1D1D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313131"/>
                </a:solidFill>
                <a:latin typeface="Times New Roman"/>
                <a:cs typeface="Times New Roman"/>
              </a:rPr>
              <a:t>від</a:t>
            </a:r>
            <a:r>
              <a:rPr dirty="0" sz="1350" spc="155">
                <a:solidFill>
                  <a:srgbClr val="313131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343434"/>
                </a:solidFill>
                <a:latin typeface="Times New Roman"/>
                <a:cs typeface="Times New Roman"/>
              </a:rPr>
              <a:t>12.08.2015</a:t>
            </a:r>
            <a:r>
              <a:rPr dirty="0" sz="1350" spc="204">
                <a:solidFill>
                  <a:srgbClr val="343434"/>
                </a:solidFill>
                <a:latin typeface="Times New Roman"/>
                <a:cs typeface="Times New Roman"/>
              </a:rPr>
              <a:t>  </a:t>
            </a:r>
            <a:r>
              <a:rPr dirty="0" sz="1350" spc="-310">
                <a:solidFill>
                  <a:srgbClr val="3A3A3A"/>
                </a:solidFill>
                <a:latin typeface="Times New Roman"/>
                <a:cs typeface="Times New Roman"/>
              </a:rPr>
              <a:t>№</a:t>
            </a:r>
            <a:r>
              <a:rPr dirty="0" sz="1350" spc="315">
                <a:solidFill>
                  <a:srgbClr val="3A3A3A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2D2D2D"/>
                </a:solidFill>
                <a:latin typeface="Times New Roman"/>
                <a:cs typeface="Times New Roman"/>
              </a:rPr>
              <a:t>647,</a:t>
            </a:r>
            <a:r>
              <a:rPr dirty="0" sz="1350" spc="165">
                <a:solidFill>
                  <a:srgbClr val="2D2D2D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212121"/>
                </a:solidFill>
                <a:latin typeface="Times New Roman"/>
                <a:cs typeface="Times New Roman"/>
              </a:rPr>
              <a:t>Порядку</a:t>
            </a:r>
            <a:r>
              <a:rPr dirty="0" sz="1350" spc="229">
                <a:solidFill>
                  <a:srgbClr val="212121"/>
                </a:solidFill>
                <a:latin typeface="Times New Roman"/>
                <a:cs typeface="Times New Roman"/>
              </a:rPr>
              <a:t>  </a:t>
            </a:r>
            <a:r>
              <a:rPr dirty="0" sz="1350" spc="-10">
                <a:solidFill>
                  <a:srgbClr val="262626"/>
                </a:solidFill>
                <a:latin typeface="Times New Roman"/>
                <a:cs typeface="Times New Roman"/>
              </a:rPr>
              <a:t>здійснення </a:t>
            </a:r>
            <a:r>
              <a:rPr dirty="0" sz="1350">
                <a:solidFill>
                  <a:srgbClr val="161616"/>
                </a:solidFill>
                <a:latin typeface="Times New Roman"/>
                <a:cs typeface="Times New Roman"/>
              </a:rPr>
              <a:t>державного</a:t>
            </a:r>
            <a:r>
              <a:rPr dirty="0" sz="1350" spc="120">
                <a:solidFill>
                  <a:srgbClr val="161616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212121"/>
                </a:solidFill>
                <a:latin typeface="Times New Roman"/>
                <a:cs typeface="Times New Roman"/>
              </a:rPr>
              <a:t>контролю</a:t>
            </a:r>
            <a:r>
              <a:rPr dirty="0" sz="1350" spc="120">
                <a:solidFill>
                  <a:srgbClr val="212121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2F2F2F"/>
                </a:solidFill>
                <a:latin typeface="Times New Roman"/>
                <a:cs typeface="Times New Roman"/>
              </a:rPr>
              <a:t>якості</a:t>
            </a:r>
            <a:r>
              <a:rPr dirty="0" sz="1350" spc="110">
                <a:solidFill>
                  <a:srgbClr val="2F2F2F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232323"/>
                </a:solidFill>
                <a:latin typeface="Times New Roman"/>
                <a:cs typeface="Times New Roman"/>
              </a:rPr>
              <a:t>лікарських</a:t>
            </a:r>
            <a:r>
              <a:rPr dirty="0" sz="1350" spc="120">
                <a:solidFill>
                  <a:srgbClr val="232323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262626"/>
                </a:solidFill>
                <a:latin typeface="Times New Roman"/>
                <a:cs typeface="Times New Roman"/>
              </a:rPr>
              <a:t>засобів,</a:t>
            </a:r>
            <a:r>
              <a:rPr dirty="0" sz="1350" spc="95">
                <a:solidFill>
                  <a:srgbClr val="262626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262626"/>
                </a:solidFill>
                <a:latin typeface="Times New Roman"/>
                <a:cs typeface="Times New Roman"/>
              </a:rPr>
              <a:t>що</a:t>
            </a:r>
            <a:r>
              <a:rPr dirty="0" sz="1350" spc="45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62626"/>
                </a:solidFill>
                <a:latin typeface="Times New Roman"/>
                <a:cs typeface="Times New Roman"/>
              </a:rPr>
              <a:t>ввозяться</a:t>
            </a:r>
            <a:r>
              <a:rPr dirty="0" sz="1350" spc="135">
                <a:solidFill>
                  <a:srgbClr val="262626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2A2A2A"/>
                </a:solidFill>
                <a:latin typeface="Times New Roman"/>
                <a:cs typeface="Times New Roman"/>
              </a:rPr>
              <a:t>в</a:t>
            </a:r>
            <a:r>
              <a:rPr dirty="0" sz="1350" spc="434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solidFill>
                  <a:srgbClr val="1C1C1C"/>
                </a:solidFill>
                <a:latin typeface="Times New Roman"/>
                <a:cs typeface="Times New Roman"/>
              </a:rPr>
              <a:t>Україну, </a:t>
            </a:r>
            <a:r>
              <a:rPr dirty="0" sz="1400">
                <a:solidFill>
                  <a:srgbClr val="161616"/>
                </a:solidFill>
                <a:latin typeface="Times New Roman"/>
                <a:cs typeface="Times New Roman"/>
              </a:rPr>
              <a:t>затвердженого</a:t>
            </a:r>
            <a:r>
              <a:rPr dirty="0" sz="1400" spc="-5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D1D1D"/>
                </a:solidFill>
                <a:latin typeface="Times New Roman"/>
                <a:cs typeface="Times New Roman"/>
              </a:rPr>
              <a:t>постановою</a:t>
            </a:r>
            <a:r>
              <a:rPr dirty="0" sz="1400" spc="3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82828"/>
                </a:solidFill>
                <a:latin typeface="Times New Roman"/>
                <a:cs typeface="Times New Roman"/>
              </a:rPr>
              <a:t>Кабінету</a:t>
            </a:r>
            <a:r>
              <a:rPr dirty="0" sz="1400" spc="4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32323"/>
                </a:solidFill>
                <a:latin typeface="Times New Roman"/>
                <a:cs typeface="Times New Roman"/>
              </a:rPr>
              <a:t>Міністрів</a:t>
            </a:r>
            <a:r>
              <a:rPr dirty="0" sz="1400" spc="1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62626"/>
                </a:solidFill>
                <a:latin typeface="Times New Roman"/>
                <a:cs typeface="Times New Roman"/>
              </a:rPr>
              <a:t>Украіни</a:t>
            </a:r>
            <a:r>
              <a:rPr dirty="0" sz="1400" spc="3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42424"/>
                </a:solidFill>
                <a:latin typeface="Times New Roman"/>
                <a:cs typeface="Times New Roman"/>
              </a:rPr>
              <a:t>від</a:t>
            </a:r>
            <a:r>
              <a:rPr dirty="0" sz="1400" spc="-2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C1C1C"/>
                </a:solidFill>
                <a:latin typeface="Times New Roman"/>
                <a:cs typeface="Times New Roman"/>
              </a:rPr>
              <a:t>14.09.2005</a:t>
            </a:r>
            <a:r>
              <a:rPr dirty="0" sz="1400" spc="5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00" spc="-375">
                <a:solidFill>
                  <a:srgbClr val="161616"/>
                </a:solidFill>
                <a:latin typeface="Times New Roman"/>
                <a:cs typeface="Times New Roman"/>
              </a:rPr>
              <a:t>№</a:t>
            </a:r>
            <a:r>
              <a:rPr dirty="0" sz="1400" spc="29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400" spc="-20">
                <a:solidFill>
                  <a:srgbClr val="1C1C1C"/>
                </a:solidFill>
                <a:latin typeface="Times New Roman"/>
                <a:cs typeface="Times New Roman"/>
              </a:rPr>
              <a:t>902, </a:t>
            </a:r>
            <a:r>
              <a:rPr dirty="0" sz="1300">
                <a:solidFill>
                  <a:srgbClr val="2D2D2D"/>
                </a:solidFill>
                <a:latin typeface="Times New Roman"/>
                <a:cs typeface="Times New Roman"/>
              </a:rPr>
              <a:t>пункту</a:t>
            </a:r>
            <a:r>
              <a:rPr dirty="0" sz="1300" spc="240">
                <a:solidFill>
                  <a:srgbClr val="2D2D2D"/>
                </a:solidFill>
                <a:latin typeface="Times New Roman"/>
                <a:cs typeface="Times New Roman"/>
              </a:rPr>
              <a:t>   </a:t>
            </a:r>
            <a:r>
              <a:rPr dirty="0" sz="1300">
                <a:solidFill>
                  <a:srgbClr val="282828"/>
                </a:solidFill>
                <a:latin typeface="Times New Roman"/>
                <a:cs typeface="Times New Roman"/>
              </a:rPr>
              <a:t>3.2.2</a:t>
            </a:r>
            <a:r>
              <a:rPr dirty="0" sz="1300" spc="484">
                <a:solidFill>
                  <a:srgbClr val="282828"/>
                </a:solidFill>
                <a:latin typeface="Times New Roman"/>
                <a:cs typeface="Times New Roman"/>
              </a:rPr>
              <a:t>  </a:t>
            </a:r>
            <a:r>
              <a:rPr dirty="0" sz="1300">
                <a:solidFill>
                  <a:srgbClr val="1F1F1F"/>
                </a:solidFill>
                <a:latin typeface="Times New Roman"/>
                <a:cs typeface="Times New Roman"/>
              </a:rPr>
              <a:t>Порядку</a:t>
            </a:r>
            <a:r>
              <a:rPr dirty="0" sz="1300" spc="245">
                <a:solidFill>
                  <a:srgbClr val="1F1F1F"/>
                </a:solidFill>
                <a:latin typeface="Times New Roman"/>
                <a:cs typeface="Times New Roman"/>
              </a:rPr>
              <a:t>   </a:t>
            </a:r>
            <a:r>
              <a:rPr dirty="0" sz="1300">
                <a:solidFill>
                  <a:srgbClr val="282828"/>
                </a:solidFill>
                <a:latin typeface="Times New Roman"/>
                <a:cs typeface="Times New Roman"/>
              </a:rPr>
              <a:t>встановлення</a:t>
            </a:r>
            <a:r>
              <a:rPr dirty="0" sz="1300" spc="275">
                <a:solidFill>
                  <a:srgbClr val="282828"/>
                </a:solidFill>
                <a:latin typeface="Times New Roman"/>
                <a:cs typeface="Times New Roman"/>
              </a:rPr>
              <a:t>   </a:t>
            </a:r>
            <a:r>
              <a:rPr dirty="0" sz="1300">
                <a:solidFill>
                  <a:srgbClr val="232323"/>
                </a:solidFill>
                <a:latin typeface="Times New Roman"/>
                <a:cs typeface="Times New Roman"/>
              </a:rPr>
              <a:t>заборони</a:t>
            </a:r>
            <a:r>
              <a:rPr dirty="0" sz="1300" spc="225">
                <a:solidFill>
                  <a:srgbClr val="232323"/>
                </a:solidFill>
                <a:latin typeface="Times New Roman"/>
                <a:cs typeface="Times New Roman"/>
              </a:rPr>
              <a:t>   </a:t>
            </a:r>
            <a:r>
              <a:rPr dirty="0" sz="1300">
                <a:solidFill>
                  <a:srgbClr val="131313"/>
                </a:solidFill>
                <a:latin typeface="Times New Roman"/>
                <a:cs typeface="Times New Roman"/>
              </a:rPr>
              <a:t>(тимчасової</a:t>
            </a:r>
            <a:r>
              <a:rPr dirty="0" sz="1300" spc="260">
                <a:solidFill>
                  <a:srgbClr val="131313"/>
                </a:solidFill>
                <a:latin typeface="Times New Roman"/>
                <a:cs typeface="Times New Roman"/>
              </a:rPr>
              <a:t>   </a:t>
            </a:r>
            <a:r>
              <a:rPr dirty="0" sz="1300" spc="-10">
                <a:solidFill>
                  <a:srgbClr val="0E0E0E"/>
                </a:solidFill>
                <a:latin typeface="Times New Roman"/>
                <a:cs typeface="Times New Roman"/>
              </a:rPr>
              <a:t>заборони) </a:t>
            </a:r>
            <a:r>
              <a:rPr dirty="0" sz="1300">
                <a:solidFill>
                  <a:srgbClr val="2A2A2A"/>
                </a:solidFill>
                <a:latin typeface="Times New Roman"/>
                <a:cs typeface="Times New Roman"/>
              </a:rPr>
              <a:t>та</a:t>
            </a:r>
            <a:r>
              <a:rPr dirty="0" sz="1300" spc="38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2D2D2D"/>
                </a:solidFill>
                <a:latin typeface="Times New Roman"/>
                <a:cs typeface="Times New Roman"/>
              </a:rPr>
              <a:t>поновлення</a:t>
            </a:r>
            <a:r>
              <a:rPr dirty="0" sz="1300" spc="95">
                <a:solidFill>
                  <a:srgbClr val="2D2D2D"/>
                </a:solidFill>
                <a:latin typeface="Times New Roman"/>
                <a:cs typeface="Times New Roman"/>
              </a:rPr>
              <a:t>  </a:t>
            </a:r>
            <a:r>
              <a:rPr dirty="0" sz="1300">
                <a:solidFill>
                  <a:srgbClr val="2D2D2D"/>
                </a:solidFill>
                <a:latin typeface="Times New Roman"/>
                <a:cs typeface="Times New Roman"/>
              </a:rPr>
              <a:t>обігу</a:t>
            </a:r>
            <a:r>
              <a:rPr dirty="0" sz="1300" spc="42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F0F0F"/>
                </a:solidFill>
                <a:latin typeface="Times New Roman"/>
                <a:cs typeface="Times New Roman"/>
              </a:rPr>
              <a:t>лікарських</a:t>
            </a:r>
            <a:r>
              <a:rPr dirty="0" sz="1300" spc="100">
                <a:solidFill>
                  <a:srgbClr val="0F0F0F"/>
                </a:solidFill>
                <a:latin typeface="Times New Roman"/>
                <a:cs typeface="Times New Roman"/>
              </a:rPr>
              <a:t>  </a:t>
            </a:r>
            <a:r>
              <a:rPr dirty="0" sz="1300">
                <a:solidFill>
                  <a:srgbClr val="2D2D2D"/>
                </a:solidFill>
                <a:latin typeface="Times New Roman"/>
                <a:cs typeface="Times New Roman"/>
              </a:rPr>
              <a:t>засобів</a:t>
            </a:r>
            <a:r>
              <a:rPr dirty="0" sz="1300" spc="43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383838"/>
                </a:solidFill>
                <a:latin typeface="Times New Roman"/>
                <a:cs typeface="Times New Roman"/>
              </a:rPr>
              <a:t>на</a:t>
            </a:r>
            <a:r>
              <a:rPr dirty="0" sz="1300" spc="42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2F2F2F"/>
                </a:solidFill>
                <a:latin typeface="Times New Roman"/>
                <a:cs typeface="Times New Roman"/>
              </a:rPr>
              <a:t>території</a:t>
            </a:r>
            <a:r>
              <a:rPr dirty="0" sz="1300" spc="45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262626"/>
                </a:solidFill>
                <a:latin typeface="Times New Roman"/>
                <a:cs typeface="Times New Roman"/>
              </a:rPr>
              <a:t>України,</a:t>
            </a:r>
            <a:r>
              <a:rPr dirty="0" sz="1300" spc="47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300" spc="-10">
                <a:solidFill>
                  <a:srgbClr val="282828"/>
                </a:solidFill>
                <a:latin typeface="Times New Roman"/>
                <a:cs typeface="Times New Roman"/>
              </a:rPr>
              <a:t>затвердженого </a:t>
            </a:r>
            <a:r>
              <a:rPr dirty="0" sz="1300">
                <a:solidFill>
                  <a:srgbClr val="212121"/>
                </a:solidFill>
                <a:latin typeface="Times New Roman"/>
                <a:cs typeface="Times New Roman"/>
              </a:rPr>
              <a:t>наказом</a:t>
            </a:r>
            <a:r>
              <a:rPr dirty="0" sz="1300" spc="265">
                <a:solidFill>
                  <a:srgbClr val="212121"/>
                </a:solidFill>
                <a:latin typeface="Times New Roman"/>
                <a:cs typeface="Times New Roman"/>
              </a:rPr>
              <a:t>  </a:t>
            </a:r>
            <a:r>
              <a:rPr dirty="0" sz="1300">
                <a:solidFill>
                  <a:srgbClr val="161616"/>
                </a:solidFill>
                <a:latin typeface="Times New Roman"/>
                <a:cs typeface="Times New Roman"/>
              </a:rPr>
              <a:t>Міністерства</a:t>
            </a:r>
            <a:r>
              <a:rPr dirty="0" sz="1300" spc="265">
                <a:solidFill>
                  <a:srgbClr val="161616"/>
                </a:solidFill>
                <a:latin typeface="Times New Roman"/>
                <a:cs typeface="Times New Roman"/>
              </a:rPr>
              <a:t>  </a:t>
            </a:r>
            <a:r>
              <a:rPr dirty="0" sz="1300">
                <a:solidFill>
                  <a:srgbClr val="161616"/>
                </a:solidFill>
                <a:latin typeface="Times New Roman"/>
                <a:cs typeface="Times New Roman"/>
              </a:rPr>
              <a:t>охорони</a:t>
            </a:r>
            <a:r>
              <a:rPr dirty="0" sz="1300" spc="295">
                <a:solidFill>
                  <a:srgbClr val="161616"/>
                </a:solidFill>
                <a:latin typeface="Times New Roman"/>
                <a:cs typeface="Times New Roman"/>
              </a:rPr>
              <a:t>  </a:t>
            </a:r>
            <a:r>
              <a:rPr dirty="0" sz="1300">
                <a:solidFill>
                  <a:srgbClr val="262626"/>
                </a:solidFill>
                <a:latin typeface="Times New Roman"/>
                <a:cs typeface="Times New Roman"/>
              </a:rPr>
              <a:t>здоров'я</a:t>
            </a:r>
            <a:r>
              <a:rPr dirty="0" sz="1300" spc="315">
                <a:solidFill>
                  <a:srgbClr val="262626"/>
                </a:solidFill>
                <a:latin typeface="Times New Roman"/>
                <a:cs typeface="Times New Roman"/>
              </a:rPr>
              <a:t>  </a:t>
            </a:r>
            <a:r>
              <a:rPr dirty="0" sz="1300">
                <a:solidFill>
                  <a:srgbClr val="2F2F2F"/>
                </a:solidFill>
                <a:latin typeface="Times New Roman"/>
                <a:cs typeface="Times New Roman"/>
              </a:rPr>
              <a:t>Украі‘ни</a:t>
            </a:r>
            <a:r>
              <a:rPr dirty="0" sz="1300" spc="270">
                <a:solidFill>
                  <a:srgbClr val="2F2F2F"/>
                </a:solidFill>
                <a:latin typeface="Times New Roman"/>
                <a:cs typeface="Times New Roman"/>
              </a:rPr>
              <a:t>  </a:t>
            </a:r>
            <a:r>
              <a:rPr dirty="0" sz="1300">
                <a:solidFill>
                  <a:srgbClr val="2F2F2F"/>
                </a:solidFill>
                <a:latin typeface="Times New Roman"/>
                <a:cs typeface="Times New Roman"/>
              </a:rPr>
              <a:t>від</a:t>
            </a:r>
            <a:r>
              <a:rPr dirty="0" sz="1300" spc="215">
                <a:solidFill>
                  <a:srgbClr val="2F2F2F"/>
                </a:solidFill>
                <a:latin typeface="Times New Roman"/>
                <a:cs typeface="Times New Roman"/>
              </a:rPr>
              <a:t>  </a:t>
            </a:r>
            <a:r>
              <a:rPr dirty="0" sz="1300">
                <a:solidFill>
                  <a:srgbClr val="363636"/>
                </a:solidFill>
                <a:latin typeface="Times New Roman"/>
                <a:cs typeface="Times New Roman"/>
              </a:rPr>
              <a:t>22.11.2011</a:t>
            </a:r>
            <a:r>
              <a:rPr dirty="0" sz="1300" spc="285">
                <a:solidFill>
                  <a:srgbClr val="363636"/>
                </a:solidFill>
                <a:latin typeface="Times New Roman"/>
                <a:cs typeface="Times New Roman"/>
              </a:rPr>
              <a:t>  </a:t>
            </a:r>
            <a:r>
              <a:rPr dirty="0" sz="1300">
                <a:solidFill>
                  <a:srgbClr val="181818"/>
                </a:solidFill>
                <a:latin typeface="Times New Roman"/>
                <a:cs typeface="Times New Roman"/>
              </a:rPr>
              <a:t>№</a:t>
            </a:r>
            <a:r>
              <a:rPr dirty="0" sz="1300" spc="370">
                <a:solidFill>
                  <a:srgbClr val="181818"/>
                </a:solidFill>
                <a:latin typeface="Times New Roman"/>
                <a:cs typeface="Times New Roman"/>
              </a:rPr>
              <a:t>  </a:t>
            </a:r>
            <a:r>
              <a:rPr dirty="0" sz="1300" spc="-25">
                <a:solidFill>
                  <a:srgbClr val="1C1C1C"/>
                </a:solidFill>
                <a:latin typeface="Times New Roman"/>
                <a:cs typeface="Times New Roman"/>
              </a:rPr>
              <a:t>809 </a:t>
            </a:r>
            <a:r>
              <a:rPr dirty="0" sz="1350">
                <a:solidFill>
                  <a:srgbClr val="2F2F2F"/>
                </a:solidFill>
                <a:latin typeface="Times New Roman"/>
                <a:cs typeface="Times New Roman"/>
              </a:rPr>
              <a:t>(зі</a:t>
            </a:r>
            <a:r>
              <a:rPr dirty="0" sz="1350" spc="145">
                <a:solidFill>
                  <a:srgbClr val="2F2F2F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181818"/>
                </a:solidFill>
                <a:latin typeface="Times New Roman"/>
                <a:cs typeface="Times New Roman"/>
              </a:rPr>
              <a:t>змінами),</a:t>
            </a:r>
            <a:r>
              <a:rPr dirty="0" sz="1350" spc="140">
                <a:solidFill>
                  <a:srgbClr val="181818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1F1F1F"/>
                </a:solidFill>
                <a:latin typeface="Times New Roman"/>
                <a:cs typeface="Times New Roman"/>
              </a:rPr>
              <a:t>зареестрованого</a:t>
            </a:r>
            <a:r>
              <a:rPr dirty="0" sz="1350" spc="220">
                <a:solidFill>
                  <a:srgbClr val="1F1F1F"/>
                </a:solidFill>
                <a:latin typeface="Times New Roman"/>
                <a:cs typeface="Times New Roman"/>
              </a:rPr>
              <a:t>   </a:t>
            </a:r>
            <a:r>
              <a:rPr dirty="0" sz="1350">
                <a:solidFill>
                  <a:srgbClr val="131313"/>
                </a:solidFill>
                <a:latin typeface="Times New Roman"/>
                <a:cs typeface="Times New Roman"/>
              </a:rPr>
              <a:t>Міністерством</a:t>
            </a:r>
            <a:r>
              <a:rPr dirty="0" sz="1350" spc="180">
                <a:solidFill>
                  <a:srgbClr val="131313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2B2B2B"/>
                </a:solidFill>
                <a:latin typeface="Times New Roman"/>
                <a:cs typeface="Times New Roman"/>
              </a:rPr>
              <a:t>юстиції</a:t>
            </a:r>
            <a:r>
              <a:rPr dirty="0" sz="1350" spc="145">
                <a:solidFill>
                  <a:srgbClr val="2B2B2B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1D1D1D"/>
                </a:solidFill>
                <a:latin typeface="Times New Roman"/>
                <a:cs typeface="Times New Roman"/>
              </a:rPr>
              <a:t>України</a:t>
            </a:r>
            <a:r>
              <a:rPr dirty="0" sz="1350" spc="140">
                <a:solidFill>
                  <a:srgbClr val="1D1D1D"/>
                </a:solidFill>
                <a:latin typeface="Times New Roman"/>
                <a:cs typeface="Times New Roman"/>
              </a:rPr>
              <a:t>  </a:t>
            </a:r>
            <a:r>
              <a:rPr dirty="0" sz="1350" spc="-10">
                <a:solidFill>
                  <a:srgbClr val="2D2D2D"/>
                </a:solidFill>
                <a:latin typeface="Times New Roman"/>
                <a:cs typeface="Times New Roman"/>
              </a:rPr>
              <a:t>30.01.2012 </a:t>
            </a:r>
            <a:r>
              <a:rPr dirty="0" sz="1400">
                <a:solidFill>
                  <a:srgbClr val="212121"/>
                </a:solidFill>
                <a:latin typeface="Times New Roman"/>
                <a:cs typeface="Times New Roman"/>
              </a:rPr>
              <a:t>за</a:t>
            </a:r>
            <a:r>
              <a:rPr dirty="0" sz="1400" spc="2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C1C1C"/>
                </a:solidFill>
                <a:latin typeface="Times New Roman"/>
                <a:cs typeface="Times New Roman"/>
              </a:rPr>
              <a:t>N</a:t>
            </a:r>
            <a:r>
              <a:rPr dirty="0" sz="1400" spc="26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42424"/>
                </a:solidFill>
                <a:latin typeface="Times New Roman"/>
                <a:cs typeface="Times New Roman"/>
              </a:rPr>
              <a:t>126/20439,</a:t>
            </a:r>
            <a:r>
              <a:rPr dirty="0" sz="1400" spc="8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32323"/>
                </a:solidFill>
                <a:latin typeface="Times New Roman"/>
                <a:cs typeface="Times New Roman"/>
              </a:rPr>
              <a:t>Порядку</a:t>
            </a:r>
            <a:r>
              <a:rPr dirty="0" sz="1400" spc="10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F2F2F"/>
                </a:solidFill>
                <a:latin typeface="Times New Roman"/>
                <a:cs typeface="Times New Roman"/>
              </a:rPr>
              <a:t>контролю</a:t>
            </a:r>
            <a:r>
              <a:rPr dirty="0" sz="1400" spc="9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343434"/>
                </a:solidFill>
                <a:latin typeface="Times New Roman"/>
                <a:cs typeface="Times New Roman"/>
              </a:rPr>
              <a:t>якості</a:t>
            </a:r>
            <a:r>
              <a:rPr dirty="0" sz="1400" spc="7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12121"/>
                </a:solidFill>
                <a:latin typeface="Times New Roman"/>
                <a:cs typeface="Times New Roman"/>
              </a:rPr>
              <a:t>лікарських</a:t>
            </a:r>
            <a:r>
              <a:rPr dirty="0" sz="1400" spc="10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42424"/>
                </a:solidFill>
                <a:latin typeface="Times New Roman"/>
                <a:cs typeface="Times New Roman"/>
              </a:rPr>
              <a:t>засобів</a:t>
            </a:r>
            <a:r>
              <a:rPr dirty="0" sz="1400" spc="2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F2F2F"/>
                </a:solidFill>
                <a:latin typeface="Times New Roman"/>
                <a:cs typeface="Times New Roman"/>
              </a:rPr>
              <a:t>під</a:t>
            </a:r>
            <a:r>
              <a:rPr dirty="0" sz="1400" spc="3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313131"/>
                </a:solidFill>
                <a:latin typeface="Times New Roman"/>
                <a:cs typeface="Times New Roman"/>
              </a:rPr>
              <a:t>час</a:t>
            </a:r>
            <a:r>
              <a:rPr dirty="0" sz="1400" spc="2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262626"/>
                </a:solidFill>
                <a:latin typeface="Times New Roman"/>
                <a:cs typeface="Times New Roman"/>
              </a:rPr>
              <a:t>оптової </a:t>
            </a:r>
            <a:r>
              <a:rPr dirty="0" sz="1350">
                <a:solidFill>
                  <a:srgbClr val="2D2D2D"/>
                </a:solidFill>
                <a:latin typeface="Times New Roman"/>
                <a:cs typeface="Times New Roman"/>
              </a:rPr>
              <a:t>та</a:t>
            </a:r>
            <a:r>
              <a:rPr dirty="0" sz="1350" spc="16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F1F1F"/>
                </a:solidFill>
                <a:latin typeface="Times New Roman"/>
                <a:cs typeface="Times New Roman"/>
              </a:rPr>
              <a:t>роздрібної</a:t>
            </a:r>
            <a:r>
              <a:rPr dirty="0" sz="1350" spc="25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32323"/>
                </a:solidFill>
                <a:latin typeface="Times New Roman"/>
                <a:cs typeface="Times New Roman"/>
              </a:rPr>
              <a:t>торгівлі,</a:t>
            </a:r>
            <a:r>
              <a:rPr dirty="0" sz="1350" spc="20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A2A2A"/>
                </a:solidFill>
                <a:latin typeface="Times New Roman"/>
                <a:cs typeface="Times New Roman"/>
              </a:rPr>
              <a:t>наказом</a:t>
            </a:r>
            <a:r>
              <a:rPr dirty="0" sz="1350" spc="26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A2A2A"/>
                </a:solidFill>
                <a:latin typeface="Times New Roman"/>
                <a:cs typeface="Times New Roman"/>
              </a:rPr>
              <a:t>Міністерства</a:t>
            </a:r>
            <a:r>
              <a:rPr dirty="0" sz="1350" spc="26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D2D2D"/>
                </a:solidFill>
                <a:latin typeface="Times New Roman"/>
                <a:cs typeface="Times New Roman"/>
              </a:rPr>
              <a:t>охорони</a:t>
            </a:r>
            <a:r>
              <a:rPr dirty="0" sz="1350" spc="26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solidFill>
                  <a:srgbClr val="282828"/>
                </a:solidFill>
                <a:latin typeface="Times New Roman"/>
                <a:cs typeface="Times New Roman"/>
              </a:rPr>
              <a:t>здоров'я </a:t>
            </a:r>
            <a:r>
              <a:rPr dirty="0" sz="1350">
                <a:solidFill>
                  <a:srgbClr val="1D1D1D"/>
                </a:solidFill>
                <a:latin typeface="Times New Roman"/>
                <a:cs typeface="Times New Roman"/>
              </a:rPr>
              <a:t>України</a:t>
            </a:r>
            <a:r>
              <a:rPr dirty="0" sz="1350" spc="15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343434"/>
                </a:solidFill>
                <a:latin typeface="Times New Roman"/>
                <a:cs typeface="Times New Roman"/>
              </a:rPr>
              <a:t>від</a:t>
            </a:r>
            <a:r>
              <a:rPr dirty="0" sz="1350" spc="4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62626"/>
                </a:solidFill>
                <a:latin typeface="Times New Roman"/>
                <a:cs typeface="Times New Roman"/>
              </a:rPr>
              <a:t>29.09.2014</a:t>
            </a:r>
            <a:r>
              <a:rPr dirty="0" sz="1350" spc="9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350" spc="-310">
                <a:solidFill>
                  <a:srgbClr val="212121"/>
                </a:solidFill>
                <a:latin typeface="Times New Roman"/>
                <a:cs typeface="Times New Roman"/>
              </a:rPr>
              <a:t>№</a:t>
            </a:r>
            <a:r>
              <a:rPr dirty="0" sz="1350" spc="37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313131"/>
                </a:solidFill>
                <a:latin typeface="Times New Roman"/>
                <a:cs typeface="Times New Roman"/>
              </a:rPr>
              <a:t>677,</a:t>
            </a:r>
            <a:r>
              <a:rPr dirty="0" sz="1350" spc="7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0C0C0C"/>
                </a:solidFill>
                <a:latin typeface="Times New Roman"/>
                <a:cs typeface="Times New Roman"/>
              </a:rPr>
              <a:t>зареестрованого</a:t>
            </a:r>
            <a:r>
              <a:rPr dirty="0" sz="1350" spc="-4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0F0F0F"/>
                </a:solidFill>
                <a:latin typeface="Times New Roman"/>
                <a:cs typeface="Times New Roman"/>
              </a:rPr>
              <a:t>Міністерством</a:t>
            </a:r>
            <a:r>
              <a:rPr dirty="0" sz="1350" spc="22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F2F2F"/>
                </a:solidFill>
                <a:latin typeface="Times New Roman"/>
                <a:cs typeface="Times New Roman"/>
              </a:rPr>
              <a:t>юстиціі</a:t>
            </a:r>
            <a:r>
              <a:rPr dirty="0" sz="1350" spc="5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solidFill>
                  <a:srgbClr val="131313"/>
                </a:solidFill>
                <a:latin typeface="Times New Roman"/>
                <a:cs typeface="Times New Roman"/>
              </a:rPr>
              <a:t>України </a:t>
            </a:r>
            <a:r>
              <a:rPr dirty="0" sz="1350">
                <a:solidFill>
                  <a:srgbClr val="212121"/>
                </a:solidFill>
                <a:latin typeface="Times New Roman"/>
                <a:cs typeface="Times New Roman"/>
              </a:rPr>
              <a:t>26.11.2014</a:t>
            </a:r>
            <a:r>
              <a:rPr dirty="0" sz="1350" spc="14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62626"/>
                </a:solidFill>
                <a:latin typeface="Times New Roman"/>
                <a:cs typeface="Times New Roman"/>
              </a:rPr>
              <a:t>за</a:t>
            </a:r>
            <a:r>
              <a:rPr dirty="0" sz="1350" spc="1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350" spc="-310">
                <a:solidFill>
                  <a:srgbClr val="313131"/>
                </a:solidFill>
                <a:latin typeface="Times New Roman"/>
                <a:cs typeface="Times New Roman"/>
              </a:rPr>
              <a:t>№</a:t>
            </a:r>
            <a:r>
              <a:rPr dirty="0" sz="1350" spc="35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82828"/>
                </a:solidFill>
                <a:latin typeface="Times New Roman"/>
                <a:cs typeface="Times New Roman"/>
              </a:rPr>
              <a:t>1515/26292,</a:t>
            </a:r>
            <a:r>
              <a:rPr dirty="0" sz="1350" spc="13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0E0E0E"/>
                </a:solidFill>
                <a:latin typeface="Times New Roman"/>
                <a:cs typeface="Times New Roman"/>
              </a:rPr>
              <a:t>Правил</a:t>
            </a:r>
            <a:r>
              <a:rPr dirty="0" sz="1350" spc="5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F2F2F"/>
                </a:solidFill>
                <a:latin typeface="Times New Roman"/>
                <a:cs typeface="Times New Roman"/>
              </a:rPr>
              <a:t>утилізації</a:t>
            </a:r>
            <a:r>
              <a:rPr dirty="0" sz="1350" spc="6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363636"/>
                </a:solidFill>
                <a:latin typeface="Times New Roman"/>
                <a:cs typeface="Times New Roman"/>
              </a:rPr>
              <a:t>та</a:t>
            </a:r>
            <a:r>
              <a:rPr dirty="0" sz="1350" spc="2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C1C1C"/>
                </a:solidFill>
                <a:latin typeface="Times New Roman"/>
                <a:cs typeface="Times New Roman"/>
              </a:rPr>
              <a:t>знищення</a:t>
            </a:r>
            <a:r>
              <a:rPr dirty="0" sz="1350" spc="14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-10">
                <a:solidFill>
                  <a:srgbClr val="282828"/>
                </a:solidFill>
                <a:latin typeface="Times New Roman"/>
                <a:cs typeface="Times New Roman"/>
              </a:rPr>
              <a:t>засобів, </a:t>
            </a:r>
            <a:r>
              <a:rPr dirty="0" sz="1350">
                <a:solidFill>
                  <a:srgbClr val="151515"/>
                </a:solidFill>
                <a:latin typeface="Times New Roman"/>
                <a:cs typeface="Times New Roman"/>
              </a:rPr>
              <a:t>затверджених</a:t>
            </a:r>
            <a:r>
              <a:rPr dirty="0" sz="1350" spc="254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61616"/>
                </a:solidFill>
                <a:latin typeface="Times New Roman"/>
                <a:cs typeface="Times New Roman"/>
              </a:rPr>
              <a:t>наказом</a:t>
            </a:r>
            <a:r>
              <a:rPr dirty="0" sz="1350" spc="27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C1C1C"/>
                </a:solidFill>
                <a:latin typeface="Times New Roman"/>
                <a:cs typeface="Times New Roman"/>
              </a:rPr>
              <a:t>Міністерства</a:t>
            </a:r>
            <a:r>
              <a:rPr dirty="0" sz="1350" spc="27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A2A2A"/>
                </a:solidFill>
                <a:latin typeface="Times New Roman"/>
                <a:cs typeface="Times New Roman"/>
              </a:rPr>
              <a:t>охорони</a:t>
            </a:r>
            <a:r>
              <a:rPr dirty="0" sz="1350" spc="25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82828"/>
                </a:solidFill>
                <a:latin typeface="Times New Roman"/>
                <a:cs typeface="Times New Roman"/>
              </a:rPr>
              <a:t>здоров'я</a:t>
            </a:r>
            <a:r>
              <a:rPr dirty="0" sz="1350" spc="30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42424"/>
                </a:solidFill>
                <a:latin typeface="Times New Roman"/>
                <a:cs typeface="Times New Roman"/>
              </a:rPr>
              <a:t>України</a:t>
            </a:r>
            <a:r>
              <a:rPr dirty="0" sz="1350" spc="26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313131"/>
                </a:solidFill>
                <a:latin typeface="Times New Roman"/>
                <a:cs typeface="Times New Roman"/>
              </a:rPr>
              <a:t>від</a:t>
            </a:r>
            <a:r>
              <a:rPr dirty="0" sz="1350" spc="16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solidFill>
                  <a:srgbClr val="262626"/>
                </a:solidFill>
                <a:latin typeface="Times New Roman"/>
                <a:cs typeface="Times New Roman"/>
              </a:rPr>
              <a:t>24.04.2015 </a:t>
            </a:r>
            <a:r>
              <a:rPr dirty="0" sz="1350">
                <a:solidFill>
                  <a:srgbClr val="262626"/>
                </a:solidFill>
                <a:latin typeface="Times New Roman"/>
                <a:cs typeface="Times New Roman"/>
              </a:rPr>
              <a:t>3в</a:t>
            </a:r>
            <a:r>
              <a:rPr dirty="0" sz="1350" spc="260">
                <a:solidFill>
                  <a:srgbClr val="262626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212121"/>
                </a:solidFill>
                <a:latin typeface="Times New Roman"/>
                <a:cs typeface="Times New Roman"/>
              </a:rPr>
              <a:t>242,</a:t>
            </a:r>
            <a:r>
              <a:rPr dirty="0" sz="1350" spc="260">
                <a:solidFill>
                  <a:srgbClr val="212121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1F1F1F"/>
                </a:solidFill>
                <a:latin typeface="Times New Roman"/>
                <a:cs typeface="Times New Roman"/>
              </a:rPr>
              <a:t>зареестрованих</a:t>
            </a:r>
            <a:r>
              <a:rPr dirty="0" sz="1350" spc="245">
                <a:solidFill>
                  <a:srgbClr val="1F1F1F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262626"/>
                </a:solidFill>
                <a:latin typeface="Times New Roman"/>
                <a:cs typeface="Times New Roman"/>
              </a:rPr>
              <a:t>Міністерством</a:t>
            </a:r>
            <a:r>
              <a:rPr dirty="0" sz="1350" spc="315">
                <a:solidFill>
                  <a:srgbClr val="262626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2D2D2D"/>
                </a:solidFill>
                <a:latin typeface="Times New Roman"/>
                <a:cs typeface="Times New Roman"/>
              </a:rPr>
              <a:t>юстиціі</a:t>
            </a:r>
            <a:r>
              <a:rPr dirty="0" sz="1350" spc="280">
                <a:solidFill>
                  <a:srgbClr val="2D2D2D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262626"/>
                </a:solidFill>
                <a:latin typeface="Times New Roman"/>
                <a:cs typeface="Times New Roman"/>
              </a:rPr>
              <a:t>України</a:t>
            </a:r>
            <a:r>
              <a:rPr dirty="0" sz="1350" spc="295">
                <a:solidFill>
                  <a:srgbClr val="262626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262626"/>
                </a:solidFill>
                <a:latin typeface="Times New Roman"/>
                <a:cs typeface="Times New Roman"/>
              </a:rPr>
              <a:t>від</a:t>
            </a:r>
            <a:r>
              <a:rPr dirty="0" sz="1350" spc="275">
                <a:solidFill>
                  <a:srgbClr val="262626"/>
                </a:solidFill>
                <a:latin typeface="Times New Roman"/>
                <a:cs typeface="Times New Roman"/>
              </a:rPr>
              <a:t>  </a:t>
            </a:r>
            <a:r>
              <a:rPr dirty="0" sz="1350" spc="-10">
                <a:solidFill>
                  <a:srgbClr val="1D1D1D"/>
                </a:solidFill>
                <a:latin typeface="Times New Roman"/>
                <a:cs typeface="Times New Roman"/>
              </a:rPr>
              <a:t>18.05.2015 </a:t>
            </a:r>
            <a:r>
              <a:rPr dirty="0" sz="1350">
                <a:solidFill>
                  <a:srgbClr val="161616"/>
                </a:solidFill>
                <a:latin typeface="Times New Roman"/>
                <a:cs typeface="Times New Roman"/>
              </a:rPr>
              <a:t>за</a:t>
            </a:r>
            <a:r>
              <a:rPr dirty="0" sz="1350" spc="385">
                <a:solidFill>
                  <a:srgbClr val="161616"/>
                </a:solidFill>
                <a:latin typeface="Times New Roman"/>
                <a:cs typeface="Times New Roman"/>
              </a:rPr>
              <a:t>    </a:t>
            </a:r>
            <a:r>
              <a:rPr dirty="0" sz="1350" spc="-285">
                <a:solidFill>
                  <a:srgbClr val="2B2B2B"/>
                </a:solidFill>
                <a:latin typeface="Times New Roman"/>
                <a:cs typeface="Times New Roman"/>
              </a:rPr>
              <a:t>№</a:t>
            </a:r>
            <a:r>
              <a:rPr dirty="0" sz="1350" spc="470">
                <a:solidFill>
                  <a:srgbClr val="2B2B2B"/>
                </a:solidFill>
                <a:latin typeface="Times New Roman"/>
                <a:cs typeface="Times New Roman"/>
              </a:rPr>
              <a:t>    </a:t>
            </a:r>
            <a:r>
              <a:rPr dirty="0" sz="1350">
                <a:solidFill>
                  <a:srgbClr val="111111"/>
                </a:solidFill>
                <a:latin typeface="Times New Roman"/>
                <a:cs typeface="Times New Roman"/>
              </a:rPr>
              <a:t>550/26995,</a:t>
            </a:r>
            <a:r>
              <a:rPr dirty="0" sz="1350" spc="405">
                <a:solidFill>
                  <a:srgbClr val="111111"/>
                </a:solidFill>
                <a:latin typeface="Times New Roman"/>
                <a:cs typeface="Times New Roman"/>
              </a:rPr>
              <a:t>    </a:t>
            </a:r>
            <a:r>
              <a:rPr dirty="0" sz="1350">
                <a:solidFill>
                  <a:srgbClr val="1C1C1C"/>
                </a:solidFill>
                <a:latin typeface="Times New Roman"/>
                <a:cs typeface="Times New Roman"/>
              </a:rPr>
              <a:t>на</a:t>
            </a:r>
            <a:r>
              <a:rPr dirty="0" sz="1350" spc="395">
                <a:solidFill>
                  <a:srgbClr val="1C1C1C"/>
                </a:solidFill>
                <a:latin typeface="Times New Roman"/>
                <a:cs typeface="Times New Roman"/>
              </a:rPr>
              <a:t>    </a:t>
            </a:r>
            <a:r>
              <a:rPr dirty="0" sz="1350">
                <a:solidFill>
                  <a:srgbClr val="2A2A2A"/>
                </a:solidFill>
                <a:latin typeface="Times New Roman"/>
                <a:cs typeface="Times New Roman"/>
              </a:rPr>
              <a:t>підставі</a:t>
            </a:r>
            <a:r>
              <a:rPr dirty="0" sz="1350" spc="425">
                <a:solidFill>
                  <a:srgbClr val="2A2A2A"/>
                </a:solidFill>
                <a:latin typeface="Times New Roman"/>
                <a:cs typeface="Times New Roman"/>
              </a:rPr>
              <a:t>    </a:t>
            </a:r>
            <a:r>
              <a:rPr dirty="0" sz="1350">
                <a:solidFill>
                  <a:srgbClr val="232323"/>
                </a:solidFill>
                <a:latin typeface="Times New Roman"/>
                <a:cs typeface="Times New Roman"/>
              </a:rPr>
              <a:t>надходження</a:t>
            </a:r>
            <a:r>
              <a:rPr dirty="0" sz="1350" spc="430">
                <a:solidFill>
                  <a:srgbClr val="232323"/>
                </a:solidFill>
                <a:latin typeface="Times New Roman"/>
                <a:cs typeface="Times New Roman"/>
              </a:rPr>
              <a:t>    </a:t>
            </a:r>
            <a:r>
              <a:rPr dirty="0" sz="1350" spc="-10">
                <a:solidFill>
                  <a:srgbClr val="181818"/>
                </a:solidFill>
                <a:latin typeface="Times New Roman"/>
                <a:cs typeface="Times New Roman"/>
              </a:rPr>
              <a:t>термінових </a:t>
            </a:r>
            <a:r>
              <a:rPr dirty="0" sz="1350">
                <a:solidFill>
                  <a:srgbClr val="282828"/>
                </a:solidFill>
                <a:latin typeface="Times New Roman"/>
                <a:cs typeface="Times New Roman"/>
              </a:rPr>
              <a:t>повідомлень</a:t>
            </a:r>
            <a:r>
              <a:rPr dirty="0" sz="1350" spc="33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A2A2A"/>
                </a:solidFill>
                <a:latin typeface="Times New Roman"/>
                <a:cs typeface="Times New Roman"/>
              </a:rPr>
              <a:t>від</a:t>
            </a:r>
            <a:r>
              <a:rPr dirty="0" sz="1350" spc="17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62626"/>
                </a:solidFill>
                <a:latin typeface="Times New Roman"/>
                <a:cs typeface="Times New Roman"/>
              </a:rPr>
              <a:t>1d.09.2025</a:t>
            </a:r>
            <a:r>
              <a:rPr dirty="0" sz="1350" spc="33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350" spc="-85">
                <a:solidFill>
                  <a:srgbClr val="131313"/>
                </a:solidFill>
                <a:latin typeface="Times New Roman"/>
                <a:cs typeface="Times New Roman"/>
              </a:rPr>
              <a:t>№Nв</a:t>
            </a:r>
            <a:r>
              <a:rPr dirty="0" sz="1350" spc="19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F1F1F"/>
                </a:solidFill>
                <a:latin typeface="Times New Roman"/>
                <a:cs typeface="Times New Roman"/>
              </a:rPr>
              <a:t>446-01.1/02.0/06.14-25,</a:t>
            </a:r>
            <a:r>
              <a:rPr dirty="0" sz="1350" spc="13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A1A1A"/>
                </a:solidFill>
                <a:latin typeface="Times New Roman"/>
                <a:cs typeface="Times New Roman"/>
              </a:rPr>
              <a:t>494-01.1/02.0/06.14-</a:t>
            </a:r>
            <a:r>
              <a:rPr dirty="0" sz="1350" spc="-25">
                <a:solidFill>
                  <a:srgbClr val="1A1A1A"/>
                </a:solidFill>
                <a:latin typeface="Times New Roman"/>
                <a:cs typeface="Times New Roman"/>
              </a:rPr>
              <a:t>25,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022412" y="9207934"/>
            <a:ext cx="1950720" cy="482600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280"/>
              </a:spcBef>
            </a:pPr>
            <a:r>
              <a:rPr dirty="0" sz="1350">
                <a:solidFill>
                  <a:srgbClr val="2F2F2F"/>
                </a:solidFill>
                <a:latin typeface="Times New Roman"/>
                <a:cs typeface="Times New Roman"/>
              </a:rPr>
              <a:t>від</a:t>
            </a:r>
            <a:r>
              <a:rPr dirty="0" sz="1350" spc="1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solidFill>
                  <a:srgbClr val="2A2A2A"/>
                </a:solidFill>
                <a:latin typeface="Times New Roman"/>
                <a:cs typeface="Times New Roman"/>
              </a:rPr>
              <a:t>10.10.2025</a:t>
            </a: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80"/>
              </a:spcBef>
              <a:tabLst>
                <a:tab pos="269875" algn="l"/>
              </a:tabLst>
            </a:pPr>
            <a:r>
              <a:rPr dirty="0" sz="1350" spc="-360">
                <a:solidFill>
                  <a:srgbClr val="212121"/>
                </a:solidFill>
                <a:latin typeface="Times New Roman"/>
                <a:cs typeface="Times New Roman"/>
              </a:rPr>
              <a:t>№</a:t>
            </a:r>
            <a:r>
              <a:rPr dirty="0" sz="1350">
                <a:solidFill>
                  <a:srgbClr val="212121"/>
                </a:solidFill>
                <a:latin typeface="Times New Roman"/>
                <a:cs typeface="Times New Roman"/>
              </a:rPr>
              <a:t>	</a:t>
            </a:r>
            <a:r>
              <a:rPr dirty="0" baseline="2057" sz="2025">
                <a:solidFill>
                  <a:srgbClr val="2A2A2A"/>
                </a:solidFill>
                <a:latin typeface="Times New Roman"/>
                <a:cs typeface="Times New Roman"/>
              </a:rPr>
              <a:t>4</a:t>
            </a:r>
            <a:r>
              <a:rPr dirty="0" sz="1350">
                <a:solidFill>
                  <a:srgbClr val="2A2A2A"/>
                </a:solidFill>
                <a:latin typeface="Times New Roman"/>
                <a:cs typeface="Times New Roman"/>
              </a:rPr>
              <a:t>81-01.1/02.0/06.14-</a:t>
            </a:r>
            <a:r>
              <a:rPr dirty="0" sz="1350" spc="-25">
                <a:solidFill>
                  <a:srgbClr val="2A2A2A"/>
                </a:solidFill>
                <a:latin typeface="Times New Roman"/>
                <a:cs typeface="Times New Roman"/>
              </a:rPr>
              <a:t>25,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2994720" y="9207934"/>
            <a:ext cx="3994785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9900" marR="5080" indent="-457834">
              <a:lnSpc>
                <a:spcPct val="111100"/>
              </a:lnSpc>
              <a:spcBef>
                <a:spcPts val="100"/>
              </a:spcBef>
              <a:tabLst>
                <a:tab pos="819785" algn="l"/>
                <a:tab pos="2073275" algn="l"/>
                <a:tab pos="2329180" algn="l"/>
                <a:tab pos="2853690" algn="l"/>
                <a:tab pos="3209925" algn="l"/>
              </a:tabLst>
            </a:pPr>
            <a:r>
              <a:rPr dirty="0" sz="1350" spc="-310">
                <a:solidFill>
                  <a:srgbClr val="2D2D2D"/>
                </a:solidFill>
                <a:latin typeface="Times New Roman"/>
                <a:cs typeface="Times New Roman"/>
              </a:rPr>
              <a:t>№</a:t>
            </a:r>
            <a:r>
              <a:rPr dirty="0" sz="1350" spc="170">
                <a:solidFill>
                  <a:srgbClr val="2D2D2D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131313"/>
                </a:solidFill>
                <a:latin typeface="Times New Roman"/>
                <a:cs typeface="Times New Roman"/>
              </a:rPr>
              <a:t>874-01.1/02.0/06.14-</a:t>
            </a:r>
            <a:r>
              <a:rPr dirty="0" sz="1350" spc="-25">
                <a:solidFill>
                  <a:srgbClr val="131313"/>
                </a:solidFill>
                <a:latin typeface="Times New Roman"/>
                <a:cs typeface="Times New Roman"/>
              </a:rPr>
              <a:t>25,</a:t>
            </a:r>
            <a:r>
              <a:rPr dirty="0" sz="1350">
                <a:solidFill>
                  <a:srgbClr val="131313"/>
                </a:solidFill>
                <a:latin typeface="Times New Roman"/>
                <a:cs typeface="Times New Roman"/>
              </a:rPr>
              <a:t>			</a:t>
            </a:r>
            <a:r>
              <a:rPr dirty="0" sz="1350" spc="-25">
                <a:solidFill>
                  <a:srgbClr val="232323"/>
                </a:solidFill>
                <a:latin typeface="Times New Roman"/>
                <a:cs typeface="Times New Roman"/>
              </a:rPr>
              <a:t>від</a:t>
            </a:r>
            <a:r>
              <a:rPr dirty="0" sz="1350">
                <a:solidFill>
                  <a:srgbClr val="232323"/>
                </a:solidFill>
                <a:latin typeface="Times New Roman"/>
                <a:cs typeface="Times New Roman"/>
              </a:rPr>
              <a:t>	</a:t>
            </a:r>
            <a:r>
              <a:rPr dirty="0" sz="1350" spc="-10">
                <a:solidFill>
                  <a:srgbClr val="282828"/>
                </a:solidFill>
                <a:latin typeface="Times New Roman"/>
                <a:cs typeface="Times New Roman"/>
              </a:rPr>
              <a:t>16.09.2025 </a:t>
            </a:r>
            <a:r>
              <a:rPr dirty="0" sz="1350" spc="-25">
                <a:solidFill>
                  <a:srgbClr val="2B2B2B"/>
                </a:solidFill>
                <a:latin typeface="Times New Roman"/>
                <a:cs typeface="Times New Roman"/>
              </a:rPr>
              <a:t>від</a:t>
            </a:r>
            <a:r>
              <a:rPr dirty="0" sz="1350">
                <a:solidFill>
                  <a:srgbClr val="2B2B2B"/>
                </a:solidFill>
                <a:latin typeface="Times New Roman"/>
                <a:cs typeface="Times New Roman"/>
              </a:rPr>
              <a:t>	</a:t>
            </a:r>
            <a:r>
              <a:rPr dirty="0" sz="1350" spc="-10">
                <a:solidFill>
                  <a:srgbClr val="242424"/>
                </a:solidFill>
                <a:latin typeface="Times New Roman"/>
                <a:cs typeface="Times New Roman"/>
              </a:rPr>
              <a:t>10.10.2025</a:t>
            </a:r>
            <a:r>
              <a:rPr dirty="0" sz="1350">
                <a:solidFill>
                  <a:srgbClr val="242424"/>
                </a:solidFill>
                <a:latin typeface="Times New Roman"/>
                <a:cs typeface="Times New Roman"/>
              </a:rPr>
              <a:t>	</a:t>
            </a:r>
            <a:r>
              <a:rPr dirty="0" sz="1350" spc="-360">
                <a:solidFill>
                  <a:srgbClr val="2F2F2F"/>
                </a:solidFill>
                <a:latin typeface="Times New Roman"/>
                <a:cs typeface="Times New Roman"/>
              </a:rPr>
              <a:t>№</a:t>
            </a:r>
            <a:r>
              <a:rPr dirty="0" sz="1350">
                <a:solidFill>
                  <a:srgbClr val="2F2F2F"/>
                </a:solidFill>
                <a:latin typeface="Times New Roman"/>
                <a:cs typeface="Times New Roman"/>
              </a:rPr>
              <a:t>	</a:t>
            </a:r>
            <a:r>
              <a:rPr dirty="0" sz="1350" spc="-20">
                <a:solidFill>
                  <a:srgbClr val="313131"/>
                </a:solidFill>
                <a:latin typeface="Times New Roman"/>
                <a:cs typeface="Times New Roman"/>
              </a:rPr>
              <a:t>873-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2534170" y="9861706"/>
            <a:ext cx="2473960" cy="289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90"/>
              </a:lnSpc>
              <a:spcBef>
                <a:spcPts val="100"/>
              </a:spcBef>
            </a:pPr>
            <a:r>
              <a:rPr dirty="0" sz="750" spc="-45">
                <a:solidFill>
                  <a:srgbClr val="5D5D5D"/>
                </a:solidFill>
                <a:latin typeface="Times New Roman"/>
                <a:cs typeface="Times New Roman"/>
              </a:rPr>
              <a:t>M2</a:t>
            </a:r>
            <a:r>
              <a:rPr dirty="0" sz="750" spc="160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z="750" spc="-10">
                <a:solidFill>
                  <a:srgbClr val="363636"/>
                </a:solidFill>
                <a:latin typeface="Times New Roman"/>
                <a:cs typeface="Times New Roman"/>
              </a:rPr>
              <a:t>Держлікслужба</a:t>
            </a:r>
            <a:endParaRPr sz="750">
              <a:latin typeface="Times New Roman"/>
              <a:cs typeface="Times New Roman"/>
            </a:endParaRPr>
          </a:p>
          <a:p>
            <a:pPr marL="180340">
              <a:lnSpc>
                <a:spcPts val="1190"/>
              </a:lnSpc>
            </a:pPr>
            <a:r>
              <a:rPr dirty="0" sz="1000" spc="-85">
                <a:solidFill>
                  <a:srgbClr val="313131"/>
                </a:solidFill>
                <a:latin typeface="Arial Black"/>
                <a:cs typeface="Arial Black"/>
              </a:rPr>
              <a:t>3915-</a:t>
            </a:r>
            <a:r>
              <a:rPr dirty="0" sz="1000" spc="-80">
                <a:solidFill>
                  <a:srgbClr val="313131"/>
                </a:solidFill>
                <a:latin typeface="Arial Black"/>
                <a:cs typeface="Arial Black"/>
              </a:rPr>
              <a:t>001.1/002.0/17-</a:t>
            </a:r>
            <a:r>
              <a:rPr dirty="0" sz="1000" spc="-90">
                <a:solidFill>
                  <a:srgbClr val="313131"/>
                </a:solidFill>
                <a:latin typeface="Arial Black"/>
                <a:cs typeface="Arial Black"/>
              </a:rPr>
              <a:t>25</a:t>
            </a:r>
            <a:r>
              <a:rPr dirty="0" sz="1000" spc="65">
                <a:solidFill>
                  <a:srgbClr val="313131"/>
                </a:solidFill>
                <a:latin typeface="Arial Black"/>
                <a:cs typeface="Arial Black"/>
              </a:rPr>
              <a:t> </a:t>
            </a:r>
            <a:r>
              <a:rPr dirty="0" sz="1000" spc="-45">
                <a:solidFill>
                  <a:srgbClr val="2F2F2F"/>
                </a:solidFill>
                <a:latin typeface="Arial Black"/>
                <a:cs typeface="Arial Black"/>
              </a:rPr>
              <a:t>від</a:t>
            </a:r>
            <a:r>
              <a:rPr dirty="0" sz="1000" spc="80">
                <a:solidFill>
                  <a:srgbClr val="2F2F2F"/>
                </a:solidFill>
                <a:latin typeface="Arial Black"/>
                <a:cs typeface="Arial Black"/>
              </a:rPr>
              <a:t> </a:t>
            </a:r>
            <a:r>
              <a:rPr dirty="0" sz="1000" spc="-105">
                <a:solidFill>
                  <a:srgbClr val="282828"/>
                </a:solidFill>
                <a:latin typeface="Arial Black"/>
                <a:cs typeface="Arial Black"/>
              </a:rPr>
              <a:t>28.10.2025</a:t>
            </a:r>
            <a:endParaRPr sz="1000">
              <a:latin typeface="Arial Black"/>
              <a:cs typeface="Arial Black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322047" y="9668419"/>
            <a:ext cx="69405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999255" y="9421793"/>
            <a:ext cx="214629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050"/>
              </a:lnSpc>
              <a:spcBef>
                <a:spcPts val="100"/>
              </a:spcBef>
            </a:pPr>
            <a:r>
              <a:rPr dirty="0" sz="950" spc="-50">
                <a:latin typeface="Courier New"/>
                <a:cs typeface="Courier New"/>
              </a:rPr>
              <a:t>а</a:t>
            </a:r>
            <a:endParaRPr sz="950">
              <a:latin typeface="Courier New"/>
              <a:cs typeface="Courier New"/>
            </a:endParaRPr>
          </a:p>
          <a:p>
            <a:pPr marL="93345">
              <a:lnSpc>
                <a:spcPts val="1110"/>
              </a:lnSpc>
            </a:pPr>
            <a:r>
              <a:rPr dirty="0" sz="1000" spc="-25">
                <a:latin typeface="Times New Roman"/>
                <a:cs typeface="Times New Roman"/>
              </a:rPr>
              <a:t>та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034510" y="9790080"/>
            <a:ext cx="1289685" cy="560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53340">
              <a:lnSpc>
                <a:spcPts val="1145"/>
              </a:lnSpc>
              <a:spcBef>
                <a:spcPts val="100"/>
              </a:spcBef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algn="ctr" marR="98425">
              <a:lnSpc>
                <a:spcPts val="990"/>
              </a:lnSpc>
            </a:pPr>
            <a:r>
              <a:rPr dirty="0" sz="1000" spc="-10">
                <a:latin typeface="Times New Roman"/>
                <a:cs typeface="Times New Roman"/>
              </a:rPr>
              <a:t>Кіровоградській</a:t>
            </a:r>
            <a:endParaRPr sz="1000">
              <a:latin typeface="Times New Roman"/>
              <a:cs typeface="Times New Roman"/>
            </a:endParaRPr>
          </a:p>
          <a:p>
            <a:pPr algn="ctr" marL="26034">
              <a:lnSpc>
                <a:spcPts val="1105"/>
              </a:lnSpc>
            </a:pPr>
            <a:r>
              <a:rPr dirty="0" sz="1000" spc="-10">
                <a:latin typeface="Times New Roman"/>
                <a:cs typeface="Times New Roman"/>
              </a:rPr>
              <a:t>області</a:t>
            </a:r>
            <a:endParaRPr sz="10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 sz="800" spc="-10">
                <a:latin typeface="Times New Roman"/>
                <a:cs typeface="Times New Roman"/>
              </a:rPr>
              <a:t>№805/02.12-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5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29.10.2025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33743" y="7951168"/>
            <a:ext cx="1932678" cy="993895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982559" y="644815"/>
            <a:ext cx="6013450" cy="609282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algn="just" marL="12700" marR="18415">
              <a:lnSpc>
                <a:spcPct val="109700"/>
              </a:lnSpc>
              <a:spcBef>
                <a:spcPts val="130"/>
              </a:spcBef>
            </a:pPr>
            <a:r>
              <a:rPr dirty="0" sz="1400">
                <a:solidFill>
                  <a:srgbClr val="111111"/>
                </a:solidFill>
                <a:latin typeface="Times New Roman"/>
                <a:cs typeface="Times New Roman"/>
              </a:rPr>
              <a:t>від</a:t>
            </a:r>
            <a:r>
              <a:rPr dirty="0" sz="1400" spc="22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3D3D3D"/>
                </a:solidFill>
                <a:latin typeface="Times New Roman"/>
                <a:cs typeface="Times New Roman"/>
              </a:rPr>
              <a:t>з</a:t>
            </a:r>
            <a:r>
              <a:rPr dirty="0" sz="1400" spc="17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32323"/>
                </a:solidFill>
                <a:latin typeface="Times New Roman"/>
                <a:cs typeface="Times New Roman"/>
              </a:rPr>
              <a:t>лікарських</a:t>
            </a:r>
            <a:r>
              <a:rPr dirty="0" sz="1400" spc="28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32323"/>
                </a:solidFill>
                <a:latin typeface="Times New Roman"/>
                <a:cs typeface="Times New Roman"/>
              </a:rPr>
              <a:t>засобів</a:t>
            </a:r>
            <a:r>
              <a:rPr dirty="0" sz="1400" spc="21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F1F1F"/>
                </a:solidFill>
                <a:latin typeface="Times New Roman"/>
                <a:cs typeface="Times New Roman"/>
              </a:rPr>
              <a:t>та</a:t>
            </a:r>
            <a:r>
              <a:rPr dirty="0" sz="1400" spc="20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C0C0C"/>
                </a:solidFill>
                <a:latin typeface="Times New Roman"/>
                <a:cs typeface="Times New Roman"/>
              </a:rPr>
              <a:t>контролю</a:t>
            </a:r>
            <a:r>
              <a:rPr dirty="0" sz="1400" spc="25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F1F1F"/>
                </a:solidFill>
                <a:latin typeface="Times New Roman"/>
                <a:cs typeface="Times New Roman"/>
              </a:rPr>
              <a:t>за</a:t>
            </a:r>
            <a:r>
              <a:rPr dirty="0" sz="1400" spc="19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 spc="-50">
                <a:solidFill>
                  <a:srgbClr val="2B2B2B"/>
                </a:solidFill>
                <a:latin typeface="Times New Roman"/>
                <a:cs typeface="Times New Roman"/>
              </a:rPr>
              <a:t>у </a:t>
            </a:r>
            <a:r>
              <a:rPr dirty="0" sz="1400">
                <a:solidFill>
                  <a:srgbClr val="1D1D1D"/>
                </a:solidFill>
                <a:latin typeface="Times New Roman"/>
                <a:cs typeface="Times New Roman"/>
              </a:rPr>
              <a:t>Львівській</a:t>
            </a:r>
            <a:r>
              <a:rPr dirty="0" sz="1400" spc="-2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C0C0C"/>
                </a:solidFill>
                <a:latin typeface="Times New Roman"/>
                <a:cs typeface="Times New Roman"/>
              </a:rPr>
              <a:t>області,</a:t>
            </a:r>
            <a:r>
              <a:rPr dirty="0" sz="1400" spc="-4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інформаціі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81818"/>
                </a:solidFill>
                <a:latin typeface="Times New Roman"/>
                <a:cs typeface="Times New Roman"/>
              </a:rPr>
              <a:t>від</a:t>
            </a:r>
            <a:r>
              <a:rPr dirty="0" sz="1400" spc="-7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61616"/>
                </a:solidFill>
                <a:latin typeface="Times New Roman"/>
                <a:cs typeface="Times New Roman"/>
              </a:rPr>
              <a:t>Головного</a:t>
            </a:r>
            <a:r>
              <a:rPr dirty="0" sz="1400" spc="-5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C1C1C"/>
                </a:solidFill>
                <a:latin typeface="Times New Roman"/>
                <a:cs typeface="Times New Roman"/>
              </a:rPr>
              <a:t>управління</a:t>
            </a:r>
            <a:r>
              <a:rPr dirty="0" sz="1400" spc="2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11111"/>
                </a:solidFill>
                <a:latin typeface="Times New Roman"/>
                <a:cs typeface="Times New Roman"/>
              </a:rPr>
              <a:t>Національної</a:t>
            </a:r>
            <a:r>
              <a:rPr dirty="0" sz="1400" spc="3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232323"/>
                </a:solidFill>
                <a:latin typeface="Times New Roman"/>
                <a:cs typeface="Times New Roman"/>
              </a:rPr>
              <a:t>поліціі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313131"/>
                </a:solidFill>
                <a:latin typeface="Times New Roman"/>
                <a:cs typeface="Times New Roman"/>
              </a:rPr>
              <a:t>у</a:t>
            </a:r>
            <a:r>
              <a:rPr dirty="0" sz="1400" spc="37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Львівській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області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B2B2B"/>
                </a:solidFill>
                <a:latin typeface="Times New Roman"/>
                <a:cs typeface="Times New Roman"/>
              </a:rPr>
              <a:t>(лист</a:t>
            </a:r>
            <a:r>
              <a:rPr dirty="0" sz="1400" spc="405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C1C1C"/>
                </a:solidFill>
                <a:latin typeface="Times New Roman"/>
                <a:cs typeface="Times New Roman"/>
              </a:rPr>
              <a:t>від</a:t>
            </a:r>
            <a:r>
              <a:rPr dirty="0" sz="1400" spc="39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A1A1A"/>
                </a:solidFill>
                <a:latin typeface="Times New Roman"/>
                <a:cs typeface="Times New Roman"/>
              </a:rPr>
              <a:t>22.07.2025</a:t>
            </a:r>
            <a:r>
              <a:rPr dirty="0" sz="1400" spc="459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 spc="-20">
                <a:solidFill>
                  <a:srgbClr val="161616"/>
                </a:solidFill>
                <a:latin typeface="Times New Roman"/>
                <a:cs typeface="Times New Roman"/>
              </a:rPr>
              <a:t>236167-</a:t>
            </a:r>
            <a:r>
              <a:rPr dirty="0" sz="1400">
                <a:solidFill>
                  <a:srgbClr val="161616"/>
                </a:solidFill>
                <a:latin typeface="Times New Roman"/>
                <a:cs typeface="Times New Roman"/>
              </a:rPr>
              <a:t>2025)</a:t>
            </a:r>
            <a:r>
              <a:rPr dirty="0" sz="1400" spc="85">
                <a:solidFill>
                  <a:srgbClr val="161616"/>
                </a:solidFill>
                <a:latin typeface="Times New Roman"/>
                <a:cs typeface="Times New Roman"/>
              </a:rPr>
              <a:t>  </a:t>
            </a:r>
            <a:r>
              <a:rPr dirty="0" sz="1400" spc="-20">
                <a:solidFill>
                  <a:srgbClr val="0F0F0F"/>
                </a:solidFill>
                <a:latin typeface="Times New Roman"/>
                <a:cs typeface="Times New Roman"/>
              </a:rPr>
              <a:t>щодо </a:t>
            </a:r>
            <a:r>
              <a:rPr dirty="0" sz="1400">
                <a:solidFill>
                  <a:srgbClr val="1C1C1C"/>
                </a:solidFill>
                <a:latin typeface="Times New Roman"/>
                <a:cs typeface="Times New Roman"/>
              </a:rPr>
              <a:t>виявлення</a:t>
            </a:r>
            <a:r>
              <a:rPr dirty="0" sz="1400" spc="9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363636"/>
                </a:solidFill>
                <a:latin typeface="Times New Roman"/>
                <a:cs typeface="Times New Roman"/>
              </a:rPr>
              <a:t>в</a:t>
            </a:r>
            <a:r>
              <a:rPr dirty="0" sz="1400" spc="-5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81818"/>
                </a:solidFill>
                <a:latin typeface="Times New Roman"/>
                <a:cs typeface="Times New Roman"/>
              </a:rPr>
              <a:t>обігу,</a:t>
            </a:r>
            <a:r>
              <a:rPr dirty="0" sz="1400" spc="3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11111"/>
                </a:solidFill>
                <a:latin typeface="Times New Roman"/>
                <a:cs typeface="Times New Roman"/>
              </a:rPr>
              <a:t>ввезених</a:t>
            </a:r>
            <a:r>
              <a:rPr dirty="0" sz="1400" spc="7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62626"/>
                </a:solidFill>
                <a:latin typeface="Times New Roman"/>
                <a:cs typeface="Times New Roman"/>
              </a:rPr>
              <a:t>з</a:t>
            </a:r>
            <a:r>
              <a:rPr dirty="0" sz="1400" spc="-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11111"/>
                </a:solidFill>
                <a:latin typeface="Times New Roman"/>
                <a:cs typeface="Times New Roman"/>
              </a:rPr>
              <a:t>порушенням</a:t>
            </a:r>
            <a:r>
              <a:rPr dirty="0" sz="1400" spc="10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A1A1A"/>
                </a:solidFill>
                <a:latin typeface="Times New Roman"/>
                <a:cs typeface="Times New Roman"/>
              </a:rPr>
              <a:t>лікарських</a:t>
            </a:r>
            <a:r>
              <a:rPr dirty="0" sz="1400" spc="9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C1C1C"/>
                </a:solidFill>
                <a:latin typeface="Times New Roman"/>
                <a:cs typeface="Times New Roman"/>
              </a:rPr>
              <a:t>з</a:t>
            </a:r>
            <a:r>
              <a:rPr dirty="0" sz="1400" spc="-2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11111"/>
                </a:solidFill>
                <a:latin typeface="Times New Roman"/>
                <a:cs typeface="Times New Roman"/>
              </a:rPr>
              <a:t>маркуванням </a:t>
            </a:r>
            <a:r>
              <a:rPr dirty="0" sz="1400">
                <a:solidFill>
                  <a:srgbClr val="1D1D1D"/>
                </a:solidFill>
                <a:latin typeface="Times New Roman"/>
                <a:cs typeface="Times New Roman"/>
              </a:rPr>
              <a:t>іноземною</a:t>
            </a:r>
            <a:r>
              <a:rPr dirty="0" sz="1400" spc="10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61616"/>
                </a:solidFill>
                <a:latin typeface="Times New Roman"/>
                <a:cs typeface="Times New Roman"/>
              </a:rPr>
              <a:t>мовою,</a:t>
            </a:r>
            <a:r>
              <a:rPr dirty="0" sz="1400" spc="3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u="sng" sz="1400">
                <a:solidFill>
                  <a:srgbClr val="111111"/>
                </a:solidFill>
                <a:uFill>
                  <a:solidFill>
                    <a:srgbClr val="545454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400" spc="30">
                <a:solidFill>
                  <a:srgbClr val="111111"/>
                </a:solidFill>
                <a:uFill>
                  <a:solidFill>
                    <a:srgbClr val="54545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55">
                <a:solidFill>
                  <a:srgbClr val="0F0F0F"/>
                </a:solidFill>
                <a:uFill>
                  <a:solidFill>
                    <a:srgbClr val="545454"/>
                  </a:solidFill>
                </a:uFill>
                <a:latin typeface="Times New Roman"/>
                <a:cs typeface="Times New Roman"/>
              </a:rPr>
              <a:t>о‹tііц1йно</a:t>
            </a:r>
            <a:r>
              <a:rPr dirty="0" u="sng" sz="1400" spc="80">
                <a:solidFill>
                  <a:srgbClr val="0F0F0F"/>
                </a:solidFill>
                <a:uFill>
                  <a:solidFill>
                    <a:srgbClr val="54545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solidFill>
                  <a:srgbClr val="232323"/>
                </a:solidFill>
                <a:uFill>
                  <a:solidFill>
                    <a:srgbClr val="545454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400" spc="55">
                <a:solidFill>
                  <a:srgbClr val="232323"/>
                </a:solidFill>
                <a:uFill>
                  <a:solidFill>
                    <a:srgbClr val="54545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solidFill>
                  <a:srgbClr val="0C0C0C"/>
                </a:solidFill>
                <a:uFill>
                  <a:solidFill>
                    <a:srgbClr val="545454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400" spc="110">
                <a:solidFill>
                  <a:srgbClr val="0C0C0C"/>
                </a:solidFill>
                <a:uFill>
                  <a:solidFill>
                    <a:srgbClr val="54545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solidFill>
                  <a:srgbClr val="0F0F0F"/>
                </a:solidFill>
                <a:uFill>
                  <a:solidFill>
                    <a:srgbClr val="545454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400" spc="25">
                <a:solidFill>
                  <a:srgbClr val="0F0F0F"/>
                </a:solidFill>
                <a:uFill>
                  <a:solidFill>
                    <a:srgbClr val="54545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545454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400" spc="100">
                <a:uFill>
                  <a:solidFill>
                    <a:srgbClr val="54545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solidFill>
                  <a:srgbClr val="131313"/>
                </a:solidFill>
                <a:uFill>
                  <a:solidFill>
                    <a:srgbClr val="545454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400" spc="6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42424"/>
                </a:solidFill>
                <a:latin typeface="Times New Roman"/>
                <a:cs typeface="Times New Roman"/>
              </a:rPr>
              <a:t>з</a:t>
            </a:r>
            <a:r>
              <a:rPr dirty="0" sz="1400" spc="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31313"/>
                </a:solidFill>
                <a:latin typeface="Times New Roman"/>
                <a:cs typeface="Times New Roman"/>
              </a:rPr>
              <a:t>метою </a:t>
            </a:r>
            <a:r>
              <a:rPr dirty="0" sz="1400" spc="-70">
                <a:solidFill>
                  <a:srgbClr val="0F0F0F"/>
                </a:solidFill>
                <a:latin typeface="Times New Roman"/>
                <a:cs typeface="Times New Roman"/>
              </a:rPr>
              <a:t>активной</a:t>
            </a:r>
            <a:r>
              <a:rPr dirty="0" sz="1400" spc="-2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 spc="-20">
                <a:solidFill>
                  <a:srgbClr val="161616"/>
                </a:solidFill>
                <a:latin typeface="Times New Roman"/>
                <a:cs typeface="Times New Roman"/>
              </a:rPr>
              <a:t>протидії</a:t>
            </a:r>
            <a:r>
              <a:rPr dirty="0" sz="1400" spc="-6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400" spc="-30">
                <a:solidFill>
                  <a:srgbClr val="0F0F0F"/>
                </a:solidFill>
                <a:latin typeface="Times New Roman"/>
                <a:cs typeface="Times New Roman"/>
              </a:rPr>
              <a:t>поширенню</a:t>
            </a:r>
            <a:r>
              <a:rPr dirty="0" sz="1400" spc="-6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C1C1C"/>
                </a:solidFill>
                <a:latin typeface="Times New Roman"/>
                <a:cs typeface="Times New Roman"/>
              </a:rPr>
              <a:t>лікарських</a:t>
            </a:r>
            <a:r>
              <a:rPr dirty="0" sz="1400" spc="2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A1A1A"/>
                </a:solidFill>
                <a:latin typeface="Times New Roman"/>
                <a:cs typeface="Times New Roman"/>
              </a:rPr>
              <a:t>засобів,</a:t>
            </a:r>
            <a:r>
              <a:rPr dirty="0" sz="1400" spc="-3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400" spc="-20">
                <a:solidFill>
                  <a:srgbClr val="1C1C1C"/>
                </a:solidFill>
                <a:latin typeface="Times New Roman"/>
                <a:cs typeface="Times New Roman"/>
              </a:rPr>
              <a:t>шляхи</a:t>
            </a:r>
            <a:r>
              <a:rPr dirty="0" sz="1400" spc="-4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00" spc="-20">
                <a:solidFill>
                  <a:srgbClr val="181818"/>
                </a:solidFill>
                <a:latin typeface="Times New Roman"/>
                <a:cs typeface="Times New Roman"/>
              </a:rPr>
              <a:t>надходження</a:t>
            </a:r>
            <a:r>
              <a:rPr dirty="0" sz="1400" spc="5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400" spc="-30">
                <a:solidFill>
                  <a:srgbClr val="313131"/>
                </a:solidFill>
                <a:latin typeface="Times New Roman"/>
                <a:cs typeface="Times New Roman"/>
              </a:rPr>
              <a:t>та</a:t>
            </a:r>
            <a:r>
              <a:rPr dirty="0" sz="1400" spc="-6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умови </a:t>
            </a:r>
            <a:r>
              <a:rPr dirty="0" sz="1400">
                <a:solidFill>
                  <a:srgbClr val="1A1A1A"/>
                </a:solidFill>
                <a:latin typeface="Times New Roman"/>
                <a:cs typeface="Times New Roman"/>
              </a:rPr>
              <a:t>зберігання</a:t>
            </a:r>
            <a:r>
              <a:rPr dirty="0" sz="1400" spc="9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11111"/>
                </a:solidFill>
                <a:latin typeface="Times New Roman"/>
                <a:cs typeface="Times New Roman"/>
              </a:rPr>
              <a:t>невідомі,</a:t>
            </a:r>
            <a:r>
              <a:rPr dirty="0" sz="1400" spc="5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11111"/>
                </a:solidFill>
                <a:latin typeface="Times New Roman"/>
                <a:cs typeface="Times New Roman"/>
              </a:rPr>
              <a:t>визначити</a:t>
            </a:r>
            <a:r>
              <a:rPr dirty="0" sz="1400" spc="6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B2B2B"/>
                </a:solidFill>
                <a:latin typeface="Times New Roman"/>
                <a:cs typeface="Times New Roman"/>
              </a:rPr>
              <a:t>якість</a:t>
            </a:r>
            <a:r>
              <a:rPr dirty="0" sz="1400" spc="1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383838"/>
                </a:solidFill>
                <a:latin typeface="Times New Roman"/>
                <a:cs typeface="Times New Roman"/>
              </a:rPr>
              <a:t>та</a:t>
            </a:r>
            <a:r>
              <a:rPr dirty="0" sz="1400" spc="-1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безпечність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31313"/>
                </a:solidFill>
                <a:latin typeface="Times New Roman"/>
                <a:cs typeface="Times New Roman"/>
              </a:rPr>
              <a:t>яких</a:t>
            </a:r>
            <a:r>
              <a:rPr dirty="0" sz="1400" spc="3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A1A1A"/>
                </a:solidFill>
                <a:latin typeface="Times New Roman"/>
                <a:cs typeface="Times New Roman"/>
              </a:rPr>
              <a:t>неможливо,</a:t>
            </a:r>
            <a:r>
              <a:rPr dirty="0" sz="1400" spc="8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400" spc="-50">
                <a:solidFill>
                  <a:srgbClr val="2D2D2D"/>
                </a:solidFill>
                <a:latin typeface="Times New Roman"/>
                <a:cs typeface="Times New Roman"/>
              </a:rPr>
              <a:t>з </a:t>
            </a:r>
            <a:r>
              <a:rPr dirty="0" sz="1400">
                <a:solidFill>
                  <a:srgbClr val="212121"/>
                </a:solidFill>
                <a:latin typeface="Times New Roman"/>
                <a:cs typeface="Times New Roman"/>
              </a:rPr>
              <a:t>огляду</a:t>
            </a:r>
            <a:r>
              <a:rPr dirty="0" sz="1400" spc="254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D2D2D"/>
                </a:solidFill>
                <a:latin typeface="Times New Roman"/>
                <a:cs typeface="Times New Roman"/>
              </a:rPr>
              <a:t>на</a:t>
            </a:r>
            <a:r>
              <a:rPr dirty="0" sz="1400" spc="19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82828"/>
                </a:solidFill>
                <a:latin typeface="Times New Roman"/>
                <a:cs typeface="Times New Roman"/>
              </a:rPr>
              <a:t>те,</a:t>
            </a:r>
            <a:r>
              <a:rPr dirty="0" sz="1400" spc="17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62626"/>
                </a:solidFill>
                <a:latin typeface="Times New Roman"/>
                <a:cs typeface="Times New Roman"/>
              </a:rPr>
              <a:t>що</a:t>
            </a:r>
            <a:r>
              <a:rPr dirty="0" sz="1400" spc="21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C0C0C"/>
                </a:solidFill>
                <a:latin typeface="Times New Roman"/>
                <a:cs typeface="Times New Roman"/>
              </a:rPr>
              <a:t>така</a:t>
            </a:r>
            <a:r>
              <a:rPr dirty="0" sz="1400" spc="19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продукція</a:t>
            </a:r>
            <a:r>
              <a:rPr dirty="0" sz="1400" spc="30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F2F2F"/>
                </a:solidFill>
                <a:latin typeface="Times New Roman"/>
                <a:cs typeface="Times New Roman"/>
              </a:rPr>
              <a:t>с</a:t>
            </a:r>
            <a:r>
              <a:rPr dirty="0" sz="1400" spc="14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61616"/>
                </a:solidFill>
                <a:latin typeface="Times New Roman"/>
                <a:cs typeface="Times New Roman"/>
              </a:rPr>
              <a:t>небезпечною</a:t>
            </a:r>
            <a:r>
              <a:rPr dirty="0" sz="1400" spc="29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F2F2F"/>
                </a:solidFill>
                <a:latin typeface="Times New Roman"/>
                <a:cs typeface="Times New Roman"/>
              </a:rPr>
              <a:t>та</a:t>
            </a:r>
            <a:r>
              <a:rPr dirty="0" sz="1400" spc="19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може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32323"/>
                </a:solidFill>
                <a:latin typeface="Times New Roman"/>
                <a:cs typeface="Times New Roman"/>
              </a:rPr>
              <a:t>нести</a:t>
            </a:r>
            <a:r>
              <a:rPr dirty="0" sz="1400" spc="25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31313"/>
                </a:solidFill>
                <a:latin typeface="Times New Roman"/>
                <a:cs typeface="Times New Roman"/>
              </a:rPr>
              <a:t>потенційну </a:t>
            </a:r>
            <a:r>
              <a:rPr dirty="0" sz="1400" spc="-10">
                <a:solidFill>
                  <a:srgbClr val="1C1C1C"/>
                </a:solidFill>
                <a:latin typeface="Times New Roman"/>
                <a:cs typeface="Times New Roman"/>
              </a:rPr>
              <a:t>загрозу</a:t>
            </a:r>
            <a:r>
              <a:rPr dirty="0" sz="1400" spc="3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61616"/>
                </a:solidFill>
                <a:latin typeface="Times New Roman"/>
                <a:cs typeface="Times New Roman"/>
              </a:rPr>
              <a:t>життю</a:t>
            </a:r>
            <a:r>
              <a:rPr dirty="0" sz="140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82828"/>
                </a:solidFill>
                <a:latin typeface="Times New Roman"/>
                <a:cs typeface="Times New Roman"/>
              </a:rPr>
              <a:t>та</a:t>
            </a:r>
            <a:r>
              <a:rPr dirty="0" sz="1400" spc="-3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здоров'ю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61616"/>
                </a:solidFill>
                <a:latin typeface="Times New Roman"/>
                <a:cs typeface="Times New Roman"/>
              </a:rPr>
              <a:t>населения:</a:t>
            </a:r>
            <a:endParaRPr sz="1400">
              <a:latin typeface="Times New Roman"/>
              <a:cs typeface="Times New Roman"/>
            </a:endParaRPr>
          </a:p>
          <a:p>
            <a:pPr algn="just" marL="24130" marR="22225" indent="440055">
              <a:lnSpc>
                <a:spcPts val="1850"/>
              </a:lnSpc>
              <a:spcBef>
                <a:spcPts val="15"/>
              </a:spcBef>
            </a:pPr>
            <a:r>
              <a:rPr dirty="0" sz="1400" b="1">
                <a:latin typeface="Times New Roman"/>
                <a:cs typeface="Times New Roman"/>
              </a:rPr>
              <a:t>ЗАБОРОНЯЮ</a:t>
            </a:r>
            <a:r>
              <a:rPr dirty="0" sz="1400" spc="180" b="1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161616"/>
                </a:solidFill>
                <a:latin typeface="Times New Roman"/>
                <a:cs typeface="Times New Roman"/>
              </a:rPr>
              <a:t>зберігання</a:t>
            </a:r>
            <a:r>
              <a:rPr dirty="0" sz="1400" spc="180">
                <a:solidFill>
                  <a:srgbClr val="161616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313131"/>
                </a:solidFill>
                <a:latin typeface="Times New Roman"/>
                <a:cs typeface="Times New Roman"/>
              </a:rPr>
              <a:t>та</a:t>
            </a:r>
            <a:r>
              <a:rPr dirty="0" sz="1400" spc="130">
                <a:solidFill>
                  <a:srgbClr val="313131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190">
                <a:latin typeface="Times New Roman"/>
                <a:cs typeface="Times New Roman"/>
              </a:rPr>
              <a:t>  </a:t>
            </a:r>
            <a:r>
              <a:rPr dirty="0" sz="1400" spc="-10">
                <a:solidFill>
                  <a:srgbClr val="282828"/>
                </a:solidFill>
                <a:latin typeface="Times New Roman"/>
                <a:cs typeface="Times New Roman"/>
              </a:rPr>
              <a:t>лікарських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виробництва</a:t>
            </a:r>
            <a:r>
              <a:rPr dirty="0" sz="1400" spc="19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MercK,</a:t>
            </a:r>
            <a:r>
              <a:rPr dirty="0" sz="1400" spc="7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Germany,</a:t>
            </a:r>
            <a:r>
              <a:rPr dirty="0" sz="1400" spc="105" b="1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61616"/>
                </a:solidFill>
                <a:latin typeface="Times New Roman"/>
                <a:cs typeface="Times New Roman"/>
              </a:rPr>
              <a:t>з</a:t>
            </a:r>
            <a:r>
              <a:rPr dirty="0" sz="1400" spc="4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маркуванням</a:t>
            </a:r>
            <a:r>
              <a:rPr dirty="0" sz="1400" spc="15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іноземною</a:t>
            </a:r>
            <a:r>
              <a:rPr dirty="0" sz="1400" spc="14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мовою,</a:t>
            </a:r>
            <a:endParaRPr sz="1400">
              <a:latin typeface="Times New Roman"/>
              <a:cs typeface="Times New Roman"/>
            </a:endParaRPr>
          </a:p>
          <a:p>
            <a:pPr algn="just" marL="2286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solidFill>
                  <a:srgbClr val="0E0E0E"/>
                </a:solidFill>
                <a:latin typeface="Times New Roman"/>
                <a:cs typeface="Times New Roman"/>
              </a:rPr>
              <a:t>що</a:t>
            </a:r>
            <a:r>
              <a:rPr dirty="0" sz="1400" spc="-90" b="1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офіціино</a:t>
            </a:r>
            <a:r>
              <a:rPr dirty="0" sz="1400" spc="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не</a:t>
            </a:r>
            <a:r>
              <a:rPr dirty="0" sz="1400" spc="-45" b="1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ввозилися</a:t>
            </a:r>
            <a:r>
              <a:rPr dirty="0" sz="1400" spc="5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на</a:t>
            </a:r>
            <a:r>
              <a:rPr dirty="0" sz="1400" spc="-5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територію</a:t>
            </a:r>
            <a:r>
              <a:rPr dirty="0" sz="1400" spc="5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України:</a:t>
            </a:r>
            <a:endParaRPr sz="1400">
              <a:latin typeface="Times New Roman"/>
              <a:cs typeface="Times New Roman"/>
            </a:endParaRPr>
          </a:p>
          <a:p>
            <a:pPr algn="just" marL="195580" indent="-190500">
              <a:lnSpc>
                <a:spcPct val="100000"/>
              </a:lnSpc>
              <a:spcBef>
                <a:spcPts val="120"/>
              </a:spcBef>
              <a:buClr>
                <a:srgbClr val="4D4D4D"/>
              </a:buClr>
              <a:buChar char="—"/>
              <a:tabLst>
                <a:tab pos="195580" algn="l"/>
              </a:tabLst>
            </a:pPr>
            <a:r>
              <a:rPr dirty="0" sz="1400">
                <a:solidFill>
                  <a:srgbClr val="181818"/>
                </a:solidFill>
                <a:latin typeface="Times New Roman"/>
                <a:cs typeface="Times New Roman"/>
              </a:rPr>
              <a:t>серій</a:t>
            </a:r>
            <a:r>
              <a:rPr dirty="0" sz="1400" spc="-4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G02837,</a:t>
            </a:r>
            <a:r>
              <a:rPr dirty="0" sz="1400" spc="-5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G02835,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G02ARS</a:t>
            </a:r>
            <a:r>
              <a:rPr dirty="0" sz="1400" spc="-40" b="1"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81818"/>
                </a:solidFill>
                <a:latin typeface="Times New Roman"/>
                <a:cs typeface="Times New Roman"/>
              </a:rPr>
              <a:t>лікарського</a:t>
            </a:r>
            <a:r>
              <a:rPr dirty="0" sz="1400" spc="2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81818"/>
                </a:solidFill>
                <a:latin typeface="Times New Roman"/>
                <a:cs typeface="Times New Roman"/>
              </a:rPr>
              <a:t>засобу</a:t>
            </a:r>
            <a:r>
              <a:rPr dirty="0" sz="1400" spc="-1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NOVOTHYRAL,</a:t>
            </a:r>
            <a:endParaRPr sz="1400">
              <a:latin typeface="Times New Roman"/>
              <a:cs typeface="Times New Roman"/>
            </a:endParaRPr>
          </a:p>
          <a:p>
            <a:pPr algn="just" marL="195580" indent="-190500">
              <a:lnSpc>
                <a:spcPct val="100000"/>
              </a:lnSpc>
              <a:spcBef>
                <a:spcPts val="145"/>
              </a:spcBef>
              <a:buClr>
                <a:srgbClr val="565656"/>
              </a:buClr>
              <a:buChar char="—"/>
              <a:tabLst>
                <a:tab pos="195580" algn="l"/>
              </a:tabLst>
            </a:pP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G02ARU,</a:t>
            </a:r>
            <a:r>
              <a:rPr dirty="0" sz="1400" spc="-4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G02ART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A1A1A"/>
                </a:solidFill>
                <a:latin typeface="Times New Roman"/>
                <a:cs typeface="Times New Roman"/>
              </a:rPr>
              <a:t>лікарського</a:t>
            </a:r>
            <a:r>
              <a:rPr dirty="0" sz="1400" spc="-2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51515"/>
                </a:solidFill>
                <a:latin typeface="Times New Roman"/>
                <a:cs typeface="Times New Roman"/>
              </a:rPr>
              <a:t>засобу</a:t>
            </a:r>
            <a:r>
              <a:rPr dirty="0" sz="140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NOVOTHYRAL</a:t>
            </a:r>
            <a:r>
              <a:rPr dirty="0" sz="1400" spc="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75</a:t>
            </a:r>
            <a:r>
              <a:rPr dirty="0" sz="1400" spc="-70" b="1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mg.</a:t>
            </a:r>
            <a:endParaRPr sz="1400">
              <a:latin typeface="Times New Roman"/>
              <a:cs typeface="Times New Roman"/>
            </a:endParaRPr>
          </a:p>
          <a:p>
            <a:pPr algn="just" marL="25400" indent="442595">
              <a:lnSpc>
                <a:spcPct val="100000"/>
              </a:lnSpc>
              <a:spcBef>
                <a:spcPts val="145"/>
              </a:spcBef>
            </a:pPr>
            <a:r>
              <a:rPr dirty="0" sz="1400">
                <a:latin typeface="Times New Roman"/>
                <a:cs typeface="Times New Roman"/>
              </a:rPr>
              <a:t>Суб'ектам</a:t>
            </a:r>
            <a:r>
              <a:rPr dirty="0" sz="1400" spc="1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господарювання,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232323"/>
                </a:solidFill>
                <a:latin typeface="Times New Roman"/>
                <a:cs typeface="Times New Roman"/>
              </a:rPr>
              <a:t>які</a:t>
            </a:r>
            <a:r>
              <a:rPr dirty="0" sz="1400" spc="145">
                <a:solidFill>
                  <a:srgbClr val="232323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здійснюють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232323"/>
                </a:solidFill>
                <a:latin typeface="Times New Roman"/>
                <a:cs typeface="Times New Roman"/>
              </a:rPr>
              <a:t>реалізацію,</a:t>
            </a:r>
            <a:r>
              <a:rPr dirty="0" sz="1400" spc="180">
                <a:solidFill>
                  <a:srgbClr val="232323"/>
                </a:solidFill>
                <a:latin typeface="Times New Roman"/>
                <a:cs typeface="Times New Roman"/>
              </a:rPr>
              <a:t>  </a:t>
            </a:r>
            <a:r>
              <a:rPr dirty="0" sz="1400" spc="-10">
                <a:solidFill>
                  <a:srgbClr val="1A1A1A"/>
                </a:solidFill>
                <a:latin typeface="Times New Roman"/>
                <a:cs typeface="Times New Roman"/>
              </a:rPr>
              <a:t>зберігання</a:t>
            </a:r>
            <a:endParaRPr sz="1400">
              <a:latin typeface="Times New Roman"/>
              <a:cs typeface="Times New Roman"/>
            </a:endParaRPr>
          </a:p>
          <a:p>
            <a:pPr algn="just" marL="22860" marR="8890" indent="1905">
              <a:lnSpc>
                <a:spcPct val="108400"/>
              </a:lnSpc>
              <a:spcBef>
                <a:spcPts val="50"/>
              </a:spcBef>
            </a:pPr>
            <a:r>
              <a:rPr dirty="0" sz="1400">
                <a:solidFill>
                  <a:srgbClr val="333333"/>
                </a:solidFill>
                <a:latin typeface="Times New Roman"/>
                <a:cs typeface="Times New Roman"/>
              </a:rPr>
              <a:t>та</a:t>
            </a:r>
            <a:r>
              <a:rPr dirty="0" sz="1400" spc="31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11111"/>
                </a:solidFill>
                <a:latin typeface="Times New Roman"/>
                <a:cs typeface="Times New Roman"/>
              </a:rPr>
              <a:t>засобів,</a:t>
            </a:r>
            <a:r>
              <a:rPr dirty="0" sz="1400" spc="37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51515"/>
                </a:solidFill>
                <a:latin typeface="Times New Roman"/>
                <a:cs typeface="Times New Roman"/>
              </a:rPr>
              <a:t>невідкладно,</a:t>
            </a:r>
            <a:r>
              <a:rPr dirty="0" sz="1400" spc="44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A1A1A"/>
                </a:solidFill>
                <a:latin typeface="Times New Roman"/>
                <a:cs typeface="Times New Roman"/>
              </a:rPr>
              <a:t>після</a:t>
            </a:r>
            <a:r>
              <a:rPr dirty="0" sz="1400" spc="33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A1A1A"/>
                </a:solidFill>
                <a:latin typeface="Times New Roman"/>
                <a:cs typeface="Times New Roman"/>
              </a:rPr>
              <a:t>одержання</a:t>
            </a:r>
            <a:r>
              <a:rPr dirty="0" sz="1400" spc="409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242424"/>
                </a:solidFill>
                <a:latin typeface="Times New Roman"/>
                <a:cs typeface="Times New Roman"/>
              </a:rPr>
              <a:t>даного </a:t>
            </a:r>
            <a:r>
              <a:rPr dirty="0" sz="1400" spc="-10">
                <a:solidFill>
                  <a:srgbClr val="262626"/>
                </a:solidFill>
                <a:latin typeface="Times New Roman"/>
                <a:cs typeface="Times New Roman"/>
              </a:rPr>
              <a:t>розпорядження,</a:t>
            </a:r>
            <a:r>
              <a:rPr dirty="0" sz="1400" spc="-8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400" spc="-20">
                <a:solidFill>
                  <a:srgbClr val="131313"/>
                </a:solidFill>
                <a:latin typeface="Times New Roman"/>
                <a:cs typeface="Times New Roman"/>
              </a:rPr>
              <a:t>перевірити </a:t>
            </a:r>
            <a:r>
              <a:rPr dirty="0" sz="1400" spc="-20">
                <a:solidFill>
                  <a:srgbClr val="111111"/>
                </a:solidFill>
                <a:latin typeface="Times New Roman"/>
                <a:cs typeface="Times New Roman"/>
              </a:rPr>
              <a:t>наявність</a:t>
            </a:r>
            <a:r>
              <a:rPr dirty="0" sz="1400" spc="-4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32323"/>
                </a:solidFill>
                <a:latin typeface="Times New Roman"/>
                <a:cs typeface="Times New Roman"/>
              </a:rPr>
              <a:t>серій</a:t>
            </a:r>
            <a:r>
              <a:rPr dirty="0" sz="1400" spc="-3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232323"/>
                </a:solidFill>
                <a:latin typeface="Times New Roman"/>
                <a:cs typeface="Times New Roman"/>
              </a:rPr>
              <a:t>вказаних</a:t>
            </a:r>
            <a:r>
              <a:rPr dirty="0" sz="1400" spc="-2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61616"/>
                </a:solidFill>
                <a:latin typeface="Times New Roman"/>
                <a:cs typeface="Times New Roman"/>
              </a:rPr>
              <a:t>засобів,</a:t>
            </a:r>
            <a:r>
              <a:rPr dirty="0" sz="1400" spc="-5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81818"/>
                </a:solidFill>
                <a:latin typeface="Times New Roman"/>
                <a:cs typeface="Times New Roman"/>
              </a:rPr>
              <a:t>вжити </a:t>
            </a:r>
            <a:r>
              <a:rPr dirty="0" sz="1400">
                <a:latin typeface="Times New Roman"/>
                <a:cs typeface="Times New Roman"/>
              </a:rPr>
              <a:t>заходи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262626"/>
                </a:solidFill>
                <a:latin typeface="Times New Roman"/>
                <a:cs typeface="Times New Roman"/>
              </a:rPr>
              <a:t>щодо</a:t>
            </a:r>
            <a:r>
              <a:rPr dirty="0" sz="1400" spc="140">
                <a:solidFill>
                  <a:srgbClr val="262626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181818"/>
                </a:solidFill>
                <a:latin typeface="Times New Roman"/>
                <a:cs typeface="Times New Roman"/>
              </a:rPr>
              <a:t>вилучення</a:t>
            </a:r>
            <a:r>
              <a:rPr dirty="0" sz="1400" spc="165">
                <a:solidFill>
                  <a:srgbClr val="181818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2A2A2A"/>
                </a:solidFill>
                <a:latin typeface="Times New Roman"/>
                <a:cs typeface="Times New Roman"/>
              </a:rPr>
              <a:t>ïx</a:t>
            </a:r>
            <a:r>
              <a:rPr dirty="0" sz="1400" spc="145">
                <a:solidFill>
                  <a:srgbClr val="2A2A2A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2D2D2D"/>
                </a:solidFill>
                <a:latin typeface="Times New Roman"/>
                <a:cs typeface="Times New Roman"/>
              </a:rPr>
              <a:t>з</a:t>
            </a:r>
            <a:r>
              <a:rPr dirty="0" sz="1400" spc="120">
                <a:solidFill>
                  <a:srgbClr val="2D2D2D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1C1C1C"/>
                </a:solidFill>
                <a:latin typeface="Times New Roman"/>
                <a:cs typeface="Times New Roman"/>
              </a:rPr>
              <a:t>обігу</a:t>
            </a:r>
            <a:r>
              <a:rPr dirty="0" sz="1400" spc="145">
                <a:solidFill>
                  <a:srgbClr val="1C1C1C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282828"/>
                </a:solidFill>
                <a:latin typeface="Times New Roman"/>
                <a:cs typeface="Times New Roman"/>
              </a:rPr>
              <a:t>шляхом</a:t>
            </a:r>
            <a:r>
              <a:rPr dirty="0" sz="1400" spc="165">
                <a:solidFill>
                  <a:srgbClr val="282828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0E0E0E"/>
                </a:solidFill>
                <a:latin typeface="Times New Roman"/>
                <a:cs typeface="Times New Roman"/>
              </a:rPr>
              <a:t>знищення</a:t>
            </a:r>
            <a:r>
              <a:rPr dirty="0" sz="1400" spc="160">
                <a:solidFill>
                  <a:srgbClr val="0E0E0E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262626"/>
                </a:solidFill>
                <a:latin typeface="Times New Roman"/>
                <a:cs typeface="Times New Roman"/>
              </a:rPr>
              <a:t>a6o</a:t>
            </a:r>
            <a:r>
              <a:rPr dirty="0" sz="1400" spc="114">
                <a:solidFill>
                  <a:srgbClr val="262626"/>
                </a:solidFill>
                <a:latin typeface="Times New Roman"/>
                <a:cs typeface="Times New Roman"/>
              </a:rPr>
              <a:t>  </a:t>
            </a:r>
            <a:r>
              <a:rPr dirty="0" sz="1400" spc="-10">
                <a:solidFill>
                  <a:srgbClr val="2A2A2A"/>
                </a:solidFill>
                <a:latin typeface="Times New Roman"/>
                <a:cs typeface="Times New Roman"/>
              </a:rPr>
              <a:t>повернення </a:t>
            </a:r>
            <a:r>
              <a:rPr dirty="0" sz="1400">
                <a:solidFill>
                  <a:srgbClr val="1A1A1A"/>
                </a:solidFill>
                <a:latin typeface="Times New Roman"/>
                <a:cs typeface="Times New Roman"/>
              </a:rPr>
              <a:t>постачальнику,</a:t>
            </a:r>
            <a:r>
              <a:rPr dirty="0" sz="1400" spc="31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C1C1C"/>
                </a:solidFill>
                <a:latin typeface="Times New Roman"/>
                <a:cs typeface="Times New Roman"/>
              </a:rPr>
              <a:t>про</a:t>
            </a:r>
            <a:r>
              <a:rPr dirty="0" sz="1400" spc="31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31313"/>
                </a:solidFill>
                <a:latin typeface="Times New Roman"/>
                <a:cs typeface="Times New Roman"/>
              </a:rPr>
              <a:t>що</a:t>
            </a:r>
            <a:r>
              <a:rPr dirty="0" sz="1400" spc="31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повідомити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D1D1D"/>
                </a:solidFill>
                <a:latin typeface="Times New Roman"/>
                <a:cs typeface="Times New Roman"/>
              </a:rPr>
              <a:t>територіальний</a:t>
            </a:r>
            <a:r>
              <a:rPr dirty="0" sz="1400" spc="33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A1A1A"/>
                </a:solidFill>
                <a:latin typeface="Times New Roman"/>
                <a:cs typeface="Times New Roman"/>
              </a:rPr>
              <a:t>орган</a:t>
            </a:r>
            <a:r>
              <a:rPr dirty="0" sz="1400" spc="38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C1C1C"/>
                </a:solidFill>
                <a:latin typeface="Times New Roman"/>
                <a:cs typeface="Times New Roman"/>
              </a:rPr>
              <a:t>Держлікслужби. </a:t>
            </a:r>
            <a:r>
              <a:rPr dirty="0" sz="1400">
                <a:solidFill>
                  <a:srgbClr val="333333"/>
                </a:solidFill>
                <a:latin typeface="Times New Roman"/>
                <a:cs typeface="Times New Roman"/>
              </a:rPr>
              <a:t>У</a:t>
            </a:r>
            <a:r>
              <a:rPr dirty="0" sz="1400" spc="1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31313"/>
                </a:solidFill>
                <a:latin typeface="Times New Roman"/>
                <a:cs typeface="Times New Roman"/>
              </a:rPr>
              <a:t>разі</a:t>
            </a:r>
            <a:r>
              <a:rPr dirty="0" sz="1400" spc="2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E0E0E"/>
                </a:solidFill>
                <a:latin typeface="Times New Roman"/>
                <a:cs typeface="Times New Roman"/>
              </a:rPr>
              <a:t>зазначених</a:t>
            </a:r>
            <a:r>
              <a:rPr dirty="0" sz="1400" spc="7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313131"/>
                </a:solidFill>
                <a:latin typeface="Times New Roman"/>
                <a:cs typeface="Times New Roman"/>
              </a:rPr>
              <a:t>серій</a:t>
            </a:r>
            <a:r>
              <a:rPr dirty="0" sz="1400" spc="3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C0C0C"/>
                </a:solidFill>
                <a:latin typeface="Times New Roman"/>
                <a:cs typeface="Times New Roman"/>
              </a:rPr>
              <a:t>лікарських</a:t>
            </a:r>
            <a:r>
              <a:rPr dirty="0" sz="1400" spc="9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81818"/>
                </a:solidFill>
                <a:latin typeface="Times New Roman"/>
                <a:cs typeface="Times New Roman"/>
              </a:rPr>
              <a:t>засобів</a:t>
            </a:r>
            <a:r>
              <a:rPr dirty="0" sz="1400" spc="2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B2B2B"/>
                </a:solidFill>
                <a:latin typeface="Times New Roman"/>
                <a:cs typeface="Times New Roman"/>
              </a:rPr>
              <a:t>у</a:t>
            </a:r>
            <a:r>
              <a:rPr dirty="0" sz="1400" spc="-1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двотижневий </a:t>
            </a:r>
            <a:r>
              <a:rPr dirty="0" sz="1400">
                <a:solidFill>
                  <a:srgbClr val="232323"/>
                </a:solidFill>
                <a:latin typeface="Times New Roman"/>
                <a:cs typeface="Times New Roman"/>
              </a:rPr>
              <a:t>строк</a:t>
            </a:r>
            <a:r>
              <a:rPr dirty="0" sz="1400" spc="105">
                <a:solidFill>
                  <a:srgbClr val="232323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направити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131313"/>
                </a:solidFill>
                <a:latin typeface="Times New Roman"/>
                <a:cs typeface="Times New Roman"/>
              </a:rPr>
              <a:t>територіального</a:t>
            </a:r>
            <a:r>
              <a:rPr dirty="0" sz="1400" spc="49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органу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Держлікслужби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262626"/>
                </a:solidFill>
                <a:latin typeface="Times New Roman"/>
                <a:cs typeface="Times New Roman"/>
              </a:rPr>
              <a:t>копію</a:t>
            </a:r>
            <a:r>
              <a:rPr dirty="0" sz="1400" spc="95">
                <a:solidFill>
                  <a:srgbClr val="262626"/>
                </a:solidFill>
                <a:latin typeface="Times New Roman"/>
                <a:cs typeface="Times New Roman"/>
              </a:rPr>
              <a:t>  </a:t>
            </a:r>
            <a:r>
              <a:rPr dirty="0" sz="1400" spc="-20">
                <a:solidFill>
                  <a:srgbClr val="232323"/>
                </a:solidFill>
                <a:latin typeface="Times New Roman"/>
                <a:cs typeface="Times New Roman"/>
              </a:rPr>
              <a:t>акта 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про</a:t>
            </a:r>
            <a:r>
              <a:rPr dirty="0" sz="1400" spc="-3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 spc="-20">
                <a:solidFill>
                  <a:srgbClr val="0F0F0F"/>
                </a:solidFill>
                <a:latin typeface="Times New Roman"/>
                <a:cs typeface="Times New Roman"/>
              </a:rPr>
              <a:t>знищення</a:t>
            </a:r>
            <a:r>
              <a:rPr dirty="0" sz="1400" spc="2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0C0C0C"/>
                </a:solidFill>
                <a:latin typeface="Times New Roman"/>
                <a:cs typeface="Times New Roman"/>
              </a:rPr>
              <a:t>відходів</a:t>
            </a:r>
            <a:r>
              <a:rPr dirty="0" sz="1400" spc="-3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61616"/>
                </a:solidFill>
                <a:latin typeface="Times New Roman"/>
                <a:cs typeface="Times New Roman"/>
              </a:rPr>
              <a:t>лікарських</a:t>
            </a:r>
            <a:r>
              <a:rPr dirty="0" sz="1400" spc="6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81818"/>
                </a:solidFill>
                <a:latin typeface="Times New Roman"/>
                <a:cs typeface="Times New Roman"/>
              </a:rPr>
              <a:t>засобів.</a:t>
            </a:r>
            <a:endParaRPr sz="1400">
              <a:latin typeface="Times New Roman"/>
              <a:cs typeface="Times New Roman"/>
            </a:endParaRPr>
          </a:p>
          <a:p>
            <a:pPr algn="just" marL="25400" marR="28575" indent="448945">
              <a:lnSpc>
                <a:spcPct val="108600"/>
              </a:lnSpc>
              <a:spcBef>
                <a:spcPts val="50"/>
              </a:spcBef>
            </a:pPr>
            <a:r>
              <a:rPr dirty="0" sz="1400">
                <a:solidFill>
                  <a:srgbClr val="262626"/>
                </a:solidFill>
                <a:latin typeface="Times New Roman"/>
                <a:cs typeface="Times New Roman"/>
              </a:rPr>
              <a:t>Контроль</a:t>
            </a:r>
            <a:r>
              <a:rPr dirty="0" sz="1400" spc="220">
                <a:solidFill>
                  <a:srgbClr val="262626"/>
                </a:solidFill>
                <a:latin typeface="Times New Roman"/>
                <a:cs typeface="Times New Roman"/>
              </a:rPr>
              <a:t>   </a:t>
            </a:r>
            <a:r>
              <a:rPr dirty="0" sz="1400">
                <a:solidFill>
                  <a:srgbClr val="2D2D2D"/>
                </a:solidFill>
                <a:latin typeface="Times New Roman"/>
                <a:cs typeface="Times New Roman"/>
              </a:rPr>
              <a:t>за</a:t>
            </a:r>
            <a:r>
              <a:rPr dirty="0" sz="1400" spc="490">
                <a:solidFill>
                  <a:srgbClr val="2D2D2D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0C0C0C"/>
                </a:solidFill>
                <a:latin typeface="Times New Roman"/>
                <a:cs typeface="Times New Roman"/>
              </a:rPr>
              <a:t>виконанням</a:t>
            </a:r>
            <a:r>
              <a:rPr dirty="0" sz="1400" spc="235">
                <a:solidFill>
                  <a:srgbClr val="0C0C0C"/>
                </a:solidFill>
                <a:latin typeface="Times New Roman"/>
                <a:cs typeface="Times New Roman"/>
              </a:rPr>
              <a:t>   </a:t>
            </a:r>
            <a:r>
              <a:rPr dirty="0" sz="1400">
                <a:solidFill>
                  <a:srgbClr val="232323"/>
                </a:solidFill>
                <a:latin typeface="Times New Roman"/>
                <a:cs typeface="Times New Roman"/>
              </a:rPr>
              <a:t>даного</a:t>
            </a:r>
            <a:r>
              <a:rPr dirty="0" sz="1400" spc="495">
                <a:solidFill>
                  <a:srgbClr val="232323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1A1A1A"/>
                </a:solidFill>
                <a:latin typeface="Times New Roman"/>
                <a:cs typeface="Times New Roman"/>
              </a:rPr>
              <a:t>розпорядження</a:t>
            </a:r>
            <a:r>
              <a:rPr dirty="0" sz="1400" spc="260">
                <a:solidFill>
                  <a:srgbClr val="1A1A1A"/>
                </a:solidFill>
                <a:latin typeface="Times New Roman"/>
                <a:cs typeface="Times New Roman"/>
              </a:rPr>
              <a:t>   </a:t>
            </a:r>
            <a:r>
              <a:rPr dirty="0" sz="1400" spc="-10">
                <a:solidFill>
                  <a:srgbClr val="161616"/>
                </a:solidFill>
                <a:latin typeface="Times New Roman"/>
                <a:cs typeface="Times New Roman"/>
              </a:rPr>
              <a:t>здійснюють </a:t>
            </a:r>
            <a:r>
              <a:rPr dirty="0" sz="1400" spc="-25">
                <a:solidFill>
                  <a:srgbClr val="161616"/>
                </a:solidFill>
                <a:latin typeface="Times New Roman"/>
                <a:cs typeface="Times New Roman"/>
              </a:rPr>
              <a:t>територіальні</a:t>
            </a:r>
            <a:r>
              <a:rPr dirty="0" sz="1400" spc="8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232323"/>
                </a:solidFill>
                <a:latin typeface="Times New Roman"/>
                <a:cs typeface="Times New Roman"/>
              </a:rPr>
              <a:t>органи</a:t>
            </a:r>
            <a:r>
              <a:rPr dirty="0" sz="1400" spc="3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400" spc="-20">
                <a:solidFill>
                  <a:srgbClr val="0F0F0F"/>
                </a:solidFill>
                <a:latin typeface="Times New Roman"/>
                <a:cs typeface="Times New Roman"/>
              </a:rPr>
              <a:t>Держлікслужби</a:t>
            </a:r>
            <a:r>
              <a:rPr dirty="0" sz="1400" spc="12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F2F2F"/>
                </a:solidFill>
                <a:latin typeface="Times New Roman"/>
                <a:cs typeface="Times New Roman"/>
              </a:rPr>
              <a:t>на</a:t>
            </a:r>
            <a:r>
              <a:rPr dirty="0" sz="1400" spc="-2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400" spc="-20">
                <a:solidFill>
                  <a:srgbClr val="2A2A2A"/>
                </a:solidFill>
                <a:latin typeface="Times New Roman"/>
                <a:cs typeface="Times New Roman"/>
              </a:rPr>
              <a:t>відповідній</a:t>
            </a:r>
            <a:r>
              <a:rPr dirty="0" sz="1400" spc="7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212121"/>
                </a:solidFill>
                <a:latin typeface="Times New Roman"/>
                <a:cs typeface="Times New Roman"/>
              </a:rPr>
              <a:t>територїі.</a:t>
            </a:r>
            <a:endParaRPr sz="1400">
              <a:latin typeface="Times New Roman"/>
              <a:cs typeface="Times New Roman"/>
            </a:endParaRPr>
          </a:p>
          <a:p>
            <a:pPr algn="just" marL="27305" marR="5080" indent="447040">
              <a:lnSpc>
                <a:spcPct val="110000"/>
              </a:lnSpc>
              <a:spcBef>
                <a:spcPts val="25"/>
              </a:spcBef>
            </a:pPr>
            <a:r>
              <a:rPr dirty="0" sz="1400">
                <a:solidFill>
                  <a:srgbClr val="151515"/>
                </a:solidFill>
                <a:latin typeface="Times New Roman"/>
                <a:cs typeface="Times New Roman"/>
              </a:rPr>
              <a:t>Невиконання</a:t>
            </a:r>
            <a:r>
              <a:rPr dirty="0" sz="1400" spc="34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31313"/>
                </a:solidFill>
                <a:latin typeface="Times New Roman"/>
                <a:cs typeface="Times New Roman"/>
              </a:rPr>
              <a:t>розпорядження</a:t>
            </a:r>
            <a:r>
              <a:rPr dirty="0" sz="1400" spc="39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F1F1F"/>
                </a:solidFill>
                <a:latin typeface="Times New Roman"/>
                <a:cs typeface="Times New Roman"/>
              </a:rPr>
              <a:t>тягне</a:t>
            </a:r>
            <a:r>
              <a:rPr dirty="0" sz="1400" spc="26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81818"/>
                </a:solidFill>
                <a:latin typeface="Times New Roman"/>
                <a:cs typeface="Times New Roman"/>
              </a:rPr>
              <a:t>за</a:t>
            </a:r>
            <a:r>
              <a:rPr dirty="0" sz="1400" spc="229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C1C1C"/>
                </a:solidFill>
                <a:latin typeface="Times New Roman"/>
                <a:cs typeface="Times New Roman"/>
              </a:rPr>
              <a:t>собою</a:t>
            </a:r>
            <a:r>
              <a:rPr dirty="0" sz="1400" spc="29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31313"/>
                </a:solidFill>
                <a:latin typeface="Times New Roman"/>
                <a:cs typeface="Times New Roman"/>
              </a:rPr>
              <a:t>відповідальність 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згідно </a:t>
            </a:r>
            <a:r>
              <a:rPr dirty="0" sz="1400">
                <a:solidFill>
                  <a:srgbClr val="212121"/>
                </a:solidFill>
                <a:latin typeface="Times New Roman"/>
                <a:cs typeface="Times New Roman"/>
              </a:rPr>
              <a:t>з</a:t>
            </a:r>
            <a:r>
              <a:rPr dirty="0" sz="1400" spc="-2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400" spc="-20">
                <a:solidFill>
                  <a:srgbClr val="131313"/>
                </a:solidFill>
                <a:latin typeface="Times New Roman"/>
                <a:cs typeface="Times New Roman"/>
              </a:rPr>
              <a:t>чинним</a:t>
            </a:r>
            <a:r>
              <a:rPr dirty="0" sz="1400" spc="11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законодавством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88859" y="6943555"/>
            <a:ext cx="5200650" cy="94106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6395" marR="1752600" indent="-354330">
              <a:lnSpc>
                <a:spcPct val="107200"/>
              </a:lnSpc>
              <a:spcBef>
                <a:spcPts val="100"/>
              </a:spcBef>
            </a:pPr>
            <a:r>
              <a:rPr dirty="0" sz="1400">
                <a:solidFill>
                  <a:srgbClr val="1C1C1C"/>
                </a:solidFill>
                <a:latin typeface="Cambria"/>
                <a:cs typeface="Cambria"/>
              </a:rPr>
              <a:t>Копії</a:t>
            </a:r>
            <a:r>
              <a:rPr dirty="0" sz="1400" spc="-10">
                <a:solidFill>
                  <a:srgbClr val="1C1C1C"/>
                </a:solidFill>
                <a:latin typeface="Cambria"/>
                <a:cs typeface="Cambria"/>
              </a:rPr>
              <a:t> </a:t>
            </a:r>
            <a:r>
              <a:rPr dirty="0" sz="1400" spc="-65">
                <a:solidFill>
                  <a:srgbClr val="1F1F1F"/>
                </a:solidFill>
                <a:latin typeface="Cambria"/>
                <a:cs typeface="Cambria"/>
              </a:rPr>
              <a:t>даного</a:t>
            </a:r>
            <a:r>
              <a:rPr dirty="0" sz="1400" spc="5">
                <a:solidFill>
                  <a:srgbClr val="1F1F1F"/>
                </a:solidFill>
                <a:latin typeface="Cambria"/>
                <a:cs typeface="Cambria"/>
              </a:rPr>
              <a:t> </a:t>
            </a:r>
            <a:r>
              <a:rPr dirty="0" sz="1400" spc="-85">
                <a:solidFill>
                  <a:srgbClr val="0E0E0E"/>
                </a:solidFill>
                <a:latin typeface="Cambria"/>
                <a:cs typeface="Cambria"/>
              </a:rPr>
              <a:t>розпорядження</a:t>
            </a:r>
            <a:r>
              <a:rPr dirty="0" sz="1400" spc="140">
                <a:solidFill>
                  <a:srgbClr val="0E0E0E"/>
                </a:solidFill>
                <a:latin typeface="Cambria"/>
                <a:cs typeface="Cambria"/>
              </a:rPr>
              <a:t> </a:t>
            </a:r>
            <a:r>
              <a:rPr dirty="0" sz="1400" spc="-10">
                <a:solidFill>
                  <a:srgbClr val="232323"/>
                </a:solidFill>
                <a:latin typeface="Cambria"/>
                <a:cs typeface="Cambria"/>
              </a:rPr>
              <a:t>направлені: </a:t>
            </a:r>
            <a:r>
              <a:rPr dirty="0" sz="1400" spc="-40">
                <a:solidFill>
                  <a:srgbClr val="111111"/>
                </a:solidFill>
                <a:latin typeface="Cambria"/>
                <a:cs typeface="Cambria"/>
              </a:rPr>
              <a:t>Міністерство</a:t>
            </a:r>
            <a:r>
              <a:rPr dirty="0" sz="1400" spc="20">
                <a:solidFill>
                  <a:srgbClr val="111111"/>
                </a:solidFill>
                <a:latin typeface="Cambria"/>
                <a:cs typeface="Cambria"/>
              </a:rPr>
              <a:t> </a:t>
            </a:r>
            <a:r>
              <a:rPr dirty="0" sz="1400" spc="-50">
                <a:latin typeface="Cambria"/>
                <a:cs typeface="Cambria"/>
              </a:rPr>
              <a:t>охорони</a:t>
            </a:r>
            <a:r>
              <a:rPr dirty="0" sz="1400" spc="10">
                <a:latin typeface="Cambria"/>
                <a:cs typeface="Cambria"/>
              </a:rPr>
              <a:t> </a:t>
            </a:r>
            <a:r>
              <a:rPr dirty="0" sz="1400" spc="-50">
                <a:solidFill>
                  <a:srgbClr val="131313"/>
                </a:solidFill>
                <a:latin typeface="Cambria"/>
                <a:cs typeface="Cambria"/>
              </a:rPr>
              <a:t>здоров'я</a:t>
            </a:r>
            <a:r>
              <a:rPr dirty="0" sz="1400" spc="65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400" spc="-35">
                <a:solidFill>
                  <a:srgbClr val="161616"/>
                </a:solidFill>
                <a:latin typeface="Cambria"/>
                <a:cs typeface="Cambria"/>
              </a:rPr>
              <a:t>України;</a:t>
            </a:r>
            <a:endParaRPr sz="1400">
              <a:latin typeface="Cambria"/>
              <a:cs typeface="Cambria"/>
            </a:endParaRPr>
          </a:p>
          <a:p>
            <a:pPr marL="373380">
              <a:lnSpc>
                <a:spcPct val="100000"/>
              </a:lnSpc>
              <a:spcBef>
                <a:spcPts val="215"/>
              </a:spcBef>
              <a:tabLst>
                <a:tab pos="763905" algn="l"/>
                <a:tab pos="1845945" algn="l"/>
                <a:tab pos="2854960" algn="l"/>
                <a:tab pos="3427095" algn="l"/>
                <a:tab pos="4565015" algn="l"/>
              </a:tabLst>
            </a:pPr>
            <a:r>
              <a:rPr dirty="0" sz="1400" spc="35">
                <a:solidFill>
                  <a:srgbClr val="1F1F1F"/>
                </a:solidFill>
                <a:latin typeface="Cambria"/>
                <a:cs typeface="Cambria"/>
              </a:rPr>
              <a:t>ДП</a:t>
            </a:r>
            <a:r>
              <a:rPr dirty="0" sz="1400">
                <a:solidFill>
                  <a:srgbClr val="1F1F1F"/>
                </a:solidFill>
                <a:latin typeface="Cambria"/>
                <a:cs typeface="Cambria"/>
              </a:rPr>
              <a:t>	</a:t>
            </a:r>
            <a:r>
              <a:rPr dirty="0" sz="1400" spc="-10">
                <a:latin typeface="Cambria"/>
                <a:cs typeface="Cambria"/>
              </a:rPr>
              <a:t>«Державний</a:t>
            </a:r>
            <a:r>
              <a:rPr dirty="0" sz="1400">
                <a:latin typeface="Cambria"/>
                <a:cs typeface="Cambria"/>
              </a:rPr>
              <a:t>	</a:t>
            </a:r>
            <a:r>
              <a:rPr dirty="0" sz="1400" spc="-10">
                <a:solidFill>
                  <a:srgbClr val="161616"/>
                </a:solidFill>
                <a:latin typeface="Cambria"/>
                <a:cs typeface="Cambria"/>
              </a:rPr>
              <a:t>експертний</a:t>
            </a:r>
            <a:r>
              <a:rPr dirty="0" sz="1400">
                <a:solidFill>
                  <a:srgbClr val="161616"/>
                </a:solidFill>
                <a:latin typeface="Cambria"/>
                <a:cs typeface="Cambria"/>
              </a:rPr>
              <a:t>	</a:t>
            </a:r>
            <a:r>
              <a:rPr dirty="0" sz="1400" spc="-10">
                <a:solidFill>
                  <a:srgbClr val="242424"/>
                </a:solidFill>
                <a:latin typeface="Cambria"/>
                <a:cs typeface="Cambria"/>
              </a:rPr>
              <a:t>центр</a:t>
            </a:r>
            <a:r>
              <a:rPr dirty="0" sz="1400">
                <a:solidFill>
                  <a:srgbClr val="242424"/>
                </a:solidFill>
                <a:latin typeface="Cambria"/>
                <a:cs typeface="Cambria"/>
              </a:rPr>
              <a:t>	</a:t>
            </a:r>
            <a:r>
              <a:rPr dirty="0" sz="1400" spc="-10">
                <a:latin typeface="Cambria"/>
                <a:cs typeface="Cambria"/>
              </a:rPr>
              <a:t>Міністерства</a:t>
            </a:r>
            <a:r>
              <a:rPr dirty="0" sz="1400">
                <a:latin typeface="Cambria"/>
                <a:cs typeface="Cambria"/>
              </a:rPr>
              <a:t>	</a:t>
            </a:r>
            <a:r>
              <a:rPr dirty="0" sz="1400" spc="-60">
                <a:latin typeface="Cambria"/>
                <a:cs typeface="Cambria"/>
              </a:rPr>
              <a:t>охорони</a:t>
            </a:r>
            <a:endParaRPr sz="1400">
              <a:latin typeface="Cambria"/>
              <a:cs typeface="Cambria"/>
            </a:endParaRPr>
          </a:p>
          <a:p>
            <a:pPr marL="19685">
              <a:lnSpc>
                <a:spcPct val="100000"/>
              </a:lnSpc>
              <a:spcBef>
                <a:spcPts val="150"/>
              </a:spcBef>
            </a:pPr>
            <a:r>
              <a:rPr dirty="0" sz="1300" spc="-10">
                <a:solidFill>
                  <a:srgbClr val="262626"/>
                </a:solidFill>
                <a:latin typeface="Cambria"/>
                <a:cs typeface="Cambria"/>
              </a:rPr>
              <a:t>України».</a:t>
            </a:r>
            <a:endParaRPr sz="1300">
              <a:latin typeface="Cambria"/>
              <a:cs typeface="Cambria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317955" y="7428307"/>
            <a:ext cx="66421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55">
                <a:solidFill>
                  <a:srgbClr val="181818"/>
                </a:solidFill>
                <a:latin typeface="Cambria"/>
                <a:cs typeface="Cambria"/>
              </a:rPr>
              <a:t>здоров’я</a:t>
            </a:r>
            <a:endParaRPr sz="1400">
              <a:latin typeface="Cambria"/>
              <a:cs typeface="Cambria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105547" y="8105132"/>
            <a:ext cx="58420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0" b="1">
                <a:latin typeface="Times New Roman"/>
                <a:cs typeface="Times New Roman"/>
              </a:rPr>
              <a:t>Голова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91531" y="9501465"/>
            <a:ext cx="1965325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solidFill>
                  <a:srgbClr val="3B3B3B"/>
                </a:solidFill>
                <a:latin typeface="Times New Roman"/>
                <a:cs typeface="Times New Roman"/>
              </a:rPr>
              <a:t>Ніна</a:t>
            </a:r>
            <a:r>
              <a:rPr dirty="0" sz="800" spc="7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800" spc="-50">
                <a:solidFill>
                  <a:srgbClr val="383838"/>
                </a:solidFill>
                <a:latin typeface="Times New Roman"/>
                <a:cs typeface="Times New Roman"/>
              </a:rPr>
              <a:t>ЧОРНЕ</a:t>
            </a:r>
            <a:r>
              <a:rPr dirty="0" sz="800" spc="-7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800" spc="-20">
                <a:solidFill>
                  <a:srgbClr val="3B3B3B"/>
                </a:solidFill>
                <a:latin typeface="Times New Roman"/>
                <a:cs typeface="Times New Roman"/>
              </a:rPr>
              <a:t>HЬKA.</a:t>
            </a:r>
            <a:r>
              <a:rPr dirty="0" sz="800" spc="1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333333"/>
                </a:solidFill>
                <a:latin typeface="Times New Roman"/>
                <a:cs typeface="Times New Roman"/>
              </a:rPr>
              <a:t>тел.(044)</a:t>
            </a:r>
            <a:r>
              <a:rPr dirty="0" sz="800" spc="3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800" spc="-20">
                <a:solidFill>
                  <a:srgbClr val="3F3F3F"/>
                </a:solidFill>
                <a:latin typeface="Times New Roman"/>
                <a:cs typeface="Times New Roman"/>
              </a:rPr>
              <a:t>422-55-</a:t>
            </a:r>
            <a:r>
              <a:rPr dirty="0" sz="800">
                <a:solidFill>
                  <a:srgbClr val="3F3F3F"/>
                </a:solidFill>
                <a:latin typeface="Times New Roman"/>
                <a:cs typeface="Times New Roman"/>
              </a:rPr>
              <a:t>76</a:t>
            </a:r>
            <a:r>
              <a:rPr dirty="0" sz="800" spc="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800" spc="-10">
                <a:solidFill>
                  <a:srgbClr val="333333"/>
                </a:solidFill>
                <a:latin typeface="Times New Roman"/>
                <a:cs typeface="Times New Roman"/>
              </a:rPr>
              <a:t>(133)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00368" y="8132571"/>
            <a:ext cx="140906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 b="1">
                <a:latin typeface="Times New Roman"/>
                <a:cs typeface="Times New Roman"/>
              </a:rPr>
              <a:t>Роман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spc="-35" b="1">
                <a:latin typeface="Times New Roman"/>
                <a:cs typeface="Times New Roman"/>
              </a:rPr>
              <a:t>ICACHKO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09889" y="97532"/>
            <a:ext cx="451161" cy="606530"/>
          </a:xfrm>
          <a:prstGeom prst="rect">
            <a:avLst/>
          </a:prstGeom>
        </p:spPr>
      </p:pic>
      <p:grpSp>
        <p:nvGrpSpPr>
          <p:cNvPr id="3" name="object 3" descr=""/>
          <p:cNvGrpSpPr/>
          <p:nvPr/>
        </p:nvGrpSpPr>
        <p:grpSpPr>
          <a:xfrm>
            <a:off x="2328969" y="10131190"/>
            <a:ext cx="1863089" cy="253365"/>
            <a:chOff x="2328969" y="10131190"/>
            <a:chExt cx="1863089" cy="253365"/>
          </a:xfrm>
        </p:grpSpPr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328969" y="10213483"/>
              <a:ext cx="64016" cy="91436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328969" y="10131190"/>
              <a:ext cx="1862565" cy="252974"/>
            </a:xfrm>
            <a:prstGeom prst="rect">
              <a:avLst/>
            </a:prstGeom>
          </p:spPr>
        </p:pic>
      </p:grpSp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709632" y="10350639"/>
            <a:ext cx="1835129" cy="188969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029849" y="720825"/>
            <a:ext cx="5826760" cy="2153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20320">
              <a:lnSpc>
                <a:spcPts val="1655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R="24130">
              <a:lnSpc>
                <a:spcPts val="1530"/>
              </a:lnSpc>
            </a:pP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90">
                <a:latin typeface="Times New Roman"/>
                <a:cs typeface="Times New Roman"/>
              </a:rPr>
              <a:t>КОНТРОЛЮ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 spc="60">
                <a:latin typeface="Times New Roman"/>
                <a:cs typeface="Times New Roman"/>
              </a:rPr>
              <a:t>НАРКОТИКАМИ</a:t>
            </a:r>
            <a:endParaRPr sz="1350">
              <a:latin typeface="Times New Roman"/>
              <a:cs typeface="Times New Roman"/>
            </a:endParaRPr>
          </a:p>
          <a:p>
            <a:pPr algn="ctr" marR="1905">
              <a:lnSpc>
                <a:spcPts val="1614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52069" marR="46355">
              <a:lnSpc>
                <a:spcPts val="1250"/>
              </a:lnSpc>
              <a:spcBef>
                <a:spcPts val="1525"/>
              </a:spcBef>
            </a:pPr>
            <a:r>
              <a:rPr dirty="0" sz="1100">
                <a:solidFill>
                  <a:srgbClr val="242424"/>
                </a:solidFill>
                <a:latin typeface="Times New Roman"/>
                <a:cs typeface="Times New Roman"/>
              </a:rPr>
              <a:t>проспект</a:t>
            </a:r>
            <a:r>
              <a:rPr dirty="0" sz="1100" spc="7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81818"/>
                </a:solidFill>
                <a:latin typeface="Times New Roman"/>
                <a:cs typeface="Times New Roman"/>
              </a:rPr>
              <a:t>Берестейський,</a:t>
            </a:r>
            <a:r>
              <a:rPr dirty="0" sz="1100" spc="2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 spc="-35">
                <a:solidFill>
                  <a:srgbClr val="383838"/>
                </a:solidFill>
                <a:latin typeface="Times New Roman"/>
                <a:cs typeface="Times New Roman"/>
              </a:rPr>
              <a:t>120-</a:t>
            </a:r>
            <a:r>
              <a:rPr dirty="0" sz="1100">
                <a:solidFill>
                  <a:srgbClr val="383838"/>
                </a:solidFill>
                <a:latin typeface="Times New Roman"/>
                <a:cs typeface="Times New Roman"/>
              </a:rPr>
              <a:t>А,</a:t>
            </a:r>
            <a:r>
              <a:rPr dirty="0" sz="1100" spc="5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F2F2F"/>
                </a:solidFill>
                <a:latin typeface="Times New Roman"/>
                <a:cs typeface="Times New Roman"/>
              </a:rPr>
              <a:t>м.</a:t>
            </a:r>
            <a:r>
              <a:rPr dirty="0" sz="1100" spc="1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A1A1A"/>
                </a:solidFill>
                <a:latin typeface="Times New Roman"/>
                <a:cs typeface="Times New Roman"/>
              </a:rPr>
              <a:t>Київ,</a:t>
            </a:r>
            <a:r>
              <a:rPr dirty="0" sz="1100" spc="2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313131"/>
                </a:solidFill>
                <a:latin typeface="Times New Roman"/>
                <a:cs typeface="Times New Roman"/>
              </a:rPr>
              <a:t>03115,</a:t>
            </a:r>
            <a:r>
              <a:rPr dirty="0" sz="1100" spc="4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313131"/>
                </a:solidFill>
                <a:latin typeface="Times New Roman"/>
                <a:cs typeface="Times New Roman"/>
              </a:rPr>
              <a:t>тел/факс:</a:t>
            </a:r>
            <a:r>
              <a:rPr dirty="0" sz="1100" spc="5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82828"/>
                </a:solidFill>
                <a:latin typeface="Times New Roman"/>
                <a:cs typeface="Times New Roman"/>
              </a:rPr>
              <a:t>(044)</a:t>
            </a:r>
            <a:r>
              <a:rPr dirty="0" sz="1100" spc="-1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2F2F2F"/>
                </a:solidFill>
                <a:latin typeface="Times New Roman"/>
                <a:cs typeface="Times New Roman"/>
              </a:rPr>
              <a:t>422-</a:t>
            </a:r>
            <a:r>
              <a:rPr dirty="0" sz="1100" spc="-20">
                <a:solidFill>
                  <a:srgbClr val="2F2F2F"/>
                </a:solidFill>
                <a:latin typeface="Times New Roman"/>
                <a:cs typeface="Times New Roman"/>
              </a:rPr>
              <a:t>55-</a:t>
            </a:r>
            <a:r>
              <a:rPr dirty="0" sz="1100">
                <a:solidFill>
                  <a:srgbClr val="2F2F2F"/>
                </a:solidFill>
                <a:latin typeface="Times New Roman"/>
                <a:cs typeface="Times New Roman"/>
              </a:rPr>
              <a:t>77,</a:t>
            </a:r>
            <a:r>
              <a:rPr dirty="0" sz="1100" spc="5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2B2B2B"/>
                </a:solidFill>
                <a:latin typeface="Times New Roman"/>
                <a:cs typeface="Times New Roman"/>
              </a:rPr>
              <a:t>e-</a:t>
            </a:r>
            <a:r>
              <a:rPr dirty="0" sz="1100">
                <a:solidFill>
                  <a:srgbClr val="2B2B2B"/>
                </a:solidFill>
                <a:latin typeface="Times New Roman"/>
                <a:cs typeface="Times New Roman"/>
              </a:rPr>
              <a:t>mail:</a:t>
            </a:r>
            <a:r>
              <a:rPr dirty="0" sz="1100" spc="4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u="sng" sz="1100">
                <a:solidFill>
                  <a:srgbClr val="1A1A1A"/>
                </a:solidFill>
                <a:uFill>
                  <a:solidFill>
                    <a:srgbClr val="606060"/>
                  </a:solidFill>
                </a:uFill>
                <a:latin typeface="Times New Roman"/>
                <a:cs typeface="Times New Roman"/>
              </a:rPr>
              <a:t>dlsHdls</a:t>
            </a:r>
            <a:r>
              <a:rPr dirty="0" u="sng" sz="1100" spc="484">
                <a:solidFill>
                  <a:srgbClr val="1A1A1A"/>
                </a:solidFill>
                <a:uFill>
                  <a:solidFill>
                    <a:srgbClr val="60606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>
                <a:solidFill>
                  <a:srgbClr val="1A1A1A"/>
                </a:solidFill>
                <a:uFill>
                  <a:solidFill>
                    <a:srgbClr val="606060"/>
                  </a:solidFill>
                </a:uFill>
                <a:latin typeface="Times New Roman"/>
                <a:cs typeface="Times New Roman"/>
              </a:rPr>
              <a:t>о</a:t>
            </a:r>
            <a:r>
              <a:rPr dirty="0" u="sng" sz="1100" spc="125">
                <a:solidFill>
                  <a:srgbClr val="1A1A1A"/>
                </a:solidFill>
                <a:uFill>
                  <a:solidFill>
                    <a:srgbClr val="606060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00" spc="-25">
                <a:solidFill>
                  <a:srgbClr val="232323"/>
                </a:solidFill>
                <a:uFill>
                  <a:solidFill>
                    <a:srgbClr val="606060"/>
                  </a:solidFill>
                </a:uFill>
                <a:latin typeface="Times New Roman"/>
                <a:cs typeface="Times New Roman"/>
              </a:rPr>
              <a:t>ua</a:t>
            </a:r>
            <a:r>
              <a:rPr dirty="0" sz="1100" spc="-25">
                <a:solidFill>
                  <a:srgbClr val="232323"/>
                </a:solidFill>
                <a:latin typeface="Times New Roman"/>
                <a:cs typeface="Times New Roman"/>
              </a:rPr>
              <a:t>, </a:t>
            </a:r>
            <a:r>
              <a:rPr dirty="0" u="sng" sz="1100" spc="-10">
                <a:solidFill>
                  <a:srgbClr val="262626"/>
                </a:solidFill>
                <a:uFill>
                  <a:solidFill>
                    <a:srgbClr val="606060"/>
                  </a:solidFill>
                </a:uFill>
                <a:latin typeface="Times New Roman"/>
                <a:cs typeface="Times New Roman"/>
              </a:rPr>
              <a:t>https://www.dls.яov.ua.</a:t>
            </a:r>
            <a:r>
              <a:rPr dirty="0" sz="1100" spc="-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333333"/>
                </a:solidFill>
                <a:latin typeface="Times New Roman"/>
                <a:cs typeface="Times New Roman"/>
              </a:rPr>
              <a:t>Код</a:t>
            </a:r>
            <a:r>
              <a:rPr dirty="0" sz="1100" spc="1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262626"/>
                </a:solidFill>
                <a:latin typeface="Times New Roman"/>
                <a:cs typeface="Times New Roman"/>
              </a:rPr>
              <a:t>СДРПОУ</a:t>
            </a:r>
            <a:r>
              <a:rPr dirty="0" sz="1100" spc="9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F1F1F"/>
                </a:solidFill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endParaRPr sz="1100">
              <a:latin typeface="Times New Roman"/>
              <a:cs typeface="Times New Roman"/>
            </a:endParaRPr>
          </a:p>
          <a:p>
            <a:pPr algn="ctr" marR="2540">
              <a:lnSpc>
                <a:spcPct val="100000"/>
              </a:lnSpc>
              <a:tabLst>
                <a:tab pos="912494" algn="l"/>
                <a:tab pos="2351405" algn="l"/>
                <a:tab pos="3108960" algn="l"/>
                <a:tab pos="4500880" algn="l"/>
                <a:tab pos="5789930" algn="l"/>
              </a:tabLst>
            </a:pPr>
            <a:r>
              <a:rPr dirty="0" u="sng" sz="1400">
                <a:solidFill>
                  <a:srgbClr val="1F1F1F"/>
                </a:solidFill>
                <a:uFill>
                  <a:solidFill>
                    <a:srgbClr val="606060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400" spc="-325">
                <a:solidFill>
                  <a:srgbClr val="1F1F1F"/>
                </a:solidFill>
                <a:latin typeface="Courier New"/>
                <a:cs typeface="Courier New"/>
              </a:rPr>
              <a:t>вi</a:t>
            </a:r>
            <a:r>
              <a:rPr dirty="0" sz="1400" spc="290">
                <a:solidFill>
                  <a:srgbClr val="1F1F1F"/>
                </a:solidFill>
                <a:latin typeface="Courier New"/>
                <a:cs typeface="Courier New"/>
              </a:rPr>
              <a:t> </a:t>
            </a:r>
            <a:r>
              <a:rPr dirty="0" u="sng" sz="1400">
                <a:solidFill>
                  <a:srgbClr val="1F1F1F"/>
                </a:solidFill>
                <a:uFill>
                  <a:solidFill>
                    <a:srgbClr val="606060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400">
                <a:solidFill>
                  <a:srgbClr val="1F1F1F"/>
                </a:solidFill>
                <a:latin typeface="Courier New"/>
                <a:cs typeface="Courier New"/>
              </a:rPr>
              <a:t>	</a:t>
            </a:r>
            <a:r>
              <a:rPr dirty="0" baseline="1984" sz="2100">
                <a:solidFill>
                  <a:srgbClr val="313131"/>
                </a:solidFill>
                <a:latin typeface="Times New Roman"/>
                <a:cs typeface="Times New Roman"/>
              </a:rPr>
              <a:t>На </a:t>
            </a:r>
            <a:r>
              <a:rPr dirty="0" baseline="1984" sz="2100" spc="-562">
                <a:solidFill>
                  <a:srgbClr val="161616"/>
                </a:solidFill>
                <a:latin typeface="Times New Roman"/>
                <a:cs typeface="Times New Roman"/>
              </a:rPr>
              <a:t>№</a:t>
            </a:r>
            <a:r>
              <a:rPr dirty="0" baseline="1984" sz="2100" spc="61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u="sng" baseline="1984" sz="2100">
                <a:solidFill>
                  <a:srgbClr val="161616"/>
                </a:solidFill>
                <a:uFill>
                  <a:solidFill>
                    <a:srgbClr val="5B5B5B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3968" sz="2100">
                <a:solidFill>
                  <a:srgbClr val="262626"/>
                </a:solidFill>
                <a:latin typeface="Times New Roman"/>
                <a:cs typeface="Times New Roman"/>
              </a:rPr>
              <a:t>від </a:t>
            </a:r>
            <a:r>
              <a:rPr dirty="0" u="sng" baseline="3968" sz="2100">
                <a:solidFill>
                  <a:srgbClr val="262626"/>
                </a:solidFill>
                <a:uFill>
                  <a:solidFill>
                    <a:srgbClr val="5B5B5B"/>
                  </a:solidFill>
                </a:uFill>
                <a:latin typeface="Times New Roman"/>
                <a:cs typeface="Times New Roman"/>
              </a:rPr>
              <a:t>	</a:t>
            </a:r>
            <a:endParaRPr baseline="3968" sz="2100">
              <a:latin typeface="Times New Roman"/>
              <a:cs typeface="Times New Roman"/>
            </a:endParaRPr>
          </a:p>
          <a:p>
            <a:pPr marL="3124835">
              <a:lnSpc>
                <a:spcPct val="100000"/>
              </a:lnSpc>
              <a:spcBef>
                <a:spcPts val="1440"/>
              </a:spcBef>
              <a:tabLst>
                <a:tab pos="5100320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суб'сктів</a:t>
            </a:r>
            <a:endParaRPr sz="1400">
              <a:latin typeface="Times New Roman"/>
              <a:cs typeface="Times New Roman"/>
            </a:endParaRPr>
          </a:p>
          <a:p>
            <a:pPr marL="3131185">
              <a:lnSpc>
                <a:spcPct val="100000"/>
              </a:lnSpc>
              <a:spcBef>
                <a:spcPts val="30"/>
              </a:spcBef>
            </a:pPr>
            <a:r>
              <a:rPr dirty="0" sz="1300" spc="80">
                <a:latin typeface="Times New Roman"/>
                <a:cs typeface="Times New Roman"/>
              </a:rPr>
              <a:t>господарювання,</a:t>
            </a:r>
            <a:r>
              <a:rPr dirty="0" sz="1300" spc="190">
                <a:latin typeface="Times New Roman"/>
                <a:cs typeface="Times New Roman"/>
              </a:rPr>
              <a:t> </a:t>
            </a:r>
            <a:r>
              <a:rPr dirty="0" sz="1300" spc="65">
                <a:latin typeface="Times New Roman"/>
                <a:cs typeface="Times New Roman"/>
              </a:rPr>
              <a:t>які</a:t>
            </a:r>
            <a:r>
              <a:rPr dirty="0" sz="1300" spc="290">
                <a:latin typeface="Times New Roman"/>
                <a:cs typeface="Times New Roman"/>
              </a:rPr>
              <a:t> </a:t>
            </a:r>
            <a:r>
              <a:rPr dirty="0" sz="1300" spc="65">
                <a:latin typeface="Times New Roman"/>
                <a:cs typeface="Times New Roman"/>
              </a:rPr>
              <a:t>заимаються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475513" y="2848762"/>
            <a:ext cx="139382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2230" algn="l"/>
              </a:tabLst>
            </a:pPr>
            <a:r>
              <a:rPr dirty="0" sz="1300" spc="50">
                <a:latin typeface="Times New Roman"/>
                <a:cs typeface="Times New Roman"/>
              </a:rPr>
              <a:t>зберіганням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50">
                <a:latin typeface="Times New Roman"/>
                <a:cs typeface="Times New Roman"/>
              </a:rPr>
              <a:t>i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945932" y="3046874"/>
            <a:ext cx="90424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70">
                <a:latin typeface="Times New Roman"/>
                <a:cs typeface="Times New Roman"/>
              </a:rPr>
              <a:t>лікарських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146416" y="2848762"/>
            <a:ext cx="1178560" cy="6223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 indent="5080">
              <a:lnSpc>
                <a:spcPct val="106300"/>
              </a:lnSpc>
            </a:pPr>
            <a:r>
              <a:rPr dirty="0" sz="1300" spc="40">
                <a:latin typeface="Times New Roman"/>
                <a:cs typeface="Times New Roman"/>
              </a:rPr>
              <a:t>реалізацісю, </a:t>
            </a:r>
            <a:r>
              <a:rPr dirty="0" sz="1300" spc="55">
                <a:latin typeface="Times New Roman"/>
                <a:cs typeface="Times New Roman"/>
              </a:rPr>
              <a:t>застосуванням </a:t>
            </a:r>
            <a:r>
              <a:rPr dirty="0" sz="1150" spc="100">
                <a:latin typeface="Times New Roman"/>
                <a:cs typeface="Times New Roman"/>
              </a:rPr>
              <a:t>засобів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966372" y="3644007"/>
            <a:ext cx="5979795" cy="478980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3188335" marR="83185" indent="-1905">
              <a:lnSpc>
                <a:spcPts val="1560"/>
              </a:lnSpc>
              <a:spcBef>
                <a:spcPts val="200"/>
              </a:spcBef>
              <a:tabLst>
                <a:tab pos="4634230" algn="l"/>
              </a:tabLst>
            </a:pPr>
            <a:r>
              <a:rPr dirty="0" sz="1350" spc="-10">
                <a:latin typeface="Cambria"/>
                <a:cs typeface="Cambria"/>
              </a:rPr>
              <a:t>Керівникам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10">
                <a:latin typeface="Cambria"/>
                <a:cs typeface="Cambria"/>
              </a:rPr>
              <a:t>територіальних </a:t>
            </a:r>
            <a:r>
              <a:rPr dirty="0" sz="1350">
                <a:latin typeface="Cambria"/>
                <a:cs typeface="Cambria"/>
              </a:rPr>
              <a:t>органів</a:t>
            </a:r>
            <a:r>
              <a:rPr dirty="0" sz="1350" spc="155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Держлікслужби</a:t>
            </a:r>
            <a:endParaRPr sz="1350">
              <a:latin typeface="Cambria"/>
              <a:cs typeface="Cambria"/>
            </a:endParaRPr>
          </a:p>
          <a:p>
            <a:pPr algn="ctr" marL="79375">
              <a:lnSpc>
                <a:spcPct val="100000"/>
              </a:lnSpc>
              <a:spcBef>
                <a:spcPts val="1530"/>
              </a:spcBef>
            </a:pPr>
            <a:r>
              <a:rPr dirty="0" sz="1350" spc="55">
                <a:latin typeface="Times New Roman"/>
                <a:cs typeface="Times New Roman"/>
              </a:rPr>
              <a:t>РОЗПОРЯДЖЕННЯ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10"/>
              </a:spcBef>
            </a:pPr>
            <a:endParaRPr sz="1350">
              <a:latin typeface="Times New Roman"/>
              <a:cs typeface="Times New Roman"/>
            </a:endParaRPr>
          </a:p>
          <a:p>
            <a:pPr algn="r" marR="22860">
              <a:lnSpc>
                <a:spcPct val="100000"/>
              </a:lnSpc>
            </a:pPr>
            <a:r>
              <a:rPr dirty="0" sz="1400" spc="-10">
                <a:solidFill>
                  <a:srgbClr val="161616"/>
                </a:solidFill>
                <a:latin typeface="Times New Roman"/>
                <a:cs typeface="Times New Roman"/>
              </a:rPr>
              <a:t>Відповідно</a:t>
            </a:r>
            <a:r>
              <a:rPr dirty="0" sz="1400" spc="254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32323"/>
                </a:solidFill>
                <a:latin typeface="Times New Roman"/>
                <a:cs typeface="Times New Roman"/>
              </a:rPr>
              <a:t>до</a:t>
            </a:r>
            <a:r>
              <a:rPr dirty="0" sz="1400" spc="16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Конституціі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31313"/>
                </a:solidFill>
                <a:latin typeface="Times New Roman"/>
                <a:cs typeface="Times New Roman"/>
              </a:rPr>
              <a:t>України,</a:t>
            </a:r>
            <a:r>
              <a:rPr dirty="0" sz="1400" spc="21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F1F1F"/>
                </a:solidFill>
                <a:latin typeface="Times New Roman"/>
                <a:cs typeface="Times New Roman"/>
              </a:rPr>
              <a:t>статей</a:t>
            </a:r>
            <a:r>
              <a:rPr dirty="0" sz="1400" spc="21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B2B2B"/>
                </a:solidFill>
                <a:latin typeface="Times New Roman"/>
                <a:cs typeface="Times New Roman"/>
              </a:rPr>
              <a:t>15,</a:t>
            </a:r>
            <a:r>
              <a:rPr dirty="0" sz="1400" spc="195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A2A2A"/>
                </a:solidFill>
                <a:latin typeface="Times New Roman"/>
                <a:cs typeface="Times New Roman"/>
              </a:rPr>
              <a:t>22,</a:t>
            </a:r>
            <a:r>
              <a:rPr dirty="0" sz="1400" spc="16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A2A2A"/>
                </a:solidFill>
                <a:latin typeface="Times New Roman"/>
                <a:cs typeface="Times New Roman"/>
              </a:rPr>
              <a:t>55</a:t>
            </a:r>
            <a:r>
              <a:rPr dirty="0" sz="1400" spc="16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31313"/>
                </a:solidFill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r" marL="15875" marR="16510" indent="-3810">
              <a:lnSpc>
                <a:spcPts val="1900"/>
              </a:lnSpc>
              <a:spcBef>
                <a:spcPts val="70"/>
              </a:spcBef>
            </a:pPr>
            <a:r>
              <a:rPr dirty="0" sz="1400" spc="-20">
                <a:solidFill>
                  <a:srgbClr val="161616"/>
                </a:solidFill>
                <a:latin typeface="Times New Roman"/>
                <a:cs typeface="Times New Roman"/>
              </a:rPr>
              <a:t>«Основи</a:t>
            </a:r>
            <a:r>
              <a:rPr dirty="0" sz="1400" spc="-7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400" spc="-30">
                <a:solidFill>
                  <a:srgbClr val="181818"/>
                </a:solidFill>
                <a:latin typeface="Times New Roman"/>
                <a:cs typeface="Times New Roman"/>
              </a:rPr>
              <a:t>законодавства</a:t>
            </a:r>
            <a:r>
              <a:rPr dirty="0" sz="1400" spc="9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400" spc="-20">
                <a:solidFill>
                  <a:srgbClr val="181818"/>
                </a:solidFill>
                <a:latin typeface="Times New Roman"/>
                <a:cs typeface="Times New Roman"/>
              </a:rPr>
              <a:t>України</a:t>
            </a:r>
            <a:r>
              <a:rPr dirty="0" sz="140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400" spc="-35">
                <a:solidFill>
                  <a:srgbClr val="242424"/>
                </a:solidFill>
                <a:latin typeface="Times New Roman"/>
                <a:cs typeface="Times New Roman"/>
              </a:rPr>
              <a:t>про</a:t>
            </a:r>
            <a:r>
              <a:rPr dirty="0" sz="1400" spc="-5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282828"/>
                </a:solidFill>
                <a:latin typeface="Times New Roman"/>
                <a:cs typeface="Times New Roman"/>
              </a:rPr>
              <a:t>охорону</a:t>
            </a:r>
            <a:r>
              <a:rPr dirty="0" sz="1400" spc="-2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400" spc="-20">
                <a:solidFill>
                  <a:srgbClr val="181818"/>
                </a:solidFill>
                <a:latin typeface="Times New Roman"/>
                <a:cs typeface="Times New Roman"/>
              </a:rPr>
              <a:t>здоров'я», </a:t>
            </a:r>
            <a:r>
              <a:rPr dirty="0" sz="1400" spc="-10">
                <a:solidFill>
                  <a:srgbClr val="0C0C0C"/>
                </a:solidFill>
                <a:latin typeface="Times New Roman"/>
                <a:cs typeface="Times New Roman"/>
              </a:rPr>
              <a:t>статей</a:t>
            </a:r>
            <a:r>
              <a:rPr dirty="0" sz="1400" spc="-3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400" spc="-25">
                <a:solidFill>
                  <a:srgbClr val="232323"/>
                </a:solidFill>
                <a:latin typeface="Times New Roman"/>
                <a:cs typeface="Times New Roman"/>
              </a:rPr>
              <a:t>15,</a:t>
            </a:r>
            <a:r>
              <a:rPr dirty="0" sz="1400" spc="-6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A1A1A"/>
                </a:solidFill>
                <a:latin typeface="Times New Roman"/>
                <a:cs typeface="Times New Roman"/>
              </a:rPr>
              <a:t>17,</a:t>
            </a:r>
            <a:r>
              <a:rPr dirty="0" sz="1400" spc="-8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2D2D2D"/>
                </a:solidFill>
                <a:latin typeface="Times New Roman"/>
                <a:cs typeface="Times New Roman"/>
              </a:rPr>
              <a:t>21</a:t>
            </a:r>
            <a:r>
              <a:rPr dirty="0" sz="1400" spc="-6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solidFill>
                  <a:srgbClr val="131313"/>
                </a:solidFill>
                <a:latin typeface="Times New Roman"/>
                <a:cs typeface="Times New Roman"/>
              </a:rPr>
              <a:t>України</a:t>
            </a:r>
            <a:r>
              <a:rPr dirty="0" sz="1400" spc="18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82828"/>
                </a:solidFill>
                <a:latin typeface="Times New Roman"/>
                <a:cs typeface="Times New Roman"/>
              </a:rPr>
              <a:t>«Про</a:t>
            </a:r>
            <a:r>
              <a:rPr dirty="0" sz="1400" spc="13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82828"/>
                </a:solidFill>
                <a:latin typeface="Times New Roman"/>
                <a:cs typeface="Times New Roman"/>
              </a:rPr>
              <a:t>лікарські</a:t>
            </a:r>
            <a:r>
              <a:rPr dirty="0" sz="1400" spc="229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D1D1D"/>
                </a:solidFill>
                <a:latin typeface="Times New Roman"/>
                <a:cs typeface="Times New Roman"/>
              </a:rPr>
              <a:t>засоби»,</a:t>
            </a:r>
            <a:r>
              <a:rPr dirty="0" sz="1400" spc="17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400" spc="-20">
                <a:solidFill>
                  <a:srgbClr val="1C1C1C"/>
                </a:solidFill>
                <a:latin typeface="Times New Roman"/>
                <a:cs typeface="Times New Roman"/>
              </a:rPr>
              <a:t>Положения</a:t>
            </a:r>
            <a:r>
              <a:rPr dirty="0" sz="1400" spc="254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D1D1D"/>
                </a:solidFill>
                <a:latin typeface="Times New Roman"/>
                <a:cs typeface="Times New Roman"/>
              </a:rPr>
              <a:t>про</a:t>
            </a:r>
            <a:r>
              <a:rPr dirty="0" sz="1400" spc="11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32323"/>
                </a:solidFill>
                <a:latin typeface="Times New Roman"/>
                <a:cs typeface="Times New Roman"/>
              </a:rPr>
              <a:t>Державну</a:t>
            </a:r>
            <a:r>
              <a:rPr dirty="0" sz="1400" spc="15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12121"/>
                </a:solidFill>
                <a:latin typeface="Times New Roman"/>
                <a:cs typeface="Times New Roman"/>
              </a:rPr>
              <a:t>службу</a:t>
            </a:r>
            <a:r>
              <a:rPr dirty="0" sz="1400" spc="19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61616"/>
                </a:solidFill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r" marR="17145">
              <a:lnSpc>
                <a:spcPct val="100000"/>
              </a:lnSpc>
              <a:spcBef>
                <a:spcPts val="140"/>
              </a:spcBef>
            </a:pPr>
            <a:r>
              <a:rPr dirty="0" sz="1350">
                <a:solidFill>
                  <a:srgbClr val="313131"/>
                </a:solidFill>
                <a:latin typeface="Times New Roman"/>
                <a:cs typeface="Times New Roman"/>
              </a:rPr>
              <a:t>з</a:t>
            </a:r>
            <a:r>
              <a:rPr dirty="0" sz="1350" spc="12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12121"/>
                </a:solidFill>
                <a:latin typeface="Times New Roman"/>
                <a:cs typeface="Times New Roman"/>
              </a:rPr>
              <a:t>лікарських</a:t>
            </a:r>
            <a:r>
              <a:rPr dirty="0" sz="1350" spc="25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C1C1C"/>
                </a:solidFill>
                <a:latin typeface="Times New Roman"/>
                <a:cs typeface="Times New Roman"/>
              </a:rPr>
              <a:t>засобів</a:t>
            </a:r>
            <a:r>
              <a:rPr dirty="0" sz="1350" spc="17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32323"/>
                </a:solidFill>
                <a:latin typeface="Times New Roman"/>
                <a:cs typeface="Times New Roman"/>
              </a:rPr>
              <a:t>та</a:t>
            </a:r>
            <a:r>
              <a:rPr dirty="0" sz="1350" spc="15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A1A1A"/>
                </a:solidFill>
                <a:latin typeface="Times New Roman"/>
                <a:cs typeface="Times New Roman"/>
              </a:rPr>
              <a:t>контролю</a:t>
            </a:r>
            <a:r>
              <a:rPr dirty="0" sz="1350" spc="26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42424"/>
                </a:solidFill>
                <a:latin typeface="Times New Roman"/>
                <a:cs typeface="Times New Roman"/>
              </a:rPr>
              <a:t>за</a:t>
            </a:r>
            <a:r>
              <a:rPr dirty="0" sz="1350" spc="18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0F0F0F"/>
                </a:solidFill>
                <a:latin typeface="Times New Roman"/>
                <a:cs typeface="Times New Roman"/>
              </a:rPr>
              <a:t>наркотиками,</a:t>
            </a:r>
            <a:r>
              <a:rPr dirty="0" sz="1350" spc="254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31313"/>
                </a:solidFill>
                <a:latin typeface="Times New Roman"/>
                <a:cs typeface="Times New Roman"/>
              </a:rPr>
              <a:t>затвердженого</a:t>
            </a:r>
            <a:r>
              <a:rPr dirty="0" sz="1350" spc="24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solidFill>
                  <a:srgbClr val="151515"/>
                </a:solidFill>
                <a:latin typeface="Times New Roman"/>
                <a:cs typeface="Times New Roman"/>
              </a:rPr>
              <a:t>постановою</a:t>
            </a:r>
            <a:endParaRPr sz="1350">
              <a:latin typeface="Times New Roman"/>
              <a:cs typeface="Times New Roman"/>
            </a:endParaRPr>
          </a:p>
          <a:p>
            <a:pPr algn="r" marR="12700">
              <a:lnSpc>
                <a:spcPct val="100000"/>
              </a:lnSpc>
              <a:spcBef>
                <a:spcPts val="180"/>
              </a:spcBef>
              <a:tabLst>
                <a:tab pos="795655" algn="l"/>
                <a:tab pos="1640839" algn="l"/>
                <a:tab pos="2379345" algn="l"/>
                <a:tab pos="2722245" algn="l"/>
                <a:tab pos="3637915" algn="l"/>
                <a:tab pos="3927475" algn="l"/>
                <a:tab pos="5131435" algn="l"/>
              </a:tabLst>
            </a:pPr>
            <a:r>
              <a:rPr dirty="0" sz="1400" spc="-10">
                <a:solidFill>
                  <a:srgbClr val="161616"/>
                </a:solidFill>
                <a:latin typeface="Times New Roman"/>
                <a:cs typeface="Times New Roman"/>
              </a:rPr>
              <a:t>Кабінету</a:t>
            </a:r>
            <a:r>
              <a:rPr dirty="0" sz="1400">
                <a:solidFill>
                  <a:srgbClr val="161616"/>
                </a:solidFill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Міністрів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solidFill>
                  <a:srgbClr val="131313"/>
                </a:solidFill>
                <a:latin typeface="Times New Roman"/>
                <a:cs typeface="Times New Roman"/>
              </a:rPr>
              <a:t>України</a:t>
            </a:r>
            <a:r>
              <a:rPr dirty="0" sz="1400">
                <a:solidFill>
                  <a:srgbClr val="131313"/>
                </a:solidFill>
                <a:latin typeface="Times New Roman"/>
                <a:cs typeface="Times New Roman"/>
              </a:rPr>
              <a:t>	</a:t>
            </a:r>
            <a:r>
              <a:rPr dirty="0" sz="1400" spc="-25">
                <a:solidFill>
                  <a:srgbClr val="232323"/>
                </a:solidFill>
                <a:latin typeface="Times New Roman"/>
                <a:cs typeface="Times New Roman"/>
              </a:rPr>
              <a:t>від</a:t>
            </a:r>
            <a:r>
              <a:rPr dirty="0" sz="1400">
                <a:solidFill>
                  <a:srgbClr val="232323"/>
                </a:solidFill>
                <a:latin typeface="Times New Roman"/>
                <a:cs typeface="Times New Roman"/>
              </a:rPr>
              <a:t>	</a:t>
            </a:r>
            <a:r>
              <a:rPr dirty="0" sz="1400" spc="-10">
                <a:solidFill>
                  <a:srgbClr val="212121"/>
                </a:solidFill>
                <a:latin typeface="Times New Roman"/>
                <a:cs typeface="Times New Roman"/>
              </a:rPr>
              <a:t>12.08.2015</a:t>
            </a:r>
            <a:r>
              <a:rPr dirty="0" sz="1400">
                <a:solidFill>
                  <a:srgbClr val="212121"/>
                </a:solidFill>
                <a:latin typeface="Times New Roman"/>
                <a:cs typeface="Times New Roman"/>
              </a:rPr>
              <a:t>	</a:t>
            </a:r>
            <a:r>
              <a:rPr dirty="0" sz="1400" spc="-425">
                <a:solidFill>
                  <a:srgbClr val="212121"/>
                </a:solidFill>
                <a:latin typeface="Times New Roman"/>
                <a:cs typeface="Times New Roman"/>
              </a:rPr>
              <a:t>№</a:t>
            </a:r>
            <a:r>
              <a:rPr dirty="0" sz="1400">
                <a:solidFill>
                  <a:srgbClr val="212121"/>
                </a:solidFill>
                <a:latin typeface="Times New Roman"/>
                <a:cs typeface="Times New Roman"/>
              </a:rPr>
              <a:t>	</a:t>
            </a:r>
            <a:r>
              <a:rPr dirty="0" sz="1400">
                <a:solidFill>
                  <a:srgbClr val="181818"/>
                </a:solidFill>
                <a:latin typeface="Times New Roman"/>
                <a:cs typeface="Times New Roman"/>
              </a:rPr>
              <a:t>647,</a:t>
            </a:r>
            <a:r>
              <a:rPr dirty="0" sz="1400" spc="120">
                <a:solidFill>
                  <a:srgbClr val="181818"/>
                </a:solidFill>
                <a:latin typeface="Times New Roman"/>
                <a:cs typeface="Times New Roman"/>
              </a:rPr>
              <a:t>  </a:t>
            </a:r>
            <a:r>
              <a:rPr dirty="0" sz="1400" spc="-10">
                <a:solidFill>
                  <a:srgbClr val="131313"/>
                </a:solidFill>
                <a:latin typeface="Times New Roman"/>
                <a:cs typeface="Times New Roman"/>
              </a:rPr>
              <a:t>Порядку</a:t>
            </a:r>
            <a:r>
              <a:rPr dirty="0" sz="1400">
                <a:solidFill>
                  <a:srgbClr val="131313"/>
                </a:solidFill>
                <a:latin typeface="Times New Roman"/>
                <a:cs typeface="Times New Roman"/>
              </a:rPr>
              <a:t>	</a:t>
            </a:r>
            <a:r>
              <a:rPr dirty="0" sz="1400" spc="-10">
                <a:solidFill>
                  <a:srgbClr val="111111"/>
                </a:solidFill>
                <a:latin typeface="Times New Roman"/>
                <a:cs typeface="Times New Roman"/>
              </a:rPr>
              <a:t>здійснення</a:t>
            </a:r>
            <a:endParaRPr sz="1400">
              <a:latin typeface="Times New Roman"/>
              <a:cs typeface="Times New Roman"/>
            </a:endParaRPr>
          </a:p>
          <a:p>
            <a:pPr algn="just" marL="17145" marR="6350" indent="-1905">
              <a:lnSpc>
                <a:spcPct val="110000"/>
              </a:lnSpc>
              <a:spcBef>
                <a:spcPts val="20"/>
              </a:spcBef>
            </a:pPr>
            <a:r>
              <a:rPr dirty="0" sz="1400">
                <a:solidFill>
                  <a:srgbClr val="1C1C1C"/>
                </a:solidFill>
                <a:latin typeface="Times New Roman"/>
                <a:cs typeface="Times New Roman"/>
              </a:rPr>
              <a:t>державного</a:t>
            </a:r>
            <a:r>
              <a:rPr dirty="0" sz="1400" spc="36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61616"/>
                </a:solidFill>
                <a:latin typeface="Times New Roman"/>
                <a:cs typeface="Times New Roman"/>
              </a:rPr>
              <a:t>якості</a:t>
            </a:r>
            <a:r>
              <a:rPr dirty="0" sz="1400" spc="34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A1A1A"/>
                </a:solidFill>
                <a:latin typeface="Times New Roman"/>
                <a:cs typeface="Times New Roman"/>
              </a:rPr>
              <a:t>лікарських</a:t>
            </a:r>
            <a:r>
              <a:rPr dirty="0" sz="1400" spc="39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A1A1A"/>
                </a:solidFill>
                <a:latin typeface="Times New Roman"/>
                <a:cs typeface="Times New Roman"/>
              </a:rPr>
              <a:t>засобів,</a:t>
            </a:r>
            <a:r>
              <a:rPr dirty="0" sz="1400" spc="35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що</a:t>
            </a:r>
            <a:r>
              <a:rPr dirty="0" sz="1400" spc="28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ввозяться</a:t>
            </a:r>
            <a:r>
              <a:rPr dirty="0" sz="1400" spc="40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12121"/>
                </a:solidFill>
                <a:latin typeface="Times New Roman"/>
                <a:cs typeface="Times New Roman"/>
              </a:rPr>
              <a:t>в</a:t>
            </a:r>
            <a:r>
              <a:rPr dirty="0" sz="1400" spc="28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0F0F0F"/>
                </a:solidFill>
                <a:latin typeface="Times New Roman"/>
                <a:cs typeface="Times New Roman"/>
              </a:rPr>
              <a:t>Україну, </a:t>
            </a:r>
            <a:r>
              <a:rPr dirty="0" sz="1400" spc="-20">
                <a:solidFill>
                  <a:srgbClr val="161616"/>
                </a:solidFill>
                <a:latin typeface="Times New Roman"/>
                <a:cs typeface="Times New Roman"/>
              </a:rPr>
              <a:t>затвердженого</a:t>
            </a:r>
            <a:r>
              <a:rPr dirty="0" sz="1400" spc="8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400" spc="-20">
                <a:solidFill>
                  <a:srgbClr val="1C1C1C"/>
                </a:solidFill>
                <a:latin typeface="Times New Roman"/>
                <a:cs typeface="Times New Roman"/>
              </a:rPr>
              <a:t>постановою</a:t>
            </a:r>
            <a:r>
              <a:rPr dirty="0" sz="1400" spc="12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81818"/>
                </a:solidFill>
                <a:latin typeface="Times New Roman"/>
                <a:cs typeface="Times New Roman"/>
              </a:rPr>
              <a:t>Кабінету</a:t>
            </a:r>
            <a:r>
              <a:rPr dirty="0" sz="1400" spc="10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2A2A2A"/>
                </a:solidFill>
                <a:latin typeface="Times New Roman"/>
                <a:cs typeface="Times New Roman"/>
              </a:rPr>
              <a:t>Міністрів</a:t>
            </a:r>
            <a:r>
              <a:rPr dirty="0" sz="1400" spc="7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400" spc="-65">
                <a:solidFill>
                  <a:srgbClr val="232323"/>
                </a:solidFill>
                <a:latin typeface="Times New Roman"/>
                <a:cs typeface="Times New Roman"/>
              </a:rPr>
              <a:t>Украі‘ни</a:t>
            </a:r>
            <a:r>
              <a:rPr dirty="0" sz="1400" spc="12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C1C1C"/>
                </a:solidFill>
                <a:latin typeface="Times New Roman"/>
                <a:cs typeface="Times New Roman"/>
              </a:rPr>
              <a:t>від</a:t>
            </a:r>
            <a:r>
              <a:rPr dirty="0" sz="1400" spc="2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61616"/>
                </a:solidFill>
                <a:latin typeface="Times New Roman"/>
                <a:cs typeface="Times New Roman"/>
              </a:rPr>
              <a:t>14.09.2005</a:t>
            </a:r>
            <a:r>
              <a:rPr dirty="0" sz="1400" spc="10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20">
                <a:solidFill>
                  <a:srgbClr val="1F1F1F"/>
                </a:solidFill>
                <a:latin typeface="Times New Roman"/>
                <a:cs typeface="Times New Roman"/>
              </a:rPr>
              <a:t>902,</a:t>
            </a:r>
            <a:endParaRPr sz="1400">
              <a:latin typeface="Times New Roman"/>
              <a:cs typeface="Times New Roman"/>
            </a:endParaRPr>
          </a:p>
          <a:p>
            <a:pPr algn="just" marL="13970" marR="5080" indent="3175">
              <a:lnSpc>
                <a:spcPct val="112500"/>
              </a:lnSpc>
              <a:spcBef>
                <a:spcPts val="15"/>
              </a:spcBef>
            </a:pPr>
            <a:r>
              <a:rPr dirty="0" sz="1350">
                <a:solidFill>
                  <a:srgbClr val="1D1D1D"/>
                </a:solidFill>
                <a:latin typeface="Times New Roman"/>
                <a:cs typeface="Times New Roman"/>
              </a:rPr>
              <a:t>пункту</a:t>
            </a:r>
            <a:r>
              <a:rPr dirty="0" sz="1350" spc="420">
                <a:solidFill>
                  <a:srgbClr val="1D1D1D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262626"/>
                </a:solidFill>
                <a:latin typeface="Times New Roman"/>
                <a:cs typeface="Times New Roman"/>
              </a:rPr>
              <a:t>3.2.2</a:t>
            </a:r>
            <a:r>
              <a:rPr dirty="0" sz="1350" spc="375">
                <a:solidFill>
                  <a:srgbClr val="262626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1A1A1A"/>
                </a:solidFill>
                <a:latin typeface="Times New Roman"/>
                <a:cs typeface="Times New Roman"/>
              </a:rPr>
              <a:t>Порядку</a:t>
            </a:r>
            <a:r>
              <a:rPr dirty="0" sz="1350" spc="425">
                <a:solidFill>
                  <a:srgbClr val="1A1A1A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111111"/>
                </a:solidFill>
                <a:latin typeface="Times New Roman"/>
                <a:cs typeface="Times New Roman"/>
              </a:rPr>
              <a:t>встановлення</a:t>
            </a:r>
            <a:r>
              <a:rPr dirty="0" sz="1350" spc="465">
                <a:solidFill>
                  <a:srgbClr val="111111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111111"/>
                </a:solidFill>
                <a:latin typeface="Times New Roman"/>
                <a:cs typeface="Times New Roman"/>
              </a:rPr>
              <a:t>заборони</a:t>
            </a:r>
            <a:r>
              <a:rPr dirty="0" sz="1350" spc="400">
                <a:solidFill>
                  <a:srgbClr val="111111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44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350">
                <a:solidFill>
                  <a:srgbClr val="262626"/>
                </a:solidFill>
                <a:latin typeface="Times New Roman"/>
                <a:cs typeface="Times New Roman"/>
              </a:rPr>
              <a:t>та</a:t>
            </a:r>
            <a:r>
              <a:rPr dirty="0" sz="1350" spc="21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D1D1D"/>
                </a:solidFill>
                <a:latin typeface="Times New Roman"/>
                <a:cs typeface="Times New Roman"/>
              </a:rPr>
              <a:t>поновлення</a:t>
            </a:r>
            <a:r>
              <a:rPr dirty="0" sz="1350" spc="36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A2A2A"/>
                </a:solidFill>
                <a:latin typeface="Times New Roman"/>
                <a:cs typeface="Times New Roman"/>
              </a:rPr>
              <a:t>обігу</a:t>
            </a:r>
            <a:r>
              <a:rPr dirty="0" sz="1350" spc="27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B2B2B"/>
                </a:solidFill>
                <a:latin typeface="Times New Roman"/>
                <a:cs typeface="Times New Roman"/>
              </a:rPr>
              <a:t>засобів</a:t>
            </a:r>
            <a:r>
              <a:rPr dirty="0" sz="1350" spc="27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C1C1C"/>
                </a:solidFill>
                <a:latin typeface="Times New Roman"/>
                <a:cs typeface="Times New Roman"/>
              </a:rPr>
              <a:t>на</a:t>
            </a:r>
            <a:r>
              <a:rPr dirty="0" sz="1350" spc="26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82828"/>
                </a:solidFill>
                <a:latin typeface="Times New Roman"/>
                <a:cs typeface="Times New Roman"/>
              </a:rPr>
              <a:t>території</a:t>
            </a:r>
            <a:r>
              <a:rPr dirty="0" sz="1350" spc="29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0F0F0F"/>
                </a:solidFill>
                <a:latin typeface="Times New Roman"/>
                <a:cs typeface="Times New Roman"/>
              </a:rPr>
              <a:t>України,</a:t>
            </a:r>
            <a:r>
              <a:rPr dirty="0" sz="1350" spc="29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solidFill>
                  <a:srgbClr val="131313"/>
                </a:solidFill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наказом</a:t>
            </a:r>
            <a:r>
              <a:rPr dirty="0" sz="1400" spc="125">
                <a:solidFill>
                  <a:srgbClr val="0F0F0F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161616"/>
                </a:solidFill>
                <a:latin typeface="Times New Roman"/>
                <a:cs typeface="Times New Roman"/>
              </a:rPr>
              <a:t>Міністерства</a:t>
            </a:r>
            <a:r>
              <a:rPr dirty="0" sz="1400" spc="130">
                <a:solidFill>
                  <a:srgbClr val="161616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0E0E0E"/>
                </a:solidFill>
                <a:latin typeface="Times New Roman"/>
                <a:cs typeface="Times New Roman"/>
              </a:rPr>
              <a:t>охорони</a:t>
            </a:r>
            <a:r>
              <a:rPr dirty="0" sz="1400" spc="130">
                <a:solidFill>
                  <a:srgbClr val="0E0E0E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111111"/>
                </a:solidFill>
                <a:latin typeface="Times New Roman"/>
                <a:cs typeface="Times New Roman"/>
              </a:rPr>
              <a:t>здоров'я</a:t>
            </a:r>
            <a:r>
              <a:rPr dirty="0" sz="1400" spc="160">
                <a:solidFill>
                  <a:srgbClr val="111111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1F1F1F"/>
                </a:solidFill>
                <a:latin typeface="Times New Roman"/>
                <a:cs typeface="Times New Roman"/>
              </a:rPr>
              <a:t>України</a:t>
            </a:r>
            <a:r>
              <a:rPr dirty="0" sz="1400" spc="140">
                <a:solidFill>
                  <a:srgbClr val="1F1F1F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1C1C1C"/>
                </a:solidFill>
                <a:latin typeface="Times New Roman"/>
                <a:cs typeface="Times New Roman"/>
              </a:rPr>
              <a:t>від</a:t>
            </a:r>
            <a:r>
              <a:rPr dirty="0" sz="1400" spc="95">
                <a:solidFill>
                  <a:srgbClr val="1C1C1C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262626"/>
                </a:solidFill>
                <a:latin typeface="Times New Roman"/>
                <a:cs typeface="Times New Roman"/>
              </a:rPr>
              <a:t>22.11.2011</a:t>
            </a:r>
            <a:r>
              <a:rPr dirty="0" sz="1400" spc="155">
                <a:solidFill>
                  <a:srgbClr val="262626"/>
                </a:solidFill>
                <a:latin typeface="Times New Roman"/>
                <a:cs typeface="Times New Roman"/>
              </a:rPr>
              <a:t>  </a:t>
            </a:r>
            <a:r>
              <a:rPr dirty="0" sz="1400" spc="-375">
                <a:solidFill>
                  <a:srgbClr val="1C1C1C"/>
                </a:solidFill>
                <a:latin typeface="Times New Roman"/>
                <a:cs typeface="Times New Roman"/>
              </a:rPr>
              <a:t>№</a:t>
            </a:r>
            <a:r>
              <a:rPr dirty="0" sz="1400" spc="220">
                <a:solidFill>
                  <a:srgbClr val="1C1C1C"/>
                </a:solidFill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350">
                <a:solidFill>
                  <a:srgbClr val="2D2D2D"/>
                </a:solidFill>
                <a:latin typeface="Times New Roman"/>
                <a:cs typeface="Times New Roman"/>
              </a:rPr>
              <a:t>(зі</a:t>
            </a:r>
            <a:r>
              <a:rPr dirty="0" sz="1350" spc="190">
                <a:solidFill>
                  <a:srgbClr val="2D2D2D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181818"/>
                </a:solidFill>
                <a:latin typeface="Times New Roman"/>
                <a:cs typeface="Times New Roman"/>
              </a:rPr>
              <a:t>юстиції</a:t>
            </a:r>
            <a:r>
              <a:rPr dirty="0" sz="1350" spc="215">
                <a:solidFill>
                  <a:srgbClr val="181818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181818"/>
                </a:solidFill>
                <a:latin typeface="Times New Roman"/>
                <a:cs typeface="Times New Roman"/>
              </a:rPr>
              <a:t>України</a:t>
            </a:r>
            <a:r>
              <a:rPr dirty="0" sz="1350" spc="204">
                <a:solidFill>
                  <a:srgbClr val="181818"/>
                </a:solidFill>
                <a:latin typeface="Times New Roman"/>
                <a:cs typeface="Times New Roman"/>
              </a:rPr>
              <a:t>  </a:t>
            </a:r>
            <a:r>
              <a:rPr dirty="0" sz="1350" spc="-10">
                <a:solidFill>
                  <a:srgbClr val="1C1C1C"/>
                </a:solidFill>
                <a:latin typeface="Times New Roman"/>
                <a:cs typeface="Times New Roman"/>
              </a:rPr>
              <a:t>30.01.2012 </a:t>
            </a:r>
            <a:r>
              <a:rPr dirty="0" sz="1400">
                <a:solidFill>
                  <a:srgbClr val="262626"/>
                </a:solidFill>
                <a:latin typeface="Times New Roman"/>
                <a:cs typeface="Times New Roman"/>
              </a:rPr>
              <a:t>за</a:t>
            </a:r>
            <a:r>
              <a:rPr dirty="0" sz="1400" spc="-2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400" spc="-375">
                <a:solidFill>
                  <a:srgbClr val="0E0E0E"/>
                </a:solidFill>
                <a:latin typeface="Times New Roman"/>
                <a:cs typeface="Times New Roman"/>
              </a:rPr>
              <a:t>№</a:t>
            </a:r>
            <a:r>
              <a:rPr dirty="0" sz="1400" spc="29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51515"/>
                </a:solidFill>
                <a:latin typeface="Times New Roman"/>
                <a:cs typeface="Times New Roman"/>
              </a:rPr>
              <a:t>Порядку</a:t>
            </a:r>
            <a:r>
              <a:rPr dirty="0" sz="1400" spc="114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61616"/>
                </a:solidFill>
                <a:latin typeface="Times New Roman"/>
                <a:cs typeface="Times New Roman"/>
              </a:rPr>
              <a:t>контролю</a:t>
            </a:r>
            <a:r>
              <a:rPr dirty="0" sz="1400" spc="12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D1D1D"/>
                </a:solidFill>
                <a:latin typeface="Times New Roman"/>
                <a:cs typeface="Times New Roman"/>
              </a:rPr>
              <a:t>якості</a:t>
            </a:r>
            <a:r>
              <a:rPr dirty="0" sz="1400" spc="5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11111"/>
                </a:solidFill>
                <a:latin typeface="Times New Roman"/>
                <a:cs typeface="Times New Roman"/>
              </a:rPr>
              <a:t>лікарських</a:t>
            </a:r>
            <a:r>
              <a:rPr dirty="0" sz="1400" spc="12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A1A1A"/>
                </a:solidFill>
                <a:latin typeface="Times New Roman"/>
                <a:cs typeface="Times New Roman"/>
              </a:rPr>
              <a:t>засобів</a:t>
            </a:r>
            <a:r>
              <a:rPr dirty="0" sz="1400" spc="6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31313"/>
                </a:solidFill>
                <a:latin typeface="Times New Roman"/>
                <a:cs typeface="Times New Roman"/>
              </a:rPr>
              <a:t>під</a:t>
            </a:r>
            <a:r>
              <a:rPr dirty="0" sz="1400" spc="2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C1C1C"/>
                </a:solidFill>
                <a:latin typeface="Times New Roman"/>
                <a:cs typeface="Times New Roman"/>
              </a:rPr>
              <a:t>час</a:t>
            </a:r>
            <a:r>
              <a:rPr dirty="0" sz="1400" spc="3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C1C1C"/>
                </a:solidFill>
                <a:latin typeface="Times New Roman"/>
                <a:cs typeface="Times New Roman"/>
              </a:rPr>
              <a:t>оптової </a:t>
            </a:r>
            <a:r>
              <a:rPr dirty="0" sz="1350">
                <a:solidFill>
                  <a:srgbClr val="262626"/>
                </a:solidFill>
                <a:latin typeface="Times New Roman"/>
                <a:cs typeface="Times New Roman"/>
              </a:rPr>
              <a:t>та</a:t>
            </a:r>
            <a:r>
              <a:rPr dirty="0" sz="1350" spc="14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роздрібної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31313"/>
                </a:solidFill>
                <a:latin typeface="Times New Roman"/>
                <a:cs typeface="Times New Roman"/>
              </a:rPr>
              <a:t>торгівлі,</a:t>
            </a:r>
            <a:r>
              <a:rPr dirty="0" sz="1350" spc="23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61616"/>
                </a:solidFill>
                <a:latin typeface="Times New Roman"/>
                <a:cs typeface="Times New Roman"/>
              </a:rPr>
              <a:t>затвердженого</a:t>
            </a:r>
            <a:r>
              <a:rPr dirty="0" sz="1350" spc="25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11111"/>
                </a:solidFill>
                <a:latin typeface="Times New Roman"/>
                <a:cs typeface="Times New Roman"/>
              </a:rPr>
              <a:t>наказом</a:t>
            </a:r>
            <a:r>
              <a:rPr dirty="0" sz="1350" spc="24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0C0C0C"/>
                </a:solidFill>
                <a:latin typeface="Times New Roman"/>
                <a:cs typeface="Times New Roman"/>
              </a:rPr>
              <a:t>Міністерства</a:t>
            </a:r>
            <a:r>
              <a:rPr dirty="0" sz="1350" spc="24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0E0E0E"/>
                </a:solidFill>
                <a:latin typeface="Times New Roman"/>
                <a:cs typeface="Times New Roman"/>
              </a:rPr>
              <a:t>охорони</a:t>
            </a:r>
            <a:r>
              <a:rPr dirty="0" sz="1350" spc="25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solidFill>
                  <a:srgbClr val="151515"/>
                </a:solidFill>
                <a:latin typeface="Times New Roman"/>
                <a:cs typeface="Times New Roman"/>
              </a:rPr>
              <a:t>України</a:t>
            </a:r>
            <a:r>
              <a:rPr dirty="0" sz="1350" spc="11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F2F2F"/>
                </a:solidFill>
                <a:latin typeface="Times New Roman"/>
                <a:cs typeface="Times New Roman"/>
              </a:rPr>
              <a:t>від</a:t>
            </a:r>
            <a:r>
              <a:rPr dirty="0" sz="1350" spc="4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11111"/>
                </a:solidFill>
                <a:latin typeface="Times New Roman"/>
                <a:cs typeface="Times New Roman"/>
              </a:rPr>
              <a:t>29.09.2014</a:t>
            </a:r>
            <a:r>
              <a:rPr dirty="0" sz="1350" spc="10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350" spc="-310">
                <a:solidFill>
                  <a:srgbClr val="1F1F1F"/>
                </a:solidFill>
                <a:latin typeface="Times New Roman"/>
                <a:cs typeface="Times New Roman"/>
              </a:rPr>
              <a:t>№</a:t>
            </a:r>
            <a:r>
              <a:rPr dirty="0" sz="1350" spc="38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F1F1F"/>
                </a:solidFill>
                <a:latin typeface="Times New Roman"/>
                <a:cs typeface="Times New Roman"/>
              </a:rPr>
              <a:t>677,</a:t>
            </a:r>
            <a:r>
              <a:rPr dirty="0" sz="1350" spc="5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31313"/>
                </a:solidFill>
                <a:latin typeface="Times New Roman"/>
                <a:cs typeface="Times New Roman"/>
              </a:rPr>
              <a:t>зареестрованого</a:t>
            </a:r>
            <a:r>
              <a:rPr dirty="0" sz="1350" spc="-3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11111"/>
                </a:solidFill>
                <a:latin typeface="Times New Roman"/>
                <a:cs typeface="Times New Roman"/>
              </a:rPr>
              <a:t>Міністерством</a:t>
            </a:r>
            <a:r>
              <a:rPr dirty="0" sz="1350" spc="23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81818"/>
                </a:solidFill>
                <a:latin typeface="Times New Roman"/>
                <a:cs typeface="Times New Roman"/>
              </a:rPr>
              <a:t>юстиціі</a:t>
            </a:r>
            <a:r>
              <a:rPr dirty="0" sz="1350" spc="5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solidFill>
                  <a:srgbClr val="0C0C0C"/>
                </a:solidFill>
                <a:latin typeface="Times New Roman"/>
                <a:cs typeface="Times New Roman"/>
              </a:rPr>
              <a:t>України </a:t>
            </a:r>
            <a:r>
              <a:rPr dirty="0" sz="1350">
                <a:solidFill>
                  <a:srgbClr val="232323"/>
                </a:solidFill>
                <a:latin typeface="Times New Roman"/>
                <a:cs typeface="Times New Roman"/>
              </a:rPr>
              <a:t>26.11.2014</a:t>
            </a:r>
            <a:r>
              <a:rPr dirty="0" sz="1350" spc="9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81818"/>
                </a:solidFill>
                <a:latin typeface="Times New Roman"/>
                <a:cs typeface="Times New Roman"/>
              </a:rPr>
              <a:t>за</a:t>
            </a:r>
            <a:r>
              <a:rPr dirty="0" sz="1350" spc="-1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утилізаціі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82828"/>
                </a:solidFill>
                <a:latin typeface="Times New Roman"/>
                <a:cs typeface="Times New Roman"/>
              </a:rPr>
              <a:t>та</a:t>
            </a:r>
            <a:r>
              <a:rPr dirty="0" sz="1350" spc="2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81818"/>
                </a:solidFill>
                <a:latin typeface="Times New Roman"/>
                <a:cs typeface="Times New Roman"/>
              </a:rPr>
              <a:t>знищення</a:t>
            </a:r>
            <a:r>
              <a:rPr dirty="0" sz="1350" spc="14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31313"/>
                </a:solidFill>
                <a:latin typeface="Times New Roman"/>
                <a:cs typeface="Times New Roman"/>
              </a:rPr>
              <a:t>лікарських</a:t>
            </a:r>
            <a:r>
              <a:rPr dirty="0" sz="1350" spc="114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00">
                <a:latin typeface="Times New Roman"/>
                <a:cs typeface="Times New Roman"/>
              </a:rPr>
              <a:t>затверджених</a:t>
            </a:r>
            <a:r>
              <a:rPr dirty="0" sz="1300" spc="4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наказом</a:t>
            </a:r>
            <a:r>
              <a:rPr dirty="0" sz="1300" spc="4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Міністерства</a:t>
            </a:r>
            <a:r>
              <a:rPr dirty="0" sz="1300" spc="430"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1D1D1D"/>
                </a:solidFill>
                <a:latin typeface="Times New Roman"/>
                <a:cs typeface="Times New Roman"/>
              </a:rPr>
              <a:t>охорони</a:t>
            </a:r>
            <a:r>
              <a:rPr dirty="0" sz="1300" spc="44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131313"/>
                </a:solidFill>
                <a:latin typeface="Times New Roman"/>
                <a:cs typeface="Times New Roman"/>
              </a:rPr>
              <a:t>здоров’я</a:t>
            </a:r>
            <a:r>
              <a:rPr dirty="0" sz="1300" spc="45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F0F0F"/>
                </a:solidFill>
                <a:latin typeface="Times New Roman"/>
                <a:cs typeface="Times New Roman"/>
              </a:rPr>
              <a:t>України</a:t>
            </a:r>
            <a:r>
              <a:rPr dirty="0" sz="1300" spc="40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262626"/>
                </a:solidFill>
                <a:latin typeface="Times New Roman"/>
                <a:cs typeface="Times New Roman"/>
              </a:rPr>
              <a:t>від</a:t>
            </a:r>
            <a:r>
              <a:rPr dirty="0" sz="1300" spc="35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300" spc="-10">
                <a:solidFill>
                  <a:srgbClr val="232323"/>
                </a:solidFill>
                <a:latin typeface="Times New Roman"/>
                <a:cs typeface="Times New Roman"/>
              </a:rPr>
              <a:t>24.04.2015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970639" y="8405069"/>
            <a:ext cx="3906520" cy="47053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604" marR="5080" indent="-2540">
              <a:lnSpc>
                <a:spcPct val="112300"/>
              </a:lnSpc>
              <a:spcBef>
                <a:spcPts val="100"/>
              </a:spcBef>
              <a:tabLst>
                <a:tab pos="323850" algn="l"/>
                <a:tab pos="356870" algn="l"/>
                <a:tab pos="615315" algn="l"/>
                <a:tab pos="779780" algn="l"/>
                <a:tab pos="1610360" algn="l"/>
                <a:tab pos="1979295" algn="l"/>
                <a:tab pos="2080895" algn="l"/>
                <a:tab pos="2778125" algn="l"/>
                <a:tab pos="3329940" algn="l"/>
              </a:tabLst>
            </a:pPr>
            <a:r>
              <a:rPr dirty="0" sz="1300" spc="-310">
                <a:latin typeface="Times New Roman"/>
                <a:cs typeface="Times New Roman"/>
              </a:rPr>
              <a:t>№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20">
                <a:solidFill>
                  <a:srgbClr val="212121"/>
                </a:solidFill>
                <a:latin typeface="Times New Roman"/>
                <a:cs typeface="Times New Roman"/>
              </a:rPr>
              <a:t>242,</a:t>
            </a:r>
            <a:r>
              <a:rPr dirty="0" sz="1300">
                <a:solidFill>
                  <a:srgbClr val="212121"/>
                </a:solidFill>
                <a:latin typeface="Times New Roman"/>
                <a:cs typeface="Times New Roman"/>
              </a:rPr>
              <a:t>		</a:t>
            </a:r>
            <a:r>
              <a:rPr dirty="0" sz="1300" spc="-10">
                <a:solidFill>
                  <a:srgbClr val="131313"/>
                </a:solidFill>
                <a:latin typeface="Times New Roman"/>
                <a:cs typeface="Times New Roman"/>
              </a:rPr>
              <a:t>зареестрованих</a:t>
            </a:r>
            <a:r>
              <a:rPr dirty="0" sz="1300">
                <a:solidFill>
                  <a:srgbClr val="131313"/>
                </a:solidFill>
                <a:latin typeface="Times New Roman"/>
                <a:cs typeface="Times New Roman"/>
              </a:rPr>
              <a:t>		</a:t>
            </a:r>
            <a:r>
              <a:rPr dirty="0" sz="1300" spc="-10">
                <a:latin typeface="Times New Roman"/>
                <a:cs typeface="Times New Roman"/>
              </a:rPr>
              <a:t>Міністерством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solidFill>
                  <a:srgbClr val="262626"/>
                </a:solidFill>
                <a:latin typeface="Times New Roman"/>
                <a:cs typeface="Times New Roman"/>
              </a:rPr>
              <a:t>юстиції </a:t>
            </a:r>
            <a:r>
              <a:rPr dirty="0" sz="1300" spc="-25">
                <a:latin typeface="Times New Roman"/>
                <a:cs typeface="Times New Roman"/>
              </a:rPr>
              <a:t>за</a:t>
            </a:r>
            <a:r>
              <a:rPr dirty="0" sz="1300">
                <a:latin typeface="Times New Roman"/>
                <a:cs typeface="Times New Roman"/>
              </a:rPr>
              <a:t>		</a:t>
            </a:r>
            <a:r>
              <a:rPr dirty="0" sz="1300" spc="-310">
                <a:solidFill>
                  <a:srgbClr val="111111"/>
                </a:solidFill>
                <a:latin typeface="Times New Roman"/>
                <a:cs typeface="Times New Roman"/>
              </a:rPr>
              <a:t>№</a:t>
            </a:r>
            <a:r>
              <a:rPr dirty="0" sz="1300">
                <a:solidFill>
                  <a:srgbClr val="111111"/>
                </a:solidFill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550/26995,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25">
                <a:solidFill>
                  <a:srgbClr val="242424"/>
                </a:solidFill>
                <a:latin typeface="Times New Roman"/>
                <a:cs typeface="Times New Roman"/>
              </a:rPr>
              <a:t>на</a:t>
            </a:r>
            <a:r>
              <a:rPr dirty="0" sz="1300">
                <a:solidFill>
                  <a:srgbClr val="242424"/>
                </a:solidFill>
                <a:latin typeface="Times New Roman"/>
                <a:cs typeface="Times New Roman"/>
              </a:rPr>
              <a:t>	</a:t>
            </a:r>
            <a:r>
              <a:rPr dirty="0" sz="1300" spc="-10">
                <a:solidFill>
                  <a:srgbClr val="1C1C1C"/>
                </a:solidFill>
                <a:latin typeface="Times New Roman"/>
                <a:cs typeface="Times New Roman"/>
              </a:rPr>
              <a:t>підставі</a:t>
            </a:r>
            <a:r>
              <a:rPr dirty="0" sz="1300">
                <a:solidFill>
                  <a:srgbClr val="1C1C1C"/>
                </a:solidFill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надходження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927771" y="8405069"/>
            <a:ext cx="863600" cy="47053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83820">
              <a:lnSpc>
                <a:spcPct val="112300"/>
              </a:lnSpc>
              <a:spcBef>
                <a:spcPts val="100"/>
              </a:spcBef>
            </a:pPr>
            <a:r>
              <a:rPr dirty="0" sz="1300" spc="-10">
                <a:solidFill>
                  <a:srgbClr val="131313"/>
                </a:solidFill>
                <a:latin typeface="Times New Roman"/>
                <a:cs typeface="Times New Roman"/>
              </a:rPr>
              <a:t>України </a:t>
            </a:r>
            <a:r>
              <a:rPr dirty="0" sz="1300" spc="-10">
                <a:latin typeface="Times New Roman"/>
                <a:cs typeface="Times New Roman"/>
              </a:rPr>
              <a:t>термінових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766224" y="8405069"/>
            <a:ext cx="1171575" cy="470534"/>
          </a:xfrm>
          <a:prstGeom prst="rect">
            <a:avLst/>
          </a:prstGeom>
        </p:spPr>
        <p:txBody>
          <a:bodyPr wrap="square" lIns="0" tIns="36830" rIns="0" bIns="0" rtlCol="0" vert="horz">
            <a:spAutoFit/>
          </a:bodyPr>
          <a:lstStyle/>
          <a:p>
            <a:pPr algn="r" marR="9525">
              <a:lnSpc>
                <a:spcPct val="100000"/>
              </a:lnSpc>
              <a:spcBef>
                <a:spcPts val="290"/>
              </a:spcBef>
              <a:tabLst>
                <a:tab pos="368300" algn="l"/>
              </a:tabLst>
            </a:pPr>
            <a:r>
              <a:rPr dirty="0" sz="1300" spc="-25">
                <a:latin typeface="Times New Roman"/>
                <a:cs typeface="Times New Roman"/>
              </a:rPr>
              <a:t>від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18.05.2015</a:t>
            </a:r>
            <a:endParaRPr sz="130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  <a:spcBef>
                <a:spcPts val="190"/>
              </a:spcBef>
            </a:pPr>
            <a:r>
              <a:rPr dirty="0" sz="1300" spc="-10">
                <a:latin typeface="Times New Roman"/>
                <a:cs typeface="Times New Roman"/>
              </a:rPr>
              <a:t>повідомлень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967644" y="8839139"/>
            <a:ext cx="5982970" cy="50101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350"/>
              </a:spcBef>
              <a:tabLst>
                <a:tab pos="1637030" algn="l"/>
                <a:tab pos="4252595" algn="l"/>
              </a:tabLst>
            </a:pPr>
            <a:r>
              <a:rPr dirty="0" sz="1350">
                <a:solidFill>
                  <a:srgbClr val="232323"/>
                </a:solidFill>
                <a:latin typeface="Times New Roman"/>
                <a:cs typeface="Times New Roman"/>
              </a:rPr>
              <a:t>від</a:t>
            </a:r>
            <a:r>
              <a:rPr dirty="0" sz="1350" spc="36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09.10.2025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70">
                <a:solidFill>
                  <a:srgbClr val="0E0E0E"/>
                </a:solidFill>
                <a:latin typeface="Times New Roman"/>
                <a:cs typeface="Times New Roman"/>
              </a:rPr>
              <a:t>№Ne</a:t>
            </a:r>
            <a:r>
              <a:rPr dirty="0" sz="1350" spc="34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854-01.1/02.0/06.14-</a:t>
            </a:r>
            <a:r>
              <a:rPr dirty="0" sz="1350" spc="-25">
                <a:latin typeface="Times New Roman"/>
                <a:cs typeface="Times New Roman"/>
              </a:rPr>
              <a:t>25,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>
                <a:solidFill>
                  <a:srgbClr val="161616"/>
                </a:solidFill>
                <a:latin typeface="Times New Roman"/>
                <a:cs typeface="Times New Roman"/>
              </a:rPr>
              <a:t>855-01.1/02.0/06.14-</a:t>
            </a:r>
            <a:r>
              <a:rPr dirty="0" sz="1350" spc="-25">
                <a:solidFill>
                  <a:srgbClr val="161616"/>
                </a:solidFill>
                <a:latin typeface="Times New Roman"/>
                <a:cs typeface="Times New Roman"/>
              </a:rPr>
              <a:t>25,</a:t>
            </a: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 sz="1350">
                <a:solidFill>
                  <a:srgbClr val="111111"/>
                </a:solidFill>
                <a:latin typeface="Times New Roman"/>
                <a:cs typeface="Times New Roman"/>
              </a:rPr>
              <a:t>860-01.1/02.0/06.14-25</a:t>
            </a:r>
            <a:r>
              <a:rPr dirty="0" sz="1350" spc="5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12121"/>
                </a:solidFill>
                <a:latin typeface="Times New Roman"/>
                <a:cs typeface="Times New Roman"/>
              </a:rPr>
              <a:t>від</a:t>
            </a:r>
            <a:r>
              <a:rPr dirty="0" sz="1350" spc="10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61616"/>
                </a:solidFill>
                <a:latin typeface="Times New Roman"/>
                <a:cs typeface="Times New Roman"/>
              </a:rPr>
              <a:t>Державної</a:t>
            </a:r>
            <a:r>
              <a:rPr dirty="0" sz="1350" spc="17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A1A1A"/>
                </a:solidFill>
                <a:latin typeface="Times New Roman"/>
                <a:cs typeface="Times New Roman"/>
              </a:rPr>
              <a:t>служби</a:t>
            </a:r>
            <a:r>
              <a:rPr dirty="0" sz="1350" spc="23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82828"/>
                </a:solidFill>
                <a:latin typeface="Times New Roman"/>
                <a:cs typeface="Times New Roman"/>
              </a:rPr>
              <a:t>з</a:t>
            </a:r>
            <a:r>
              <a:rPr dirty="0" sz="1350" spc="8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51515"/>
                </a:solidFill>
                <a:latin typeface="Times New Roman"/>
                <a:cs typeface="Times New Roman"/>
              </a:rPr>
              <a:t>засобів</a:t>
            </a:r>
            <a:r>
              <a:rPr dirty="0" sz="1350" spc="13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32323"/>
                </a:solidFill>
                <a:latin typeface="Times New Roman"/>
                <a:cs typeface="Times New Roman"/>
              </a:rPr>
              <a:t>та</a:t>
            </a:r>
            <a:r>
              <a:rPr dirty="0" sz="1350" spc="13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solidFill>
                  <a:srgbClr val="1A1A1A"/>
                </a:solidFill>
                <a:latin typeface="Times New Roman"/>
                <a:cs typeface="Times New Roman"/>
              </a:rPr>
              <a:t>контролю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944594" y="9352962"/>
            <a:ext cx="509333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6410" sz="1950">
                <a:solidFill>
                  <a:srgbClr val="2A2A2A"/>
                </a:solidFill>
                <a:latin typeface="Times New Roman"/>
                <a:cs typeface="Times New Roman"/>
              </a:rPr>
              <a:t>за</a:t>
            </a:r>
            <a:r>
              <a:rPr dirty="0" baseline="6410" sz="1950" spc="742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solidFill>
                  <a:srgbClr val="0F0F0F"/>
                </a:solidFill>
                <a:latin typeface="Times New Roman"/>
                <a:cs typeface="Times New Roman"/>
              </a:rPr>
              <a:t>наркотиками</a:t>
            </a:r>
            <a:r>
              <a:rPr dirty="0" sz="1300" spc="160">
                <a:solidFill>
                  <a:srgbClr val="0F0F0F"/>
                </a:solidFill>
                <a:latin typeface="Times New Roman"/>
                <a:cs typeface="Times New Roman"/>
              </a:rPr>
              <a:t>  </a:t>
            </a:r>
            <a:r>
              <a:rPr dirty="0" sz="1300">
                <a:solidFill>
                  <a:srgbClr val="3A3A3A"/>
                </a:solidFill>
                <a:latin typeface="Times New Roman"/>
                <a:cs typeface="Times New Roman"/>
              </a:rPr>
              <a:t>у</a:t>
            </a:r>
            <a:r>
              <a:rPr dirty="0" sz="1300" spc="49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Львівській</a:t>
            </a:r>
            <a:r>
              <a:rPr dirty="0" sz="1300" spc="145">
                <a:latin typeface="Times New Roman"/>
                <a:cs typeface="Times New Roman"/>
              </a:rPr>
              <a:t>  </a:t>
            </a:r>
            <a:r>
              <a:rPr dirty="0" sz="1300">
                <a:solidFill>
                  <a:srgbClr val="1C1C1C"/>
                </a:solidFill>
                <a:latin typeface="Times New Roman"/>
                <a:cs typeface="Times New Roman"/>
              </a:rPr>
              <a:t>області,</a:t>
            </a:r>
            <a:r>
              <a:rPr dirty="0" sz="1300" spc="105">
                <a:solidFill>
                  <a:srgbClr val="1C1C1C"/>
                </a:solidFill>
                <a:latin typeface="Times New Roman"/>
                <a:cs typeface="Times New Roman"/>
              </a:rPr>
              <a:t>  </a:t>
            </a:r>
            <a:r>
              <a:rPr dirty="0" sz="1300">
                <a:solidFill>
                  <a:srgbClr val="161616"/>
                </a:solidFill>
                <a:latin typeface="Times New Roman"/>
                <a:cs typeface="Times New Roman"/>
              </a:rPr>
              <a:t>інформацїі</a:t>
            </a:r>
            <a:r>
              <a:rPr dirty="0" sz="1300" spc="120">
                <a:solidFill>
                  <a:srgbClr val="161616"/>
                </a:solidFill>
                <a:latin typeface="Times New Roman"/>
                <a:cs typeface="Times New Roman"/>
              </a:rPr>
              <a:t>  </a:t>
            </a:r>
            <a:r>
              <a:rPr dirty="0" sz="1300">
                <a:solidFill>
                  <a:srgbClr val="232323"/>
                </a:solidFill>
                <a:latin typeface="Times New Roman"/>
                <a:cs typeface="Times New Roman"/>
              </a:rPr>
              <a:t>від</a:t>
            </a:r>
            <a:r>
              <a:rPr dirty="0" sz="1300" spc="47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300" spc="-70">
                <a:latin typeface="Times New Roman"/>
                <a:cs typeface="Times New Roman"/>
              </a:rPr>
              <a:t>ГолОВІЮГО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043655" y="9352962"/>
            <a:ext cx="1289685" cy="9912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22935">
              <a:lnSpc>
                <a:spcPts val="1495"/>
              </a:lnSpc>
              <a:spcBef>
                <a:spcPts val="100"/>
              </a:spcBef>
              <a:tabLst>
                <a:tab pos="850265" algn="l"/>
              </a:tabLst>
            </a:pPr>
            <a:r>
              <a:rPr dirty="0" sz="1300" spc="-50">
                <a:latin typeface="Times New Roman"/>
                <a:cs typeface="Times New Roman"/>
              </a:rPr>
              <a:t>Н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55">
                <a:latin typeface="Times New Roman"/>
                <a:cs typeface="Times New Roman"/>
              </a:rPr>
              <a:t>k6a</a:t>
            </a:r>
            <a:r>
              <a:rPr dirty="0" sz="1300" spc="-25">
                <a:latin typeface="Times New Roman"/>
                <a:cs typeface="Times New Roman"/>
              </a:rPr>
              <a:t> </a:t>
            </a:r>
            <a:r>
              <a:rPr dirty="0" sz="1300" spc="-50">
                <a:latin typeface="Times New Roman"/>
                <a:cs typeface="Times New Roman"/>
              </a:rPr>
              <a:t>з</a:t>
            </a:r>
            <a:endParaRPr sz="1300">
              <a:latin typeface="Times New Roman"/>
              <a:cs typeface="Times New Roman"/>
            </a:endParaRPr>
          </a:p>
          <a:p>
            <a:pPr marL="302895" marR="114300" indent="-284480">
              <a:lnSpc>
                <a:spcPts val="1010"/>
              </a:lnSpc>
              <a:spcBef>
                <a:spcPts val="125"/>
              </a:spcBef>
            </a:pPr>
            <a:r>
              <a:rPr dirty="0" sz="1000" spc="-10">
                <a:latin typeface="Times New Roman"/>
                <a:cs typeface="Times New Roman"/>
              </a:rPr>
              <a:t>лікарських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засобів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та </a:t>
            </a: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</a:t>
            </a:r>
            <a:endParaRPr sz="1000">
              <a:latin typeface="Times New Roman"/>
              <a:cs typeface="Times New Roman"/>
            </a:endParaRPr>
          </a:p>
          <a:p>
            <a:pPr marL="217170">
              <a:lnSpc>
                <a:spcPts val="900"/>
              </a:lnSpc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marL="151130">
              <a:lnSpc>
                <a:spcPts val="990"/>
              </a:lnSpc>
            </a:pPr>
            <a:r>
              <a:rPr dirty="0" sz="1000" spc="-10">
                <a:latin typeface="Times New Roman"/>
                <a:cs typeface="Times New Roman"/>
              </a:rPr>
              <a:t>Кіровоградській</a:t>
            </a:r>
            <a:endParaRPr sz="1000">
              <a:latin typeface="Times New Roman"/>
              <a:cs typeface="Times New Roman"/>
            </a:endParaRPr>
          </a:p>
          <a:p>
            <a:pPr marL="469265">
              <a:lnSpc>
                <a:spcPts val="1105"/>
              </a:lnSpc>
            </a:pPr>
            <a:r>
              <a:rPr dirty="0" sz="1000" spc="-10">
                <a:latin typeface="Times New Roman"/>
                <a:cs typeface="Times New Roman"/>
              </a:rPr>
              <a:t>області</a:t>
            </a: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800" spc="-10">
                <a:latin typeface="Times New Roman"/>
                <a:cs typeface="Times New Roman"/>
              </a:rPr>
              <a:t>№806/02.12-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5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29.10.2025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2306476" y="9861706"/>
            <a:ext cx="2475865" cy="289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90"/>
              </a:lnSpc>
              <a:spcBef>
                <a:spcPts val="100"/>
              </a:spcBef>
            </a:pPr>
            <a:r>
              <a:rPr dirty="0" sz="750" spc="-130">
                <a:solidFill>
                  <a:srgbClr val="525252"/>
                </a:solidFill>
                <a:latin typeface="Arial Black"/>
                <a:cs typeface="Arial Black"/>
              </a:rPr>
              <a:t>M2</a:t>
            </a:r>
            <a:r>
              <a:rPr dirty="0" sz="750" spc="95">
                <a:solidFill>
                  <a:srgbClr val="525252"/>
                </a:solidFill>
                <a:latin typeface="Arial Black"/>
                <a:cs typeface="Arial Black"/>
              </a:rPr>
              <a:t> </a:t>
            </a:r>
            <a:r>
              <a:rPr dirty="0" sz="750" spc="-35">
                <a:solidFill>
                  <a:srgbClr val="313131"/>
                </a:solidFill>
                <a:latin typeface="Arial Black"/>
                <a:cs typeface="Arial Black"/>
              </a:rPr>
              <a:t>Держлікслужба</a:t>
            </a:r>
            <a:endParaRPr sz="750">
              <a:latin typeface="Arial Black"/>
              <a:cs typeface="Arial Black"/>
            </a:endParaRPr>
          </a:p>
          <a:p>
            <a:pPr marL="180340">
              <a:lnSpc>
                <a:spcPts val="1190"/>
              </a:lnSpc>
            </a:pPr>
            <a:r>
              <a:rPr dirty="0" sz="1000" spc="-120">
                <a:solidFill>
                  <a:srgbClr val="1C1C1C"/>
                </a:solidFill>
                <a:latin typeface="Arial Black"/>
                <a:cs typeface="Arial Black"/>
              </a:rPr>
              <a:t>Ns916-</a:t>
            </a:r>
            <a:r>
              <a:rPr dirty="0" sz="1000" spc="-105">
                <a:solidFill>
                  <a:srgbClr val="1C1C1C"/>
                </a:solidFill>
                <a:latin typeface="Arial Black"/>
                <a:cs typeface="Arial Black"/>
              </a:rPr>
              <a:t>001.1/002.0/17-</a:t>
            </a:r>
            <a:r>
              <a:rPr dirty="0" sz="1000" spc="-125">
                <a:solidFill>
                  <a:srgbClr val="1C1C1C"/>
                </a:solidFill>
                <a:latin typeface="Arial Black"/>
                <a:cs typeface="Arial Black"/>
              </a:rPr>
              <a:t>25</a:t>
            </a:r>
            <a:r>
              <a:rPr dirty="0" sz="1000" spc="55">
                <a:solidFill>
                  <a:srgbClr val="1C1C1C"/>
                </a:solidFill>
                <a:latin typeface="Arial Black"/>
                <a:cs typeface="Arial Black"/>
              </a:rPr>
              <a:t> </a:t>
            </a:r>
            <a:r>
              <a:rPr dirty="0" sz="1000" spc="-45">
                <a:solidFill>
                  <a:srgbClr val="232323"/>
                </a:solidFill>
                <a:latin typeface="Arial Black"/>
                <a:cs typeface="Arial Black"/>
              </a:rPr>
              <a:t>від</a:t>
            </a:r>
            <a:r>
              <a:rPr dirty="0" sz="1000" spc="70">
                <a:solidFill>
                  <a:srgbClr val="232323"/>
                </a:solidFill>
                <a:latin typeface="Arial Black"/>
                <a:cs typeface="Arial Black"/>
              </a:rPr>
              <a:t> </a:t>
            </a:r>
            <a:r>
              <a:rPr dirty="0" sz="1000" spc="-105">
                <a:solidFill>
                  <a:srgbClr val="2A2A2A"/>
                </a:solidFill>
                <a:latin typeface="Arial Black"/>
                <a:cs typeface="Arial Black"/>
              </a:rPr>
              <a:t>28.10.2025</a:t>
            </a:r>
            <a:endParaRPr sz="100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48922" y="7576170"/>
            <a:ext cx="1929630" cy="1070114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958694" y="556403"/>
            <a:ext cx="5999480" cy="16446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 indent="635">
              <a:lnSpc>
                <a:spcPct val="108400"/>
              </a:lnSpc>
              <a:spcBef>
                <a:spcPts val="100"/>
              </a:spcBef>
            </a:pPr>
            <a:r>
              <a:rPr dirty="0" sz="1400" spc="-35">
                <a:solidFill>
                  <a:srgbClr val="111111"/>
                </a:solidFill>
                <a:latin typeface="Times New Roman"/>
                <a:cs typeface="Times New Roman"/>
              </a:rPr>
              <a:t>Національної</a:t>
            </a:r>
            <a:r>
              <a:rPr dirty="0" sz="1400" spc="246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400" spc="-25">
                <a:solidFill>
                  <a:srgbClr val="161616"/>
                </a:solidFill>
                <a:latin typeface="Times New Roman"/>
                <a:cs typeface="Times New Roman"/>
              </a:rPr>
              <a:t>поліції</a:t>
            </a:r>
            <a:r>
              <a:rPr dirty="0" sz="1400" spc="235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400" spc="-30">
                <a:solidFill>
                  <a:srgbClr val="0F0F0F"/>
                </a:solidFill>
                <a:latin typeface="Times New Roman"/>
                <a:cs typeface="Times New Roman"/>
              </a:rPr>
              <a:t>України</a:t>
            </a:r>
            <a:r>
              <a:rPr dirty="0" sz="1400" spc="236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 spc="-85">
                <a:solidFill>
                  <a:srgbClr val="282828"/>
                </a:solidFill>
                <a:latin typeface="Times New Roman"/>
                <a:cs typeface="Times New Roman"/>
              </a:rPr>
              <a:t>у</a:t>
            </a:r>
            <a:r>
              <a:rPr dirty="0" sz="1400" spc="233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Львівській</a:t>
            </a:r>
            <a:r>
              <a:rPr dirty="0" sz="1400" spc="2405">
                <a:latin typeface="Times New Roman"/>
                <a:cs typeface="Times New Roman"/>
              </a:rPr>
              <a:t> </a:t>
            </a:r>
            <a:r>
              <a:rPr dirty="0" sz="1400" spc="-30">
                <a:solidFill>
                  <a:srgbClr val="0E0E0E"/>
                </a:solidFill>
                <a:latin typeface="Times New Roman"/>
                <a:cs typeface="Times New Roman"/>
              </a:rPr>
              <a:t>області</a:t>
            </a:r>
            <a:r>
              <a:rPr dirty="0" sz="1400" spc="235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400" spc="-20">
                <a:solidFill>
                  <a:srgbClr val="181818"/>
                </a:solidFill>
                <a:latin typeface="Times New Roman"/>
                <a:cs typeface="Times New Roman"/>
              </a:rPr>
              <a:t>(лист</a:t>
            </a:r>
            <a:r>
              <a:rPr dirty="0" sz="1400" spc="-1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від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 spc="-30">
                <a:solidFill>
                  <a:srgbClr val="212121"/>
                </a:solidFill>
                <a:latin typeface="Times New Roman"/>
                <a:cs typeface="Times New Roman"/>
              </a:rPr>
              <a:t>22.07.2025</a:t>
            </a:r>
            <a:r>
              <a:rPr dirty="0" sz="1400" spc="3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31313"/>
                </a:solidFill>
                <a:latin typeface="Times New Roman"/>
                <a:cs typeface="Times New Roman"/>
              </a:rPr>
              <a:t>№236167-2025)</a:t>
            </a:r>
            <a:r>
              <a:rPr dirty="0" sz="1400" spc="12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щодо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виявлення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в</a:t>
            </a:r>
            <a:r>
              <a:rPr dirty="0" sz="1400" spc="-105">
                <a:latin typeface="Times New Roman"/>
                <a:cs typeface="Times New Roman"/>
              </a:rPr>
              <a:t> </a:t>
            </a:r>
            <a:r>
              <a:rPr dirty="0" sz="1400" spc="-20">
                <a:solidFill>
                  <a:srgbClr val="111111"/>
                </a:solidFill>
                <a:latin typeface="Times New Roman"/>
                <a:cs typeface="Times New Roman"/>
              </a:rPr>
              <a:t>обігу,</a:t>
            </a:r>
            <a:r>
              <a:rPr dirty="0" sz="1400" spc="1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ввезених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50">
                <a:solidFill>
                  <a:srgbClr val="131313"/>
                </a:solidFill>
                <a:latin typeface="Times New Roman"/>
                <a:cs typeface="Times New Roman"/>
              </a:rPr>
              <a:t>з</a:t>
            </a:r>
            <a:r>
              <a:rPr dirty="0" sz="1400" spc="-3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400" spc="-40">
                <a:solidFill>
                  <a:srgbClr val="0F0F0F"/>
                </a:solidFill>
                <a:latin typeface="Times New Roman"/>
                <a:cs typeface="Times New Roman"/>
              </a:rPr>
              <a:t>порушенням</a:t>
            </a:r>
            <a:r>
              <a:rPr dirty="0" sz="1400" spc="-2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 spc="-20">
                <a:solidFill>
                  <a:srgbClr val="131313"/>
                </a:solidFill>
                <a:latin typeface="Times New Roman"/>
                <a:cs typeface="Times New Roman"/>
              </a:rPr>
              <a:t>лікарських</a:t>
            </a:r>
            <a:r>
              <a:rPr dirty="0" sz="1400" spc="7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400" spc="-25">
                <a:solidFill>
                  <a:srgbClr val="111111"/>
                </a:solidFill>
                <a:latin typeface="Times New Roman"/>
                <a:cs typeface="Times New Roman"/>
              </a:rPr>
              <a:t>засобів,</a:t>
            </a:r>
            <a:r>
              <a:rPr dirty="0" sz="1400" spc="5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400" spc="-50">
                <a:solidFill>
                  <a:srgbClr val="262626"/>
                </a:solidFill>
                <a:latin typeface="Times New Roman"/>
                <a:cs typeface="Times New Roman"/>
              </a:rPr>
              <a:t>з</a:t>
            </a:r>
            <a:r>
              <a:rPr dirty="0" sz="1400" spc="-5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маркуванням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іноземною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30">
                <a:solidFill>
                  <a:srgbClr val="0F0F0F"/>
                </a:solidFill>
                <a:latin typeface="Times New Roman"/>
                <a:cs typeface="Times New Roman"/>
              </a:rPr>
              <a:t>мовою,</a:t>
            </a:r>
            <a:r>
              <a:rPr dirty="0" sz="1400" spc="4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u="sng" sz="1400" spc="-35">
                <a:solidFill>
                  <a:srgbClr val="1C1C1C"/>
                </a:solidFill>
                <a:uFill>
                  <a:solidFill>
                    <a:srgbClr val="545454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400" spc="-55">
                <a:solidFill>
                  <a:srgbClr val="1C1C1C"/>
                </a:solidFill>
                <a:uFill>
                  <a:solidFill>
                    <a:srgbClr val="54545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20">
                <a:uFill>
                  <a:solidFill>
                    <a:srgbClr val="545454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400" spc="5">
                <a:uFill>
                  <a:solidFill>
                    <a:srgbClr val="54545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25">
                <a:solidFill>
                  <a:srgbClr val="1C1C1C"/>
                </a:solidFill>
                <a:uFill>
                  <a:solidFill>
                    <a:srgbClr val="545454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400" spc="-40">
                <a:solidFill>
                  <a:srgbClr val="1C1C1C"/>
                </a:solidFill>
                <a:uFill>
                  <a:solidFill>
                    <a:srgbClr val="54545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30">
                <a:uFill>
                  <a:solidFill>
                    <a:srgbClr val="545454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u="sng" sz="1400" spc="-45">
                <a:solidFill>
                  <a:srgbClr val="2A2A2A"/>
                </a:solidFill>
                <a:uFill>
                  <a:solidFill>
                    <a:srgbClr val="545454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400" spc="480">
                <a:solidFill>
                  <a:srgbClr val="2A2A2A"/>
                </a:solidFill>
                <a:uFill>
                  <a:solidFill>
                    <a:srgbClr val="54545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25">
                <a:solidFill>
                  <a:srgbClr val="0F0F0F"/>
                </a:solidFill>
                <a:uFill>
                  <a:solidFill>
                    <a:srgbClr val="545454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400" spc="520">
                <a:solidFill>
                  <a:srgbClr val="0F0F0F"/>
                </a:solidFill>
                <a:uFill>
                  <a:solidFill>
                    <a:srgbClr val="54545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15">
                <a:solidFill>
                  <a:srgbClr val="131313"/>
                </a:solidFill>
                <a:uFill>
                  <a:solidFill>
                    <a:srgbClr val="545454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400" spc="52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400" spc="-25">
                <a:solidFill>
                  <a:srgbClr val="343434"/>
                </a:solidFill>
                <a:latin typeface="Times New Roman"/>
                <a:cs typeface="Times New Roman"/>
              </a:rPr>
              <a:t>з</a:t>
            </a:r>
            <a:r>
              <a:rPr dirty="0" sz="1400" spc="47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400" spc="-35">
                <a:solidFill>
                  <a:srgbClr val="1C1C1C"/>
                </a:solidFill>
                <a:latin typeface="Times New Roman"/>
                <a:cs typeface="Times New Roman"/>
              </a:rPr>
              <a:t>метою</a:t>
            </a:r>
            <a:r>
              <a:rPr dirty="0" sz="1400" spc="49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00" spc="-25">
                <a:solidFill>
                  <a:srgbClr val="1F1F1F"/>
                </a:solidFill>
                <a:latin typeface="Times New Roman"/>
                <a:cs typeface="Times New Roman"/>
              </a:rPr>
              <a:t>активної</a:t>
            </a:r>
            <a:r>
              <a:rPr dirty="0" sz="1400" spc="54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400" spc="-25">
                <a:solidFill>
                  <a:srgbClr val="242424"/>
                </a:solidFill>
                <a:latin typeface="Times New Roman"/>
                <a:cs typeface="Times New Roman"/>
              </a:rPr>
              <a:t>протидії</a:t>
            </a:r>
            <a:r>
              <a:rPr dirty="0" sz="1400" spc="51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400" spc="-40">
                <a:solidFill>
                  <a:srgbClr val="0F0F0F"/>
                </a:solidFill>
                <a:latin typeface="Times New Roman"/>
                <a:cs typeface="Times New Roman"/>
              </a:rPr>
              <a:t>поширенню</a:t>
            </a:r>
            <a:r>
              <a:rPr dirty="0" sz="1400" spc="61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 spc="-20">
                <a:solidFill>
                  <a:srgbClr val="111111"/>
                </a:solidFill>
                <a:latin typeface="Times New Roman"/>
                <a:cs typeface="Times New Roman"/>
              </a:rPr>
              <a:t>лікарських</a:t>
            </a:r>
            <a:r>
              <a:rPr dirty="0" sz="1400" spc="-1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400" spc="-25">
                <a:solidFill>
                  <a:srgbClr val="1A1A1A"/>
                </a:solidFill>
                <a:latin typeface="Times New Roman"/>
                <a:cs typeface="Times New Roman"/>
              </a:rPr>
              <a:t>засобів,</a:t>
            </a:r>
            <a:r>
              <a:rPr dirty="0" sz="1400" spc="42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400" spc="-45">
                <a:solidFill>
                  <a:srgbClr val="1A1A1A"/>
                </a:solidFill>
                <a:latin typeface="Times New Roman"/>
                <a:cs typeface="Times New Roman"/>
              </a:rPr>
              <a:t>шляхи</a:t>
            </a:r>
            <a:r>
              <a:rPr dirty="0" sz="1400" spc="42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надходження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 spc="-25">
                <a:solidFill>
                  <a:srgbClr val="262626"/>
                </a:solidFill>
                <a:latin typeface="Times New Roman"/>
                <a:cs typeface="Times New Roman"/>
              </a:rPr>
              <a:t>та</a:t>
            </a:r>
            <a:r>
              <a:rPr dirty="0" sz="1400" spc="33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400" spc="-45">
                <a:solidFill>
                  <a:srgbClr val="242424"/>
                </a:solidFill>
                <a:latin typeface="Times New Roman"/>
                <a:cs typeface="Times New Roman"/>
              </a:rPr>
              <a:t>умови</a:t>
            </a:r>
            <a:r>
              <a:rPr dirty="0" sz="1400" spc="434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400" spc="-30">
                <a:solidFill>
                  <a:srgbClr val="1D1D1D"/>
                </a:solidFill>
                <a:latin typeface="Times New Roman"/>
                <a:cs typeface="Times New Roman"/>
              </a:rPr>
              <a:t>зберігання</a:t>
            </a:r>
            <a:r>
              <a:rPr dirty="0" sz="1400" spc="509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400" spc="-35">
                <a:solidFill>
                  <a:srgbClr val="1D1D1D"/>
                </a:solidFill>
                <a:latin typeface="Times New Roman"/>
                <a:cs typeface="Times New Roman"/>
              </a:rPr>
              <a:t>яких</a:t>
            </a:r>
            <a:r>
              <a:rPr dirty="0" sz="1400" spc="38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невідомі,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 spc="-35">
                <a:solidFill>
                  <a:srgbClr val="0E0E0E"/>
                </a:solidFill>
                <a:latin typeface="Times New Roman"/>
                <a:cs typeface="Times New Roman"/>
              </a:rPr>
              <a:t>визначити</a:t>
            </a:r>
            <a:r>
              <a:rPr dirty="0" sz="1400" spc="-2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400" spc="-25">
                <a:solidFill>
                  <a:srgbClr val="1A1A1A"/>
                </a:solidFill>
                <a:latin typeface="Times New Roman"/>
                <a:cs typeface="Times New Roman"/>
              </a:rPr>
              <a:t>якість</a:t>
            </a:r>
            <a:r>
              <a:rPr dirty="0" sz="1400" spc="30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400" spc="-25">
                <a:solidFill>
                  <a:srgbClr val="2F2F2F"/>
                </a:solidFill>
                <a:latin typeface="Times New Roman"/>
                <a:cs typeface="Times New Roman"/>
              </a:rPr>
              <a:t>та</a:t>
            </a:r>
            <a:r>
              <a:rPr dirty="0" sz="1400" spc="24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400" spc="-30">
                <a:solidFill>
                  <a:srgbClr val="1C1C1C"/>
                </a:solidFill>
                <a:latin typeface="Times New Roman"/>
                <a:cs typeface="Times New Roman"/>
              </a:rPr>
              <a:t>безпечність</a:t>
            </a:r>
            <a:r>
              <a:rPr dirty="0" sz="1400" spc="43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00" spc="-35">
                <a:solidFill>
                  <a:srgbClr val="1F1F1F"/>
                </a:solidFill>
                <a:latin typeface="Times New Roman"/>
                <a:cs typeface="Times New Roman"/>
              </a:rPr>
              <a:t>яких</a:t>
            </a:r>
            <a:r>
              <a:rPr dirty="0" sz="1400" spc="31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400" spc="-30">
                <a:solidFill>
                  <a:srgbClr val="0C0C0C"/>
                </a:solidFill>
                <a:latin typeface="Times New Roman"/>
                <a:cs typeface="Times New Roman"/>
              </a:rPr>
              <a:t>неможливо,</a:t>
            </a:r>
            <a:r>
              <a:rPr dirty="0" sz="1400" spc="40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400" spc="-25">
                <a:solidFill>
                  <a:srgbClr val="2A2A2A"/>
                </a:solidFill>
                <a:latin typeface="Times New Roman"/>
                <a:cs typeface="Times New Roman"/>
              </a:rPr>
              <a:t>з</a:t>
            </a:r>
            <a:r>
              <a:rPr dirty="0" sz="1400" spc="24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400" spc="-25">
                <a:solidFill>
                  <a:srgbClr val="181818"/>
                </a:solidFill>
                <a:latin typeface="Times New Roman"/>
                <a:cs typeface="Times New Roman"/>
              </a:rPr>
              <a:t>огляду</a:t>
            </a:r>
            <a:r>
              <a:rPr dirty="0" sz="1400" spc="34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400" spc="-30">
                <a:solidFill>
                  <a:srgbClr val="1F1F1F"/>
                </a:solidFill>
                <a:latin typeface="Times New Roman"/>
                <a:cs typeface="Times New Roman"/>
              </a:rPr>
              <a:t>на</a:t>
            </a:r>
            <a:r>
              <a:rPr dirty="0" sz="1400" spc="26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400" spc="-25">
                <a:solidFill>
                  <a:srgbClr val="232323"/>
                </a:solidFill>
                <a:latin typeface="Times New Roman"/>
                <a:cs typeface="Times New Roman"/>
              </a:rPr>
              <a:t>те,</a:t>
            </a:r>
            <a:r>
              <a:rPr dirty="0" sz="1400" spc="29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400" spc="-30">
                <a:solidFill>
                  <a:srgbClr val="151515"/>
                </a:solidFill>
                <a:latin typeface="Times New Roman"/>
                <a:cs typeface="Times New Roman"/>
              </a:rPr>
              <a:t>що</a:t>
            </a:r>
            <a:r>
              <a:rPr dirty="0" sz="1400" spc="27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400" spc="-25">
                <a:solidFill>
                  <a:srgbClr val="111111"/>
                </a:solidFill>
                <a:latin typeface="Times New Roman"/>
                <a:cs typeface="Times New Roman"/>
              </a:rPr>
              <a:t>така</a:t>
            </a:r>
            <a:r>
              <a:rPr dirty="0" sz="1400" spc="31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400" spc="-35">
                <a:solidFill>
                  <a:srgbClr val="161616"/>
                </a:solidFill>
                <a:latin typeface="Times New Roman"/>
                <a:cs typeface="Times New Roman"/>
              </a:rPr>
              <a:t>продукція</a:t>
            </a:r>
            <a:r>
              <a:rPr dirty="0" sz="1400" spc="34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400" spc="-20">
                <a:solidFill>
                  <a:srgbClr val="333333"/>
                </a:solidFill>
                <a:latin typeface="Times New Roman"/>
                <a:cs typeface="Times New Roman"/>
              </a:rPr>
              <a:t>е</a:t>
            </a:r>
            <a:r>
              <a:rPr dirty="0" sz="1400" spc="-1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400" spc="-35">
                <a:solidFill>
                  <a:srgbClr val="0F0F0F"/>
                </a:solidFill>
                <a:latin typeface="Times New Roman"/>
                <a:cs typeface="Times New Roman"/>
              </a:rPr>
              <a:t>небезпечною</a:t>
            </a:r>
            <a:r>
              <a:rPr dirty="0" sz="1400" spc="16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 spc="-35">
                <a:solidFill>
                  <a:srgbClr val="111111"/>
                </a:solidFill>
                <a:latin typeface="Times New Roman"/>
                <a:cs typeface="Times New Roman"/>
              </a:rPr>
              <a:t>та</a:t>
            </a:r>
            <a:r>
              <a:rPr dirty="0" sz="1400" spc="5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400" spc="-45">
                <a:solidFill>
                  <a:srgbClr val="212121"/>
                </a:solidFill>
                <a:latin typeface="Times New Roman"/>
                <a:cs typeface="Times New Roman"/>
              </a:rPr>
              <a:t>може</a:t>
            </a:r>
            <a:r>
              <a:rPr dirty="0" sz="1400" spc="10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400" spc="-40">
                <a:solidFill>
                  <a:srgbClr val="1C1C1C"/>
                </a:solidFill>
                <a:latin typeface="Times New Roman"/>
                <a:cs typeface="Times New Roman"/>
              </a:rPr>
              <a:t>нести</a:t>
            </a:r>
            <a:r>
              <a:rPr dirty="0" sz="1400" spc="8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00" spc="-35">
                <a:solidFill>
                  <a:srgbClr val="111111"/>
                </a:solidFill>
                <a:latin typeface="Times New Roman"/>
                <a:cs typeface="Times New Roman"/>
              </a:rPr>
              <a:t>потенційну</a:t>
            </a:r>
            <a:r>
              <a:rPr dirty="0" sz="1400" spc="22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400" spc="-20">
                <a:solidFill>
                  <a:srgbClr val="0C0C0C"/>
                </a:solidFill>
                <a:latin typeface="Times New Roman"/>
                <a:cs typeface="Times New Roman"/>
              </a:rPr>
              <a:t>загрозу</a:t>
            </a:r>
            <a:r>
              <a:rPr dirty="0" sz="1400" spc="8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400" spc="-30">
                <a:solidFill>
                  <a:srgbClr val="282828"/>
                </a:solidFill>
                <a:latin typeface="Times New Roman"/>
                <a:cs typeface="Times New Roman"/>
              </a:rPr>
              <a:t>життю</a:t>
            </a:r>
            <a:r>
              <a:rPr dirty="0" sz="1400" spc="7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400" spc="-35">
                <a:solidFill>
                  <a:srgbClr val="151515"/>
                </a:solidFill>
                <a:latin typeface="Times New Roman"/>
                <a:cs typeface="Times New Roman"/>
              </a:rPr>
              <a:t>та</a:t>
            </a:r>
            <a:r>
              <a:rPr dirty="0" sz="1400" spc="4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здоров'</a:t>
            </a:r>
            <a:r>
              <a:rPr dirty="0" sz="1400">
                <a:latin typeface="Times New Roman"/>
                <a:cs typeface="Times New Roman"/>
              </a:rPr>
              <a:t>ю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 spc="-35">
                <a:solidFill>
                  <a:srgbClr val="181818"/>
                </a:solidFill>
                <a:latin typeface="Times New Roman"/>
                <a:cs typeface="Times New Roman"/>
              </a:rPr>
              <a:t>населения: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61742" y="2175291"/>
            <a:ext cx="1626235" cy="483234"/>
          </a:xfrm>
          <a:prstGeom prst="rect">
            <a:avLst/>
          </a:prstGeom>
        </p:spPr>
        <p:txBody>
          <a:bodyPr wrap="square" lIns="0" tIns="27940" rIns="0" bIns="0" rtlCol="0" vert="horz">
            <a:spAutoFit/>
          </a:bodyPr>
          <a:lstStyle/>
          <a:p>
            <a:pPr marL="457834">
              <a:lnSpc>
                <a:spcPct val="100000"/>
              </a:lnSpc>
              <a:spcBef>
                <a:spcPts val="220"/>
              </a:spcBef>
            </a:pPr>
            <a:r>
              <a:rPr dirty="0" sz="1400" spc="-25" b="1">
                <a:latin typeface="Times New Roman"/>
                <a:cs typeface="Times New Roman"/>
              </a:rPr>
              <a:t>ЗАБОРОНЯЮ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977900" algn="l"/>
              </a:tabLst>
            </a:pPr>
            <a:r>
              <a:rPr dirty="0" sz="1400" spc="-10">
                <a:solidFill>
                  <a:srgbClr val="181818"/>
                </a:solidFill>
                <a:latin typeface="Times New Roman"/>
                <a:cs typeface="Times New Roman"/>
              </a:rPr>
              <a:t>лікарських</a:t>
            </a:r>
            <a:r>
              <a:rPr dirty="0" sz="1400">
                <a:solidFill>
                  <a:srgbClr val="181818"/>
                </a:solidFill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засобів,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654399" y="2175291"/>
            <a:ext cx="1179830" cy="483234"/>
          </a:xfrm>
          <a:prstGeom prst="rect">
            <a:avLst/>
          </a:prstGeom>
        </p:spPr>
        <p:txBody>
          <a:bodyPr wrap="square" lIns="0" tIns="27940" rIns="0" bIns="0" rtlCol="0" vert="horz">
            <a:spAutoFit/>
          </a:bodyPr>
          <a:lstStyle/>
          <a:p>
            <a:pPr marL="336550">
              <a:lnSpc>
                <a:spcPct val="100000"/>
              </a:lnSpc>
              <a:spcBef>
                <a:spcPts val="220"/>
              </a:spcBef>
            </a:pPr>
            <a:r>
              <a:rPr dirty="0" sz="1400" spc="-20">
                <a:latin typeface="Times New Roman"/>
                <a:cs typeface="Times New Roman"/>
              </a:rPr>
              <a:t>реалізацію,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400" spc="-10" b="1">
                <a:latin typeface="Times New Roman"/>
                <a:cs typeface="Times New Roman"/>
              </a:rPr>
              <a:t>виробництва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45093" y="2175291"/>
            <a:ext cx="1167130" cy="483234"/>
          </a:xfrm>
          <a:prstGeom prst="rect">
            <a:avLst/>
          </a:prstGeom>
        </p:spPr>
        <p:txBody>
          <a:bodyPr wrap="square" lIns="0" tIns="2794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220"/>
              </a:spcBef>
            </a:pPr>
            <a:r>
              <a:rPr dirty="0" sz="1400" spc="-10">
                <a:solidFill>
                  <a:srgbClr val="1A1A1A"/>
                </a:solidFill>
                <a:latin typeface="Times New Roman"/>
                <a:cs typeface="Times New Roman"/>
              </a:rPr>
              <a:t>зберігання</a:t>
            </a:r>
            <a:endParaRPr sz="1400">
              <a:latin typeface="Times New Roman"/>
              <a:cs typeface="Times New Roman"/>
            </a:endParaRPr>
          </a:p>
          <a:p>
            <a:pPr algn="r" marR="25400">
              <a:lnSpc>
                <a:spcPct val="100000"/>
              </a:lnSpc>
              <a:spcBef>
                <a:spcPts val="120"/>
              </a:spcBef>
            </a:pPr>
            <a:r>
              <a:rPr dirty="0" sz="1400" spc="-20" b="1">
                <a:latin typeface="Times New Roman"/>
                <a:cs typeface="Times New Roman"/>
              </a:rPr>
              <a:t>Pharmascience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132470" y="2175291"/>
            <a:ext cx="1800860" cy="483234"/>
          </a:xfrm>
          <a:prstGeom prst="rect">
            <a:avLst/>
          </a:prstGeom>
        </p:spPr>
        <p:txBody>
          <a:bodyPr wrap="square" lIns="0" tIns="27940" rIns="0" bIns="0" rtlCol="0" vert="horz">
            <a:spAutoFit/>
          </a:bodyPr>
          <a:lstStyle/>
          <a:p>
            <a:pPr algn="r" marR="8255">
              <a:lnSpc>
                <a:spcPct val="100000"/>
              </a:lnSpc>
              <a:spcBef>
                <a:spcPts val="220"/>
              </a:spcBef>
              <a:tabLst>
                <a:tab pos="544195" algn="l"/>
              </a:tabLst>
            </a:pPr>
            <a:r>
              <a:rPr dirty="0" sz="1400" spc="-25">
                <a:solidFill>
                  <a:srgbClr val="212121"/>
                </a:solidFill>
                <a:latin typeface="Times New Roman"/>
                <a:cs typeface="Times New Roman"/>
              </a:rPr>
              <a:t>та</a:t>
            </a:r>
            <a:r>
              <a:rPr dirty="0" sz="1400">
                <a:solidFill>
                  <a:srgbClr val="212121"/>
                </a:solidFill>
                <a:latin typeface="Times New Roman"/>
                <a:cs typeface="Times New Roman"/>
              </a:rPr>
              <a:t>	</a:t>
            </a:r>
            <a:r>
              <a:rPr dirty="0" sz="1400" spc="-10">
                <a:solidFill>
                  <a:srgbClr val="111111"/>
                </a:solidFill>
                <a:latin typeface="Times New Roman"/>
                <a:cs typeface="Times New Roman"/>
              </a:rPr>
              <a:t>застосування</a:t>
            </a:r>
            <a:endParaRPr sz="140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  <a:spcBef>
                <a:spcPts val="120"/>
              </a:spcBef>
              <a:tabLst>
                <a:tab pos="482600" algn="l"/>
                <a:tab pos="70104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Inc.,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з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 b="1">
                <a:latin typeface="Times New Roman"/>
                <a:cs typeface="Times New Roman"/>
              </a:rPr>
              <a:t>маркуванням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58338" y="2641754"/>
            <a:ext cx="5998210" cy="3516629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6510">
              <a:lnSpc>
                <a:spcPct val="100000"/>
              </a:lnSpc>
              <a:spcBef>
                <a:spcPts val="195"/>
              </a:spcBef>
            </a:pPr>
            <a:r>
              <a:rPr dirty="0" sz="1400" spc="-25" b="1">
                <a:latin typeface="Times New Roman"/>
                <a:cs typeface="Times New Roman"/>
              </a:rPr>
              <a:t>іноземною</a:t>
            </a:r>
            <a:r>
              <a:rPr dirty="0" sz="1400" spc="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мовою,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що</a:t>
            </a:r>
            <a:r>
              <a:rPr dirty="0" sz="1400" spc="-4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офіціино</a:t>
            </a:r>
            <a:r>
              <a:rPr dirty="0" sz="1400" spc="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не</a:t>
            </a:r>
            <a:r>
              <a:rPr dirty="0" sz="1400" spc="-50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ввозилися</a:t>
            </a:r>
            <a:r>
              <a:rPr dirty="0" sz="1400" spc="4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на </a:t>
            </a:r>
            <a:r>
              <a:rPr dirty="0" sz="1400" spc="-20" b="1">
                <a:latin typeface="Times New Roman"/>
                <a:cs typeface="Times New Roman"/>
              </a:rPr>
              <a:t>територію</a:t>
            </a:r>
            <a:r>
              <a:rPr dirty="0" sz="1400" spc="5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України:</a:t>
            </a:r>
            <a:endParaRPr sz="1400">
              <a:latin typeface="Times New Roman"/>
              <a:cs typeface="Times New Roman"/>
            </a:endParaRPr>
          </a:p>
          <a:p>
            <a:pPr algn="just" marL="186690" indent="-184150">
              <a:lnSpc>
                <a:spcPct val="100000"/>
              </a:lnSpc>
              <a:spcBef>
                <a:spcPts val="95"/>
              </a:spcBef>
              <a:buClr>
                <a:srgbClr val="414141"/>
              </a:buClr>
              <a:buSzPct val="96428"/>
              <a:buChar char="—"/>
              <a:tabLst>
                <a:tab pos="186690" algn="l"/>
              </a:tabLst>
            </a:pPr>
            <a:r>
              <a:rPr dirty="0" sz="1400">
                <a:solidFill>
                  <a:srgbClr val="0C0C0C"/>
                </a:solidFill>
                <a:latin typeface="Times New Roman"/>
                <a:cs typeface="Times New Roman"/>
              </a:rPr>
              <a:t>серій</a:t>
            </a:r>
            <a:r>
              <a:rPr dirty="0" sz="1400" spc="-1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ADD83,</a:t>
            </a:r>
            <a:r>
              <a:rPr dirty="0" sz="1400" spc="-5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ADD71</a:t>
            </a:r>
            <a:r>
              <a:rPr dirty="0" sz="140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A1A1A"/>
                </a:solidFill>
                <a:latin typeface="Times New Roman"/>
                <a:cs typeface="Times New Roman"/>
              </a:rPr>
              <a:t>засобу</a:t>
            </a:r>
            <a:r>
              <a:rPr dirty="0" sz="1400" spc="-1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QUETIAPINE</a:t>
            </a:r>
            <a:r>
              <a:rPr dirty="0" sz="1400" spc="20" b="1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ACCORD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100</a:t>
            </a:r>
            <a:r>
              <a:rPr dirty="0" sz="1400" spc="-55" b="1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mg,</a:t>
            </a:r>
            <a:endParaRPr sz="1400">
              <a:latin typeface="Times New Roman"/>
              <a:cs typeface="Times New Roman"/>
            </a:endParaRPr>
          </a:p>
          <a:p>
            <a:pPr algn="just" marL="189865" indent="-184150">
              <a:lnSpc>
                <a:spcPct val="100000"/>
              </a:lnSpc>
              <a:spcBef>
                <a:spcPts val="145"/>
              </a:spcBef>
              <a:buClr>
                <a:srgbClr val="464646"/>
              </a:buClr>
              <a:buSzPct val="96428"/>
              <a:buChar char="—"/>
              <a:tabLst>
                <a:tab pos="189865" algn="l"/>
              </a:tabLst>
            </a:pPr>
            <a:r>
              <a:rPr dirty="0" sz="1400">
                <a:solidFill>
                  <a:srgbClr val="1C1C1C"/>
                </a:solidFill>
                <a:latin typeface="Times New Roman"/>
                <a:cs typeface="Times New Roman"/>
              </a:rPr>
              <a:t>cepiï</a:t>
            </a:r>
            <a:r>
              <a:rPr dirty="0" sz="1400" spc="-4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XADF49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лікарського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QUETIAPINE</a:t>
            </a:r>
            <a:r>
              <a:rPr dirty="0" sz="1400" spc="40" b="1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ACCORD</a:t>
            </a:r>
            <a:r>
              <a:rPr dirty="0" sz="1400" spc="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200</a:t>
            </a:r>
            <a:r>
              <a:rPr dirty="0" sz="1400" spc="-40" b="1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mg.</a:t>
            </a:r>
            <a:endParaRPr sz="1400">
              <a:latin typeface="Times New Roman"/>
              <a:cs typeface="Times New Roman"/>
            </a:endParaRPr>
          </a:p>
          <a:p>
            <a:pPr algn="just" marL="15875" marR="6985" indent="445770">
              <a:lnSpc>
                <a:spcPct val="108300"/>
              </a:lnSpc>
              <a:spcBef>
                <a:spcPts val="5"/>
              </a:spcBef>
            </a:pPr>
            <a:r>
              <a:rPr dirty="0" sz="1400">
                <a:latin typeface="Times New Roman"/>
                <a:cs typeface="Times New Roman"/>
              </a:rPr>
              <a:t>Суб'ектам</a:t>
            </a:r>
            <a:r>
              <a:rPr dirty="0" sz="1400" spc="1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господарювання,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181818"/>
                </a:solidFill>
                <a:latin typeface="Times New Roman"/>
                <a:cs typeface="Times New Roman"/>
              </a:rPr>
              <a:t>які</a:t>
            </a:r>
            <a:r>
              <a:rPr dirty="0" sz="1400" spc="140">
                <a:solidFill>
                  <a:srgbClr val="181818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161616"/>
                </a:solidFill>
                <a:latin typeface="Times New Roman"/>
                <a:cs typeface="Times New Roman"/>
              </a:rPr>
              <a:t>здійснюють</a:t>
            </a:r>
            <a:r>
              <a:rPr dirty="0" sz="1400" spc="160">
                <a:solidFill>
                  <a:srgbClr val="161616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161616"/>
                </a:solidFill>
                <a:latin typeface="Times New Roman"/>
                <a:cs typeface="Times New Roman"/>
              </a:rPr>
              <a:t>реалізацію,</a:t>
            </a:r>
            <a:r>
              <a:rPr dirty="0" sz="1400" spc="185">
                <a:solidFill>
                  <a:srgbClr val="161616"/>
                </a:solidFill>
                <a:latin typeface="Times New Roman"/>
                <a:cs typeface="Times New Roman"/>
              </a:rPr>
              <a:t>  </a:t>
            </a:r>
            <a:r>
              <a:rPr dirty="0" sz="1400" spc="-10">
                <a:solidFill>
                  <a:srgbClr val="0F0F0F"/>
                </a:solidFill>
                <a:latin typeface="Times New Roman"/>
                <a:cs typeface="Times New Roman"/>
              </a:rPr>
              <a:t>зберігання </a:t>
            </a:r>
            <a:r>
              <a:rPr dirty="0" sz="1400">
                <a:solidFill>
                  <a:srgbClr val="232323"/>
                </a:solidFill>
                <a:latin typeface="Times New Roman"/>
                <a:cs typeface="Times New Roman"/>
              </a:rPr>
              <a:t>та</a:t>
            </a:r>
            <a:r>
              <a:rPr dirty="0" sz="1400" spc="31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61616"/>
                </a:solidFill>
                <a:latin typeface="Times New Roman"/>
                <a:cs typeface="Times New Roman"/>
              </a:rPr>
              <a:t>застосування</a:t>
            </a:r>
            <a:r>
              <a:rPr dirty="0" sz="1400" spc="434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невідкладно,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після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одержання</a:t>
            </a:r>
            <a:r>
              <a:rPr dirty="0" sz="1400" spc="409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даного </a:t>
            </a:r>
            <a:r>
              <a:rPr dirty="0" sz="1400" spc="-10">
                <a:solidFill>
                  <a:srgbClr val="131313"/>
                </a:solidFill>
                <a:latin typeface="Times New Roman"/>
                <a:cs typeface="Times New Roman"/>
              </a:rPr>
              <a:t>розпорядження,</a:t>
            </a:r>
            <a:r>
              <a:rPr dirty="0" sz="1400" spc="-7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400" spc="-25">
                <a:solidFill>
                  <a:srgbClr val="0F0F0F"/>
                </a:solidFill>
                <a:latin typeface="Times New Roman"/>
                <a:cs typeface="Times New Roman"/>
              </a:rPr>
              <a:t>перевірити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 spc="-20">
                <a:solidFill>
                  <a:srgbClr val="161616"/>
                </a:solidFill>
                <a:latin typeface="Times New Roman"/>
                <a:cs typeface="Times New Roman"/>
              </a:rPr>
              <a:t>наявність</a:t>
            </a:r>
            <a:r>
              <a:rPr dirty="0" sz="1400" spc="-4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F2F2F"/>
                </a:solidFill>
                <a:latin typeface="Times New Roman"/>
                <a:cs typeface="Times New Roman"/>
              </a:rPr>
              <a:t>серій</a:t>
            </a:r>
            <a:r>
              <a:rPr dirty="0" sz="1400" spc="-5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0F0F0F"/>
                </a:solidFill>
                <a:latin typeface="Times New Roman"/>
                <a:cs typeface="Times New Roman"/>
              </a:rPr>
              <a:t>вказаних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A1A1A"/>
                </a:solidFill>
                <a:latin typeface="Times New Roman"/>
                <a:cs typeface="Times New Roman"/>
              </a:rPr>
              <a:t>засобів,</a:t>
            </a:r>
            <a:r>
              <a:rPr dirty="0" sz="1400" spc="-7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232323"/>
                </a:solidFill>
                <a:latin typeface="Times New Roman"/>
                <a:cs typeface="Times New Roman"/>
              </a:rPr>
              <a:t>вжити </a:t>
            </a:r>
            <a:r>
              <a:rPr dirty="0" sz="1400">
                <a:solidFill>
                  <a:srgbClr val="1A1A1A"/>
                </a:solidFill>
                <a:latin typeface="Times New Roman"/>
                <a:cs typeface="Times New Roman"/>
              </a:rPr>
              <a:t>заходи</a:t>
            </a:r>
            <a:r>
              <a:rPr dirty="0" sz="1400" spc="155">
                <a:solidFill>
                  <a:srgbClr val="1A1A1A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1A1A1A"/>
                </a:solidFill>
                <a:latin typeface="Times New Roman"/>
                <a:cs typeface="Times New Roman"/>
              </a:rPr>
              <a:t>щодо</a:t>
            </a:r>
            <a:r>
              <a:rPr dirty="0" sz="1400" spc="145">
                <a:solidFill>
                  <a:srgbClr val="1A1A1A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1F1F1F"/>
                </a:solidFill>
                <a:latin typeface="Times New Roman"/>
                <a:cs typeface="Times New Roman"/>
              </a:rPr>
              <a:t>вилучення</a:t>
            </a:r>
            <a:r>
              <a:rPr dirty="0" sz="1400" spc="150">
                <a:solidFill>
                  <a:srgbClr val="1F1F1F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2B2B2B"/>
                </a:solidFill>
                <a:latin typeface="Times New Roman"/>
                <a:cs typeface="Times New Roman"/>
              </a:rPr>
              <a:t>ïx</a:t>
            </a:r>
            <a:r>
              <a:rPr dirty="0" sz="1400" spc="130">
                <a:solidFill>
                  <a:srgbClr val="2B2B2B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262626"/>
                </a:solidFill>
                <a:latin typeface="Times New Roman"/>
                <a:cs typeface="Times New Roman"/>
              </a:rPr>
              <a:t>з</a:t>
            </a:r>
            <a:r>
              <a:rPr dirty="0" sz="1400" spc="105">
                <a:solidFill>
                  <a:srgbClr val="262626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313131"/>
                </a:solidFill>
                <a:latin typeface="Times New Roman"/>
                <a:cs typeface="Times New Roman"/>
              </a:rPr>
              <a:t>обігу</a:t>
            </a:r>
            <a:r>
              <a:rPr dirty="0" sz="1400" spc="150">
                <a:solidFill>
                  <a:srgbClr val="313131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212121"/>
                </a:solidFill>
                <a:latin typeface="Times New Roman"/>
                <a:cs typeface="Times New Roman"/>
              </a:rPr>
              <a:t>шляхом</a:t>
            </a:r>
            <a:r>
              <a:rPr dirty="0" sz="1400" spc="170">
                <a:solidFill>
                  <a:srgbClr val="212121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знищення</a:t>
            </a:r>
            <a:r>
              <a:rPr dirty="0" sz="1400" spc="165">
                <a:solidFill>
                  <a:srgbClr val="0F0F0F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181818"/>
                </a:solidFill>
                <a:latin typeface="Times New Roman"/>
                <a:cs typeface="Times New Roman"/>
              </a:rPr>
              <a:t>a6o</a:t>
            </a:r>
            <a:r>
              <a:rPr dirty="0" sz="1400" spc="125">
                <a:solidFill>
                  <a:srgbClr val="181818"/>
                </a:solidFill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повернення 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постачальнику,</a:t>
            </a:r>
            <a:r>
              <a:rPr dirty="0" sz="1400" spc="29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51515"/>
                </a:solidFill>
                <a:latin typeface="Times New Roman"/>
                <a:cs typeface="Times New Roman"/>
              </a:rPr>
              <a:t>про</a:t>
            </a:r>
            <a:r>
              <a:rPr dirty="0" sz="1400" spc="30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повідомити</a:t>
            </a:r>
            <a:r>
              <a:rPr dirty="0" sz="1400" spc="42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81818"/>
                </a:solidFill>
                <a:latin typeface="Times New Roman"/>
                <a:cs typeface="Times New Roman"/>
              </a:rPr>
              <a:t>територіальний</a:t>
            </a:r>
            <a:r>
              <a:rPr dirty="0" sz="1400" spc="31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F0F0F"/>
                </a:solidFill>
                <a:latin typeface="Times New Roman"/>
                <a:cs typeface="Times New Roman"/>
              </a:rPr>
              <a:t>орган</a:t>
            </a:r>
            <a:r>
              <a:rPr dirty="0" sz="1400" spc="36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Держлікслужби. </a:t>
            </a:r>
            <a:r>
              <a:rPr dirty="0" sz="1400">
                <a:solidFill>
                  <a:srgbClr val="212121"/>
                </a:solidFill>
                <a:latin typeface="Times New Roman"/>
                <a:cs typeface="Times New Roman"/>
              </a:rPr>
              <a:t>У</a:t>
            </a:r>
            <a:r>
              <a:rPr dirty="0" sz="1400" spc="6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F1F1F"/>
                </a:solidFill>
                <a:latin typeface="Times New Roman"/>
                <a:cs typeface="Times New Roman"/>
              </a:rPr>
              <a:t>разі</a:t>
            </a:r>
            <a:r>
              <a:rPr dirty="0" sz="1400" spc="5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0F0F0F"/>
                </a:solidFill>
                <a:latin typeface="Times New Roman"/>
                <a:cs typeface="Times New Roman"/>
              </a:rPr>
              <a:t>знищення</a:t>
            </a:r>
            <a:r>
              <a:rPr dirty="0" sz="1400" spc="11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0F0F0F"/>
                </a:solidFill>
                <a:latin typeface="Times New Roman"/>
                <a:cs typeface="Times New Roman"/>
              </a:rPr>
              <a:t>відходів</a:t>
            </a:r>
            <a:r>
              <a:rPr dirty="0" sz="1400" spc="6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A1A1A"/>
                </a:solidFill>
                <a:latin typeface="Times New Roman"/>
                <a:cs typeface="Times New Roman"/>
              </a:rPr>
              <a:t>зазначених</a:t>
            </a:r>
            <a:r>
              <a:rPr dirty="0" sz="1400" spc="8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C1C1C"/>
                </a:solidFill>
                <a:latin typeface="Times New Roman"/>
                <a:cs typeface="Times New Roman"/>
              </a:rPr>
              <a:t>серій</a:t>
            </a:r>
            <a:r>
              <a:rPr dirty="0" sz="1400" spc="4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82828"/>
                </a:solidFill>
                <a:latin typeface="Times New Roman"/>
                <a:cs typeface="Times New Roman"/>
              </a:rPr>
              <a:t>у</a:t>
            </a:r>
            <a:r>
              <a:rPr dirty="0" sz="1400" spc="1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двотижневий</a:t>
            </a:r>
            <a:endParaRPr sz="1400">
              <a:latin typeface="Times New Roman"/>
              <a:cs typeface="Times New Roman"/>
            </a:endParaRPr>
          </a:p>
          <a:p>
            <a:pPr algn="just" marL="19050" marR="8890" indent="-5715">
              <a:lnSpc>
                <a:spcPct val="108600"/>
              </a:lnSpc>
              <a:spcBef>
                <a:spcPts val="50"/>
              </a:spcBef>
            </a:pPr>
            <a:r>
              <a:rPr dirty="0" sz="1400">
                <a:latin typeface="Times New Roman"/>
                <a:cs typeface="Times New Roman"/>
              </a:rPr>
              <a:t>строк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направити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161616"/>
                </a:solidFill>
                <a:latin typeface="Times New Roman"/>
                <a:cs typeface="Times New Roman"/>
              </a:rPr>
              <a:t>до</a:t>
            </a:r>
            <a:r>
              <a:rPr dirty="0" sz="1400" spc="484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територіального</a:t>
            </a:r>
            <a:r>
              <a:rPr dirty="0" sz="1400" spc="480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A1A1A"/>
                </a:solidFill>
                <a:latin typeface="Times New Roman"/>
                <a:cs typeface="Times New Roman"/>
              </a:rPr>
              <a:t>органу</a:t>
            </a:r>
            <a:r>
              <a:rPr dirty="0" sz="1400" spc="120">
                <a:solidFill>
                  <a:srgbClr val="1A1A1A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Держлікслужби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181818"/>
                </a:solidFill>
                <a:latin typeface="Times New Roman"/>
                <a:cs typeface="Times New Roman"/>
              </a:rPr>
              <a:t>копію</a:t>
            </a:r>
            <a:r>
              <a:rPr dirty="0" sz="1400" spc="80">
                <a:solidFill>
                  <a:srgbClr val="181818"/>
                </a:solidFill>
                <a:latin typeface="Times New Roman"/>
                <a:cs typeface="Times New Roman"/>
              </a:rPr>
              <a:t>  </a:t>
            </a:r>
            <a:r>
              <a:rPr dirty="0" sz="1400" spc="-20">
                <a:solidFill>
                  <a:srgbClr val="1C1C1C"/>
                </a:solidFill>
                <a:latin typeface="Times New Roman"/>
                <a:cs typeface="Times New Roman"/>
              </a:rPr>
              <a:t>акта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знищення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відходів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0E0E0E"/>
                </a:solidFill>
                <a:latin typeface="Times New Roman"/>
                <a:cs typeface="Times New Roman"/>
              </a:rPr>
              <a:t>засобів.</a:t>
            </a:r>
            <a:endParaRPr sz="1400">
              <a:latin typeface="Times New Roman"/>
              <a:cs typeface="Times New Roman"/>
            </a:endParaRPr>
          </a:p>
          <a:p>
            <a:pPr algn="just" marL="15875" marR="25400" indent="445770">
              <a:lnSpc>
                <a:spcPct val="111500"/>
              </a:lnSpc>
            </a:pPr>
            <a:r>
              <a:rPr dirty="0" sz="1400">
                <a:solidFill>
                  <a:srgbClr val="1A1A1A"/>
                </a:solidFill>
                <a:latin typeface="Times New Roman"/>
                <a:cs typeface="Times New Roman"/>
              </a:rPr>
              <a:t>Контроль</a:t>
            </a:r>
            <a:r>
              <a:rPr dirty="0" sz="1400" spc="225">
                <a:solidFill>
                  <a:srgbClr val="1A1A1A"/>
                </a:solidFill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90">
                <a:latin typeface="Times New Roman"/>
                <a:cs typeface="Times New Roman"/>
              </a:rPr>
              <a:t>  </a:t>
            </a:r>
            <a:r>
              <a:rPr dirty="0" sz="1400">
                <a:solidFill>
                  <a:srgbClr val="1C1C1C"/>
                </a:solidFill>
                <a:latin typeface="Times New Roman"/>
                <a:cs typeface="Times New Roman"/>
              </a:rPr>
              <a:t>виконанням</a:t>
            </a:r>
            <a:r>
              <a:rPr dirty="0" sz="1400" spc="229">
                <a:solidFill>
                  <a:srgbClr val="1C1C1C"/>
                </a:solidFill>
                <a:latin typeface="Times New Roman"/>
                <a:cs typeface="Times New Roman"/>
              </a:rPr>
              <a:t>   </a:t>
            </a:r>
            <a:r>
              <a:rPr dirty="0" sz="1400">
                <a:solidFill>
                  <a:srgbClr val="1C1C1C"/>
                </a:solidFill>
                <a:latin typeface="Times New Roman"/>
                <a:cs typeface="Times New Roman"/>
              </a:rPr>
              <a:t>даного</a:t>
            </a:r>
            <a:r>
              <a:rPr dirty="0" sz="1400" spc="495">
                <a:solidFill>
                  <a:srgbClr val="1C1C1C"/>
                </a:solidFill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260">
                <a:latin typeface="Times New Roman"/>
                <a:cs typeface="Times New Roman"/>
              </a:rPr>
              <a:t>   </a:t>
            </a:r>
            <a:r>
              <a:rPr dirty="0" sz="1400" spc="-10">
                <a:solidFill>
                  <a:srgbClr val="1A1A1A"/>
                </a:solidFill>
                <a:latin typeface="Times New Roman"/>
                <a:cs typeface="Times New Roman"/>
              </a:rPr>
              <a:t>здійснюють </a:t>
            </a:r>
            <a:r>
              <a:rPr dirty="0" sz="1400" spc="-25">
                <a:solidFill>
                  <a:srgbClr val="111111"/>
                </a:solidFill>
                <a:latin typeface="Times New Roman"/>
                <a:cs typeface="Times New Roman"/>
              </a:rPr>
              <a:t>територіальні</a:t>
            </a:r>
            <a:r>
              <a:rPr dirty="0" sz="1400" spc="8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C1C1C"/>
                </a:solidFill>
                <a:latin typeface="Times New Roman"/>
                <a:cs typeface="Times New Roman"/>
              </a:rPr>
              <a:t>органи</a:t>
            </a:r>
            <a:r>
              <a:rPr dirty="0" sz="1400" spc="2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00" spc="-20">
                <a:solidFill>
                  <a:srgbClr val="181818"/>
                </a:solidFill>
                <a:latin typeface="Times New Roman"/>
                <a:cs typeface="Times New Roman"/>
              </a:rPr>
              <a:t>Держлікслужби</a:t>
            </a:r>
            <a:r>
              <a:rPr dirty="0" sz="1400" spc="10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42424"/>
                </a:solidFill>
                <a:latin typeface="Times New Roman"/>
                <a:cs typeface="Times New Roman"/>
              </a:rPr>
              <a:t>на</a:t>
            </a:r>
            <a:r>
              <a:rPr dirty="0" sz="1400" spc="-5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відповідній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території.</a:t>
            </a:r>
            <a:endParaRPr sz="1400">
              <a:latin typeface="Times New Roman"/>
              <a:cs typeface="Times New Roman"/>
            </a:endParaRPr>
          </a:p>
          <a:p>
            <a:pPr algn="just" marL="14604" marR="5080" indent="449580">
              <a:lnSpc>
                <a:spcPct val="108600"/>
              </a:lnSpc>
              <a:spcBef>
                <a:spcPts val="95"/>
              </a:spcBef>
            </a:pPr>
            <a:r>
              <a:rPr dirty="0" sz="1400">
                <a:solidFill>
                  <a:srgbClr val="161616"/>
                </a:solidFill>
                <a:latin typeface="Times New Roman"/>
                <a:cs typeface="Times New Roman"/>
              </a:rPr>
              <a:t>Невиконання</a:t>
            </a:r>
            <a:r>
              <a:rPr dirty="0" sz="1400" spc="32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E0E0E"/>
                </a:solidFill>
                <a:latin typeface="Times New Roman"/>
                <a:cs typeface="Times New Roman"/>
              </a:rPr>
              <a:t>даного</a:t>
            </a:r>
            <a:r>
              <a:rPr dirty="0" sz="1400" spc="27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61616"/>
                </a:solidFill>
                <a:latin typeface="Times New Roman"/>
                <a:cs typeface="Times New Roman"/>
              </a:rPr>
              <a:t>розпорядження</a:t>
            </a:r>
            <a:r>
              <a:rPr dirty="0" sz="1400" spc="39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62626"/>
                </a:solidFill>
                <a:latin typeface="Times New Roman"/>
                <a:cs typeface="Times New Roman"/>
              </a:rPr>
              <a:t>тягне</a:t>
            </a:r>
            <a:r>
              <a:rPr dirty="0" sz="1400" spc="254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31313"/>
                </a:solidFill>
                <a:latin typeface="Times New Roman"/>
                <a:cs typeface="Times New Roman"/>
              </a:rPr>
              <a:t>за</a:t>
            </a:r>
            <a:r>
              <a:rPr dirty="0" sz="1400" spc="229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відповідальність </a:t>
            </a:r>
            <a:r>
              <a:rPr dirty="0" sz="1400">
                <a:solidFill>
                  <a:srgbClr val="111111"/>
                </a:solidFill>
                <a:latin typeface="Times New Roman"/>
                <a:cs typeface="Times New Roman"/>
              </a:rPr>
              <a:t>згідно </a:t>
            </a:r>
            <a:r>
              <a:rPr dirty="0" sz="1400">
                <a:solidFill>
                  <a:srgbClr val="282828"/>
                </a:solidFill>
                <a:latin typeface="Times New Roman"/>
                <a:cs typeface="Times New Roman"/>
              </a:rPr>
              <a:t>з</a:t>
            </a:r>
            <a:r>
              <a:rPr dirty="0" sz="1400" spc="-4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чинним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 spc="-20">
                <a:solidFill>
                  <a:srgbClr val="0E0E0E"/>
                </a:solidFill>
                <a:latin typeface="Times New Roman"/>
                <a:cs typeface="Times New Roman"/>
              </a:rPr>
              <a:t>законодавством</a:t>
            </a:r>
            <a:r>
              <a:rPr dirty="0" sz="1400" spc="-2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0C0C0C"/>
                </a:solidFill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957557" y="6364290"/>
            <a:ext cx="4413250" cy="9544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1475" marR="976630" indent="-357505">
              <a:lnSpc>
                <a:spcPct val="110000"/>
              </a:lnSpc>
              <a:spcBef>
                <a:spcPts val="100"/>
              </a:spcBef>
            </a:pPr>
            <a:r>
              <a:rPr dirty="0" sz="1400" spc="-10">
                <a:solidFill>
                  <a:srgbClr val="131313"/>
                </a:solidFill>
                <a:latin typeface="Times New Roman"/>
                <a:cs typeface="Times New Roman"/>
              </a:rPr>
              <a:t>Копіі</a:t>
            </a:r>
            <a:r>
              <a:rPr dirty="0" sz="1400" spc="-6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31313"/>
                </a:solidFill>
                <a:latin typeface="Times New Roman"/>
                <a:cs typeface="Times New Roman"/>
              </a:rPr>
              <a:t>даного</a:t>
            </a:r>
            <a:r>
              <a:rPr dirty="0" sz="1400" spc="-1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розпорядження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0E0E0E"/>
                </a:solidFill>
                <a:latin typeface="Times New Roman"/>
                <a:cs typeface="Times New Roman"/>
              </a:rPr>
              <a:t>направлені: </a:t>
            </a:r>
            <a:r>
              <a:rPr dirty="0" sz="1400" spc="-20">
                <a:latin typeface="Times New Roman"/>
                <a:cs typeface="Times New Roman"/>
              </a:rPr>
              <a:t>Міністерство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 spc="-20">
                <a:solidFill>
                  <a:srgbClr val="111111"/>
                </a:solidFill>
                <a:latin typeface="Times New Roman"/>
                <a:cs typeface="Times New Roman"/>
              </a:rPr>
              <a:t>охорони</a:t>
            </a:r>
            <a:r>
              <a:rPr dirty="0" sz="1400" spc="4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181818"/>
                </a:solidFill>
                <a:latin typeface="Times New Roman"/>
                <a:cs typeface="Times New Roman"/>
              </a:rPr>
              <a:t>здоров'я</a:t>
            </a:r>
            <a:r>
              <a:rPr dirty="0" sz="1400" spc="5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400" spc="-10">
                <a:solidFill>
                  <a:srgbClr val="181818"/>
                </a:solidFill>
                <a:latin typeface="Times New Roman"/>
                <a:cs typeface="Times New Roman"/>
              </a:rPr>
              <a:t>України;</a:t>
            </a:r>
            <a:endParaRPr sz="1400">
              <a:latin typeface="Times New Roman"/>
              <a:cs typeface="Times New Roman"/>
            </a:endParaRPr>
          </a:p>
          <a:p>
            <a:pPr marL="368935">
              <a:lnSpc>
                <a:spcPct val="100000"/>
              </a:lnSpc>
              <a:spcBef>
                <a:spcPts val="215"/>
              </a:spcBef>
              <a:tabLst>
                <a:tab pos="762000" algn="l"/>
                <a:tab pos="1840230" algn="l"/>
                <a:tab pos="2851785" algn="l"/>
                <a:tab pos="3425825" algn="l"/>
              </a:tabLst>
            </a:pPr>
            <a:r>
              <a:rPr dirty="0" sz="1400" spc="-25">
                <a:solidFill>
                  <a:srgbClr val="161616"/>
                </a:solidFill>
                <a:latin typeface="Times New Roman"/>
                <a:cs typeface="Times New Roman"/>
              </a:rPr>
              <a:t>ДП</a:t>
            </a:r>
            <a:r>
              <a:rPr dirty="0" sz="1400">
                <a:solidFill>
                  <a:srgbClr val="161616"/>
                </a:solidFill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«Державний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solidFill>
                  <a:srgbClr val="1A1A1A"/>
                </a:solidFill>
                <a:latin typeface="Times New Roman"/>
                <a:cs typeface="Times New Roman"/>
              </a:rPr>
              <a:t>експертний</a:t>
            </a:r>
            <a:r>
              <a:rPr dirty="0" sz="1400">
                <a:solidFill>
                  <a:srgbClr val="1A1A1A"/>
                </a:solidFill>
                <a:latin typeface="Times New Roman"/>
                <a:cs typeface="Times New Roman"/>
              </a:rPr>
              <a:t>	</a:t>
            </a:r>
            <a:r>
              <a:rPr dirty="0" sz="1400" spc="-10">
                <a:solidFill>
                  <a:srgbClr val="161616"/>
                </a:solidFill>
                <a:latin typeface="Times New Roman"/>
                <a:cs typeface="Times New Roman"/>
              </a:rPr>
              <a:t>центр</a:t>
            </a:r>
            <a:r>
              <a:rPr dirty="0" sz="1400">
                <a:solidFill>
                  <a:srgbClr val="161616"/>
                </a:solidFill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Міністерства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04990" y="6861238"/>
            <a:ext cx="64770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охорони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283187" y="6861238"/>
            <a:ext cx="64960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solidFill>
                  <a:srgbClr val="0F0F0F"/>
                </a:solidFill>
                <a:latin typeface="Times New Roman"/>
                <a:cs typeface="Times New Roman"/>
              </a:rPr>
              <a:t>здоров'я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020193" y="7772817"/>
            <a:ext cx="58420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0" b="1">
                <a:latin typeface="Times New Roman"/>
                <a:cs typeface="Times New Roman"/>
              </a:rPr>
              <a:t>Голова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938683" y="9397806"/>
            <a:ext cx="1975485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solidFill>
                  <a:srgbClr val="343434"/>
                </a:solidFill>
                <a:latin typeface="Times New Roman"/>
                <a:cs typeface="Times New Roman"/>
              </a:rPr>
              <a:t>13</a:t>
            </a:r>
            <a:r>
              <a:rPr dirty="0" sz="800" spc="-30">
                <a:solidFill>
                  <a:srgbClr val="363636"/>
                </a:solidFill>
                <a:latin typeface="Times New Roman"/>
                <a:cs typeface="Times New Roman"/>
              </a:rPr>
              <a:t>іна</a:t>
            </a:r>
            <a:r>
              <a:rPr dirty="0" sz="800" spc="3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800" spc="-55">
                <a:solidFill>
                  <a:srgbClr val="3D3D3D"/>
                </a:solidFill>
                <a:latin typeface="Times New Roman"/>
                <a:cs typeface="Times New Roman"/>
              </a:rPr>
              <a:t>ЧОРНЕ</a:t>
            </a:r>
            <a:r>
              <a:rPr dirty="0" sz="800" spc="-7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800" spc="-20">
                <a:solidFill>
                  <a:srgbClr val="3F3F3F"/>
                </a:solidFill>
                <a:latin typeface="Times New Roman"/>
                <a:cs typeface="Times New Roman"/>
              </a:rPr>
              <a:t>HЬKA.</a:t>
            </a:r>
            <a:r>
              <a:rPr dirty="0" sz="800" spc="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0E0E0E"/>
                </a:solidFill>
                <a:latin typeface="Times New Roman"/>
                <a:cs typeface="Times New Roman"/>
              </a:rPr>
              <a:t>тел.(044)</a:t>
            </a:r>
            <a:r>
              <a:rPr dirty="0" sz="800" spc="3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800" spc="-30">
                <a:solidFill>
                  <a:srgbClr val="333333"/>
                </a:solidFill>
                <a:latin typeface="Times New Roman"/>
                <a:cs typeface="Times New Roman"/>
              </a:rPr>
              <a:t>422-55-</a:t>
            </a:r>
            <a:r>
              <a:rPr dirty="0" sz="800">
                <a:solidFill>
                  <a:srgbClr val="333333"/>
                </a:solidFill>
                <a:latin typeface="Times New Roman"/>
                <a:cs typeface="Times New Roman"/>
              </a:rPr>
              <a:t>7f›</a:t>
            </a:r>
            <a:r>
              <a:rPr dirty="0" sz="800" spc="2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800" spc="-10">
                <a:solidFill>
                  <a:srgbClr val="3A3A3A"/>
                </a:solidFill>
                <a:latin typeface="Times New Roman"/>
                <a:cs typeface="Times New Roman"/>
              </a:rPr>
              <a:t>(133)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459253" y="7800256"/>
            <a:ext cx="141160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Роман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ІСАСНБО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15987" y="204209"/>
            <a:ext cx="438968" cy="609578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828390" y="9357026"/>
            <a:ext cx="112790" cy="170681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730971" y="10335400"/>
            <a:ext cx="1774162" cy="192017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959745" y="839947"/>
            <a:ext cx="5963920" cy="2166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9525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latin typeface="Times New Roman"/>
                <a:cs typeface="Times New Roman"/>
              </a:rPr>
              <a:t>ДЕРЖАВНА</a:t>
            </a:r>
            <a:r>
              <a:rPr dirty="0" sz="1350" spc="14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СЛУЖБА</a:t>
            </a:r>
            <a:r>
              <a:rPr dirty="0" sz="1350" spc="18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УКРАЇНИ</a:t>
            </a:r>
            <a:r>
              <a:rPr dirty="0" sz="1350" spc="229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3</a:t>
            </a:r>
            <a:r>
              <a:rPr dirty="0" sz="1350" spc="6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ЛІКАРСЬКИХ</a:t>
            </a:r>
            <a:r>
              <a:rPr dirty="0" sz="1350" spc="19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ЗАСОБІВ</a:t>
            </a:r>
            <a:endParaRPr sz="1350">
              <a:latin typeface="Times New Roman"/>
              <a:cs typeface="Times New Roman"/>
            </a:endParaRPr>
          </a:p>
          <a:p>
            <a:pPr algn="ctr" marR="25400">
              <a:lnSpc>
                <a:spcPts val="1590"/>
              </a:lnSpc>
              <a:spcBef>
                <a:spcPts val="10"/>
              </a:spcBef>
            </a:pP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 spc="90">
                <a:latin typeface="Times New Roman"/>
                <a:cs typeface="Times New Roman"/>
              </a:rPr>
              <a:t>КОНТРОЛЮ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НАРКОТИКАМИ</a:t>
            </a:r>
            <a:endParaRPr sz="1350">
              <a:latin typeface="Times New Roman"/>
              <a:cs typeface="Times New Roman"/>
            </a:endParaRPr>
          </a:p>
          <a:p>
            <a:pPr algn="ctr">
              <a:lnSpc>
                <a:spcPts val="1590"/>
              </a:lnSpc>
            </a:pPr>
            <a:r>
              <a:rPr dirty="0" sz="1350" spc="-10" b="1">
                <a:latin typeface="Times New Roman"/>
                <a:cs typeface="Times New Roman"/>
              </a:rPr>
              <a:t>(Держлікслужба)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125095" marR="110489">
              <a:lnSpc>
                <a:spcPts val="1270"/>
              </a:lnSpc>
            </a:pPr>
            <a:r>
              <a:rPr dirty="0" sz="1100">
                <a:solidFill>
                  <a:srgbClr val="2A2A2A"/>
                </a:solidFill>
                <a:latin typeface="Times New Roman"/>
                <a:cs typeface="Times New Roman"/>
              </a:rPr>
              <a:t>проспект</a:t>
            </a:r>
            <a:r>
              <a:rPr dirty="0" sz="1100" spc="7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2F2F2F"/>
                </a:solidFill>
                <a:latin typeface="Times New Roman"/>
                <a:cs typeface="Times New Roman"/>
              </a:rPr>
              <a:t>Берестейський,</a:t>
            </a:r>
            <a:r>
              <a:rPr dirty="0" sz="1100" spc="-2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100" spc="-35">
                <a:solidFill>
                  <a:srgbClr val="2D2D2D"/>
                </a:solidFill>
                <a:latin typeface="Times New Roman"/>
                <a:cs typeface="Times New Roman"/>
              </a:rPr>
              <a:t>120-</a:t>
            </a:r>
            <a:r>
              <a:rPr dirty="0" sz="1100">
                <a:solidFill>
                  <a:srgbClr val="2D2D2D"/>
                </a:solidFill>
                <a:latin typeface="Times New Roman"/>
                <a:cs typeface="Times New Roman"/>
              </a:rPr>
              <a:t>A,</a:t>
            </a:r>
            <a:r>
              <a:rPr dirty="0" sz="1100" spc="4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383838"/>
                </a:solidFill>
                <a:latin typeface="Times New Roman"/>
                <a:cs typeface="Times New Roman"/>
              </a:rPr>
              <a:t>м.</a:t>
            </a:r>
            <a:r>
              <a:rPr dirty="0" sz="1100" spc="1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232323"/>
                </a:solidFill>
                <a:latin typeface="Times New Roman"/>
                <a:cs typeface="Times New Roman"/>
              </a:rPr>
              <a:t>Київ,</a:t>
            </a:r>
            <a:r>
              <a:rPr dirty="0" sz="110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313131"/>
                </a:solidFill>
                <a:latin typeface="Times New Roman"/>
                <a:cs typeface="Times New Roman"/>
              </a:rPr>
              <a:t>03115,</a:t>
            </a:r>
            <a:r>
              <a:rPr dirty="0" sz="1100" spc="2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2A2A2A"/>
                </a:solidFill>
                <a:latin typeface="Times New Roman"/>
                <a:cs typeface="Times New Roman"/>
              </a:rPr>
              <a:t>тел/факс:</a:t>
            </a:r>
            <a:r>
              <a:rPr dirty="0" sz="1100" spc="6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D2D2D"/>
                </a:solidFill>
                <a:latin typeface="Times New Roman"/>
                <a:cs typeface="Times New Roman"/>
              </a:rPr>
              <a:t>(044)</a:t>
            </a:r>
            <a:r>
              <a:rPr dirty="0" sz="1100" spc="-5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343434"/>
                </a:solidFill>
                <a:latin typeface="Times New Roman"/>
                <a:cs typeface="Times New Roman"/>
              </a:rPr>
              <a:t>422-</a:t>
            </a:r>
            <a:r>
              <a:rPr dirty="0" sz="1100" spc="-20">
                <a:solidFill>
                  <a:srgbClr val="343434"/>
                </a:solidFill>
                <a:latin typeface="Times New Roman"/>
                <a:cs typeface="Times New Roman"/>
              </a:rPr>
              <a:t>55-</a:t>
            </a:r>
            <a:r>
              <a:rPr dirty="0" sz="1100">
                <a:solidFill>
                  <a:srgbClr val="343434"/>
                </a:solidFill>
                <a:latin typeface="Times New Roman"/>
                <a:cs typeface="Times New Roman"/>
              </a:rPr>
              <a:t>77,</a:t>
            </a:r>
            <a:r>
              <a:rPr dirty="0" sz="1100" spc="3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262626"/>
                </a:solidFill>
                <a:latin typeface="Times New Roman"/>
                <a:cs typeface="Times New Roman"/>
              </a:rPr>
              <a:t>e-</a:t>
            </a:r>
            <a:r>
              <a:rPr dirty="0" sz="1100">
                <a:solidFill>
                  <a:srgbClr val="262626"/>
                </a:solidFill>
                <a:latin typeface="Times New Roman"/>
                <a:cs typeface="Times New Roman"/>
              </a:rPr>
              <a:t>mail:</a:t>
            </a:r>
            <a:r>
              <a:rPr dirty="0" sz="1100" spc="-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u="sng" sz="1100">
                <a:solidFill>
                  <a:srgbClr val="242424"/>
                </a:solidFill>
                <a:uFill>
                  <a:solidFill>
                    <a:srgbClr val="646464"/>
                  </a:solidFill>
                </a:uFill>
                <a:latin typeface="Times New Roman"/>
                <a:cs typeface="Times New Roman"/>
              </a:rPr>
              <a:t>dls@dls</a:t>
            </a:r>
            <a:r>
              <a:rPr dirty="0" u="sng" sz="1100" spc="480">
                <a:solidFill>
                  <a:srgbClr val="242424"/>
                </a:solidFill>
                <a:uFill>
                  <a:solidFill>
                    <a:srgbClr val="64646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>
                <a:solidFill>
                  <a:srgbClr val="242424"/>
                </a:solidFill>
                <a:uFill>
                  <a:solidFill>
                    <a:srgbClr val="646464"/>
                  </a:solidFill>
                </a:uFill>
                <a:latin typeface="Times New Roman"/>
                <a:cs typeface="Times New Roman"/>
              </a:rPr>
              <a:t>о</a:t>
            </a:r>
            <a:r>
              <a:rPr dirty="0" u="sng" sz="1100" spc="475">
                <a:solidFill>
                  <a:srgbClr val="242424"/>
                </a:solidFill>
                <a:uFill>
                  <a:solidFill>
                    <a:srgbClr val="64646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-25">
                <a:solidFill>
                  <a:srgbClr val="242424"/>
                </a:solidFill>
                <a:uFill>
                  <a:solidFill>
                    <a:srgbClr val="646464"/>
                  </a:solidFill>
                </a:uFill>
                <a:latin typeface="Times New Roman"/>
                <a:cs typeface="Times New Roman"/>
              </a:rPr>
              <a:t>ua</a:t>
            </a:r>
            <a:r>
              <a:rPr dirty="0" sz="1100" spc="-25">
                <a:solidFill>
                  <a:srgbClr val="242424"/>
                </a:solidFill>
                <a:latin typeface="Times New Roman"/>
                <a:cs typeface="Times New Roman"/>
              </a:rPr>
              <a:t>, </a:t>
            </a:r>
            <a:r>
              <a:rPr dirty="0" u="sng" sz="1100">
                <a:solidFill>
                  <a:srgbClr val="2D2D2D"/>
                </a:solidFill>
                <a:uFill>
                  <a:solidFill>
                    <a:srgbClr val="646464"/>
                  </a:solidFill>
                </a:uFill>
                <a:latin typeface="Times New Roman"/>
                <a:cs typeface="Times New Roman"/>
              </a:rPr>
              <a:t>https://www.dls.яov.ua,</a:t>
            </a:r>
            <a:r>
              <a:rPr dirty="0" sz="1100" spc="-4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solidFill>
                  <a:srgbClr val="282828"/>
                </a:solidFill>
                <a:latin typeface="Times New Roman"/>
                <a:cs typeface="Times New Roman"/>
              </a:rPr>
              <a:t>Код</a:t>
            </a:r>
            <a:r>
              <a:rPr dirty="0" sz="1100" spc="-5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2F2F2F"/>
                </a:solidFill>
                <a:latin typeface="Times New Roman"/>
                <a:cs typeface="Times New Roman"/>
              </a:rPr>
              <a:t>СДРПОУ</a:t>
            </a:r>
            <a:r>
              <a:rPr dirty="0" sz="1100" spc="1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solidFill>
                  <a:srgbClr val="1F1F1F"/>
                </a:solidFill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11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tabLst>
                <a:tab pos="916305" algn="l"/>
                <a:tab pos="2292350" algn="l"/>
                <a:tab pos="3108960" algn="l"/>
                <a:tab pos="4498340" algn="l"/>
                <a:tab pos="5785485" algn="l"/>
              </a:tabLst>
            </a:pPr>
            <a:r>
              <a:rPr dirty="0" u="sng" sz="1350">
                <a:solidFill>
                  <a:srgbClr val="212121"/>
                </a:solidFill>
                <a:uFill>
                  <a:solidFill>
                    <a:srgbClr val="60606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350">
                <a:solidFill>
                  <a:srgbClr val="212121"/>
                </a:solidFill>
                <a:latin typeface="Times New Roman"/>
                <a:cs typeface="Times New Roman"/>
              </a:rPr>
              <a:t>від </a:t>
            </a:r>
            <a:r>
              <a:rPr dirty="0" u="sng" sz="1350">
                <a:solidFill>
                  <a:srgbClr val="212121"/>
                </a:solidFill>
                <a:uFill>
                  <a:solidFill>
                    <a:srgbClr val="60606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350">
                <a:solidFill>
                  <a:srgbClr val="212121"/>
                </a:solidFill>
                <a:latin typeface="Times New Roman"/>
                <a:cs typeface="Times New Roman"/>
              </a:rPr>
              <a:t>	</a:t>
            </a:r>
            <a:r>
              <a:rPr dirty="0" baseline="4115" sz="2025">
                <a:solidFill>
                  <a:srgbClr val="212121"/>
                </a:solidFill>
                <a:latin typeface="Times New Roman"/>
                <a:cs typeface="Times New Roman"/>
              </a:rPr>
              <a:t>На </a:t>
            </a:r>
            <a:r>
              <a:rPr dirty="0" baseline="4115" sz="2025" spc="-465">
                <a:solidFill>
                  <a:srgbClr val="111111"/>
                </a:solidFill>
                <a:latin typeface="Times New Roman"/>
                <a:cs typeface="Times New Roman"/>
              </a:rPr>
              <a:t>№</a:t>
            </a:r>
            <a:r>
              <a:rPr dirty="0" baseline="4115" sz="2025" spc="622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u="sng" baseline="4115" sz="2025">
                <a:solidFill>
                  <a:srgbClr val="111111"/>
                </a:solidFill>
                <a:uFill>
                  <a:solidFill>
                    <a:srgbClr val="60606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6172" sz="2025">
                <a:solidFill>
                  <a:srgbClr val="282828"/>
                </a:solidFill>
                <a:latin typeface="Times New Roman"/>
                <a:cs typeface="Times New Roman"/>
              </a:rPr>
              <a:t>від </a:t>
            </a:r>
            <a:r>
              <a:rPr dirty="0" u="sng" baseline="6172" sz="2025">
                <a:solidFill>
                  <a:srgbClr val="282828"/>
                </a:solidFill>
                <a:uFill>
                  <a:solidFill>
                    <a:srgbClr val="606060"/>
                  </a:solidFill>
                </a:uFill>
                <a:latin typeface="Times New Roman"/>
                <a:cs typeface="Times New Roman"/>
              </a:rPr>
              <a:t>	</a:t>
            </a:r>
            <a:endParaRPr baseline="6172" sz="2025">
              <a:latin typeface="Times New Roman"/>
              <a:cs typeface="Times New Roman"/>
            </a:endParaRPr>
          </a:p>
          <a:p>
            <a:pPr marL="3204210">
              <a:lnSpc>
                <a:spcPts val="1600"/>
              </a:lnSpc>
              <a:spcBef>
                <a:spcPts val="1475"/>
              </a:spcBef>
              <a:tabLst>
                <a:tab pos="5179695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45">
                <a:latin typeface="Times New Roman"/>
                <a:cs typeface="Times New Roman"/>
              </a:rPr>
              <a:t>суб'сктів</a:t>
            </a:r>
            <a:endParaRPr sz="1350">
              <a:latin typeface="Times New Roman"/>
              <a:cs typeface="Times New Roman"/>
            </a:endParaRPr>
          </a:p>
          <a:p>
            <a:pPr marL="3204210">
              <a:lnSpc>
                <a:spcPts val="1600"/>
              </a:lnSpc>
            </a:pPr>
            <a:r>
              <a:rPr dirty="0" sz="1350" b="1">
                <a:latin typeface="Times New Roman"/>
                <a:cs typeface="Times New Roman"/>
              </a:rPr>
              <a:t>господарювання,</a:t>
            </a:r>
            <a:r>
              <a:rPr dirty="0" sz="1350" spc="27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які</a:t>
            </a:r>
            <a:r>
              <a:rPr dirty="0" sz="1350" spc="39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заимаються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487381" y="2973471"/>
            <a:ext cx="139001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2865" algn="l"/>
              </a:tabLst>
            </a:pPr>
            <a:r>
              <a:rPr dirty="0" sz="1350" spc="-10" b="1">
                <a:latin typeface="Times New Roman"/>
                <a:cs typeface="Times New Roman"/>
              </a:rPr>
              <a:t>зберіганням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50">
                <a:solidFill>
                  <a:srgbClr val="0F0F0F"/>
                </a:solidFill>
                <a:latin typeface="Times New Roman"/>
                <a:cs typeface="Times New Roman"/>
              </a:rPr>
              <a:t>i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955041" y="3171584"/>
            <a:ext cx="90678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55">
                <a:latin typeface="Times New Roman"/>
                <a:cs typeface="Times New Roman"/>
              </a:rPr>
              <a:t>лікарських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154230" y="2973471"/>
            <a:ext cx="1181100" cy="62928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3335" marR="5080" indent="-1270">
              <a:lnSpc>
                <a:spcPct val="98600"/>
              </a:lnSpc>
              <a:spcBef>
                <a:spcPts val="120"/>
              </a:spcBef>
            </a:pPr>
            <a:r>
              <a:rPr dirty="0" sz="1350" spc="-10" b="1">
                <a:latin typeface="Times New Roman"/>
                <a:cs typeface="Times New Roman"/>
              </a:rPr>
              <a:t>реалізацісю, </a:t>
            </a:r>
            <a:r>
              <a:rPr dirty="0" sz="1350" spc="-10">
                <a:latin typeface="Times New Roman"/>
                <a:cs typeface="Times New Roman"/>
              </a:rPr>
              <a:t>застосуванням </a:t>
            </a:r>
            <a:r>
              <a:rPr dirty="0" sz="1300" spc="-10">
                <a:latin typeface="Times New Roman"/>
                <a:cs typeface="Times New Roman"/>
              </a:rPr>
              <a:t>засобів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972667" y="3775067"/>
            <a:ext cx="5984875" cy="4763770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3194050" marR="80645" indent="-635">
              <a:lnSpc>
                <a:spcPct val="102200"/>
              </a:lnSpc>
              <a:spcBef>
                <a:spcPts val="65"/>
              </a:spcBef>
              <a:tabLst>
                <a:tab pos="4636135" algn="l"/>
              </a:tabLst>
            </a:pPr>
            <a:r>
              <a:rPr dirty="0" sz="1350" spc="-10" b="1">
                <a:latin typeface="Times New Roman"/>
                <a:cs typeface="Times New Roman"/>
              </a:rPr>
              <a:t>Керівникам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територіальних </a:t>
            </a:r>
            <a:r>
              <a:rPr dirty="0" sz="1350" b="1">
                <a:latin typeface="Times New Roman"/>
                <a:cs typeface="Times New Roman"/>
              </a:rPr>
              <a:t>органів</a:t>
            </a:r>
            <a:r>
              <a:rPr dirty="0" sz="1350" spc="14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Держлікслужби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76200">
              <a:lnSpc>
                <a:spcPct val="100000"/>
              </a:lnSpc>
            </a:pPr>
            <a:r>
              <a:rPr dirty="0" sz="1350" spc="-10" b="1">
                <a:latin typeface="Times New Roman"/>
                <a:cs typeface="Times New Roman"/>
              </a:rPr>
              <a:t>РОЗПОРЯДЖЕННЯ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15"/>
              </a:spcBef>
            </a:pPr>
            <a:endParaRPr sz="1350">
              <a:latin typeface="Times New Roman"/>
              <a:cs typeface="Times New Roman"/>
            </a:endParaRPr>
          </a:p>
          <a:p>
            <a:pPr algn="just" marL="459740">
              <a:lnSpc>
                <a:spcPct val="100000"/>
              </a:lnSpc>
            </a:pPr>
            <a:r>
              <a:rPr dirty="0" sz="1350">
                <a:solidFill>
                  <a:srgbClr val="161616"/>
                </a:solidFill>
                <a:latin typeface="Times New Roman"/>
                <a:cs typeface="Times New Roman"/>
              </a:rPr>
              <a:t>Відповідно</a:t>
            </a:r>
            <a:r>
              <a:rPr dirty="0" sz="1350" spc="33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343434"/>
                </a:solidFill>
                <a:latin typeface="Times New Roman"/>
                <a:cs typeface="Times New Roman"/>
              </a:rPr>
              <a:t>до</a:t>
            </a:r>
            <a:r>
              <a:rPr dirty="0" sz="1350" spc="27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31313"/>
                </a:solidFill>
                <a:latin typeface="Times New Roman"/>
                <a:cs typeface="Times New Roman"/>
              </a:rPr>
              <a:t>Конституції</a:t>
            </a:r>
            <a:r>
              <a:rPr dirty="0" sz="1350" spc="409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62626"/>
                </a:solidFill>
                <a:latin typeface="Times New Roman"/>
                <a:cs typeface="Times New Roman"/>
              </a:rPr>
              <a:t>статей</a:t>
            </a:r>
            <a:r>
              <a:rPr dirty="0" sz="1350" spc="37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F2F2F"/>
                </a:solidFill>
                <a:latin typeface="Times New Roman"/>
                <a:cs typeface="Times New Roman"/>
              </a:rPr>
              <a:t>15,</a:t>
            </a:r>
            <a:r>
              <a:rPr dirty="0" sz="1350" spc="33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12121"/>
                </a:solidFill>
                <a:latin typeface="Times New Roman"/>
                <a:cs typeface="Times New Roman"/>
              </a:rPr>
              <a:t>22,</a:t>
            </a:r>
            <a:r>
              <a:rPr dirty="0" sz="1350" spc="27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313131"/>
                </a:solidFill>
                <a:latin typeface="Times New Roman"/>
                <a:cs typeface="Times New Roman"/>
              </a:rPr>
              <a:t>55</a:t>
            </a:r>
            <a:r>
              <a:rPr dirty="0" sz="1350" spc="31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 spc="-10">
                <a:solidFill>
                  <a:srgbClr val="0E0E0E"/>
                </a:solidFill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12700" marR="5080" indent="-635">
              <a:lnSpc>
                <a:spcPct val="112900"/>
              </a:lnSpc>
              <a:spcBef>
                <a:spcPts val="20"/>
              </a:spcBef>
            </a:pPr>
            <a:r>
              <a:rPr dirty="0" sz="1350">
                <a:solidFill>
                  <a:srgbClr val="151515"/>
                </a:solidFill>
                <a:latin typeface="Times New Roman"/>
                <a:cs typeface="Times New Roman"/>
              </a:rPr>
              <a:t>«Основи</a:t>
            </a:r>
            <a:r>
              <a:rPr dirty="0" sz="1350" spc="2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A1A1A"/>
                </a:solidFill>
                <a:latin typeface="Times New Roman"/>
                <a:cs typeface="Times New Roman"/>
              </a:rPr>
              <a:t>законодавства</a:t>
            </a:r>
            <a:r>
              <a:rPr dirty="0" sz="1350" spc="11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12121"/>
                </a:solidFill>
                <a:latin typeface="Times New Roman"/>
                <a:cs typeface="Times New Roman"/>
              </a:rPr>
              <a:t>України</a:t>
            </a:r>
            <a:r>
              <a:rPr dirty="0" sz="1350" spc="4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A2A2A"/>
                </a:solidFill>
                <a:latin typeface="Times New Roman"/>
                <a:cs typeface="Times New Roman"/>
              </a:rPr>
              <a:t>про</a:t>
            </a:r>
            <a:r>
              <a:rPr dirty="0" sz="1350" spc="-7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A2A2A"/>
                </a:solidFill>
                <a:latin typeface="Times New Roman"/>
                <a:cs typeface="Times New Roman"/>
              </a:rPr>
              <a:t>охорону</a:t>
            </a:r>
            <a:r>
              <a:rPr dirty="0" sz="1350" spc="2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F1F1F"/>
                </a:solidFill>
                <a:latin typeface="Times New Roman"/>
                <a:cs typeface="Times New Roman"/>
              </a:rPr>
              <a:t>здоров'я»,</a:t>
            </a:r>
            <a:r>
              <a:rPr dirty="0" sz="1350" spc="2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32323"/>
                </a:solidFill>
                <a:latin typeface="Times New Roman"/>
                <a:cs typeface="Times New Roman"/>
              </a:rPr>
              <a:t>статей</a:t>
            </a:r>
            <a:r>
              <a:rPr dirty="0" sz="1350" spc="4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82828"/>
                </a:solidFill>
                <a:latin typeface="Times New Roman"/>
                <a:cs typeface="Times New Roman"/>
              </a:rPr>
              <a:t>15,</a:t>
            </a:r>
            <a:r>
              <a:rPr dirty="0" sz="1350" spc="-3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D2D2D"/>
                </a:solidFill>
                <a:latin typeface="Times New Roman"/>
                <a:cs typeface="Times New Roman"/>
              </a:rPr>
              <a:t>17,</a:t>
            </a:r>
            <a:r>
              <a:rPr dirty="0" sz="1350" spc="-5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F2F2F"/>
                </a:solidFill>
                <a:latin typeface="Times New Roman"/>
                <a:cs typeface="Times New Roman"/>
              </a:rPr>
              <a:t>21</a:t>
            </a:r>
            <a:r>
              <a:rPr dirty="0" sz="1350" spc="-3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solidFill>
                  <a:srgbClr val="131313"/>
                </a:solidFill>
                <a:latin typeface="Times New Roman"/>
                <a:cs typeface="Times New Roman"/>
              </a:rPr>
              <a:t>Закону </a:t>
            </a:r>
            <a:r>
              <a:rPr dirty="0" sz="1350">
                <a:solidFill>
                  <a:srgbClr val="232323"/>
                </a:solidFill>
                <a:latin typeface="Times New Roman"/>
                <a:cs typeface="Times New Roman"/>
              </a:rPr>
              <a:t>України</a:t>
            </a:r>
            <a:r>
              <a:rPr dirty="0" sz="1350" spc="31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C1C1C"/>
                </a:solidFill>
                <a:latin typeface="Times New Roman"/>
                <a:cs typeface="Times New Roman"/>
              </a:rPr>
              <a:t>«Про</a:t>
            </a:r>
            <a:r>
              <a:rPr dirty="0" sz="1350" spc="254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F1F1F"/>
                </a:solidFill>
                <a:latin typeface="Times New Roman"/>
                <a:cs typeface="Times New Roman"/>
              </a:rPr>
              <a:t>лікарські</a:t>
            </a:r>
            <a:r>
              <a:rPr dirty="0" sz="1350" spc="37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61616"/>
                </a:solidFill>
                <a:latin typeface="Times New Roman"/>
                <a:cs typeface="Times New Roman"/>
              </a:rPr>
              <a:t>засоби»,</a:t>
            </a:r>
            <a:r>
              <a:rPr dirty="0" sz="1350" spc="33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82828"/>
                </a:solidFill>
                <a:latin typeface="Times New Roman"/>
                <a:cs typeface="Times New Roman"/>
              </a:rPr>
              <a:t>Положения</a:t>
            </a:r>
            <a:r>
              <a:rPr dirty="0" sz="1350" spc="40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D2D2D"/>
                </a:solidFill>
                <a:latin typeface="Times New Roman"/>
                <a:cs typeface="Times New Roman"/>
              </a:rPr>
              <a:t>про</a:t>
            </a:r>
            <a:r>
              <a:rPr dirty="0" sz="1350" spc="254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11111"/>
                </a:solidFill>
                <a:latin typeface="Times New Roman"/>
                <a:cs typeface="Times New Roman"/>
              </a:rPr>
              <a:t>Державну</a:t>
            </a:r>
            <a:r>
              <a:rPr dirty="0" sz="1350" spc="33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12121"/>
                </a:solidFill>
                <a:latin typeface="Times New Roman"/>
                <a:cs typeface="Times New Roman"/>
              </a:rPr>
              <a:t>службу</a:t>
            </a:r>
            <a:r>
              <a:rPr dirty="0" sz="1350" spc="31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solidFill>
                  <a:srgbClr val="313131"/>
                </a:solidFill>
                <a:latin typeface="Times New Roman"/>
                <a:cs typeface="Times New Roman"/>
              </a:rPr>
              <a:t>з</a:t>
            </a:r>
            <a:r>
              <a:rPr dirty="0" sz="1350" spc="12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A1A1A"/>
                </a:solidFill>
                <a:latin typeface="Times New Roman"/>
                <a:cs typeface="Times New Roman"/>
              </a:rPr>
              <a:t>лікарських</a:t>
            </a:r>
            <a:r>
              <a:rPr dirty="0" sz="1350" spc="25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42424"/>
                </a:solidFill>
                <a:latin typeface="Times New Roman"/>
                <a:cs typeface="Times New Roman"/>
              </a:rPr>
              <a:t>засобів</a:t>
            </a:r>
            <a:r>
              <a:rPr dirty="0" sz="1350" spc="15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A2A2A"/>
                </a:solidFill>
                <a:latin typeface="Times New Roman"/>
                <a:cs typeface="Times New Roman"/>
              </a:rPr>
              <a:t>та</a:t>
            </a:r>
            <a:r>
              <a:rPr dirty="0" sz="1350" spc="17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F1F1F"/>
                </a:solidFill>
                <a:latin typeface="Times New Roman"/>
                <a:cs typeface="Times New Roman"/>
              </a:rPr>
              <a:t>контролю</a:t>
            </a:r>
            <a:r>
              <a:rPr dirty="0" sz="1350" spc="29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313131"/>
                </a:solidFill>
                <a:latin typeface="Times New Roman"/>
                <a:cs typeface="Times New Roman"/>
              </a:rPr>
              <a:t>за</a:t>
            </a:r>
            <a:r>
              <a:rPr dirty="0" sz="1350" spc="18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F1F1F"/>
                </a:solidFill>
                <a:latin typeface="Times New Roman"/>
                <a:cs typeface="Times New Roman"/>
              </a:rPr>
              <a:t>наркотиками,</a:t>
            </a:r>
            <a:r>
              <a:rPr dirty="0" sz="1350" spc="254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81818"/>
                </a:solidFill>
                <a:latin typeface="Times New Roman"/>
                <a:cs typeface="Times New Roman"/>
              </a:rPr>
              <a:t>затвердженого</a:t>
            </a:r>
            <a:r>
              <a:rPr dirty="0" sz="1350" spc="29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solidFill>
                  <a:srgbClr val="151515"/>
                </a:solidFill>
                <a:latin typeface="Times New Roman"/>
                <a:cs typeface="Times New Roman"/>
              </a:rPr>
              <a:t>постановою </a:t>
            </a:r>
            <a:r>
              <a:rPr dirty="0" sz="1350">
                <a:solidFill>
                  <a:srgbClr val="212121"/>
                </a:solidFill>
                <a:latin typeface="Times New Roman"/>
                <a:cs typeface="Times New Roman"/>
              </a:rPr>
              <a:t>Кабінету</a:t>
            </a:r>
            <a:r>
              <a:rPr dirty="0" sz="1350" spc="204">
                <a:solidFill>
                  <a:srgbClr val="212121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212121"/>
                </a:solidFill>
                <a:latin typeface="Times New Roman"/>
                <a:cs typeface="Times New Roman"/>
              </a:rPr>
              <a:t>Міністрів</a:t>
            </a:r>
            <a:r>
              <a:rPr dirty="0" sz="1350" spc="195">
                <a:solidFill>
                  <a:srgbClr val="212121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1A1A1A"/>
                </a:solidFill>
                <a:latin typeface="Times New Roman"/>
                <a:cs typeface="Times New Roman"/>
              </a:rPr>
              <a:t>України</a:t>
            </a:r>
            <a:r>
              <a:rPr dirty="0" sz="1350" spc="200">
                <a:solidFill>
                  <a:srgbClr val="1A1A1A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212121"/>
                </a:solidFill>
                <a:latin typeface="Times New Roman"/>
                <a:cs typeface="Times New Roman"/>
              </a:rPr>
              <a:t>від</a:t>
            </a:r>
            <a:r>
              <a:rPr dirty="0" sz="1350" spc="180">
                <a:solidFill>
                  <a:srgbClr val="212121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131313"/>
                </a:solidFill>
                <a:latin typeface="Times New Roman"/>
                <a:cs typeface="Times New Roman"/>
              </a:rPr>
              <a:t>12.08.2015</a:t>
            </a:r>
            <a:r>
              <a:rPr dirty="0" sz="1350" spc="210">
                <a:solidFill>
                  <a:srgbClr val="131313"/>
                </a:solidFill>
                <a:latin typeface="Times New Roman"/>
                <a:cs typeface="Times New Roman"/>
              </a:rPr>
              <a:t> 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10"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151515"/>
                </a:solidFill>
                <a:latin typeface="Times New Roman"/>
                <a:cs typeface="Times New Roman"/>
              </a:rPr>
              <a:t>647,</a:t>
            </a:r>
            <a:r>
              <a:rPr dirty="0" sz="1350" spc="160">
                <a:solidFill>
                  <a:srgbClr val="151515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1D1D1D"/>
                </a:solidFill>
                <a:latin typeface="Times New Roman"/>
                <a:cs typeface="Times New Roman"/>
              </a:rPr>
              <a:t>Порядку</a:t>
            </a:r>
            <a:r>
              <a:rPr dirty="0" sz="1350" spc="215">
                <a:solidFill>
                  <a:srgbClr val="1D1D1D"/>
                </a:solidFill>
                <a:latin typeface="Times New Roman"/>
                <a:cs typeface="Times New Roman"/>
              </a:rPr>
              <a:t>  </a:t>
            </a:r>
            <a:r>
              <a:rPr dirty="0" sz="1350" spc="-10">
                <a:solidFill>
                  <a:srgbClr val="131313"/>
                </a:solidFill>
                <a:latin typeface="Times New Roman"/>
                <a:cs typeface="Times New Roman"/>
              </a:rPr>
              <a:t>здійснення </a:t>
            </a:r>
            <a:r>
              <a:rPr dirty="0" sz="1350">
                <a:solidFill>
                  <a:srgbClr val="181818"/>
                </a:solidFill>
                <a:latin typeface="Times New Roman"/>
                <a:cs typeface="Times New Roman"/>
              </a:rPr>
              <a:t>державного</a:t>
            </a:r>
            <a:r>
              <a:rPr dirty="0" sz="1350" spc="120">
                <a:solidFill>
                  <a:srgbClr val="181818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181818"/>
                </a:solidFill>
                <a:latin typeface="Times New Roman"/>
                <a:cs typeface="Times New Roman"/>
              </a:rPr>
              <a:t>контролю</a:t>
            </a:r>
            <a:r>
              <a:rPr dirty="0" sz="1350" spc="120">
                <a:solidFill>
                  <a:srgbClr val="181818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232323"/>
                </a:solidFill>
                <a:latin typeface="Times New Roman"/>
                <a:cs typeface="Times New Roman"/>
              </a:rPr>
              <a:t>якості</a:t>
            </a:r>
            <a:r>
              <a:rPr dirty="0" sz="1350" spc="110">
                <a:solidFill>
                  <a:srgbClr val="232323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181818"/>
                </a:solidFill>
                <a:latin typeface="Times New Roman"/>
                <a:cs typeface="Times New Roman"/>
              </a:rPr>
              <a:t>лікарських</a:t>
            </a:r>
            <a:r>
              <a:rPr dirty="0" sz="1350" spc="120">
                <a:solidFill>
                  <a:srgbClr val="181818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282828"/>
                </a:solidFill>
                <a:latin typeface="Times New Roman"/>
                <a:cs typeface="Times New Roman"/>
              </a:rPr>
              <a:t>засобів,</a:t>
            </a:r>
            <a:r>
              <a:rPr dirty="0" sz="1350" spc="95">
                <a:solidFill>
                  <a:srgbClr val="282828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1F1F1F"/>
                </a:solidFill>
                <a:latin typeface="Times New Roman"/>
                <a:cs typeface="Times New Roman"/>
              </a:rPr>
              <a:t>що</a:t>
            </a:r>
            <a:r>
              <a:rPr dirty="0" sz="1350" spc="48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D1D1D"/>
                </a:solidFill>
                <a:latin typeface="Times New Roman"/>
                <a:cs typeface="Times New Roman"/>
              </a:rPr>
              <a:t>ввозяться</a:t>
            </a:r>
            <a:r>
              <a:rPr dirty="0" sz="1350" spc="120">
                <a:solidFill>
                  <a:srgbClr val="1D1D1D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383838"/>
                </a:solidFill>
                <a:latin typeface="Times New Roman"/>
                <a:cs typeface="Times New Roman"/>
              </a:rPr>
              <a:t>в</a:t>
            </a:r>
            <a:r>
              <a:rPr dirty="0" sz="1350" spc="44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solidFill>
                  <a:srgbClr val="232323"/>
                </a:solidFill>
                <a:latin typeface="Times New Roman"/>
                <a:cs typeface="Times New Roman"/>
              </a:rPr>
              <a:t>Україну, </a:t>
            </a:r>
            <a:r>
              <a:rPr dirty="0" sz="1350">
                <a:solidFill>
                  <a:srgbClr val="161616"/>
                </a:solidFill>
                <a:latin typeface="Times New Roman"/>
                <a:cs typeface="Times New Roman"/>
              </a:rPr>
              <a:t>затвердженого</a:t>
            </a:r>
            <a:r>
              <a:rPr dirty="0" sz="1350" spc="25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A1A1A"/>
                </a:solidFill>
                <a:latin typeface="Times New Roman"/>
                <a:cs typeface="Times New Roman"/>
              </a:rPr>
              <a:t>постановою</a:t>
            </a:r>
            <a:r>
              <a:rPr dirty="0" sz="1350" spc="19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F1F1F"/>
                </a:solidFill>
                <a:latin typeface="Times New Roman"/>
                <a:cs typeface="Times New Roman"/>
              </a:rPr>
              <a:t>Кабінету</a:t>
            </a:r>
            <a:r>
              <a:rPr dirty="0" sz="1350" spc="21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62626"/>
                </a:solidFill>
                <a:latin typeface="Times New Roman"/>
                <a:cs typeface="Times New Roman"/>
              </a:rPr>
              <a:t>Міністрів</a:t>
            </a:r>
            <a:r>
              <a:rPr dirty="0" sz="1350" spc="23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C1C1C"/>
                </a:solidFill>
                <a:latin typeface="Times New Roman"/>
                <a:cs typeface="Times New Roman"/>
              </a:rPr>
              <a:t>України</a:t>
            </a:r>
            <a:r>
              <a:rPr dirty="0" sz="1350" spc="204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A1A1A"/>
                </a:solidFill>
                <a:latin typeface="Times New Roman"/>
                <a:cs typeface="Times New Roman"/>
              </a:rPr>
              <a:t>від</a:t>
            </a:r>
            <a:r>
              <a:rPr dirty="0" sz="1350" spc="13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51515"/>
                </a:solidFill>
                <a:latin typeface="Times New Roman"/>
                <a:cs typeface="Times New Roman"/>
              </a:rPr>
              <a:t>14.09.2005</a:t>
            </a:r>
            <a:r>
              <a:rPr dirty="0" sz="1350" spc="22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350" spc="-310">
                <a:solidFill>
                  <a:srgbClr val="131313"/>
                </a:solidFill>
                <a:latin typeface="Times New Roman"/>
                <a:cs typeface="Times New Roman"/>
              </a:rPr>
              <a:t>№</a:t>
            </a:r>
            <a:r>
              <a:rPr dirty="0" sz="1350" spc="42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350" spc="-20">
                <a:solidFill>
                  <a:srgbClr val="111111"/>
                </a:solidFill>
                <a:latin typeface="Times New Roman"/>
                <a:cs typeface="Times New Roman"/>
              </a:rPr>
              <a:t>902, </a:t>
            </a:r>
            <a:r>
              <a:rPr dirty="0" sz="1350">
                <a:solidFill>
                  <a:srgbClr val="2A2A2A"/>
                </a:solidFill>
                <a:latin typeface="Times New Roman"/>
                <a:cs typeface="Times New Roman"/>
              </a:rPr>
              <a:t>пункту</a:t>
            </a:r>
            <a:r>
              <a:rPr dirty="0" sz="1350" spc="395">
                <a:solidFill>
                  <a:srgbClr val="2A2A2A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2F2F2F"/>
                </a:solidFill>
                <a:latin typeface="Times New Roman"/>
                <a:cs typeface="Times New Roman"/>
              </a:rPr>
              <a:t>3.2.2</a:t>
            </a:r>
            <a:r>
              <a:rPr dirty="0" sz="1350" spc="395">
                <a:solidFill>
                  <a:srgbClr val="2F2F2F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0E0E0E"/>
                </a:solidFill>
                <a:latin typeface="Times New Roman"/>
                <a:cs typeface="Times New Roman"/>
              </a:rPr>
              <a:t>Порядку</a:t>
            </a:r>
            <a:r>
              <a:rPr dirty="0" sz="1350" spc="415">
                <a:solidFill>
                  <a:srgbClr val="0E0E0E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282828"/>
                </a:solidFill>
                <a:latin typeface="Times New Roman"/>
                <a:cs typeface="Times New Roman"/>
              </a:rPr>
              <a:t>встановлення</a:t>
            </a:r>
            <a:r>
              <a:rPr dirty="0" sz="1350" spc="480">
                <a:solidFill>
                  <a:srgbClr val="282828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232323"/>
                </a:solidFill>
                <a:latin typeface="Times New Roman"/>
                <a:cs typeface="Times New Roman"/>
              </a:rPr>
              <a:t>заборони</a:t>
            </a:r>
            <a:r>
              <a:rPr dirty="0" sz="1350" spc="415">
                <a:solidFill>
                  <a:srgbClr val="232323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151515"/>
                </a:solidFill>
                <a:latin typeface="Times New Roman"/>
                <a:cs typeface="Times New Roman"/>
              </a:rPr>
              <a:t>(тимчасової</a:t>
            </a:r>
            <a:r>
              <a:rPr dirty="0" sz="1350" spc="440">
                <a:solidFill>
                  <a:srgbClr val="151515"/>
                </a:solidFill>
                <a:latin typeface="Times New Roman"/>
                <a:cs typeface="Times New Roman"/>
              </a:rPr>
              <a:t>  </a:t>
            </a:r>
            <a:r>
              <a:rPr dirty="0" sz="1350" spc="-10">
                <a:solidFill>
                  <a:srgbClr val="161616"/>
                </a:solidFill>
                <a:latin typeface="Times New Roman"/>
                <a:cs typeface="Times New Roman"/>
              </a:rPr>
              <a:t>заборони) </a:t>
            </a:r>
            <a:r>
              <a:rPr dirty="0" sz="1350">
                <a:solidFill>
                  <a:srgbClr val="313131"/>
                </a:solidFill>
                <a:latin typeface="Times New Roman"/>
                <a:cs typeface="Times New Roman"/>
              </a:rPr>
              <a:t>та</a:t>
            </a:r>
            <a:r>
              <a:rPr dirty="0" sz="1350" spc="23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32323"/>
                </a:solidFill>
                <a:latin typeface="Times New Roman"/>
                <a:cs typeface="Times New Roman"/>
              </a:rPr>
              <a:t>поновлення</a:t>
            </a:r>
            <a:r>
              <a:rPr dirty="0" sz="1350" spc="35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A2A2A"/>
                </a:solidFill>
                <a:latin typeface="Times New Roman"/>
                <a:cs typeface="Times New Roman"/>
              </a:rPr>
              <a:t>обігу</a:t>
            </a:r>
            <a:r>
              <a:rPr dirty="0" sz="1350" spc="30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F1F1F"/>
                </a:solidFill>
                <a:latin typeface="Times New Roman"/>
                <a:cs typeface="Times New Roman"/>
              </a:rPr>
              <a:t>лікарських</a:t>
            </a:r>
            <a:r>
              <a:rPr dirty="0" sz="1350" spc="34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0F0F0F"/>
                </a:solidFill>
                <a:latin typeface="Times New Roman"/>
                <a:cs typeface="Times New Roman"/>
              </a:rPr>
              <a:t>засобів</a:t>
            </a:r>
            <a:r>
              <a:rPr dirty="0" sz="1350" spc="26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D2D2D"/>
                </a:solidFill>
                <a:latin typeface="Times New Roman"/>
                <a:cs typeface="Times New Roman"/>
              </a:rPr>
              <a:t>на</a:t>
            </a:r>
            <a:r>
              <a:rPr dirty="0" sz="1350" spc="23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12121"/>
                </a:solidFill>
                <a:latin typeface="Times New Roman"/>
                <a:cs typeface="Times New Roman"/>
              </a:rPr>
              <a:t>території</a:t>
            </a:r>
            <a:r>
              <a:rPr dirty="0" sz="1350" spc="34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62626"/>
                </a:solidFill>
                <a:latin typeface="Times New Roman"/>
                <a:cs typeface="Times New Roman"/>
              </a:rPr>
              <a:t>України,</a:t>
            </a:r>
            <a:r>
              <a:rPr dirty="0" sz="1350" spc="26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solidFill>
                  <a:srgbClr val="1F1F1F"/>
                </a:solidFill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solidFill>
                  <a:srgbClr val="111111"/>
                </a:solidFill>
                <a:latin typeface="Times New Roman"/>
                <a:cs typeface="Times New Roman"/>
              </a:rPr>
              <a:t>наказом</a:t>
            </a:r>
            <a:r>
              <a:rPr dirty="0" sz="1350" spc="200">
                <a:solidFill>
                  <a:srgbClr val="111111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111111"/>
                </a:solidFill>
                <a:latin typeface="Times New Roman"/>
                <a:cs typeface="Times New Roman"/>
              </a:rPr>
              <a:t>Міністерства</a:t>
            </a:r>
            <a:r>
              <a:rPr dirty="0" sz="1350" spc="235">
                <a:solidFill>
                  <a:srgbClr val="111111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131313"/>
                </a:solidFill>
                <a:latin typeface="Times New Roman"/>
                <a:cs typeface="Times New Roman"/>
              </a:rPr>
              <a:t>охорони</a:t>
            </a:r>
            <a:r>
              <a:rPr dirty="0" sz="1350" spc="195">
                <a:solidFill>
                  <a:srgbClr val="131313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1C1C1C"/>
                </a:solidFill>
                <a:latin typeface="Times New Roman"/>
                <a:cs typeface="Times New Roman"/>
              </a:rPr>
              <a:t>здоров'я</a:t>
            </a:r>
            <a:r>
              <a:rPr dirty="0" sz="1350" spc="220">
                <a:solidFill>
                  <a:srgbClr val="1C1C1C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1D1D1D"/>
                </a:solidFill>
                <a:latin typeface="Times New Roman"/>
                <a:cs typeface="Times New Roman"/>
              </a:rPr>
              <a:t>України</a:t>
            </a:r>
            <a:r>
              <a:rPr dirty="0" sz="1350" spc="200">
                <a:solidFill>
                  <a:srgbClr val="1D1D1D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0C0C0C"/>
                </a:solidFill>
                <a:latin typeface="Times New Roman"/>
                <a:cs typeface="Times New Roman"/>
              </a:rPr>
              <a:t>від</a:t>
            </a:r>
            <a:r>
              <a:rPr dirty="0" sz="1350" spc="170">
                <a:solidFill>
                  <a:srgbClr val="0C0C0C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2F2F2F"/>
                </a:solidFill>
                <a:latin typeface="Times New Roman"/>
                <a:cs typeface="Times New Roman"/>
              </a:rPr>
              <a:t>22.11.2011</a:t>
            </a:r>
            <a:r>
              <a:rPr dirty="0" sz="1350" spc="229">
                <a:solidFill>
                  <a:srgbClr val="2F2F2F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0C0C0C"/>
                </a:solidFill>
                <a:latin typeface="Times New Roman"/>
                <a:cs typeface="Times New Roman"/>
              </a:rPr>
              <a:t>No</a:t>
            </a:r>
            <a:r>
              <a:rPr dirty="0" sz="1350" spc="155">
                <a:solidFill>
                  <a:srgbClr val="0C0C0C"/>
                </a:solidFill>
                <a:latin typeface="Times New Roman"/>
                <a:cs typeface="Times New Roman"/>
              </a:rPr>
              <a:t>  </a:t>
            </a:r>
            <a:r>
              <a:rPr dirty="0" sz="1350" spc="-25">
                <a:solidFill>
                  <a:srgbClr val="151515"/>
                </a:solidFill>
                <a:latin typeface="Times New Roman"/>
                <a:cs typeface="Times New Roman"/>
              </a:rPr>
              <a:t>809 </a:t>
            </a:r>
            <a:r>
              <a:rPr dirty="0" sz="1350">
                <a:solidFill>
                  <a:srgbClr val="2D2D2D"/>
                </a:solidFill>
                <a:latin typeface="Times New Roman"/>
                <a:cs typeface="Times New Roman"/>
              </a:rPr>
              <a:t>(зі</a:t>
            </a:r>
            <a:r>
              <a:rPr dirty="0" sz="1350" spc="190">
                <a:solidFill>
                  <a:srgbClr val="2D2D2D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0C0C0C"/>
                </a:solidFill>
                <a:latin typeface="Times New Roman"/>
                <a:cs typeface="Times New Roman"/>
              </a:rPr>
              <a:t>змінами),</a:t>
            </a:r>
            <a:r>
              <a:rPr dirty="0" sz="1350" spc="210">
                <a:solidFill>
                  <a:srgbClr val="0C0C0C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1C1C1C"/>
                </a:solidFill>
                <a:latin typeface="Times New Roman"/>
                <a:cs typeface="Times New Roman"/>
              </a:rPr>
              <a:t>зареестрованого</a:t>
            </a:r>
            <a:r>
              <a:rPr dirty="0" sz="1350" spc="180">
                <a:solidFill>
                  <a:srgbClr val="1C1C1C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181818"/>
                </a:solidFill>
                <a:latin typeface="Times New Roman"/>
                <a:cs typeface="Times New Roman"/>
              </a:rPr>
              <a:t>Міністерством</a:t>
            </a:r>
            <a:r>
              <a:rPr dirty="0" sz="1350" spc="265">
                <a:solidFill>
                  <a:srgbClr val="181818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1D1D1D"/>
                </a:solidFill>
                <a:latin typeface="Times New Roman"/>
                <a:cs typeface="Times New Roman"/>
              </a:rPr>
              <a:t>юстиціі</a:t>
            </a:r>
            <a:r>
              <a:rPr dirty="0" sz="1350" spc="180">
                <a:solidFill>
                  <a:srgbClr val="1D1D1D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181818"/>
                </a:solidFill>
                <a:latin typeface="Times New Roman"/>
                <a:cs typeface="Times New Roman"/>
              </a:rPr>
              <a:t>України</a:t>
            </a:r>
            <a:r>
              <a:rPr dirty="0" sz="1350" spc="210">
                <a:solidFill>
                  <a:srgbClr val="181818"/>
                </a:solidFill>
                <a:latin typeface="Times New Roman"/>
                <a:cs typeface="Times New Roman"/>
              </a:rPr>
              <a:t>  </a:t>
            </a:r>
            <a:r>
              <a:rPr dirty="0" sz="1350" spc="-10">
                <a:solidFill>
                  <a:srgbClr val="232323"/>
                </a:solidFill>
                <a:latin typeface="Times New Roman"/>
                <a:cs typeface="Times New Roman"/>
              </a:rPr>
              <a:t>30.01.2012 </a:t>
            </a:r>
            <a:r>
              <a:rPr dirty="0" sz="1350">
                <a:solidFill>
                  <a:srgbClr val="212121"/>
                </a:solidFill>
                <a:latin typeface="Times New Roman"/>
                <a:cs typeface="Times New Roman"/>
              </a:rPr>
              <a:t>за</a:t>
            </a:r>
            <a:r>
              <a:rPr dirty="0" sz="1350" spc="14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350" spc="-310">
                <a:solidFill>
                  <a:srgbClr val="0C0C0C"/>
                </a:solidFill>
                <a:latin typeface="Times New Roman"/>
                <a:cs typeface="Times New Roman"/>
              </a:rPr>
              <a:t>№</a:t>
            </a:r>
            <a:r>
              <a:rPr dirty="0" sz="1350" spc="47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61616"/>
                </a:solidFill>
                <a:latin typeface="Times New Roman"/>
                <a:cs typeface="Times New Roman"/>
              </a:rPr>
              <a:t>126/20439,</a:t>
            </a:r>
            <a:r>
              <a:rPr dirty="0" sz="1350" spc="26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0C0C0C"/>
                </a:solidFill>
                <a:latin typeface="Times New Roman"/>
                <a:cs typeface="Times New Roman"/>
              </a:rPr>
              <a:t>Порядку</a:t>
            </a:r>
            <a:r>
              <a:rPr dirty="0" sz="1350" spc="26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32323"/>
                </a:solidFill>
                <a:latin typeface="Times New Roman"/>
                <a:cs typeface="Times New Roman"/>
              </a:rPr>
              <a:t>контролю</a:t>
            </a:r>
            <a:r>
              <a:rPr dirty="0" sz="1350" spc="28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32323"/>
                </a:solidFill>
                <a:latin typeface="Times New Roman"/>
                <a:cs typeface="Times New Roman"/>
              </a:rPr>
              <a:t>якості</a:t>
            </a:r>
            <a:r>
              <a:rPr dirty="0" sz="1350" spc="24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32323"/>
                </a:solidFill>
                <a:latin typeface="Times New Roman"/>
                <a:cs typeface="Times New Roman"/>
              </a:rPr>
              <a:t>лікарських</a:t>
            </a:r>
            <a:r>
              <a:rPr dirty="0" sz="1350" spc="29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51515"/>
                </a:solidFill>
                <a:latin typeface="Times New Roman"/>
                <a:cs typeface="Times New Roman"/>
              </a:rPr>
              <a:t>засобів</a:t>
            </a:r>
            <a:r>
              <a:rPr dirty="0" sz="1350" spc="18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12121"/>
                </a:solidFill>
                <a:latin typeface="Times New Roman"/>
                <a:cs typeface="Times New Roman"/>
              </a:rPr>
              <a:t>під</a:t>
            </a:r>
            <a:r>
              <a:rPr dirty="0" sz="1350" spc="15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F2F2F"/>
                </a:solidFill>
                <a:latin typeface="Times New Roman"/>
                <a:cs typeface="Times New Roman"/>
              </a:rPr>
              <a:t>час</a:t>
            </a:r>
            <a:r>
              <a:rPr dirty="0" sz="1350" spc="15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solidFill>
                  <a:srgbClr val="1F1F1F"/>
                </a:solidFill>
                <a:latin typeface="Times New Roman"/>
                <a:cs typeface="Times New Roman"/>
              </a:rPr>
              <a:t>оптової </a:t>
            </a:r>
            <a:r>
              <a:rPr dirty="0" sz="1350">
                <a:solidFill>
                  <a:srgbClr val="2B2B2B"/>
                </a:solidFill>
                <a:latin typeface="Times New Roman"/>
                <a:cs typeface="Times New Roman"/>
              </a:rPr>
              <a:t>та</a:t>
            </a:r>
            <a:r>
              <a:rPr dirty="0" sz="1350" spc="160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61616"/>
                </a:solidFill>
                <a:latin typeface="Times New Roman"/>
                <a:cs typeface="Times New Roman"/>
              </a:rPr>
              <a:t>роздрібної</a:t>
            </a:r>
            <a:r>
              <a:rPr dirty="0" sz="1350" spc="21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A2A2A"/>
                </a:solidFill>
                <a:latin typeface="Times New Roman"/>
                <a:cs typeface="Times New Roman"/>
              </a:rPr>
              <a:t>торгівлі,</a:t>
            </a:r>
            <a:r>
              <a:rPr dirty="0" sz="1350" spc="25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32323"/>
                </a:solidFill>
                <a:latin typeface="Times New Roman"/>
                <a:cs typeface="Times New Roman"/>
              </a:rPr>
              <a:t>наказом</a:t>
            </a:r>
            <a:r>
              <a:rPr dirty="0" sz="1350" spc="24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31313"/>
                </a:solidFill>
                <a:latin typeface="Times New Roman"/>
                <a:cs typeface="Times New Roman"/>
              </a:rPr>
              <a:t>Міністерства</a:t>
            </a:r>
            <a:r>
              <a:rPr dirty="0" sz="1350" spc="31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81818"/>
                </a:solidFill>
                <a:latin typeface="Times New Roman"/>
                <a:cs typeface="Times New Roman"/>
              </a:rPr>
              <a:t>охорони</a:t>
            </a:r>
            <a:r>
              <a:rPr dirty="0" sz="1350" spc="22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solidFill>
                  <a:srgbClr val="0C0C0C"/>
                </a:solidFill>
                <a:latin typeface="Times New Roman"/>
                <a:cs typeface="Times New Roman"/>
              </a:rPr>
              <a:t>здоров'я </a:t>
            </a:r>
            <a:r>
              <a:rPr dirty="0" sz="1350">
                <a:solidFill>
                  <a:srgbClr val="1C1C1C"/>
                </a:solidFill>
                <a:latin typeface="Times New Roman"/>
                <a:cs typeface="Times New Roman"/>
              </a:rPr>
              <a:t>України</a:t>
            </a:r>
            <a:r>
              <a:rPr dirty="0" sz="1350" spc="15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82828"/>
                </a:solidFill>
                <a:latin typeface="Times New Roman"/>
                <a:cs typeface="Times New Roman"/>
              </a:rPr>
              <a:t>від</a:t>
            </a:r>
            <a:r>
              <a:rPr dirty="0" sz="1350" spc="5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81818"/>
                </a:solidFill>
                <a:latin typeface="Times New Roman"/>
                <a:cs typeface="Times New Roman"/>
              </a:rPr>
              <a:t>29.09.2014</a:t>
            </a:r>
            <a:r>
              <a:rPr dirty="0" sz="1350" spc="10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A2A2A"/>
                </a:solidFill>
                <a:latin typeface="Times New Roman"/>
                <a:cs typeface="Times New Roman"/>
              </a:rPr>
              <a:t>677,</a:t>
            </a:r>
            <a:r>
              <a:rPr dirty="0" sz="1350" spc="8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C1C1C"/>
                </a:solidFill>
                <a:latin typeface="Times New Roman"/>
                <a:cs typeface="Times New Roman"/>
              </a:rPr>
              <a:t>зареестрованого</a:t>
            </a:r>
            <a:r>
              <a:rPr dirty="0" sz="1350" spc="-5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81818"/>
                </a:solidFill>
                <a:latin typeface="Times New Roman"/>
                <a:cs typeface="Times New Roman"/>
              </a:rPr>
              <a:t>Міністерством</a:t>
            </a:r>
            <a:r>
              <a:rPr dirty="0" sz="1350" spc="17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42424"/>
                </a:solidFill>
                <a:latin typeface="Times New Roman"/>
                <a:cs typeface="Times New Roman"/>
              </a:rPr>
              <a:t>юстиціі</a:t>
            </a:r>
            <a:r>
              <a:rPr dirty="0" sz="1350" spc="6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solidFill>
                  <a:srgbClr val="1F1F1F"/>
                </a:solidFill>
                <a:latin typeface="Times New Roman"/>
                <a:cs typeface="Times New Roman"/>
              </a:rPr>
              <a:t>України </a:t>
            </a:r>
            <a:r>
              <a:rPr dirty="0" sz="1350">
                <a:solidFill>
                  <a:srgbClr val="282828"/>
                </a:solidFill>
                <a:latin typeface="Times New Roman"/>
                <a:cs typeface="Times New Roman"/>
              </a:rPr>
              <a:t>26.11.2014</a:t>
            </a:r>
            <a:r>
              <a:rPr dirty="0" sz="1350" spc="13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0E0E0E"/>
                </a:solidFill>
                <a:latin typeface="Times New Roman"/>
                <a:cs typeface="Times New Roman"/>
              </a:rPr>
              <a:t>за</a:t>
            </a:r>
            <a:r>
              <a:rPr dirty="0" sz="1350" spc="3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0E0E0E"/>
                </a:solidFill>
                <a:latin typeface="Times New Roman"/>
                <a:cs typeface="Times New Roman"/>
              </a:rPr>
              <a:t>N</a:t>
            </a:r>
            <a:r>
              <a:rPr dirty="0" sz="1350" spc="36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81818"/>
                </a:solidFill>
                <a:latin typeface="Times New Roman"/>
                <a:cs typeface="Times New Roman"/>
              </a:rPr>
              <a:t>1515/26292,</a:t>
            </a:r>
            <a:r>
              <a:rPr dirty="0" sz="1350" spc="10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11111"/>
                </a:solidFill>
                <a:latin typeface="Times New Roman"/>
                <a:cs typeface="Times New Roman"/>
              </a:rPr>
              <a:t>Правил</a:t>
            </a:r>
            <a:r>
              <a:rPr dirty="0" sz="1350" spc="6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32323"/>
                </a:solidFill>
                <a:latin typeface="Times New Roman"/>
                <a:cs typeface="Times New Roman"/>
              </a:rPr>
              <a:t>утилізації</a:t>
            </a:r>
            <a:r>
              <a:rPr dirty="0" sz="1350" spc="8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D2D2D"/>
                </a:solidFill>
                <a:latin typeface="Times New Roman"/>
                <a:cs typeface="Times New Roman"/>
              </a:rPr>
              <a:t>та</a:t>
            </a:r>
            <a:r>
              <a:rPr dirty="0" sz="1350" spc="1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31313"/>
                </a:solidFill>
                <a:latin typeface="Times New Roman"/>
                <a:cs typeface="Times New Roman"/>
              </a:rPr>
              <a:t>знищення</a:t>
            </a:r>
            <a:r>
              <a:rPr dirty="0" sz="1350" spc="14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51515"/>
                </a:solidFill>
                <a:latin typeface="Times New Roman"/>
                <a:cs typeface="Times New Roman"/>
              </a:rPr>
              <a:t>лікарських</a:t>
            </a:r>
            <a:r>
              <a:rPr dirty="0" sz="1350" spc="10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solidFill>
                  <a:srgbClr val="212121"/>
                </a:solidFill>
                <a:latin typeface="Times New Roman"/>
                <a:cs typeface="Times New Roman"/>
              </a:rPr>
              <a:t>засобів, </a:t>
            </a:r>
            <a:r>
              <a:rPr dirty="0" sz="1350">
                <a:solidFill>
                  <a:srgbClr val="151515"/>
                </a:solidFill>
                <a:latin typeface="Times New Roman"/>
                <a:cs typeface="Times New Roman"/>
              </a:rPr>
              <a:t>затверджених</a:t>
            </a:r>
            <a:r>
              <a:rPr dirty="0" sz="1350" spc="29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0F0F0F"/>
                </a:solidFill>
                <a:latin typeface="Times New Roman"/>
                <a:cs typeface="Times New Roman"/>
              </a:rPr>
              <a:t>наказом</a:t>
            </a:r>
            <a:r>
              <a:rPr dirty="0" sz="1350" spc="27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C1C1C"/>
                </a:solidFill>
                <a:latin typeface="Times New Roman"/>
                <a:cs typeface="Times New Roman"/>
              </a:rPr>
              <a:t>охорони</a:t>
            </a:r>
            <a:r>
              <a:rPr dirty="0" sz="1350" spc="254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C1C1C"/>
                </a:solidFill>
                <a:latin typeface="Times New Roman"/>
                <a:cs typeface="Times New Roman"/>
              </a:rPr>
              <a:t>здоров'я</a:t>
            </a:r>
            <a:r>
              <a:rPr dirty="0" sz="1350" spc="26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A1A1A"/>
                </a:solidFill>
                <a:latin typeface="Times New Roman"/>
                <a:cs typeface="Times New Roman"/>
              </a:rPr>
              <a:t>від</a:t>
            </a:r>
            <a:r>
              <a:rPr dirty="0" sz="1350" spc="19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solidFill>
                  <a:srgbClr val="1A1A1A"/>
                </a:solidFill>
                <a:latin typeface="Times New Roman"/>
                <a:cs typeface="Times New Roman"/>
              </a:rPr>
              <a:t>24.04.2015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976686" y="8516061"/>
            <a:ext cx="5967095" cy="711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604" marR="5080" indent="-2540">
              <a:lnSpc>
                <a:spcPct val="111100"/>
              </a:lnSpc>
              <a:spcBef>
                <a:spcPts val="100"/>
              </a:spcBef>
              <a:tabLst>
                <a:tab pos="327025" algn="l"/>
                <a:tab pos="782955" algn="l"/>
                <a:tab pos="2083435" algn="l"/>
                <a:tab pos="3335654" algn="l"/>
                <a:tab pos="4057015" algn="l"/>
                <a:tab pos="4813935" algn="l"/>
                <a:tab pos="5182235" algn="l"/>
              </a:tabLst>
            </a:pPr>
            <a:r>
              <a:rPr dirty="0" sz="1350" spc="-360">
                <a:solidFill>
                  <a:srgbClr val="1C1C1C"/>
                </a:solidFill>
                <a:latin typeface="Times New Roman"/>
                <a:cs typeface="Times New Roman"/>
              </a:rPr>
              <a:t>№</a:t>
            </a:r>
            <a:r>
              <a:rPr dirty="0" sz="1350">
                <a:solidFill>
                  <a:srgbClr val="1C1C1C"/>
                </a:solidFill>
                <a:latin typeface="Times New Roman"/>
                <a:cs typeface="Times New Roman"/>
              </a:rPr>
              <a:t>	</a:t>
            </a:r>
            <a:r>
              <a:rPr dirty="0" sz="1350" spc="-20">
                <a:solidFill>
                  <a:srgbClr val="242424"/>
                </a:solidFill>
                <a:latin typeface="Times New Roman"/>
                <a:cs typeface="Times New Roman"/>
              </a:rPr>
              <a:t>242,</a:t>
            </a:r>
            <a:r>
              <a:rPr dirty="0" sz="1350">
                <a:solidFill>
                  <a:srgbClr val="242424"/>
                </a:solidFill>
                <a:latin typeface="Times New Roman"/>
                <a:cs typeface="Times New Roman"/>
              </a:rPr>
              <a:t>	</a:t>
            </a:r>
            <a:r>
              <a:rPr dirty="0" sz="1350" spc="-10">
                <a:solidFill>
                  <a:srgbClr val="131313"/>
                </a:solidFill>
                <a:latin typeface="Times New Roman"/>
                <a:cs typeface="Times New Roman"/>
              </a:rPr>
              <a:t>зареестрованих</a:t>
            </a:r>
            <a:r>
              <a:rPr dirty="0" sz="1350">
                <a:solidFill>
                  <a:srgbClr val="131313"/>
                </a:solidFill>
                <a:latin typeface="Times New Roman"/>
                <a:cs typeface="Times New Roman"/>
              </a:rPr>
              <a:t>	</a:t>
            </a:r>
            <a:r>
              <a:rPr dirty="0" sz="1350" spc="-10">
                <a:solidFill>
                  <a:srgbClr val="111111"/>
                </a:solidFill>
                <a:latin typeface="Times New Roman"/>
                <a:cs typeface="Times New Roman"/>
              </a:rPr>
              <a:t>Міністерством</a:t>
            </a:r>
            <a:r>
              <a:rPr dirty="0" sz="1350">
                <a:solidFill>
                  <a:srgbClr val="111111"/>
                </a:solidFill>
                <a:latin typeface="Times New Roman"/>
                <a:cs typeface="Times New Roman"/>
              </a:rPr>
              <a:t>	</a:t>
            </a:r>
            <a:r>
              <a:rPr dirty="0" sz="1350" spc="-10">
                <a:solidFill>
                  <a:srgbClr val="262626"/>
                </a:solidFill>
                <a:latin typeface="Times New Roman"/>
                <a:cs typeface="Times New Roman"/>
              </a:rPr>
              <a:t>юстиції</a:t>
            </a:r>
            <a:r>
              <a:rPr dirty="0" sz="1350">
                <a:solidFill>
                  <a:srgbClr val="262626"/>
                </a:solidFill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solidFill>
                  <a:srgbClr val="1C1C1C"/>
                </a:solidFill>
                <a:latin typeface="Times New Roman"/>
                <a:cs typeface="Times New Roman"/>
              </a:rPr>
              <a:t>від</a:t>
            </a:r>
            <a:r>
              <a:rPr dirty="0" sz="1350">
                <a:solidFill>
                  <a:srgbClr val="1C1C1C"/>
                </a:solidFill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18.05.2015 </a:t>
            </a:r>
            <a:r>
              <a:rPr dirty="0" sz="1350" spc="-25">
                <a:solidFill>
                  <a:srgbClr val="313131"/>
                </a:solidFill>
                <a:latin typeface="Times New Roman"/>
                <a:cs typeface="Times New Roman"/>
              </a:rPr>
              <a:t>за</a:t>
            </a:r>
            <a:endParaRPr sz="1350">
              <a:latin typeface="Times New Roman"/>
              <a:cs typeface="Times New Roman"/>
            </a:endParaRPr>
          </a:p>
          <a:p>
            <a:pPr marL="15875">
              <a:lnSpc>
                <a:spcPct val="100000"/>
              </a:lnSpc>
              <a:spcBef>
                <a:spcPts val="180"/>
              </a:spcBef>
            </a:pPr>
            <a:r>
              <a:rPr dirty="0" sz="1350" spc="-25">
                <a:solidFill>
                  <a:srgbClr val="1C1C1C"/>
                </a:solidFill>
                <a:latin typeface="Times New Roman"/>
                <a:cs typeface="Times New Roman"/>
              </a:rPr>
              <a:t>від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08961" y="8744655"/>
            <a:ext cx="5650230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9370" marR="5080" indent="-27305">
              <a:lnSpc>
                <a:spcPct val="111100"/>
              </a:lnSpc>
              <a:spcBef>
                <a:spcPts val="100"/>
              </a:spcBef>
              <a:tabLst>
                <a:tab pos="368300" algn="l"/>
                <a:tab pos="1344930" algn="l"/>
                <a:tab pos="1701800" algn="l"/>
                <a:tab pos="2485390" algn="l"/>
                <a:tab pos="3661410" algn="l"/>
                <a:tab pos="3963670" algn="l"/>
                <a:tab pos="4698365" algn="l"/>
              </a:tabLst>
            </a:pPr>
            <a:r>
              <a:rPr dirty="0" sz="1350" spc="-360">
                <a:solidFill>
                  <a:srgbClr val="1A1A1A"/>
                </a:solidFill>
                <a:latin typeface="Times New Roman"/>
                <a:cs typeface="Times New Roman"/>
              </a:rPr>
              <a:t>№</a:t>
            </a:r>
            <a:r>
              <a:rPr dirty="0" sz="1350">
                <a:solidFill>
                  <a:srgbClr val="1A1A1A"/>
                </a:solidFill>
                <a:latin typeface="Times New Roman"/>
                <a:cs typeface="Times New Roman"/>
              </a:rPr>
              <a:t>	</a:t>
            </a:r>
            <a:r>
              <a:rPr dirty="0" sz="1350" spc="-10">
                <a:solidFill>
                  <a:srgbClr val="131313"/>
                </a:solidFill>
                <a:latin typeface="Times New Roman"/>
                <a:cs typeface="Times New Roman"/>
              </a:rPr>
              <a:t>550/26995,</a:t>
            </a:r>
            <a:r>
              <a:rPr dirty="0" sz="1350">
                <a:solidFill>
                  <a:srgbClr val="131313"/>
                </a:solidFill>
                <a:latin typeface="Times New Roman"/>
                <a:cs typeface="Times New Roman"/>
              </a:rPr>
              <a:t>	</a:t>
            </a:r>
            <a:r>
              <a:rPr dirty="0" sz="1350" spc="-25">
                <a:solidFill>
                  <a:srgbClr val="282828"/>
                </a:solidFill>
                <a:latin typeface="Times New Roman"/>
                <a:cs typeface="Times New Roman"/>
              </a:rPr>
              <a:t>на</a:t>
            </a:r>
            <a:r>
              <a:rPr dirty="0" sz="1350">
                <a:solidFill>
                  <a:srgbClr val="282828"/>
                </a:solidFill>
                <a:latin typeface="Times New Roman"/>
                <a:cs typeface="Times New Roman"/>
              </a:rPr>
              <a:t>	</a:t>
            </a:r>
            <a:r>
              <a:rPr dirty="0" sz="1350" spc="-10">
                <a:solidFill>
                  <a:srgbClr val="161616"/>
                </a:solidFill>
                <a:latin typeface="Times New Roman"/>
                <a:cs typeface="Times New Roman"/>
              </a:rPr>
              <a:t>підставі</a:t>
            </a:r>
            <a:r>
              <a:rPr dirty="0" sz="1350">
                <a:solidFill>
                  <a:srgbClr val="161616"/>
                </a:solidFill>
                <a:latin typeface="Times New Roman"/>
                <a:cs typeface="Times New Roman"/>
              </a:rPr>
              <a:t>	</a:t>
            </a:r>
            <a:r>
              <a:rPr dirty="0" sz="1350" spc="-10">
                <a:solidFill>
                  <a:srgbClr val="242424"/>
                </a:solidFill>
                <a:latin typeface="Times New Roman"/>
                <a:cs typeface="Times New Roman"/>
              </a:rPr>
              <a:t>надходження</a:t>
            </a:r>
            <a:r>
              <a:rPr dirty="0" sz="1350">
                <a:solidFill>
                  <a:srgbClr val="242424"/>
                </a:solidFill>
                <a:latin typeface="Times New Roman"/>
                <a:cs typeface="Times New Roman"/>
              </a:rPr>
              <a:t>	</a:t>
            </a:r>
            <a:r>
              <a:rPr dirty="0" sz="1350" spc="-10">
                <a:solidFill>
                  <a:srgbClr val="1A1A1A"/>
                </a:solidFill>
                <a:latin typeface="Times New Roman"/>
                <a:cs typeface="Times New Roman"/>
              </a:rPr>
              <a:t>термінових</a:t>
            </a:r>
            <a:r>
              <a:rPr dirty="0" sz="1350">
                <a:solidFill>
                  <a:srgbClr val="1A1A1A"/>
                </a:solidFill>
                <a:latin typeface="Times New Roman"/>
                <a:cs typeface="Times New Roman"/>
              </a:rPr>
              <a:t>	</a:t>
            </a:r>
            <a:r>
              <a:rPr dirty="0" sz="1350" spc="-10">
                <a:solidFill>
                  <a:srgbClr val="0F0F0F"/>
                </a:solidFill>
                <a:latin typeface="Times New Roman"/>
                <a:cs typeface="Times New Roman"/>
              </a:rPr>
              <a:t>повідомлень </a:t>
            </a:r>
            <a:r>
              <a:rPr dirty="0" sz="1350" spc="-10">
                <a:solidFill>
                  <a:srgbClr val="1A1A1A"/>
                </a:solidFill>
                <a:latin typeface="Times New Roman"/>
                <a:cs typeface="Times New Roman"/>
              </a:rPr>
              <a:t>16.10.2025</a:t>
            </a:r>
            <a:r>
              <a:rPr dirty="0" sz="1350">
                <a:solidFill>
                  <a:srgbClr val="1A1A1A"/>
                </a:solidFill>
                <a:latin typeface="Times New Roman"/>
                <a:cs typeface="Times New Roman"/>
              </a:rPr>
              <a:t>	</a:t>
            </a:r>
            <a:r>
              <a:rPr dirty="0" sz="1350" spc="-32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350" spc="-90">
                <a:latin typeface="Times New Roman"/>
                <a:cs typeface="Times New Roman"/>
              </a:rPr>
              <a:t>№Nв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31313"/>
                </a:solidFill>
                <a:latin typeface="Times New Roman"/>
                <a:cs typeface="Times New Roman"/>
              </a:rPr>
              <a:t>901-01.1/02.0/06.14-</a:t>
            </a:r>
            <a:r>
              <a:rPr dirty="0" sz="1350" spc="-20">
                <a:solidFill>
                  <a:srgbClr val="131313"/>
                </a:solidFill>
                <a:latin typeface="Times New Roman"/>
                <a:cs typeface="Times New Roman"/>
              </a:rPr>
              <a:t>25,</a:t>
            </a:r>
            <a:r>
              <a:rPr dirty="0" sz="1350">
                <a:solidFill>
                  <a:srgbClr val="131313"/>
                </a:solidFill>
                <a:latin typeface="Times New Roman"/>
                <a:cs typeface="Times New Roman"/>
              </a:rPr>
              <a:t>		</a:t>
            </a:r>
            <a:r>
              <a:rPr dirty="0" sz="1350">
                <a:solidFill>
                  <a:srgbClr val="0C0C0C"/>
                </a:solidFill>
                <a:latin typeface="Times New Roman"/>
                <a:cs typeface="Times New Roman"/>
              </a:rPr>
              <a:t>903-01.1/02.0/06.14-</a:t>
            </a:r>
            <a:r>
              <a:rPr dirty="0" sz="1350" spc="-25">
                <a:solidFill>
                  <a:srgbClr val="0C0C0C"/>
                </a:solidFill>
                <a:latin typeface="Times New Roman"/>
                <a:cs typeface="Times New Roman"/>
              </a:rPr>
              <a:t>25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980104" y="9230793"/>
            <a:ext cx="578167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solidFill>
                  <a:srgbClr val="1A1A1A"/>
                </a:solidFill>
                <a:latin typeface="Times New Roman"/>
                <a:cs typeface="Times New Roman"/>
              </a:rPr>
              <a:t>від</a:t>
            </a:r>
            <a:r>
              <a:rPr dirty="0" sz="1350" spc="35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81818"/>
                </a:solidFill>
                <a:latin typeface="Times New Roman"/>
                <a:cs typeface="Times New Roman"/>
              </a:rPr>
              <a:t>Державної</a:t>
            </a:r>
            <a:r>
              <a:rPr dirty="0" sz="1350" spc="41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51515"/>
                </a:solidFill>
                <a:latin typeface="Times New Roman"/>
                <a:cs typeface="Times New Roman"/>
              </a:rPr>
              <a:t>служби</a:t>
            </a:r>
            <a:r>
              <a:rPr dirty="0" sz="1350" spc="409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363636"/>
                </a:solidFill>
                <a:latin typeface="Times New Roman"/>
                <a:cs typeface="Times New Roman"/>
              </a:rPr>
              <a:t>з</a:t>
            </a:r>
            <a:r>
              <a:rPr dirty="0" sz="1350" spc="30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42424"/>
                </a:solidFill>
                <a:latin typeface="Times New Roman"/>
                <a:cs typeface="Times New Roman"/>
              </a:rPr>
              <a:t>та</a:t>
            </a:r>
            <a:r>
              <a:rPr dirty="0" sz="1350" spc="35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baseline="-4115" sz="2025">
                <a:solidFill>
                  <a:srgbClr val="232323"/>
                </a:solidFill>
                <a:latin typeface="Times New Roman"/>
                <a:cs typeface="Times New Roman"/>
              </a:rPr>
              <a:t>контролю</a:t>
            </a:r>
            <a:r>
              <a:rPr dirty="0" baseline="-4115" sz="2025" spc="61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baseline="-4115" sz="2025">
                <a:solidFill>
                  <a:srgbClr val="262626"/>
                </a:solidFill>
                <a:latin typeface="Times New Roman"/>
                <a:cs typeface="Times New Roman"/>
              </a:rPr>
              <a:t>за</a:t>
            </a:r>
            <a:r>
              <a:rPr dirty="0" baseline="-4115" sz="2025" spc="54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baseline="-4115" sz="2025" spc="-15">
                <a:solidFill>
                  <a:srgbClr val="1A1A1A"/>
                </a:solidFill>
                <a:latin typeface="Times New Roman"/>
                <a:cs typeface="Times New Roman"/>
              </a:rPr>
              <a:t>наркотиками</a:t>
            </a:r>
            <a:endParaRPr baseline="-4115" sz="2025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2438914" y="9857896"/>
            <a:ext cx="95758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900" spc="80">
                <a:solidFill>
                  <a:srgbClr val="505050"/>
                </a:solidFill>
                <a:latin typeface="Times New Roman"/>
                <a:cs typeface="Times New Roman"/>
              </a:rPr>
              <a:t>"</a:t>
            </a:r>
            <a:r>
              <a:rPr dirty="0" baseline="12820" sz="975" spc="120">
                <a:solidFill>
                  <a:srgbClr val="505050"/>
                </a:solidFill>
                <a:latin typeface="Times New Roman"/>
                <a:cs typeface="Times New Roman"/>
              </a:rPr>
              <a:t>2</a:t>
            </a:r>
            <a:r>
              <a:rPr dirty="0" baseline="12820" sz="975" spc="487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900" spc="-25">
                <a:solidFill>
                  <a:srgbClr val="2B2B2B"/>
                </a:solidFill>
                <a:latin typeface="Times New Roman"/>
                <a:cs typeface="Times New Roman"/>
              </a:rPr>
              <a:t>Дер›квікслужба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2632958" y="9979304"/>
            <a:ext cx="230822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2777" sz="1500" spc="-157">
                <a:solidFill>
                  <a:srgbClr val="232323"/>
                </a:solidFill>
                <a:latin typeface="Arial Black"/>
                <a:cs typeface="Arial Black"/>
              </a:rPr>
              <a:t>N</a:t>
            </a:r>
            <a:r>
              <a:rPr dirty="0" sz="1000" spc="-105">
                <a:solidFill>
                  <a:srgbClr val="232323"/>
                </a:solidFill>
                <a:latin typeface="Arial Black"/>
                <a:cs typeface="Arial Black"/>
              </a:rPr>
              <a:t>s917-</a:t>
            </a:r>
            <a:r>
              <a:rPr dirty="0" sz="1000" spc="-95">
                <a:solidFill>
                  <a:srgbClr val="232323"/>
                </a:solidFill>
                <a:latin typeface="Arial Black"/>
                <a:cs typeface="Arial Black"/>
              </a:rPr>
              <a:t>001.1/002.0/17-</a:t>
            </a:r>
            <a:r>
              <a:rPr dirty="0" sz="1000" spc="-70">
                <a:solidFill>
                  <a:srgbClr val="232323"/>
                </a:solidFill>
                <a:latin typeface="Arial Black"/>
                <a:cs typeface="Arial Black"/>
              </a:rPr>
              <a:t>25</a:t>
            </a:r>
            <a:r>
              <a:rPr dirty="0" sz="1000" spc="-70">
                <a:solidFill>
                  <a:srgbClr val="2D2D2D"/>
                </a:solidFill>
                <a:latin typeface="Arial Black"/>
                <a:cs typeface="Arial Black"/>
              </a:rPr>
              <a:t>від</a:t>
            </a:r>
            <a:r>
              <a:rPr dirty="0" sz="1000" spc="170">
                <a:solidFill>
                  <a:srgbClr val="2D2D2D"/>
                </a:solidFill>
                <a:latin typeface="Arial Black"/>
                <a:cs typeface="Arial Black"/>
              </a:rPr>
              <a:t> </a:t>
            </a:r>
            <a:r>
              <a:rPr dirty="0" sz="1000" spc="-105">
                <a:solidFill>
                  <a:srgbClr val="363636"/>
                </a:solidFill>
                <a:latin typeface="Arial Black"/>
                <a:cs typeface="Arial Black"/>
              </a:rPr>
              <a:t>28.10.2025</a:t>
            </a:r>
            <a:endParaRPr sz="1000">
              <a:latin typeface="Arial Black"/>
              <a:cs typeface="Arial Black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2656502" y="9895487"/>
            <a:ext cx="4883150" cy="5892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700" spc="-50">
                <a:solidFill>
                  <a:srgbClr val="1F1F1F"/>
                </a:solidFill>
                <a:latin typeface="Arial Black"/>
                <a:cs typeface="Arial Black"/>
              </a:rPr>
              <a:t>ii</a:t>
            </a:r>
            <a:r>
              <a:rPr dirty="0" sz="3700" spc="-50">
                <a:solidFill>
                  <a:srgbClr val="1F1F1F"/>
                </a:solidFill>
                <a:latin typeface="Arial Black"/>
                <a:cs typeface="Arial Black"/>
              </a:rPr>
              <a:t>iiliiiiiiliiiiiiiiiiiiiiiiliii</a:t>
            </a:r>
            <a:endParaRPr sz="3700">
              <a:latin typeface="Arial Black"/>
              <a:cs typeface="Arial Black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665722" y="9394108"/>
            <a:ext cx="152971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74980" algn="l"/>
              </a:tabLst>
            </a:pPr>
            <a:r>
              <a:rPr dirty="0" sz="1000" spc="-25">
                <a:latin typeface="Times New Roman"/>
                <a:cs typeface="Times New Roman"/>
              </a:rPr>
              <a:t>,UB</a:t>
            </a:r>
            <a:r>
              <a:rPr dirty="0" sz="1000">
                <a:latin typeface="Times New Roman"/>
                <a:cs typeface="Times New Roman"/>
              </a:rPr>
              <a:t>	</a:t>
            </a:r>
            <a:r>
              <a:rPr dirty="0" sz="1000" spc="-10">
                <a:latin typeface="Times New Roman"/>
                <a:cs typeface="Times New Roman"/>
              </a:rPr>
              <a:t>Державна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сл„жба</a:t>
            </a:r>
            <a:r>
              <a:rPr dirty="0" sz="1000" spc="-10">
                <a:latin typeface="Times New Roman"/>
                <a:cs typeface="Times New Roman"/>
              </a:rPr>
              <a:t> </a:t>
            </a:r>
            <a:r>
              <a:rPr dirty="0" sz="1000" spc="-50">
                <a:latin typeface="Times New Roman"/>
                <a:cs typeface="Times New Roman"/>
              </a:rPr>
              <a:t>з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976518" y="9477671"/>
            <a:ext cx="6264275" cy="350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490"/>
              </a:lnSpc>
              <a:spcBef>
                <a:spcPts val="100"/>
              </a:spcBef>
              <a:tabLst>
                <a:tab pos="5946140" algn="l"/>
              </a:tabLst>
            </a:pPr>
            <a:r>
              <a:rPr dirty="0" baseline="2057" sz="2025">
                <a:solidFill>
                  <a:srgbClr val="262626"/>
                </a:solidFill>
                <a:latin typeface="Times New Roman"/>
                <a:cs typeface="Times New Roman"/>
              </a:rPr>
              <a:t>Львівській</a:t>
            </a:r>
            <a:r>
              <a:rPr dirty="0" baseline="2057" sz="2025" spc="31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baseline="2057" sz="2025">
                <a:solidFill>
                  <a:srgbClr val="1F1F1F"/>
                </a:solidFill>
                <a:latin typeface="Times New Roman"/>
                <a:cs typeface="Times New Roman"/>
              </a:rPr>
              <a:t>області,</a:t>
            </a:r>
            <a:r>
              <a:rPr dirty="0" baseline="2057" sz="2025" spc="247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baseline="2057" sz="2025">
                <a:solidFill>
                  <a:srgbClr val="0F0F0F"/>
                </a:solidFill>
                <a:latin typeface="Times New Roman"/>
                <a:cs typeface="Times New Roman"/>
              </a:rPr>
              <a:t>інформації</a:t>
            </a:r>
            <a:r>
              <a:rPr dirty="0" baseline="2057" sz="2025" spc="232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baseline="2057" sz="2025">
                <a:solidFill>
                  <a:srgbClr val="1A1A1A"/>
                </a:solidFill>
                <a:latin typeface="Times New Roman"/>
                <a:cs typeface="Times New Roman"/>
              </a:rPr>
              <a:t>від</a:t>
            </a:r>
            <a:r>
              <a:rPr dirty="0" baseline="2057" sz="2025" spc="12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baseline="2057" sz="2025">
                <a:solidFill>
                  <a:srgbClr val="232323"/>
                </a:solidFill>
                <a:latin typeface="Times New Roman"/>
                <a:cs typeface="Times New Roman"/>
              </a:rPr>
              <a:t>Головного</a:t>
            </a:r>
            <a:r>
              <a:rPr dirty="0" baseline="2057" sz="2025" spc="284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baseline="2057" sz="2025">
                <a:solidFill>
                  <a:srgbClr val="282828"/>
                </a:solidFill>
                <a:latin typeface="Times New Roman"/>
                <a:cs typeface="Times New Roman"/>
              </a:rPr>
              <a:t>управління</a:t>
            </a:r>
            <a:r>
              <a:rPr dirty="0" baseline="2057" sz="2025" spc="33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40">
                <a:latin typeface="Times New Roman"/>
                <a:cs typeface="Times New Roman"/>
              </a:rPr>
              <a:t>Націоналващаtg;q</a:t>
            </a:r>
            <a:r>
              <a:rPr dirty="0" sz="1250">
                <a:latin typeface="Times New Roman"/>
                <a:cs typeface="Times New Roman"/>
              </a:rPr>
              <a:t>	</a:t>
            </a:r>
            <a:r>
              <a:rPr dirty="0" sz="1250" spc="-125">
                <a:latin typeface="Times New Roman"/>
                <a:cs typeface="Times New Roman"/>
              </a:rPr>
              <a:t>бів</a:t>
            </a:r>
            <a:r>
              <a:rPr dirty="0" sz="1250" spc="10">
                <a:latin typeface="Times New Roman"/>
                <a:cs typeface="Times New Roman"/>
              </a:rPr>
              <a:t> </a:t>
            </a:r>
            <a:r>
              <a:rPr dirty="0" sz="1250" spc="-95">
                <a:latin typeface="Times New Roman"/>
                <a:cs typeface="Times New Roman"/>
              </a:rPr>
              <a:t>та</a:t>
            </a:r>
            <a:endParaRPr sz="1250">
              <a:latin typeface="Times New Roman"/>
              <a:cs typeface="Times New Roman"/>
            </a:endParaRPr>
          </a:p>
          <a:p>
            <a:pPr algn="r" marR="198755">
              <a:lnSpc>
                <a:spcPts val="1070"/>
              </a:lnSpc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267033" y="9771793"/>
            <a:ext cx="824230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200672" y="9903107"/>
            <a:ext cx="91186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Кіровоградській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518767" y="10031117"/>
            <a:ext cx="40830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області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061946" y="10184528"/>
            <a:ext cx="12896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Times New Roman"/>
                <a:cs typeface="Times New Roman"/>
              </a:rPr>
              <a:t>№807/02.12-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5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29.10.2025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44679" y="7378000"/>
            <a:ext cx="1835129" cy="954262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953624" y="649642"/>
            <a:ext cx="6001385" cy="259270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 indent="635">
              <a:lnSpc>
                <a:spcPct val="112900"/>
              </a:lnSpc>
              <a:spcBef>
                <a:spcPts val="95"/>
              </a:spcBef>
            </a:pP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282828"/>
                </a:solidFill>
                <a:latin typeface="Times New Roman"/>
                <a:cs typeface="Times New Roman"/>
              </a:rPr>
              <a:t>у</a:t>
            </a:r>
            <a:r>
              <a:rPr dirty="0" sz="1350" spc="80">
                <a:solidFill>
                  <a:srgbClr val="282828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161616"/>
                </a:solidFill>
                <a:latin typeface="Times New Roman"/>
                <a:cs typeface="Times New Roman"/>
              </a:rPr>
              <a:t>Львівській</a:t>
            </a:r>
            <a:r>
              <a:rPr dirty="0" sz="1350" spc="114">
                <a:solidFill>
                  <a:srgbClr val="161616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161616"/>
                </a:solidFill>
                <a:latin typeface="Times New Roman"/>
                <a:cs typeface="Times New Roman"/>
              </a:rPr>
              <a:t>області</a:t>
            </a:r>
            <a:r>
              <a:rPr dirty="0" sz="1350" spc="120">
                <a:solidFill>
                  <a:srgbClr val="161616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1A1A1A"/>
                </a:solidFill>
                <a:latin typeface="Times New Roman"/>
                <a:cs typeface="Times New Roman"/>
              </a:rPr>
              <a:t>(лист</a:t>
            </a:r>
            <a:r>
              <a:rPr dirty="0" sz="1350" spc="114">
                <a:solidFill>
                  <a:srgbClr val="1A1A1A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0F0F0F"/>
                </a:solidFill>
                <a:latin typeface="Times New Roman"/>
                <a:cs typeface="Times New Roman"/>
              </a:rPr>
              <a:t>від</a:t>
            </a:r>
            <a:r>
              <a:rPr dirty="0" sz="1350" spc="85">
                <a:solidFill>
                  <a:srgbClr val="0F0F0F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1C1C1C"/>
                </a:solidFill>
                <a:latin typeface="Times New Roman"/>
                <a:cs typeface="Times New Roman"/>
              </a:rPr>
              <a:t>22.07.2025</a:t>
            </a:r>
            <a:r>
              <a:rPr dirty="0" sz="1350" spc="114">
                <a:solidFill>
                  <a:srgbClr val="1C1C1C"/>
                </a:solidFill>
                <a:latin typeface="Times New Roman"/>
                <a:cs typeface="Times New Roman"/>
              </a:rPr>
              <a:t>  </a:t>
            </a:r>
            <a:r>
              <a:rPr dirty="0" sz="1350" spc="-310">
                <a:solidFill>
                  <a:srgbClr val="111111"/>
                </a:solidFill>
                <a:latin typeface="Times New Roman"/>
                <a:cs typeface="Times New Roman"/>
              </a:rPr>
              <a:t>№</a:t>
            </a:r>
            <a:r>
              <a:rPr dirty="0" sz="1350" spc="245">
                <a:solidFill>
                  <a:srgbClr val="111111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 spc="-20">
                <a:solidFill>
                  <a:srgbClr val="0F0F0F"/>
                </a:solidFill>
                <a:latin typeface="Times New Roman"/>
                <a:cs typeface="Times New Roman"/>
              </a:rPr>
              <a:t>щодо </a:t>
            </a:r>
            <a:r>
              <a:rPr dirty="0" sz="1350">
                <a:solidFill>
                  <a:srgbClr val="1A1A1A"/>
                </a:solidFill>
                <a:latin typeface="Times New Roman"/>
                <a:cs typeface="Times New Roman"/>
              </a:rPr>
              <a:t>виявлення</a:t>
            </a:r>
            <a:r>
              <a:rPr dirty="0" sz="1350" spc="24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343434"/>
                </a:solidFill>
                <a:latin typeface="Times New Roman"/>
                <a:cs typeface="Times New Roman"/>
              </a:rPr>
              <a:t>в</a:t>
            </a:r>
            <a:r>
              <a:rPr dirty="0" sz="1350" spc="7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51515"/>
                </a:solidFill>
                <a:latin typeface="Times New Roman"/>
                <a:cs typeface="Times New Roman"/>
              </a:rPr>
              <a:t>обігу,</a:t>
            </a:r>
            <a:r>
              <a:rPr dirty="0" sz="1350" spc="19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12121"/>
                </a:solidFill>
                <a:latin typeface="Times New Roman"/>
                <a:cs typeface="Times New Roman"/>
              </a:rPr>
              <a:t>з</a:t>
            </a:r>
            <a:r>
              <a:rPr dirty="0" sz="1350" spc="12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A1A1A"/>
                </a:solidFill>
                <a:latin typeface="Times New Roman"/>
                <a:cs typeface="Times New Roman"/>
              </a:rPr>
              <a:t>порушенням</a:t>
            </a:r>
            <a:r>
              <a:rPr dirty="0" sz="1350" spc="27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61616"/>
                </a:solidFill>
                <a:latin typeface="Times New Roman"/>
                <a:cs typeface="Times New Roman"/>
              </a:rPr>
              <a:t>лікарських</a:t>
            </a:r>
            <a:r>
              <a:rPr dirty="0" sz="1350" spc="24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0C0C0C"/>
                </a:solidFill>
                <a:latin typeface="Times New Roman"/>
                <a:cs typeface="Times New Roman"/>
              </a:rPr>
              <a:t>засобів,</a:t>
            </a:r>
            <a:r>
              <a:rPr dirty="0" sz="1350" spc="17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11111"/>
                </a:solidFill>
                <a:latin typeface="Times New Roman"/>
                <a:cs typeface="Times New Roman"/>
              </a:rPr>
              <a:t>з</a:t>
            </a:r>
            <a:r>
              <a:rPr dirty="0" sz="1350" spc="14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маркуванням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545454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165">
                <a:uFill>
                  <a:solidFill>
                    <a:srgbClr val="54545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solidFill>
                  <a:srgbClr val="0C0C0C"/>
                </a:solidFill>
                <a:uFill>
                  <a:solidFill>
                    <a:srgbClr val="545454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350" spc="204">
                <a:solidFill>
                  <a:srgbClr val="0C0C0C"/>
                </a:solidFill>
                <a:uFill>
                  <a:solidFill>
                    <a:srgbClr val="54545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solidFill>
                  <a:srgbClr val="0E0E0E"/>
                </a:solidFill>
                <a:uFill>
                  <a:solidFill>
                    <a:srgbClr val="545454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210">
                <a:solidFill>
                  <a:srgbClr val="0E0E0E"/>
                </a:solidFill>
                <a:uFill>
                  <a:solidFill>
                    <a:srgbClr val="54545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545454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260">
                <a:uFill>
                  <a:solidFill>
                    <a:srgbClr val="54545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solidFill>
                  <a:srgbClr val="282828"/>
                </a:solidFill>
                <a:uFill>
                  <a:solidFill>
                    <a:srgbClr val="545454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185">
                <a:solidFill>
                  <a:srgbClr val="282828"/>
                </a:solidFill>
                <a:uFill>
                  <a:solidFill>
                    <a:srgbClr val="54545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545454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275">
                <a:uFill>
                  <a:solidFill>
                    <a:srgbClr val="545454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545454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D2D2D"/>
                </a:solidFill>
                <a:latin typeface="Times New Roman"/>
                <a:cs typeface="Times New Roman"/>
              </a:rPr>
              <a:t>з</a:t>
            </a:r>
            <a:r>
              <a:rPr dirty="0" sz="1350" spc="14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метою </a:t>
            </a:r>
            <a:r>
              <a:rPr dirty="0" sz="1350">
                <a:solidFill>
                  <a:srgbClr val="0C0C0C"/>
                </a:solidFill>
                <a:latin typeface="Times New Roman"/>
                <a:cs typeface="Times New Roman"/>
              </a:rPr>
              <a:t>активної</a:t>
            </a:r>
            <a:r>
              <a:rPr dirty="0" sz="1350" spc="1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поширенню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51515"/>
                </a:solidFill>
                <a:latin typeface="Times New Roman"/>
                <a:cs typeface="Times New Roman"/>
              </a:rPr>
              <a:t>лікарських</a:t>
            </a:r>
            <a:r>
              <a:rPr dirty="0" sz="1350" spc="9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D1D1D"/>
                </a:solidFill>
                <a:latin typeface="Times New Roman"/>
                <a:cs typeface="Times New Roman"/>
              </a:rPr>
              <a:t>засобів,</a:t>
            </a:r>
            <a:r>
              <a:rPr dirty="0" sz="1350" spc="1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12121"/>
                </a:solidFill>
                <a:latin typeface="Times New Roman"/>
                <a:cs typeface="Times New Roman"/>
              </a:rPr>
              <a:t>шляхи</a:t>
            </a:r>
            <a:r>
              <a:rPr dirty="0" sz="1350" spc="2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D2D2D"/>
                </a:solidFill>
                <a:latin typeface="Times New Roman"/>
                <a:cs typeface="Times New Roman"/>
              </a:rPr>
              <a:t>та</a:t>
            </a:r>
            <a:r>
              <a:rPr dirty="0" sz="1350" spc="-5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solidFill>
                  <a:srgbClr val="1A1A1A"/>
                </a:solidFill>
                <a:latin typeface="Times New Roman"/>
                <a:cs typeface="Times New Roman"/>
              </a:rPr>
              <a:t>умови </a:t>
            </a:r>
            <a:r>
              <a:rPr dirty="0" sz="1350">
                <a:solidFill>
                  <a:srgbClr val="181818"/>
                </a:solidFill>
                <a:latin typeface="Times New Roman"/>
                <a:cs typeface="Times New Roman"/>
              </a:rPr>
              <a:t>зберігання</a:t>
            </a:r>
            <a:r>
              <a:rPr dirty="0" sz="1350" spc="37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81818"/>
                </a:solidFill>
                <a:latin typeface="Times New Roman"/>
                <a:cs typeface="Times New Roman"/>
              </a:rPr>
              <a:t>яких</a:t>
            </a:r>
            <a:r>
              <a:rPr dirty="0" sz="1350" spc="23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11111"/>
                </a:solidFill>
                <a:latin typeface="Times New Roman"/>
                <a:cs typeface="Times New Roman"/>
              </a:rPr>
              <a:t>невідомі,</a:t>
            </a:r>
            <a:r>
              <a:rPr dirty="0" sz="1350" spc="25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A1A1A"/>
                </a:solidFill>
                <a:latin typeface="Times New Roman"/>
                <a:cs typeface="Times New Roman"/>
              </a:rPr>
              <a:t>визначити</a:t>
            </a:r>
            <a:r>
              <a:rPr dirty="0" sz="1350" spc="30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A1A1A"/>
                </a:solidFill>
                <a:latin typeface="Times New Roman"/>
                <a:cs typeface="Times New Roman"/>
              </a:rPr>
              <a:t>якість</a:t>
            </a:r>
            <a:r>
              <a:rPr dirty="0" sz="1350" spc="20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F1F1F"/>
                </a:solidFill>
                <a:latin typeface="Times New Roman"/>
                <a:cs typeface="Times New Roman"/>
              </a:rPr>
              <a:t>та</a:t>
            </a:r>
            <a:r>
              <a:rPr dirty="0" sz="1350" spc="14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C1C1C"/>
                </a:solidFill>
                <a:latin typeface="Times New Roman"/>
                <a:cs typeface="Times New Roman"/>
              </a:rPr>
              <a:t>безпечність</a:t>
            </a:r>
            <a:r>
              <a:rPr dirty="0" sz="1350" spc="254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A1A1A"/>
                </a:solidFill>
                <a:latin typeface="Times New Roman"/>
                <a:cs typeface="Times New Roman"/>
              </a:rPr>
              <a:t>яких</a:t>
            </a:r>
            <a:r>
              <a:rPr dirty="0" sz="1350" spc="229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немонливо,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 spc="-50">
                <a:solidFill>
                  <a:srgbClr val="212121"/>
                </a:solidFill>
                <a:latin typeface="Times New Roman"/>
                <a:cs typeface="Times New Roman"/>
              </a:rPr>
              <a:t>з </a:t>
            </a:r>
            <a:r>
              <a:rPr dirty="0" sz="1350">
                <a:solidFill>
                  <a:srgbClr val="232323"/>
                </a:solidFill>
                <a:latin typeface="Times New Roman"/>
                <a:cs typeface="Times New Roman"/>
              </a:rPr>
              <a:t>огляду</a:t>
            </a:r>
            <a:r>
              <a:rPr dirty="0" sz="1350" spc="37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82828"/>
                </a:solidFill>
                <a:latin typeface="Times New Roman"/>
                <a:cs typeface="Times New Roman"/>
              </a:rPr>
              <a:t>на</a:t>
            </a:r>
            <a:r>
              <a:rPr dirty="0" sz="1350" spc="32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81818"/>
                </a:solidFill>
                <a:latin typeface="Times New Roman"/>
                <a:cs typeface="Times New Roman"/>
              </a:rPr>
              <a:t>те,</a:t>
            </a:r>
            <a:r>
              <a:rPr dirty="0" sz="1350" spc="34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A2A2A"/>
                </a:solidFill>
                <a:latin typeface="Times New Roman"/>
                <a:cs typeface="Times New Roman"/>
              </a:rPr>
              <a:t>що</a:t>
            </a:r>
            <a:r>
              <a:rPr dirty="0" sz="1350" spc="30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11111"/>
                </a:solidFill>
                <a:latin typeface="Times New Roman"/>
                <a:cs typeface="Times New Roman"/>
              </a:rPr>
              <a:t>така</a:t>
            </a:r>
            <a:r>
              <a:rPr dirty="0" sz="1350" spc="33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61616"/>
                </a:solidFill>
                <a:latin typeface="Times New Roman"/>
                <a:cs typeface="Times New Roman"/>
              </a:rPr>
              <a:t>продукція</a:t>
            </a:r>
            <a:r>
              <a:rPr dirty="0" sz="1350" spc="40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F2F2F"/>
                </a:solidFill>
                <a:latin typeface="Times New Roman"/>
                <a:cs typeface="Times New Roman"/>
              </a:rPr>
              <a:t>с</a:t>
            </a:r>
            <a:r>
              <a:rPr dirty="0" sz="1350" spc="28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81818"/>
                </a:solidFill>
                <a:latin typeface="Times New Roman"/>
                <a:cs typeface="Times New Roman"/>
              </a:rPr>
              <a:t>небезпечною</a:t>
            </a:r>
            <a:r>
              <a:rPr dirty="0" sz="1350" spc="38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82828"/>
                </a:solidFill>
                <a:latin typeface="Times New Roman"/>
                <a:cs typeface="Times New Roman"/>
              </a:rPr>
              <a:t>та</a:t>
            </a:r>
            <a:r>
              <a:rPr dirty="0" sz="1350" spc="31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0F0F0F"/>
                </a:solidFill>
                <a:latin typeface="Times New Roman"/>
                <a:cs typeface="Times New Roman"/>
              </a:rPr>
              <a:t>може</a:t>
            </a:r>
            <a:r>
              <a:rPr dirty="0" sz="1350" spc="38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C1C1C"/>
                </a:solidFill>
                <a:latin typeface="Times New Roman"/>
                <a:cs typeface="Times New Roman"/>
              </a:rPr>
              <a:t>нести</a:t>
            </a:r>
            <a:r>
              <a:rPr dirty="0" sz="1350" spc="41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solidFill>
                  <a:srgbClr val="232323"/>
                </a:solidFill>
                <a:latin typeface="Times New Roman"/>
                <a:cs typeface="Times New Roman"/>
              </a:rPr>
              <a:t>потенційну </a:t>
            </a:r>
            <a:r>
              <a:rPr dirty="0" sz="1350">
                <a:solidFill>
                  <a:srgbClr val="1C1C1C"/>
                </a:solidFill>
                <a:latin typeface="Times New Roman"/>
                <a:cs typeface="Times New Roman"/>
              </a:rPr>
              <a:t>загрозу</a:t>
            </a:r>
            <a:r>
              <a:rPr dirty="0" sz="1350" spc="19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F1F1F"/>
                </a:solidFill>
                <a:latin typeface="Times New Roman"/>
                <a:cs typeface="Times New Roman"/>
              </a:rPr>
              <a:t>життю</a:t>
            </a:r>
            <a:r>
              <a:rPr dirty="0" sz="1350" spc="10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A2A2A"/>
                </a:solidFill>
                <a:latin typeface="Times New Roman"/>
                <a:cs typeface="Times New Roman"/>
              </a:rPr>
              <a:t>та</a:t>
            </a:r>
            <a:r>
              <a:rPr dirty="0" sz="1350" spc="5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11111"/>
                </a:solidFill>
                <a:latin typeface="Times New Roman"/>
                <a:cs typeface="Times New Roman"/>
              </a:rPr>
              <a:t>здоров'ю</a:t>
            </a:r>
            <a:r>
              <a:rPr dirty="0" sz="1350" spc="14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solidFill>
                  <a:srgbClr val="262626"/>
                </a:solidFill>
                <a:latin typeface="Times New Roman"/>
                <a:cs typeface="Times New Roman"/>
              </a:rPr>
              <a:t>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15240" marR="8890" indent="447675">
              <a:lnSpc>
                <a:spcPts val="1870"/>
              </a:lnSpc>
              <a:spcBef>
                <a:spcPts val="55"/>
              </a:spcBef>
            </a:pPr>
            <a:r>
              <a:rPr dirty="0" sz="1350" b="1">
                <a:latin typeface="Times New Roman"/>
                <a:cs typeface="Times New Roman"/>
              </a:rPr>
              <a:t>ЗАБОРОНЯЮ</a:t>
            </a:r>
            <a:r>
              <a:rPr dirty="0" sz="1350" spc="240" b="1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81818"/>
                </a:solidFill>
                <a:latin typeface="Times New Roman"/>
                <a:cs typeface="Times New Roman"/>
              </a:rPr>
              <a:t>реалізацію,</a:t>
            </a:r>
            <a:r>
              <a:rPr dirty="0" sz="1350" spc="15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61616"/>
                </a:solidFill>
                <a:latin typeface="Times New Roman"/>
                <a:cs typeface="Times New Roman"/>
              </a:rPr>
              <a:t>зберігання</a:t>
            </a:r>
            <a:r>
              <a:rPr dirty="0" sz="1350" spc="19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D2D2D"/>
                </a:solidFill>
                <a:latin typeface="Times New Roman"/>
                <a:cs typeface="Times New Roman"/>
              </a:rPr>
              <a:t>та</a:t>
            </a:r>
            <a:r>
              <a:rPr dirty="0" sz="1350" spc="9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81818"/>
                </a:solidFill>
                <a:latin typeface="Times New Roman"/>
                <a:cs typeface="Times New Roman"/>
              </a:rPr>
              <a:t>серій</a:t>
            </a:r>
            <a:r>
              <a:rPr dirty="0" sz="1350" spc="12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031014025, </a:t>
            </a:r>
            <a:r>
              <a:rPr dirty="0" sz="1350" b="1">
                <a:latin typeface="Times New Roman"/>
                <a:cs typeface="Times New Roman"/>
              </a:rPr>
              <a:t>031012025</a:t>
            </a:r>
            <a:r>
              <a:rPr dirty="0" sz="1350" spc="215" b="1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0F0F0F"/>
                </a:solidFill>
                <a:latin typeface="Times New Roman"/>
                <a:cs typeface="Times New Roman"/>
              </a:rPr>
              <a:t>лікарського</a:t>
            </a:r>
            <a:r>
              <a:rPr dirty="0" sz="1350" spc="31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0E0E0E"/>
                </a:solidFill>
                <a:latin typeface="Times New Roman"/>
                <a:cs typeface="Times New Roman"/>
              </a:rPr>
              <a:t>засобу</a:t>
            </a:r>
            <a:r>
              <a:rPr dirty="0" sz="1350" spc="27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KETREL</a:t>
            </a:r>
            <a:r>
              <a:rPr dirty="0" sz="1350" spc="28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25</a:t>
            </a:r>
            <a:r>
              <a:rPr dirty="0" sz="1350" spc="204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mg,</a:t>
            </a:r>
            <a:r>
              <a:rPr dirty="0" sz="1350" spc="20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34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Pharmascience</a:t>
            </a:r>
            <a:endParaRPr sz="1350">
              <a:latin typeface="Times New Roman"/>
              <a:cs typeface="Times New Roman"/>
            </a:endParaRPr>
          </a:p>
          <a:p>
            <a:pPr algn="just" marL="15240" marR="8890" indent="2540">
              <a:lnSpc>
                <a:spcPts val="1850"/>
              </a:lnSpc>
              <a:spcBef>
                <a:spcPts val="20"/>
              </a:spcBef>
            </a:pPr>
            <a:r>
              <a:rPr dirty="0" sz="1350" b="1">
                <a:latin typeface="Times New Roman"/>
                <a:cs typeface="Times New Roman"/>
              </a:rPr>
              <a:t>Inc.</a:t>
            </a:r>
            <a:r>
              <a:rPr dirty="0" sz="1350" spc="5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Canada,</a:t>
            </a:r>
            <a:r>
              <a:rPr dirty="0" sz="1350" spc="10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маркуванням</a:t>
            </a:r>
            <a:r>
              <a:rPr dirty="0" sz="1350" spc="18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іноземною</a:t>
            </a:r>
            <a:r>
              <a:rPr dirty="0" sz="1350" spc="15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14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що</a:t>
            </a:r>
            <a:r>
              <a:rPr dirty="0" sz="1350" spc="3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13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7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ввозився</a:t>
            </a:r>
            <a:r>
              <a:rPr dirty="0" sz="1350" spc="190" b="1">
                <a:latin typeface="Times New Roman"/>
                <a:cs typeface="Times New Roman"/>
              </a:rPr>
              <a:t> </a:t>
            </a:r>
            <a:r>
              <a:rPr dirty="0" sz="1350" spc="-25" b="1">
                <a:latin typeface="Times New Roman"/>
                <a:cs typeface="Times New Roman"/>
              </a:rPr>
              <a:t>на </a:t>
            </a:r>
            <a:r>
              <a:rPr dirty="0" sz="1350" b="1">
                <a:latin typeface="Times New Roman"/>
                <a:cs typeface="Times New Roman"/>
              </a:rPr>
              <a:t>територію</a:t>
            </a:r>
            <a:r>
              <a:rPr dirty="0" sz="1350" spc="12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331963" y="3233467"/>
            <a:ext cx="4605655" cy="2317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35735" algn="l"/>
                <a:tab pos="1790064" algn="l"/>
                <a:tab pos="2828925" algn="l"/>
                <a:tab pos="3820160" algn="l"/>
              </a:tabLst>
            </a:pPr>
            <a:r>
              <a:rPr dirty="0" sz="1350" spc="-10">
                <a:solidFill>
                  <a:srgbClr val="0F0F0F"/>
                </a:solidFill>
                <a:latin typeface="Times New Roman"/>
                <a:cs typeface="Times New Roman"/>
              </a:rPr>
              <a:t>господарювання,</a:t>
            </a:r>
            <a:r>
              <a:rPr dirty="0" sz="1350">
                <a:solidFill>
                  <a:srgbClr val="0F0F0F"/>
                </a:solidFill>
                <a:latin typeface="Times New Roman"/>
                <a:cs typeface="Times New Roman"/>
              </a:rPr>
              <a:t>	</a:t>
            </a:r>
            <a:r>
              <a:rPr dirty="0" sz="1350" spc="-25">
                <a:solidFill>
                  <a:srgbClr val="2F2F2F"/>
                </a:solidFill>
                <a:latin typeface="Times New Roman"/>
                <a:cs typeface="Times New Roman"/>
              </a:rPr>
              <a:t>які</a:t>
            </a:r>
            <a:r>
              <a:rPr dirty="0" sz="1350">
                <a:solidFill>
                  <a:srgbClr val="2F2F2F"/>
                </a:solidFill>
                <a:latin typeface="Times New Roman"/>
                <a:cs typeface="Times New Roman"/>
              </a:rPr>
              <a:t>	</a:t>
            </a:r>
            <a:r>
              <a:rPr dirty="0" sz="1350" spc="-10">
                <a:solidFill>
                  <a:srgbClr val="212121"/>
                </a:solidFill>
                <a:latin typeface="Times New Roman"/>
                <a:cs typeface="Times New Roman"/>
              </a:rPr>
              <a:t>здійснюють</a:t>
            </a:r>
            <a:r>
              <a:rPr dirty="0" sz="1350">
                <a:solidFill>
                  <a:srgbClr val="212121"/>
                </a:solidFill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реалізацію,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зберігання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58731" y="3207552"/>
            <a:ext cx="1259205" cy="71755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algn="just" marL="12700" marR="5080" indent="442595">
              <a:lnSpc>
                <a:spcPct val="111900"/>
              </a:lnSpc>
              <a:spcBef>
                <a:spcPts val="110"/>
              </a:spcBef>
            </a:pPr>
            <a:r>
              <a:rPr dirty="0" sz="1350" spc="-10">
                <a:latin typeface="Times New Roman"/>
                <a:cs typeface="Times New Roman"/>
              </a:rPr>
              <a:t>Суб'ектам </a:t>
            </a:r>
            <a:r>
              <a:rPr dirty="0" sz="1350">
                <a:solidFill>
                  <a:srgbClr val="333333"/>
                </a:solidFill>
                <a:latin typeface="Times New Roman"/>
                <a:cs typeface="Times New Roman"/>
              </a:rPr>
              <a:t>та</a:t>
            </a:r>
            <a:r>
              <a:rPr dirty="0" sz="1350" spc="100">
                <a:solidFill>
                  <a:srgbClr val="333333"/>
                </a:solidFill>
                <a:latin typeface="Times New Roman"/>
                <a:cs typeface="Times New Roman"/>
              </a:rPr>
              <a:t>  </a:t>
            </a:r>
            <a:r>
              <a:rPr dirty="0" sz="1350" spc="-10">
                <a:solidFill>
                  <a:srgbClr val="0E0E0E"/>
                </a:solidFill>
                <a:latin typeface="Times New Roman"/>
                <a:cs typeface="Times New Roman"/>
              </a:rPr>
              <a:t>застосування </a:t>
            </a:r>
            <a:r>
              <a:rPr dirty="0" sz="1350" spc="-10">
                <a:solidFill>
                  <a:srgbClr val="111111"/>
                </a:solidFill>
                <a:latin typeface="Times New Roman"/>
                <a:cs typeface="Times New Roman"/>
              </a:rPr>
              <a:t>розпорядження,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278884" y="3442307"/>
            <a:ext cx="4674235" cy="48323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39370">
              <a:lnSpc>
                <a:spcPct val="111100"/>
              </a:lnSpc>
              <a:spcBef>
                <a:spcPts val="100"/>
              </a:spcBef>
              <a:tabLst>
                <a:tab pos="951230" algn="l"/>
                <a:tab pos="974725" algn="l"/>
                <a:tab pos="2740660" algn="l"/>
                <a:tab pos="3133725" algn="l"/>
                <a:tab pos="4135754" algn="l"/>
              </a:tabLst>
            </a:pPr>
            <a:r>
              <a:rPr dirty="0" sz="1350" spc="-10">
                <a:solidFill>
                  <a:srgbClr val="131313"/>
                </a:solidFill>
                <a:latin typeface="Times New Roman"/>
                <a:cs typeface="Times New Roman"/>
              </a:rPr>
              <a:t>лікарських</a:t>
            </a:r>
            <a:r>
              <a:rPr dirty="0" sz="1350">
                <a:solidFill>
                  <a:srgbClr val="131313"/>
                </a:solidFill>
                <a:latin typeface="Times New Roman"/>
                <a:cs typeface="Times New Roman"/>
              </a:rPr>
              <a:t>		</a:t>
            </a:r>
            <a:r>
              <a:rPr dirty="0" sz="1350">
                <a:solidFill>
                  <a:srgbClr val="1F1F1F"/>
                </a:solidFill>
                <a:latin typeface="Times New Roman"/>
                <a:cs typeface="Times New Roman"/>
              </a:rPr>
              <a:t>засобів,</a:t>
            </a:r>
            <a:r>
              <a:rPr dirty="0" sz="1350" spc="120">
                <a:solidFill>
                  <a:srgbClr val="1F1F1F"/>
                </a:solidFill>
                <a:latin typeface="Times New Roman"/>
                <a:cs typeface="Times New Roman"/>
              </a:rPr>
              <a:t>  </a:t>
            </a:r>
            <a:r>
              <a:rPr dirty="0" sz="1350" spc="-10">
                <a:solidFill>
                  <a:srgbClr val="181818"/>
                </a:solidFill>
                <a:latin typeface="Times New Roman"/>
                <a:cs typeface="Times New Roman"/>
              </a:rPr>
              <a:t>невідкладно,</a:t>
            </a:r>
            <a:r>
              <a:rPr dirty="0" sz="1350">
                <a:solidFill>
                  <a:srgbClr val="181818"/>
                </a:solidFill>
                <a:latin typeface="Times New Roman"/>
                <a:cs typeface="Times New Roman"/>
              </a:rPr>
              <a:t>	</a:t>
            </a:r>
            <a:r>
              <a:rPr dirty="0" sz="1350">
                <a:solidFill>
                  <a:srgbClr val="242424"/>
                </a:solidFill>
                <a:latin typeface="Times New Roman"/>
                <a:cs typeface="Times New Roman"/>
              </a:rPr>
              <a:t>після</a:t>
            </a:r>
            <a:r>
              <a:rPr dirty="0" sz="1350" spc="49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0F0F0F"/>
                </a:solidFill>
                <a:latin typeface="Times New Roman"/>
                <a:cs typeface="Times New Roman"/>
              </a:rPr>
              <a:t>одержання</a:t>
            </a:r>
            <a:r>
              <a:rPr dirty="0" sz="1350" spc="125">
                <a:solidFill>
                  <a:srgbClr val="0F0F0F"/>
                </a:solidFill>
                <a:latin typeface="Times New Roman"/>
                <a:cs typeface="Times New Roman"/>
              </a:rPr>
              <a:t>  </a:t>
            </a:r>
            <a:r>
              <a:rPr dirty="0" sz="1350" spc="-10">
                <a:solidFill>
                  <a:srgbClr val="1A1A1A"/>
                </a:solidFill>
                <a:latin typeface="Times New Roman"/>
                <a:cs typeface="Times New Roman"/>
              </a:rPr>
              <a:t>даного </a:t>
            </a:r>
            <a:r>
              <a:rPr dirty="0" sz="1350" spc="-10">
                <a:latin typeface="Times New Roman"/>
                <a:cs typeface="Times New Roman"/>
              </a:rPr>
              <a:t>перевірити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>
                <a:solidFill>
                  <a:srgbClr val="212121"/>
                </a:solidFill>
                <a:latin typeface="Times New Roman"/>
                <a:cs typeface="Times New Roman"/>
              </a:rPr>
              <a:t>наявність</a:t>
            </a:r>
            <a:r>
              <a:rPr dirty="0" sz="1350" spc="120">
                <a:solidFill>
                  <a:srgbClr val="212121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262626"/>
                </a:solidFill>
                <a:latin typeface="Times New Roman"/>
                <a:cs typeface="Times New Roman"/>
              </a:rPr>
              <a:t>серій</a:t>
            </a:r>
            <a:r>
              <a:rPr dirty="0" sz="1350" spc="135">
                <a:solidFill>
                  <a:srgbClr val="262626"/>
                </a:solidFill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вказаного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solidFill>
                  <a:srgbClr val="1A1A1A"/>
                </a:solidFill>
                <a:latin typeface="Times New Roman"/>
                <a:cs typeface="Times New Roman"/>
              </a:rPr>
              <a:t>лікарського</a:t>
            </a:r>
            <a:r>
              <a:rPr dirty="0" sz="1350">
                <a:solidFill>
                  <a:srgbClr val="1A1A1A"/>
                </a:solidFill>
                <a:latin typeface="Times New Roman"/>
                <a:cs typeface="Times New Roman"/>
              </a:rPr>
              <a:t>	</a:t>
            </a:r>
            <a:r>
              <a:rPr dirty="0" sz="1350" spc="-10">
                <a:solidFill>
                  <a:srgbClr val="0E0E0E"/>
                </a:solidFill>
                <a:latin typeface="Times New Roman"/>
                <a:cs typeface="Times New Roman"/>
              </a:rPr>
              <a:t>засобу,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56922" y="3899621"/>
            <a:ext cx="6009640" cy="2120265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algn="just" marL="12700" marR="10160" indent="4445">
              <a:lnSpc>
                <a:spcPct val="113700"/>
              </a:lnSpc>
              <a:spcBef>
                <a:spcPts val="80"/>
              </a:spcBef>
            </a:pPr>
            <a:r>
              <a:rPr dirty="0" sz="1350">
                <a:latin typeface="Times New Roman"/>
                <a:cs typeface="Times New Roman"/>
              </a:rPr>
              <a:t>вжити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61616"/>
                </a:solidFill>
                <a:latin typeface="Times New Roman"/>
                <a:cs typeface="Times New Roman"/>
              </a:rPr>
              <a:t>щодо</a:t>
            </a:r>
            <a:r>
              <a:rPr dirty="0" sz="1350" spc="28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0F0F0F"/>
                </a:solidFill>
                <a:latin typeface="Times New Roman"/>
                <a:cs typeface="Times New Roman"/>
              </a:rPr>
              <a:t>вилучення</a:t>
            </a:r>
            <a:r>
              <a:rPr dirty="0" sz="1350" spc="33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A1A1A"/>
                </a:solidFill>
                <a:latin typeface="Times New Roman"/>
                <a:cs typeface="Times New Roman"/>
              </a:rPr>
              <a:t>ïx</a:t>
            </a:r>
            <a:r>
              <a:rPr dirty="0" sz="1350" spc="27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F2F2F"/>
                </a:solidFill>
                <a:latin typeface="Times New Roman"/>
                <a:cs typeface="Times New Roman"/>
              </a:rPr>
              <a:t>з</a:t>
            </a:r>
            <a:r>
              <a:rPr dirty="0" sz="1350" spc="21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32323"/>
                </a:solidFill>
                <a:latin typeface="Times New Roman"/>
                <a:cs typeface="Times New Roman"/>
              </a:rPr>
              <a:t>обігу</a:t>
            </a:r>
            <a:r>
              <a:rPr dirty="0" sz="1350" spc="36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0E0E0E"/>
                </a:solidFill>
                <a:latin typeface="Times New Roman"/>
                <a:cs typeface="Times New Roman"/>
              </a:rPr>
              <a:t>шляхом</a:t>
            </a:r>
            <a:r>
              <a:rPr dirty="0" sz="1350" spc="37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A1A1A"/>
                </a:solidFill>
                <a:latin typeface="Times New Roman"/>
                <a:cs typeface="Times New Roman"/>
              </a:rPr>
              <a:t>a6o</a:t>
            </a:r>
            <a:r>
              <a:rPr dirty="0" sz="1350" spc="27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solidFill>
                  <a:srgbClr val="181818"/>
                </a:solidFill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42424"/>
                </a:solidFill>
                <a:latin typeface="Times New Roman"/>
                <a:cs typeface="Times New Roman"/>
              </a:rPr>
              <a:t>про</a:t>
            </a:r>
            <a:r>
              <a:rPr dirty="0" sz="1350" spc="114">
                <a:solidFill>
                  <a:srgbClr val="242424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0C0C0C"/>
                </a:solidFill>
                <a:latin typeface="Times New Roman"/>
                <a:cs typeface="Times New Roman"/>
              </a:rPr>
              <a:t>що</a:t>
            </a:r>
            <a:r>
              <a:rPr dirty="0" sz="1350" spc="110">
                <a:solidFill>
                  <a:srgbClr val="0C0C0C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0F0F0F"/>
                </a:solidFill>
                <a:latin typeface="Times New Roman"/>
                <a:cs typeface="Times New Roman"/>
              </a:rPr>
              <a:t>повідомити</a:t>
            </a:r>
            <a:r>
              <a:rPr dirty="0" sz="1350" spc="155">
                <a:solidFill>
                  <a:srgbClr val="0F0F0F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212121"/>
                </a:solidFill>
                <a:latin typeface="Times New Roman"/>
                <a:cs typeface="Times New Roman"/>
              </a:rPr>
              <a:t>орган</a:t>
            </a:r>
            <a:r>
              <a:rPr dirty="0" sz="1350" spc="140">
                <a:solidFill>
                  <a:srgbClr val="212121"/>
                </a:solidFill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solidFill>
                  <a:srgbClr val="212121"/>
                </a:solidFill>
                <a:latin typeface="Times New Roman"/>
                <a:cs typeface="Times New Roman"/>
              </a:rPr>
              <a:t>У</a:t>
            </a:r>
            <a:r>
              <a:rPr dirty="0" sz="1350" spc="15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0E0E0E"/>
                </a:solidFill>
                <a:latin typeface="Times New Roman"/>
                <a:cs typeface="Times New Roman"/>
              </a:rPr>
              <a:t>разі</a:t>
            </a:r>
            <a:r>
              <a:rPr dirty="0" sz="1350" spc="19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11111"/>
                </a:solidFill>
                <a:latin typeface="Times New Roman"/>
                <a:cs typeface="Times New Roman"/>
              </a:rPr>
              <a:t>відходів</a:t>
            </a:r>
            <a:r>
              <a:rPr dirty="0" sz="1350" spc="16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зазначених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A1A1A"/>
                </a:solidFill>
                <a:latin typeface="Times New Roman"/>
                <a:cs typeface="Times New Roman"/>
              </a:rPr>
              <a:t>серій</a:t>
            </a:r>
            <a:r>
              <a:rPr dirty="0" sz="1350" spc="16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31313"/>
                </a:solidFill>
                <a:latin typeface="Times New Roman"/>
                <a:cs typeface="Times New Roman"/>
              </a:rPr>
              <a:t>в</a:t>
            </a:r>
            <a:r>
              <a:rPr dirty="0" sz="1350" spc="7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solidFill>
                  <a:srgbClr val="0C0C0C"/>
                </a:solidFill>
                <a:latin typeface="Times New Roman"/>
                <a:cs typeface="Times New Roman"/>
              </a:rPr>
              <a:t>двотижневий </a:t>
            </a:r>
            <a:r>
              <a:rPr dirty="0" sz="1350">
                <a:solidFill>
                  <a:srgbClr val="0F0F0F"/>
                </a:solidFill>
                <a:latin typeface="Times New Roman"/>
                <a:cs typeface="Times New Roman"/>
              </a:rPr>
              <a:t>строк</a:t>
            </a:r>
            <a:r>
              <a:rPr dirty="0" sz="1350" spc="229">
                <a:solidFill>
                  <a:srgbClr val="0F0F0F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0F0F0F"/>
                </a:solidFill>
                <a:latin typeface="Times New Roman"/>
                <a:cs typeface="Times New Roman"/>
              </a:rPr>
              <a:t>направити</a:t>
            </a:r>
            <a:r>
              <a:rPr dirty="0" sz="1350" spc="215">
                <a:solidFill>
                  <a:srgbClr val="0F0F0F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1D1D1D"/>
                </a:solidFill>
                <a:latin typeface="Times New Roman"/>
                <a:cs typeface="Times New Roman"/>
              </a:rPr>
              <a:t>органу</a:t>
            </a:r>
            <a:r>
              <a:rPr dirty="0" sz="1350" spc="229">
                <a:solidFill>
                  <a:srgbClr val="1D1D1D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solidFill>
                  <a:srgbClr val="1D1D1D"/>
                </a:solidFill>
                <a:latin typeface="Times New Roman"/>
                <a:cs typeface="Times New Roman"/>
              </a:rPr>
              <a:t>кoпlю</a:t>
            </a:r>
            <a:r>
              <a:rPr dirty="0" sz="1350" spc="210">
                <a:solidFill>
                  <a:srgbClr val="1D1D1D"/>
                </a:solidFill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0E0E0E"/>
                </a:solidFill>
                <a:latin typeface="Times New Roman"/>
                <a:cs typeface="Times New Roman"/>
              </a:rPr>
              <a:t>відходів</a:t>
            </a:r>
            <a:r>
              <a:rPr dirty="0" sz="1350" spc="8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0C0C0C"/>
                </a:solidFill>
                <a:latin typeface="Times New Roman"/>
                <a:cs typeface="Times New Roman"/>
              </a:rPr>
              <a:t>лікарського</a:t>
            </a:r>
            <a:r>
              <a:rPr dirty="0" sz="1350" spc="12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solidFill>
                  <a:srgbClr val="131313"/>
                </a:solidFill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17145" marR="29209" indent="445770">
              <a:lnSpc>
                <a:spcPct val="112599"/>
              </a:lnSpc>
              <a:spcBef>
                <a:spcPts val="25"/>
              </a:spcBef>
            </a:pPr>
            <a:r>
              <a:rPr dirty="0" sz="1350">
                <a:solidFill>
                  <a:srgbClr val="1A1A1A"/>
                </a:solidFill>
                <a:latin typeface="Times New Roman"/>
                <a:cs typeface="Times New Roman"/>
              </a:rPr>
              <a:t>Контроль</a:t>
            </a:r>
            <a:r>
              <a:rPr dirty="0" sz="1350" spc="300">
                <a:solidFill>
                  <a:srgbClr val="1A1A1A"/>
                </a:solidFill>
                <a:latin typeface="Times New Roman"/>
                <a:cs typeface="Times New Roman"/>
              </a:rPr>
              <a:t>   </a:t>
            </a:r>
            <a:r>
              <a:rPr dirty="0" sz="1350">
                <a:solidFill>
                  <a:srgbClr val="131313"/>
                </a:solidFill>
                <a:latin typeface="Times New Roman"/>
                <a:cs typeface="Times New Roman"/>
              </a:rPr>
              <a:t>за</a:t>
            </a:r>
            <a:r>
              <a:rPr dirty="0" sz="1350" spc="285">
                <a:solidFill>
                  <a:srgbClr val="131313"/>
                </a:solidFill>
                <a:latin typeface="Times New Roman"/>
                <a:cs typeface="Times New Roman"/>
              </a:rPr>
              <a:t>   </a:t>
            </a:r>
            <a:r>
              <a:rPr dirty="0" sz="1350">
                <a:solidFill>
                  <a:srgbClr val="0F0F0F"/>
                </a:solidFill>
                <a:latin typeface="Times New Roman"/>
                <a:cs typeface="Times New Roman"/>
              </a:rPr>
              <a:t>виконанням</a:t>
            </a:r>
            <a:r>
              <a:rPr dirty="0" sz="1350" spc="315">
                <a:solidFill>
                  <a:srgbClr val="0F0F0F"/>
                </a:solidFill>
                <a:latin typeface="Times New Roman"/>
                <a:cs typeface="Times New Roman"/>
              </a:rPr>
              <a:t>   </a:t>
            </a:r>
            <a:r>
              <a:rPr dirty="0" sz="1350">
                <a:solidFill>
                  <a:srgbClr val="181818"/>
                </a:solidFill>
                <a:latin typeface="Times New Roman"/>
                <a:cs typeface="Times New Roman"/>
              </a:rPr>
              <a:t>даного</a:t>
            </a:r>
            <a:r>
              <a:rPr dirty="0" sz="1350" spc="295">
                <a:solidFill>
                  <a:srgbClr val="181818"/>
                </a:solidFill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60">
                <a:latin typeface="Times New Roman"/>
                <a:cs typeface="Times New Roman"/>
              </a:rPr>
              <a:t>   </a:t>
            </a:r>
            <a:r>
              <a:rPr dirty="0" sz="1350" spc="-10">
                <a:solidFill>
                  <a:srgbClr val="0F0F0F"/>
                </a:solidFill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0E0E0E"/>
                </a:solidFill>
                <a:latin typeface="Times New Roman"/>
                <a:cs typeface="Times New Roman"/>
              </a:rPr>
              <a:t>органи</a:t>
            </a:r>
            <a:r>
              <a:rPr dirty="0" sz="1350" spc="5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F1F1F"/>
                </a:solidFill>
                <a:latin typeface="Times New Roman"/>
                <a:cs typeface="Times New Roman"/>
              </a:rPr>
              <a:t>на</a:t>
            </a:r>
            <a:r>
              <a:rPr dirty="0" sz="1350" spc="2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-10">
                <a:solidFill>
                  <a:srgbClr val="0F0F0F"/>
                </a:solidFill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19050" marR="5080" indent="443865">
              <a:lnSpc>
                <a:spcPct val="111100"/>
              </a:lnSpc>
              <a:spcBef>
                <a:spcPts val="25"/>
              </a:spcBef>
            </a:pPr>
            <a:r>
              <a:rPr dirty="0" sz="1350">
                <a:solidFill>
                  <a:srgbClr val="181818"/>
                </a:solidFill>
                <a:latin typeface="Times New Roman"/>
                <a:cs typeface="Times New Roman"/>
              </a:rPr>
              <a:t>Невиконання</a:t>
            </a:r>
            <a:r>
              <a:rPr dirty="0" sz="1350" spc="85">
                <a:solidFill>
                  <a:srgbClr val="181818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61616"/>
                </a:solidFill>
                <a:latin typeface="Times New Roman"/>
                <a:cs typeface="Times New Roman"/>
              </a:rPr>
              <a:t>розпорядження</a:t>
            </a:r>
            <a:r>
              <a:rPr dirty="0" sz="1350" spc="114">
                <a:solidFill>
                  <a:srgbClr val="161616"/>
                </a:solidFill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51515"/>
                </a:solidFill>
                <a:latin typeface="Times New Roman"/>
                <a:cs typeface="Times New Roman"/>
              </a:rPr>
              <a:t>за</a:t>
            </a:r>
            <a:r>
              <a:rPr dirty="0" sz="1350" spc="42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11111"/>
                </a:solidFill>
                <a:latin typeface="Times New Roman"/>
                <a:cs typeface="Times New Roman"/>
              </a:rPr>
              <a:t>собою</a:t>
            </a:r>
            <a:r>
              <a:rPr dirty="0" sz="1350" spc="85">
                <a:solidFill>
                  <a:srgbClr val="111111"/>
                </a:solidFill>
                <a:latin typeface="Times New Roman"/>
                <a:cs typeface="Times New Roman"/>
              </a:rPr>
              <a:t>  </a:t>
            </a:r>
            <a:r>
              <a:rPr dirty="0" sz="1350" spc="-10">
                <a:solidFill>
                  <a:srgbClr val="0C0C0C"/>
                </a:solidFill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A2A2A"/>
                </a:solidFill>
                <a:latin typeface="Times New Roman"/>
                <a:cs typeface="Times New Roman"/>
              </a:rPr>
              <a:t>з</a:t>
            </a:r>
            <a:r>
              <a:rPr dirty="0" sz="1350" spc="2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212121"/>
                </a:solidFill>
                <a:latin typeface="Times New Roman"/>
                <a:cs typeface="Times New Roman"/>
              </a:rPr>
              <a:t>чинним</a:t>
            </a:r>
            <a:r>
              <a:rPr dirty="0" sz="1350" spc="17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0F0F0F"/>
                </a:solidFill>
                <a:latin typeface="Times New Roman"/>
                <a:cs typeface="Times New Roman"/>
              </a:rPr>
              <a:t>законодавством</a:t>
            </a:r>
            <a:r>
              <a:rPr dirty="0" sz="1350" spc="10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solidFill>
                  <a:srgbClr val="1C1C1C"/>
                </a:solidFill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60606" y="6228875"/>
            <a:ext cx="5194300" cy="952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8300" marR="1758314" indent="-354330">
              <a:lnSpc>
                <a:spcPct val="112599"/>
              </a:lnSpc>
              <a:spcBef>
                <a:spcPts val="100"/>
              </a:spcBef>
            </a:pPr>
            <a:r>
              <a:rPr dirty="0" sz="1350">
                <a:solidFill>
                  <a:srgbClr val="1A1A1A"/>
                </a:solidFill>
                <a:latin typeface="Times New Roman"/>
                <a:cs typeface="Times New Roman"/>
              </a:rPr>
              <a:t>Копії</a:t>
            </a:r>
            <a:r>
              <a:rPr dirty="0" sz="1350" spc="1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81818"/>
                </a:solidFill>
                <a:latin typeface="Times New Roman"/>
                <a:cs typeface="Times New Roman"/>
              </a:rPr>
              <a:t>даного</a:t>
            </a:r>
            <a:r>
              <a:rPr dirty="0" sz="1350" spc="5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 spc="-10">
                <a:solidFill>
                  <a:srgbClr val="1C1C1C"/>
                </a:solidFill>
                <a:latin typeface="Times New Roman"/>
                <a:cs typeface="Times New Roman"/>
              </a:rPr>
              <a:t>направлені: </a:t>
            </a:r>
            <a:r>
              <a:rPr dirty="0" sz="1350">
                <a:solidFill>
                  <a:srgbClr val="111111"/>
                </a:solidFill>
                <a:latin typeface="Times New Roman"/>
                <a:cs typeface="Times New Roman"/>
              </a:rPr>
              <a:t>Міністерство</a:t>
            </a:r>
            <a:r>
              <a:rPr dirty="0" sz="1350" spc="18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0F0F0F"/>
                </a:solidFill>
                <a:latin typeface="Times New Roman"/>
                <a:cs typeface="Times New Roman"/>
              </a:rPr>
              <a:t>охорони</a:t>
            </a:r>
            <a:r>
              <a:rPr dirty="0" sz="1350" spc="20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111111"/>
                </a:solidFill>
                <a:latin typeface="Times New Roman"/>
                <a:cs typeface="Times New Roman"/>
              </a:rPr>
              <a:t>здоров'я</a:t>
            </a:r>
            <a:r>
              <a:rPr dirty="0" sz="1350" spc="18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solidFill>
                  <a:srgbClr val="262626"/>
                </a:solidFill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2700" marR="5080" indent="356235">
              <a:lnSpc>
                <a:spcPct val="109700"/>
              </a:lnSpc>
              <a:spcBef>
                <a:spcPts val="95"/>
              </a:spcBef>
              <a:tabLst>
                <a:tab pos="758825" algn="l"/>
                <a:tab pos="1843405" algn="l"/>
                <a:tab pos="2854960" algn="l"/>
                <a:tab pos="3429000" algn="l"/>
                <a:tab pos="4563110" algn="l"/>
              </a:tabLst>
            </a:pPr>
            <a:r>
              <a:rPr dirty="0" sz="1350" spc="-25">
                <a:solidFill>
                  <a:srgbClr val="151515"/>
                </a:solidFill>
                <a:latin typeface="Times New Roman"/>
                <a:cs typeface="Times New Roman"/>
              </a:rPr>
              <a:t>ДП</a:t>
            </a:r>
            <a:r>
              <a:rPr dirty="0" sz="1350">
                <a:solidFill>
                  <a:srgbClr val="151515"/>
                </a:solidFill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solidFill>
                  <a:srgbClr val="0C0C0C"/>
                </a:solidFill>
                <a:latin typeface="Times New Roman"/>
                <a:cs typeface="Times New Roman"/>
              </a:rPr>
              <a:t>експертний</a:t>
            </a:r>
            <a:r>
              <a:rPr dirty="0" sz="1350">
                <a:solidFill>
                  <a:srgbClr val="0C0C0C"/>
                </a:solidFill>
                <a:latin typeface="Times New Roman"/>
                <a:cs typeface="Times New Roman"/>
              </a:rPr>
              <a:t>	</a:t>
            </a:r>
            <a:r>
              <a:rPr dirty="0" sz="1350" spc="-10">
                <a:solidFill>
                  <a:srgbClr val="313131"/>
                </a:solidFill>
                <a:latin typeface="Times New Roman"/>
                <a:cs typeface="Times New Roman"/>
              </a:rPr>
              <a:t>центр</a:t>
            </a:r>
            <a:r>
              <a:rPr dirty="0" sz="1350">
                <a:solidFill>
                  <a:srgbClr val="313131"/>
                </a:solidFill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охорони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289359" y="6724298"/>
            <a:ext cx="657225" cy="2317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solidFill>
                  <a:srgbClr val="0F0F0F"/>
                </a:solidFill>
                <a:latin typeface="Times New Roman"/>
                <a:cs typeface="Times New Roman"/>
              </a:rPr>
              <a:t>здоров'я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065773" y="7473531"/>
            <a:ext cx="551180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latin typeface="Cambria"/>
                <a:cs typeface="Cambria"/>
              </a:rPr>
              <a:t>ПОЛ</a:t>
            </a:r>
            <a:r>
              <a:rPr dirty="0" sz="900" spc="350">
                <a:latin typeface="Cambria"/>
                <a:cs typeface="Cambria"/>
              </a:rPr>
              <a:t> </a:t>
            </a:r>
            <a:r>
              <a:rPr dirty="0" sz="900" spc="-25">
                <a:latin typeface="Cambria"/>
                <a:cs typeface="Cambria"/>
              </a:rPr>
              <a:t>OBП</a:t>
            </a:r>
            <a:endParaRPr sz="900">
              <a:latin typeface="Cambria"/>
              <a:cs typeface="Cambri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951902" y="9492319"/>
            <a:ext cx="1970405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90">
                <a:solidFill>
                  <a:srgbClr val="3F3F3F"/>
                </a:solidFill>
                <a:latin typeface="Times New Roman"/>
                <a:cs typeface="Times New Roman"/>
              </a:rPr>
              <a:t>Н</a:t>
            </a:r>
            <a:r>
              <a:rPr dirty="0" sz="800" spc="-11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3B3B3B"/>
                </a:solidFill>
                <a:latin typeface="Times New Roman"/>
                <a:cs typeface="Times New Roman"/>
              </a:rPr>
              <a:t>іна</a:t>
            </a:r>
            <a:r>
              <a:rPr dirty="0" sz="800" spc="5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800" spc="-10">
                <a:solidFill>
                  <a:srgbClr val="2D2D2D"/>
                </a:solidFill>
                <a:latin typeface="Times New Roman"/>
                <a:cs typeface="Times New Roman"/>
              </a:rPr>
              <a:t>Ч£JPHEllbK/\.</a:t>
            </a:r>
            <a:r>
              <a:rPr dirty="0" sz="800" spc="6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343434"/>
                </a:solidFill>
                <a:latin typeface="Times New Roman"/>
                <a:cs typeface="Times New Roman"/>
              </a:rPr>
              <a:t>тел.(044)</a:t>
            </a:r>
            <a:r>
              <a:rPr dirty="0" sz="800" spc="4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800" spc="-20">
                <a:solidFill>
                  <a:srgbClr val="343434"/>
                </a:solidFill>
                <a:latin typeface="Times New Roman"/>
                <a:cs typeface="Times New Roman"/>
              </a:rPr>
              <a:t>422-55-</a:t>
            </a:r>
            <a:r>
              <a:rPr dirty="0" sz="800">
                <a:solidFill>
                  <a:srgbClr val="343434"/>
                </a:solidFill>
                <a:latin typeface="Times New Roman"/>
                <a:cs typeface="Times New Roman"/>
              </a:rPr>
              <a:t>76</a:t>
            </a:r>
            <a:r>
              <a:rPr dirty="0" sz="800" spc="3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800" spc="-10">
                <a:solidFill>
                  <a:srgbClr val="4D4D4D"/>
                </a:solidFill>
                <a:latin typeface="Times New Roman"/>
                <a:cs typeface="Times New Roman"/>
              </a:rPr>
              <a:t>(</a:t>
            </a:r>
            <a:r>
              <a:rPr dirty="0" sz="800" spc="-10">
                <a:solidFill>
                  <a:srgbClr val="2A2A2A"/>
                </a:solidFill>
                <a:latin typeface="Times New Roman"/>
                <a:cs typeface="Times New Roman"/>
              </a:rPr>
              <a:t>133)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466998" y="7440757"/>
            <a:ext cx="1407160" cy="2317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latin typeface="Times New Roman"/>
                <a:cs typeface="Times New Roman"/>
              </a:rPr>
              <a:t>Роман</a:t>
            </a:r>
            <a:r>
              <a:rPr dirty="0" sz="1350" spc="8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ICACHKO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2025-11-03T07:24:14Z</dcterms:created>
  <dcterms:modified xsi:type="dcterms:W3CDTF">2025-11-03T07:24:14Z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2025-11-03T00:00:00Z</vt:filetime>
  </property>
  <property fmtid="{D5CDD505-2E9C-101B-9397-08002B2CF9AE}" pid="3" name="LastSaved">
    <vt:filetime>2025-11-03T00:00:00Z</vt:filetime>
  </property>
  <property fmtid="{D5CDD505-2E9C-101B-9397-08002B2CF9AE}" pid="4" name="Producer">
    <vt:lpwstr>iLovePDF</vt:lpwstr>
  </property>
</Properties>
</file>