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jp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hyperlink" Target="http://www.d1s.q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Relationship Id="rId3" Type="http://schemas.openxmlformats.org/officeDocument/2006/relationships/image" Target="../media/image24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0791" y="356615"/>
            <a:ext cx="472439" cy="60655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86839" y="2333243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58439" y="2333243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458711" y="2330195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202935" y="2330195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70376" y="10030967"/>
            <a:ext cx="710184" cy="63093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92936" y="2042159"/>
            <a:ext cx="5013960" cy="28955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73423" y="10561319"/>
            <a:ext cx="85344" cy="10058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099559" y="10027919"/>
            <a:ext cx="542543" cy="97536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252931" y="895857"/>
            <a:ext cx="6000750" cy="114300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ctr" marL="40005">
              <a:lnSpc>
                <a:spcPct val="100000"/>
              </a:lnSpc>
              <a:spcBef>
                <a:spcPts val="400"/>
              </a:spcBef>
            </a:pPr>
            <a:r>
              <a:rPr dirty="0" sz="1450" spc="-10">
                <a:latin typeface="Times New Roman"/>
                <a:cs typeface="Times New Roman"/>
              </a:rPr>
              <a:t>ДЕРЖЛІКСЛУЖБА</a:t>
            </a:r>
            <a:endParaRPr sz="1450">
              <a:latin typeface="Times New Roman"/>
              <a:cs typeface="Times New Roman"/>
            </a:endParaRPr>
          </a:p>
          <a:p>
            <a:pPr algn="ctr" marL="34290">
              <a:lnSpc>
                <a:spcPts val="1710"/>
              </a:lnSpc>
              <a:spcBef>
                <a:spcPts val="300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30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СЛУЖБА</a:t>
            </a:r>
            <a:r>
              <a:rPr dirty="0" baseline="1915" sz="2175" spc="12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2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ЛІКАРСЬКИХ</a:t>
            </a:r>
            <a:r>
              <a:rPr dirty="0" baseline="1915" sz="2175" spc="232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ЗАС</a:t>
            </a:r>
            <a:r>
              <a:rPr dirty="0" sz="1450" spc="-10">
                <a:latin typeface="Times New Roman"/>
                <a:cs typeface="Times New Roman"/>
              </a:rPr>
              <a:t>О</a:t>
            </a:r>
            <a:r>
              <a:rPr dirty="0" baseline="1915" sz="2175" spc="-15">
                <a:latin typeface="Times New Roman"/>
                <a:cs typeface="Times New Roman"/>
              </a:rPr>
              <a:t>БІВ</a:t>
            </a:r>
            <a:endParaRPr baseline="1915" sz="2175">
              <a:latin typeface="Times New Roman"/>
              <a:cs typeface="Times New Roman"/>
            </a:endParaRPr>
          </a:p>
          <a:p>
            <a:pPr algn="ctr">
              <a:lnSpc>
                <a:spcPts val="1650"/>
              </a:lnSpc>
            </a:pPr>
            <a:r>
              <a:rPr dirty="0" baseline="3968" sz="2100">
                <a:latin typeface="Times New Roman"/>
                <a:cs typeface="Times New Roman"/>
              </a:rPr>
              <a:t>ТА</a:t>
            </a:r>
            <a:r>
              <a:rPr dirty="0" baseline="3968" sz="2100" spc="104">
                <a:latin typeface="Times New Roman"/>
                <a:cs typeface="Times New Roman"/>
              </a:rPr>
              <a:t> </a:t>
            </a:r>
            <a:r>
              <a:rPr dirty="0" baseline="3968" sz="2100" spc="112">
                <a:latin typeface="Times New Roman"/>
                <a:cs typeface="Times New Roman"/>
              </a:rPr>
              <a:t>КОНТРОЛЮ</a:t>
            </a:r>
            <a:r>
              <a:rPr dirty="0" baseline="3968" sz="2100" spc="262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ЗА</a:t>
            </a:r>
            <a:r>
              <a:rPr dirty="0" baseline="3968" sz="2100" spc="52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НАРКОТИКАМИ</a:t>
            </a:r>
            <a:r>
              <a:rPr dirty="0" baseline="3968" sz="2100" spc="434">
                <a:latin typeface="Times New Roman"/>
                <a:cs typeface="Times New Roman"/>
              </a:rPr>
              <a:t> </a:t>
            </a:r>
            <a:r>
              <a:rPr dirty="0" baseline="3968" sz="2100" spc="-67">
                <a:latin typeface="Times New Roman"/>
                <a:cs typeface="Times New Roman"/>
              </a:rPr>
              <a:t>N</a:t>
            </a:r>
            <a:r>
              <a:rPr dirty="0" baseline="3968" sz="2100" spc="270">
                <a:latin typeface="Times New Roman"/>
                <a:cs typeface="Times New Roman"/>
              </a:rPr>
              <a:t> </a:t>
            </a:r>
            <a:r>
              <a:rPr dirty="0" baseline="3968" sz="2100" spc="97">
                <a:latin typeface="Times New Roman"/>
                <a:cs typeface="Times New Roman"/>
              </a:rPr>
              <a:t>ЕІР</a:t>
            </a:r>
            <a:r>
              <a:rPr dirty="0" sz="1400" spc="65">
                <a:latin typeface="Times New Roman"/>
                <a:cs typeface="Times New Roman"/>
              </a:rPr>
              <a:t>О</a:t>
            </a:r>
            <a:r>
              <a:rPr dirty="0" baseline="3968" sz="2100" spc="97">
                <a:latin typeface="Times New Roman"/>
                <a:cs typeface="Times New Roman"/>
              </a:rPr>
              <a:t>В</a:t>
            </a:r>
            <a:r>
              <a:rPr dirty="0" sz="1400" spc="65">
                <a:latin typeface="Times New Roman"/>
                <a:cs typeface="Times New Roman"/>
              </a:rPr>
              <a:t>О</a:t>
            </a:r>
            <a:r>
              <a:rPr dirty="0" baseline="3968" sz="2100" spc="97">
                <a:latin typeface="Times New Roman"/>
                <a:cs typeface="Times New Roman"/>
              </a:rPr>
              <a:t>ГРАДСЬБІЙ</a:t>
            </a:r>
            <a:r>
              <a:rPr dirty="0" baseline="3968" sz="2100" spc="322">
                <a:latin typeface="Times New Roman"/>
                <a:cs typeface="Times New Roman"/>
              </a:rPr>
              <a:t> </a:t>
            </a:r>
            <a:r>
              <a:rPr dirty="0" baseline="1984" sz="2100" spc="-15">
                <a:latin typeface="Times New Roman"/>
                <a:cs typeface="Times New Roman"/>
              </a:rPr>
              <a:t>ОБ</a:t>
            </a:r>
            <a:r>
              <a:rPr dirty="0" baseline="3968" sz="2100" spc="-15">
                <a:latin typeface="Times New Roman"/>
                <a:cs typeface="Times New Roman"/>
              </a:rPr>
              <a:t>ЛАСТІ</a:t>
            </a:r>
            <a:endParaRPr baseline="3968" sz="2100">
              <a:latin typeface="Times New Roman"/>
              <a:cs typeface="Times New Roman"/>
            </a:endParaRPr>
          </a:p>
          <a:p>
            <a:pPr algn="ctr" marL="920115" marR="859790">
              <a:lnSpc>
                <a:spcPts val="1150"/>
              </a:lnSpc>
              <a:spcBef>
                <a:spcPts val="815"/>
              </a:spcBef>
              <a:tabLst>
                <a:tab pos="3206115" algn="l"/>
              </a:tabLst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6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Кроівівнюіький,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тел/фаас: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4t,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u="sng" sz="1050" spc="-7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dls.krfй)‹4ls.qov.тоа,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https://www.dl</a:t>
            </a:r>
            <a:r>
              <a:rPr dirty="0" u="sng" sz="10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2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оу.na,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01596" y="3282188"/>
            <a:ext cx="6154420" cy="5650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524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Уповноважених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 algn="just" marL="374650">
              <a:lnSpc>
                <a:spcPct val="100000"/>
              </a:lnSpc>
              <a:spcBef>
                <a:spcPts val="1320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</a:t>
            </a:r>
            <a:endParaRPr sz="1200">
              <a:latin typeface="Times New Roman"/>
              <a:cs typeface="Times New Roman"/>
            </a:endParaRPr>
          </a:p>
          <a:p>
            <a:pPr algn="just" marL="18415">
              <a:lnSpc>
                <a:spcPts val="1350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заборони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обігу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 spc="60">
                <a:latin typeface="Times New Roman"/>
                <a:cs typeface="Times New Roman"/>
              </a:rPr>
              <a:t>лікарського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засобу.</a:t>
            </a:r>
            <a:endParaRPr sz="1150">
              <a:latin typeface="Times New Roman"/>
              <a:cs typeface="Times New Roman"/>
            </a:endParaRPr>
          </a:p>
          <a:p>
            <a:pPr algn="just" marL="15240" marR="11430" indent="361315">
              <a:lnSpc>
                <a:spcPct val="97900"/>
              </a:lnSpc>
            </a:pPr>
            <a:r>
              <a:rPr dirty="0" u="sng" sz="12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4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иаявності,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вказатіх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пові</a:t>
            </a:r>
            <a:r>
              <a:rPr dirty="0" u="sng" sz="1200" spc="3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омити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345">
                <a:latin typeface="Times New Roman"/>
                <a:cs typeface="Times New Roman"/>
              </a:rPr>
              <a:t>  </a:t>
            </a:r>
            <a:r>
              <a:rPr dirty="0" u="sng" sz="1150" spc="-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algn="just" marL="15240" marR="12700" indent="17145">
              <a:lnSpc>
                <a:spcPts val="1340"/>
              </a:lnSpc>
              <a:spcBef>
                <a:spcPts val="115"/>
              </a:spcBef>
            </a:pPr>
            <a:r>
              <a:rPr dirty="0" u="sng" sz="1200" spc="3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 spc="-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Інdіопмацію</a:t>
            </a:r>
            <a:r>
              <a:rPr dirty="0" u="sng" sz="1200" spc="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надавать</a:t>
            </a:r>
            <a:r>
              <a:rPr dirty="0" u="sng" sz="1200" spc="12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8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вул.</a:t>
            </a:r>
            <a:r>
              <a:rPr dirty="0" sz="1200" spc="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Преобрвженсьна,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 </a:t>
            </a:r>
            <a:r>
              <a:rPr dirty="0" sz="1200" i="1">
                <a:latin typeface="Times New Roman"/>
                <a:cs typeface="Times New Roman"/>
              </a:rPr>
              <a:t>м.</a:t>
            </a:r>
            <a:r>
              <a:rPr dirty="0" sz="1200" spc="17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Кропивницький,</a:t>
            </a:r>
            <a:r>
              <a:rPr dirty="0" sz="1200" spc="80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25006,</a:t>
            </a:r>
            <a:r>
              <a:rPr dirty="0" sz="1200" spc="240" i="1">
                <a:latin typeface="Times New Roman"/>
                <a:cs typeface="Times New Roman"/>
              </a:rPr>
              <a:t> </a:t>
            </a:r>
            <a:r>
              <a:rPr dirty="0" u="sng" sz="1200" spc="-55" i="1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130" i="1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додатка›іи:</a:t>
            </a:r>
            <a:endParaRPr sz="1200">
              <a:latin typeface="Times New Roman"/>
              <a:cs typeface="Times New Roman"/>
            </a:endParaRPr>
          </a:p>
          <a:p>
            <a:pPr algn="just" marL="37465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B3B44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10">
                <a:uFill>
                  <a:solidFill>
                    <a:srgbClr val="3B3B4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B3B44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60">
                <a:uFill>
                  <a:solidFill>
                    <a:srgbClr val="3B3B4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B3B44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45">
                <a:uFill>
                  <a:solidFill>
                    <a:srgbClr val="3B3B4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65">
                <a:uFill>
                  <a:solidFill>
                    <a:srgbClr val="3B3B44"/>
                  </a:solidFill>
                </a:uFill>
                <a:latin typeface="Times New Roman"/>
                <a:cs typeface="Times New Roman"/>
              </a:rPr>
              <a:t>І‹араіТгіы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>
                <a:latin typeface="Times New Roman"/>
                <a:cs typeface="Times New Roman"/>
              </a:rPr>
              <a:t> копія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74015">
              <a:lnSpc>
                <a:spcPts val="1370"/>
              </a:lnSpc>
            </a:pPr>
            <a:r>
              <a:rPr dirty="0" sz="1150">
                <a:latin typeface="Times New Roman"/>
                <a:cs typeface="Times New Roman"/>
              </a:rPr>
              <a:t>6)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3B383B"/>
                  </a:solidFill>
                </a:uFill>
                <a:latin typeface="Times New Roman"/>
                <a:cs typeface="Times New Roman"/>
              </a:rPr>
              <a:t>П</a:t>
            </a:r>
            <a:r>
              <a:rPr dirty="0" u="sng" sz="1150" spc="335">
                <a:uFill>
                  <a:solidFill>
                    <a:srgbClr val="3B383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50">
                <a:uFill>
                  <a:solidFill>
                    <a:srgbClr val="3B383B"/>
                  </a:solidFill>
                </a:uFill>
                <a:latin typeface="Times New Roman"/>
                <a:cs typeface="Times New Roman"/>
              </a:rPr>
              <a:t>J4</a:t>
            </a:r>
            <a:r>
              <a:rPr dirty="0" u="sng" sz="1150" spc="130">
                <a:uFill>
                  <a:solidFill>
                    <a:srgbClr val="3B383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30">
                <a:uFill>
                  <a:solidFill>
                    <a:srgbClr val="3B383B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150" spc="180">
                <a:uFill>
                  <a:solidFill>
                    <a:srgbClr val="3B383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3B383B"/>
                  </a:solidFill>
                </a:uFill>
                <a:latin typeface="Times New Roman"/>
                <a:cs typeface="Times New Roman"/>
              </a:rPr>
              <a:t>посТачальнш‹у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додаються: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algn="just" marL="3385185">
              <a:lnSpc>
                <a:spcPct val="100000"/>
              </a:lnSpc>
              <a:spcBef>
                <a:spcPts val="10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13970" marR="10795" indent="356235">
              <a:lnSpc>
                <a:spcPct val="98200"/>
              </a:lnSpc>
              <a:spcBef>
                <a:spcPts val="85"/>
              </a:spcBef>
            </a:pPr>
            <a:r>
              <a:rPr dirty="0" sz="1100">
                <a:latin typeface="Times New Roman"/>
                <a:cs typeface="Times New Roman"/>
              </a:rPr>
              <a:t>в)</a:t>
            </a:r>
            <a:r>
              <a:rPr dirty="0" sz="1100" spc="44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00" spc="46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вигіадку</a:t>
            </a:r>
            <a:r>
              <a:rPr dirty="0" u="sng" sz="1100" spc="14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00" spc="14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вілходів</a:t>
            </a:r>
            <a:r>
              <a:rPr dirty="0" u="sng" sz="1100" spc="4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ЛiKd</a:t>
            </a:r>
            <a:r>
              <a:rPr dirty="0" u="sng" sz="1100" spc="33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9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СЬКОГО</a:t>
            </a:r>
            <a:r>
              <a:rPr dirty="0" u="sng" sz="1100" spc="114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ЗАСОб\</a:t>
            </a:r>
            <a:r>
              <a:rPr dirty="0" u="sng" sz="1100" spc="13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00" spc="49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Vтилізацію</a:t>
            </a:r>
            <a:r>
              <a:rPr dirty="0" u="sng" sz="1100" spc="459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00" spc="459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знищсння,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200" spc="-3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у_двотижневий</a:t>
            </a:r>
            <a:r>
              <a:rPr dirty="0" u="sng" sz="1200" spc="5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5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пoiнфopмyвaти</a:t>
            </a:r>
            <a:r>
              <a:rPr dirty="0" u="sng" sz="1200" spc="-6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15240" marR="7620" indent="358775">
              <a:lnSpc>
                <a:spcPts val="1390"/>
              </a:lnSpc>
              <a:spcBef>
                <a:spcPts val="5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суб'ект </a:t>
            </a:r>
            <a:r>
              <a:rPr dirty="0" sz="1200">
                <a:latin typeface="Times New Roman"/>
                <a:cs typeface="Times New Roman"/>
              </a:rPr>
              <a:t>господарювашія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запобігания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зазнаяених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12700" marR="16510" indent="362585">
              <a:lnSpc>
                <a:spcPts val="1370"/>
              </a:lnSpc>
              <a:spcBef>
                <a:spcPts val="45"/>
              </a:spcBef>
            </a:pPr>
            <a:r>
              <a:rPr dirty="0" u="sng" sz="1150" spc="7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345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5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випядкv</a:t>
            </a:r>
            <a:r>
              <a:rPr dirty="0" u="sng" sz="1150" spc="175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3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відс</a:t>
            </a:r>
            <a:r>
              <a:rPr dirty="0" u="sng" sz="1150" spc="-4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Утності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9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 spc="10">
                <a:latin typeface="Times New Roman"/>
                <a:cs typeface="Times New Roman"/>
              </a:rPr>
              <a:t>Держлікслужби,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sng" sz="1150" spc="229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18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вигляді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u="sng" sz="1150" spc="65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150" spc="20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150" spc="14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5240" marR="5080" indent="359410">
              <a:lnSpc>
                <a:spcPts val="137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розпорядженнлми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ознайомигися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яа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Україіш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9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459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35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(</a:t>
            </a:r>
            <a:r>
              <a:rPr dirty="0" sz="1150">
                <a:latin typeface="Times New Roman"/>
                <a:cs typeface="Times New Roman"/>
                <a:hlinkClick r:id="rId7"/>
              </a:rPr>
              <a:t>https://www.d1s.gov.ua/)</a:t>
            </a:r>
            <a:r>
              <a:rPr dirty="0" sz="1150" spc="4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</a:t>
            </a:r>
            <a:r>
              <a:rPr dirty="0" sz="1150" spc="459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розділі</a:t>
            </a:r>
            <a:r>
              <a:rPr dirty="0" sz="1150" spc="465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РОЗПОРЯДЖЕННЯ </a:t>
            </a: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ts val="1445"/>
              </a:lnSpc>
              <a:spcBef>
                <a:spcPts val="120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6510" marR="8890" indent="-3175">
              <a:lnSpc>
                <a:spcPts val="1390"/>
              </a:lnSpc>
              <a:spcBef>
                <a:spcPts val="85"/>
              </a:spcBef>
              <a:buAutoNum type="arabicPeriod"/>
              <a:tabLst>
                <a:tab pos="16510" algn="l"/>
                <a:tab pos="196215" algn="l"/>
              </a:tabLst>
            </a:pP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20">
                <a:latin typeface="Times New Roman"/>
                <a:cs typeface="Times New Roman"/>
              </a:rPr>
              <a:t> 28.10.2025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918-001.1/002.0/17-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3970" marR="8890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0002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Державноі‘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20">
                <a:latin typeface="Times New Roman"/>
                <a:cs typeface="Times New Roman"/>
              </a:rPr>
              <a:t> 28.10.2025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919-001.1/002.0/17-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3970" marR="11430" indent="182880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9685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Україюі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28.10.2025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125">
                <a:latin typeface="Times New Roman"/>
                <a:cs typeface="Times New Roman"/>
              </a:rPr>
              <a:t>N•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920-001.1/002.0/17-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l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99220" y="2575052"/>
            <a:ext cx="272478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-635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Times New Roman"/>
                <a:cs typeface="Times New Roman"/>
              </a:rPr>
              <a:t>Керівникам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Уповноваженим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06942" y="9259316"/>
            <a:ext cx="13442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Начальнпк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30">
                <a:latin typeface="Times New Roman"/>
                <a:cs typeface="Times New Roman"/>
              </a:rPr>
              <a:t>службтт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05306" y="10022585"/>
            <a:ext cx="168910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5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9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7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5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542462" y="9253219"/>
            <a:ext cx="13893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ІІАНФІЛОВА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201023" y="10105643"/>
            <a:ext cx="2654935" cy="5530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2260">
              <a:lnSpc>
                <a:spcPts val="925"/>
              </a:lnSpc>
              <a:spcBef>
                <a:spcPts val="100"/>
              </a:spcBef>
            </a:pPr>
            <a:r>
              <a:rPr dirty="0" sz="800" spc="-55">
                <a:latin typeface="Cambria"/>
                <a:cs typeface="Cambria"/>
              </a:rPr>
              <a:t>,Цержаяіtа</a:t>
            </a:r>
            <a:r>
              <a:rPr dirty="0" sz="800" spc="6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тіужбв</a:t>
            </a:r>
            <a:r>
              <a:rPr dirty="0" sz="800" spc="-2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з</a:t>
            </a:r>
            <a:r>
              <a:rPr dirty="0" sz="800" spc="-45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.чімрсъштх</a:t>
            </a:r>
            <a:r>
              <a:rPr dirty="0" sz="800" spc="114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зпвобів</a:t>
            </a:r>
            <a:r>
              <a:rPr dirty="0" sz="800" spc="20"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те</a:t>
            </a:r>
            <a:r>
              <a:rPr dirty="0" sz="800" spc="4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коитрозю</a:t>
            </a:r>
            <a:r>
              <a:rPr dirty="0" sz="800" spc="3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за</a:t>
            </a:r>
            <a:endParaRPr sz="800">
              <a:latin typeface="Cambria"/>
              <a:cs typeface="Cambria"/>
            </a:endParaRPr>
          </a:p>
          <a:p>
            <a:pPr algn="r" marR="641350">
              <a:lnSpc>
                <a:spcPts val="755"/>
              </a:lnSpc>
              <a:tabLst>
                <a:tab pos="290195" algn="l"/>
              </a:tabLst>
            </a:pPr>
            <a:r>
              <a:rPr dirty="0" sz="700" spc="-50">
                <a:latin typeface="Times New Roman"/>
                <a:cs typeface="Times New Roman"/>
              </a:rPr>
              <a:t>“</a:t>
            </a:r>
            <a:r>
              <a:rPr dirty="0" sz="700">
                <a:latin typeface="Times New Roman"/>
                <a:cs typeface="Times New Roman"/>
              </a:rPr>
              <a:t>	tіа{зхог1ївамїт</a:t>
            </a:r>
            <a:r>
              <a:rPr dirty="0" sz="700" spc="70">
                <a:latin typeface="Times New Roman"/>
                <a:cs typeface="Times New Roman"/>
              </a:rPr>
              <a:t> </a:t>
            </a:r>
            <a:r>
              <a:rPr dirty="0" sz="700">
                <a:solidFill>
                  <a:srgbClr val="2A2A2A"/>
                </a:solidFill>
                <a:latin typeface="Times New Roman"/>
                <a:cs typeface="Times New Roman"/>
              </a:rPr>
              <a:t>у</a:t>
            </a:r>
            <a:r>
              <a:rPr dirty="0" sz="700" spc="1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КіровРі</a:t>
            </a:r>
            <a:r>
              <a:rPr dirty="0" sz="700" spc="9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ра0сьБій</a:t>
            </a:r>
            <a:r>
              <a:rPr dirty="0" sz="700" spc="125">
                <a:latin typeface="Times New Roman"/>
                <a:cs typeface="Times New Roman"/>
              </a:rPr>
              <a:t> </a:t>
            </a:r>
            <a:r>
              <a:rPr dirty="0" sz="700" spc="-10">
                <a:latin typeface="Times New Roman"/>
                <a:cs typeface="Times New Roman"/>
              </a:rPr>
              <a:t>области</a:t>
            </a:r>
            <a:endParaRPr sz="700">
              <a:latin typeface="Times New Roman"/>
              <a:cs typeface="Times New Roman"/>
            </a:endParaRPr>
          </a:p>
          <a:p>
            <a:pPr algn="r" marR="654050">
              <a:lnSpc>
                <a:spcPts val="770"/>
              </a:lnSpc>
            </a:pPr>
            <a:r>
              <a:rPr dirty="0" sz="750">
                <a:latin typeface="Times New Roman"/>
                <a:cs typeface="Times New Roman"/>
              </a:rPr>
              <a:t>XC</a:t>
            </a:r>
            <a:r>
              <a:rPr dirty="0" sz="750" spc="-75">
                <a:latin typeface="Times New Roman"/>
                <a:cs typeface="Times New Roman"/>
              </a:rPr>
              <a:t> </a:t>
            </a:r>
            <a:r>
              <a:rPr dirty="0" sz="750" spc="-95">
                <a:solidFill>
                  <a:srgbClr val="131313"/>
                </a:solidFill>
                <a:latin typeface="Times New Roman"/>
                <a:cs typeface="Times New Roman"/>
              </a:rPr>
              <a:t>I</a:t>
            </a:r>
            <a:r>
              <a:rPr dirty="0" sz="750" spc="-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9-</a:t>
            </a:r>
            <a:r>
              <a:rPr dirty="0" sz="750">
                <a:latin typeface="Times New Roman"/>
                <a:cs typeface="Times New Roman"/>
              </a:rPr>
              <a:t>t)</a:t>
            </a:r>
            <a:r>
              <a:rPr dirty="0" sz="750" spc="240">
                <a:latin typeface="Times New Roman"/>
                <a:cs typeface="Times New Roman"/>
              </a:rPr>
              <a:t> </a:t>
            </a:r>
            <a:r>
              <a:rPr dirty="0" sz="750" spc="-10">
                <a:solidFill>
                  <a:srgbClr val="5B5B5B"/>
                </a:solidFill>
                <a:latin typeface="Times New Roman"/>
                <a:cs typeface="Times New Roman"/>
              </a:rPr>
              <a:t>.</a:t>
            </a:r>
            <a:r>
              <a:rPr dirty="0" sz="750" spc="-9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750" spc="-45">
                <a:latin typeface="Times New Roman"/>
                <a:cs typeface="Times New Roman"/>
              </a:rPr>
              <a:t>I.*U2.0‘0fi.</a:t>
            </a:r>
            <a:r>
              <a:rPr dirty="0" sz="750" spc="15">
                <a:latin typeface="Times New Roman"/>
                <a:cs typeface="Times New Roman"/>
              </a:rPr>
              <a:t> </a:t>
            </a:r>
            <a:r>
              <a:rPr dirty="0" sz="750" spc="-110">
                <a:latin typeface="Times New Roman"/>
                <a:cs typeface="Times New Roman"/>
              </a:rPr>
              <a:t>І?—</a:t>
            </a:r>
            <a:r>
              <a:rPr dirty="0" sz="750" spc="-35">
                <a:latin typeface="Times New Roman"/>
                <a:cs typeface="Times New Roman"/>
              </a:rPr>
              <a:t>2fi</a:t>
            </a:r>
            <a:r>
              <a:rPr dirty="0" sz="750" spc="12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нід</a:t>
            </a:r>
            <a:r>
              <a:rPr dirty="0" sz="750" spc="3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30.</a:t>
            </a:r>
            <a:r>
              <a:rPr dirty="0" sz="750" spc="-10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I0.2U2'i</a:t>
            </a:r>
            <a:endParaRPr sz="750">
              <a:latin typeface="Times New Roman"/>
              <a:cs typeface="Times New Roman"/>
            </a:endParaRPr>
          </a:p>
          <a:p>
            <a:pPr marL="302260" marR="151765" indent="-63500">
              <a:lnSpc>
                <a:spcPts val="819"/>
              </a:lnSpc>
              <a:spcBef>
                <a:spcPts val="65"/>
              </a:spcBef>
            </a:pPr>
            <a:r>
              <a:rPr dirty="0" sz="800">
                <a:latin typeface="Times New Roman"/>
                <a:cs typeface="Times New Roman"/>
              </a:rPr>
              <a:t>ї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XEП: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Па›‹ф1›‹›вз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Я.</a:t>
            </a:r>
            <a:r>
              <a:rPr dirty="0" sz="800" spc="-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В.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30.10.2025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12:35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3FAA92993S6kC003‹J4O00000B94Fl</a:t>
            </a:r>
            <a:r>
              <a:rPr dirty="0" sz="800" spc="2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F009C6?D300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2189" y="170687"/>
            <a:ext cx="447965" cy="62484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31904" y="9442704"/>
            <a:ext cx="48758" cy="10668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34860" y="10128504"/>
            <a:ext cx="1865000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39125" y="9476231"/>
            <a:ext cx="383969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893186" y="9439655"/>
            <a:ext cx="286453" cy="10972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32132" y="10332719"/>
            <a:ext cx="1770531" cy="19202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82581" y="9451847"/>
            <a:ext cx="996495" cy="237743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05599" y="815340"/>
            <a:ext cx="5749925" cy="11582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79095" marR="401320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4445">
              <a:lnSpc>
                <a:spcPts val="1530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065" marR="5080">
              <a:lnSpc>
                <a:spcPts val="1220"/>
              </a:lnSpc>
              <a:tabLst>
                <a:tab pos="5243830" algn="l"/>
              </a:tabLst>
            </a:pPr>
            <a:r>
              <a:rPr dirty="0" sz="1100" spc="-10">
                <a:latin typeface="Times New Roman"/>
                <a:cs typeface="Times New Roman"/>
              </a:rPr>
              <a:t>проспект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Киі'в,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422-</a:t>
            </a:r>
            <a:r>
              <a:rPr dirty="0" sz="1100" spc="-125">
                <a:latin typeface="Times New Roman"/>
                <a:cs typeface="Times New Roman"/>
              </a:rPr>
              <a:t>55—</a:t>
            </a:r>
            <a:r>
              <a:rPr dirty="0" sz="1100" spc="-30">
                <a:latin typeface="Times New Roman"/>
                <a:cs typeface="Times New Roman"/>
              </a:rPr>
              <a:t>77,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e—</a:t>
            </a:r>
            <a:r>
              <a:rPr dirty="0" sz="1100" spc="-100">
                <a:latin typeface="Times New Roman"/>
                <a:cs typeface="Times New Roman"/>
              </a:rPr>
              <a:t>mail: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1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	s</a:t>
            </a:r>
            <a:r>
              <a:rPr dirty="0" u="sng" sz="1100" spc="459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100" spc="8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4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40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littps://www.dls.цov.ua.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СДРПОУ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6074" y="2182114"/>
            <a:ext cx="236093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9640" algn="l"/>
                <a:tab pos="2347595" algn="l"/>
              </a:tabLst>
            </a:pPr>
            <a:r>
              <a:rPr dirty="0" u="sng" sz="11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150" spc="-280">
                <a:latin typeface="Courier New"/>
                <a:cs typeface="Courier New"/>
              </a:rPr>
              <a:t>Bi,D</a:t>
            </a:r>
            <a:r>
              <a:rPr dirty="0" sz="1150" spc="65">
                <a:latin typeface="Courier New"/>
                <a:cs typeface="Courier New"/>
              </a:rPr>
              <a:t> </a:t>
            </a:r>
            <a:r>
              <a:rPr dirty="0" u="sng" sz="11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67170" y="2116073"/>
            <a:ext cx="271907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7320" algn="l"/>
                <a:tab pos="2705735" algn="l"/>
              </a:tabLst>
            </a:pPr>
            <a:r>
              <a:rPr dirty="0" sz="1550">
                <a:latin typeface="Courier New"/>
                <a:cs typeface="Courier New"/>
              </a:rPr>
              <a:t>HaN•</a:t>
            </a:r>
            <a:r>
              <a:rPr dirty="0" sz="1550" spc="-54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86433" y="2537459"/>
            <a:ext cx="2716530" cy="4419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70"/>
              </a:lnSpc>
              <a:spcBef>
                <a:spcPts val="100"/>
              </a:spcBef>
              <a:tabLst>
                <a:tab pos="19900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</a:t>
            </a:r>
            <a:endParaRPr sz="1400">
              <a:latin typeface="Times New Roman"/>
              <a:cs typeface="Times New Roman"/>
            </a:endParaRPr>
          </a:p>
          <a:p>
            <a:pPr marL="15875">
              <a:lnSpc>
                <a:spcPts val="1610"/>
              </a:lnSpc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19343" y="2949193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989682" y="3156711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87635" y="2949193"/>
            <a:ext cx="1181100" cy="63373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5080">
              <a:lnSpc>
                <a:spcPts val="1580"/>
              </a:lnSpc>
              <a:spcBef>
                <a:spcPts val="18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46751" y="3750564"/>
            <a:ext cx="6080125" cy="56692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255645" marR="117475" indent="-3810">
              <a:lnSpc>
                <a:spcPts val="1630"/>
              </a:lnSpc>
              <a:spcBef>
                <a:spcPts val="195"/>
              </a:spcBef>
              <a:tabLst>
                <a:tab pos="469836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6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92075">
              <a:lnSpc>
                <a:spcPct val="100000"/>
              </a:lnSpc>
              <a:spcBef>
                <a:spcPts val="5"/>
              </a:spcBef>
            </a:pPr>
            <a:r>
              <a:rPr dirty="0" sz="1350" spc="4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516255">
              <a:lnSpc>
                <a:spcPct val="100000"/>
              </a:lnSpc>
            </a:pPr>
            <a:r>
              <a:rPr dirty="0" sz="1300">
                <a:latin typeface="Times New Roman"/>
                <a:cs typeface="Times New Roman"/>
              </a:rPr>
              <a:t>Відповідно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Конституцн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22,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55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Закону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71755" marR="48260" indent="-3175">
              <a:lnSpc>
                <a:spcPts val="1850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10">
                <a:latin typeface="Times New Roman"/>
                <a:cs typeface="Times New Roman"/>
              </a:rPr>
              <a:t> 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</a:t>
            </a:r>
            <a:endParaRPr sz="1350">
              <a:latin typeface="Times New Roman"/>
              <a:cs typeface="Times New Roman"/>
            </a:endParaRPr>
          </a:p>
          <a:p>
            <a:pPr algn="just" marL="71755" indent="1905">
              <a:lnSpc>
                <a:spcPct val="100000"/>
              </a:lnSpc>
              <a:spcBef>
                <a:spcPts val="170"/>
              </a:spcBef>
            </a:pP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Мінlстрів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</a:t>
            </a:r>
            <a:endParaRPr sz="1350">
              <a:latin typeface="Times New Roman"/>
              <a:cs typeface="Times New Roman"/>
            </a:endParaRPr>
          </a:p>
          <a:p>
            <a:pPr algn="just" marL="73025" marR="37465" indent="-1270">
              <a:lnSpc>
                <a:spcPct val="113599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території’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наказоs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-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lxli'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60">
                <a:latin typeface="Times New Roman"/>
                <a:cs typeface="Times New Roman"/>
              </a:rPr>
              <a:t>viтpг‹aa</a:t>
            </a:r>
            <a:r>
              <a:rPr dirty="0" sz="1350" spc="229">
                <a:latin typeface="Times New Roman"/>
                <a:cs typeface="Times New Roman"/>
              </a:rPr>
              <a:t>   </a:t>
            </a:r>
            <a:r>
              <a:rPr dirty="0" sz="1350" spc="65">
                <a:latin typeface="Times New Roman"/>
                <a:cs typeface="Times New Roman"/>
              </a:rPr>
              <a:t>z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70">
                <a:latin typeface="Times New Roman"/>
                <a:cs typeface="Times New Roman"/>
              </a:rPr>
              <a:t>спи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 spc="90">
                <a:latin typeface="Times New Roman"/>
                <a:cs typeface="Times New Roman"/>
              </a:rPr>
              <a:t>дщов'я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baseline="2057" sz="2025">
                <a:latin typeface="Times New Roman"/>
                <a:cs typeface="Times New Roman"/>
              </a:rPr>
              <a:t>(зі</a:t>
            </a:r>
            <a:r>
              <a:rPr dirty="0" baseline="2057" sz="2025" spc="292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змінами),</a:t>
            </a:r>
            <a:r>
              <a:rPr dirty="0" baseline="2057" sz="2025" spc="322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зареестрованого</a:t>
            </a:r>
            <a:r>
              <a:rPr dirty="0" baseline="2057" sz="2025" spc="225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Міністерством</a:t>
            </a:r>
            <a:r>
              <a:rPr dirty="0" baseline="2057" sz="2025" spc="419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юстиці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України</a:t>
            </a:r>
            <a:r>
              <a:rPr dirty="0" baseline="2057" sz="2025" spc="352">
                <a:latin typeface="Times New Roman"/>
                <a:cs typeface="Times New Roman"/>
              </a:rPr>
              <a:t>  </a:t>
            </a:r>
            <a:r>
              <a:rPr dirty="0" baseline="2057" sz="2025">
                <a:latin typeface="Times New Roman"/>
                <a:cs typeface="Times New Roman"/>
              </a:rPr>
              <a:t>30</a:t>
            </a:r>
            <a:r>
              <a:rPr dirty="0" baseline="2057" sz="2025" spc="120">
                <a:latin typeface="Times New Roman"/>
                <a:cs typeface="Times New Roman"/>
              </a:rPr>
              <a:t> </a:t>
            </a:r>
            <a:r>
              <a:rPr dirty="0" baseline="2057" sz="2025" spc="-15">
                <a:latin typeface="Times New Roman"/>
                <a:cs typeface="Times New Roman"/>
              </a:rPr>
              <a:t>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Мlністерством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37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утилізаціі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 </a:t>
            </a:r>
            <a:r>
              <a:rPr dirty="0" sz="1300">
                <a:latin typeface="Times New Roman"/>
                <a:cs typeface="Times New Roman"/>
              </a:rPr>
              <a:t>N</a:t>
            </a:r>
            <a:r>
              <a:rPr dirty="0" sz="1300" spc="229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242,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зареестрованих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4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юстиції</a:t>
            </a:r>
            <a:r>
              <a:rPr dirty="0" sz="1300" spc="3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6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baseline="6172" sz="2025">
                <a:latin typeface="Times New Roman"/>
                <a:cs typeface="Times New Roman"/>
              </a:rPr>
              <a:t>від</a:t>
            </a:r>
            <a:r>
              <a:rPr dirty="0" baseline="6172" sz="2025" spc="382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09.10.2025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260">
                <a:latin typeface="Times New Roman"/>
                <a:cs typeface="Times New Roman"/>
              </a:rPr>
              <a:t>№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861-01.1/02.0/06.14-25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86785" y="9416795"/>
            <a:ext cx="4326890" cy="7258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709295" algn="l"/>
                <a:tab pos="1004569" algn="l"/>
                <a:tab pos="1881505" algn="l"/>
                <a:tab pos="2165985" algn="l"/>
                <a:tab pos="3281045" algn="l"/>
                <a:tab pos="35032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400">
              <a:latin typeface="Times New Roman"/>
              <a:cs typeface="Times New Roman"/>
            </a:endParaRPr>
          </a:p>
          <a:p>
            <a:pPr marL="1437005">
              <a:lnSpc>
                <a:spcPts val="869"/>
              </a:lnSpc>
            </a:pPr>
            <a:r>
              <a:rPr dirty="0" baseline="15151" sz="825">
                <a:latin typeface="Trebuchet MS"/>
                <a:cs typeface="Trebuchet MS"/>
              </a:rPr>
              <a:t>М</a:t>
            </a:r>
            <a:r>
              <a:rPr dirty="0" sz="800">
                <a:latin typeface="Trebuchet MS"/>
                <a:cs typeface="Trebuchet MS"/>
              </a:rPr>
              <a:t>*</a:t>
            </a:r>
            <a:r>
              <a:rPr dirty="0" sz="800" spc="325">
                <a:latin typeface="Trebuchet MS"/>
                <a:cs typeface="Trebuchet MS"/>
              </a:rPr>
              <a:t> </a:t>
            </a:r>
            <a:r>
              <a:rPr dirty="0" sz="800" spc="-10">
                <a:latin typeface="Trebuchet MS"/>
                <a:cs typeface="Trebuchet MS"/>
              </a:rPr>
              <a:t>Держлікслужба</a:t>
            </a:r>
            <a:endParaRPr sz="800">
              <a:latin typeface="Trebuchet MS"/>
              <a:cs typeface="Trebuchet MS"/>
            </a:endParaRPr>
          </a:p>
          <a:p>
            <a:pPr marL="1602740">
              <a:lnSpc>
                <a:spcPts val="1110"/>
              </a:lnSpc>
            </a:pPr>
            <a:r>
              <a:rPr dirty="0" sz="1000" spc="-25">
                <a:latin typeface="Trebuchet MS"/>
                <a:cs typeface="Trebuchet MS"/>
              </a:rPr>
              <a:t>№918-</a:t>
            </a:r>
            <a:r>
              <a:rPr dirty="0" sz="1000" spc="-20">
                <a:latin typeface="Trebuchet MS"/>
                <a:cs typeface="Trebuchet MS"/>
              </a:rPr>
              <a:t>001.1/002.0/17-</a:t>
            </a:r>
            <a:r>
              <a:rPr dirty="0" sz="1000">
                <a:latin typeface="Trebuchet MS"/>
                <a:cs typeface="Trebuchet MS"/>
              </a:rPr>
              <a:t>25</a:t>
            </a:r>
            <a:r>
              <a:rPr dirty="0" sz="1000" spc="11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від</a:t>
            </a:r>
            <a:r>
              <a:rPr dirty="0" sz="1000" spc="120">
                <a:latin typeface="Trebuchet MS"/>
                <a:cs typeface="Trebuchet MS"/>
              </a:rPr>
              <a:t> </a:t>
            </a:r>
            <a:r>
              <a:rPr dirty="0" sz="1000" spc="-10">
                <a:latin typeface="Trebuchet MS"/>
                <a:cs typeface="Trebuchet MS"/>
              </a:rPr>
              <a:t>28.10.2025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420894" y="9428988"/>
            <a:ext cx="6191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968" sz="2100" spc="-15">
                <a:latin typeface="Times New Roman"/>
                <a:cs typeface="Times New Roman"/>
              </a:rPr>
              <a:t>обла</a:t>
            </a:r>
            <a:r>
              <a:rPr dirty="0" sz="850" spc="-10">
                <a:latin typeface="Times New Roman"/>
                <a:cs typeface="Times New Roman"/>
              </a:rPr>
              <a:t>В</a:t>
            </a:r>
            <a:r>
              <a:rPr dirty="0" baseline="3968" sz="2100" spc="-15">
                <a:latin typeface="Times New Roman"/>
                <a:cs typeface="Times New Roman"/>
              </a:rPr>
              <a:t>ті,</a:t>
            </a:r>
            <a:endParaRPr baseline="3968" sz="21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01787" y="9647428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108295" y="9516364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66040" y="10181843"/>
            <a:ext cx="12890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№808'02.12-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10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7015" y="7520940"/>
            <a:ext cx="1952243" cy="113842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81535" y="611378"/>
            <a:ext cx="6010275" cy="56172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15875" indent="2540">
              <a:lnSpc>
                <a:spcPct val="113999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Лввівській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370" i="1">
                <a:latin typeface="Times New Roman"/>
                <a:cs typeface="Times New Roman"/>
              </a:rPr>
              <a:t>№</a:t>
            </a:r>
            <a:r>
              <a:rPr dirty="0" sz="1350" spc="23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9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41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8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8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 небезпечною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0">
                <a:latin typeface="Times New Roman"/>
                <a:cs typeface="Times New Roman"/>
              </a:rPr>
              <a:t> 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3335" marR="15875" indent="445770">
              <a:lnSpc>
                <a:spcPts val="1839"/>
              </a:lnSpc>
              <a:spcBef>
                <a:spcPts val="2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59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6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4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20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F4B016A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PREDNISOLON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S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1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Egis,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2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 </a:t>
            </a:r>
            <a:r>
              <a:rPr dirty="0" sz="1350" spc="55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461009">
              <a:lnSpc>
                <a:spcPct val="1000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19685" marR="23495" indent="-635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13335" marR="8890" indent="8255">
              <a:lnSpc>
                <a:spcPct val="112799"/>
              </a:lnSpc>
              <a:spcBef>
                <a:spcPts val="4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iï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Держпікслужби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знигцення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8415" marR="30480" indent="445770">
              <a:lnSpc>
                <a:spcPts val="183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здійснюютв </a:t>
            </a:r>
            <a:r>
              <a:rPr dirty="0" sz="1350">
                <a:latin typeface="Times New Roman"/>
                <a:cs typeface="Times New Roman"/>
              </a:rPr>
              <a:t>територіалвні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7145" marR="5080" indent="447040">
              <a:lnSpc>
                <a:spcPts val="1839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5471" y="6431534"/>
            <a:ext cx="4409440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66469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Мінtстерство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6700"/>
              </a:lnSpc>
              <a:spcBef>
                <a:spcPts val="175"/>
              </a:spcBef>
              <a:tabLst>
                <a:tab pos="764540" algn="l"/>
                <a:tab pos="1842135" algn="l"/>
                <a:tab pos="2855595" algn="l"/>
                <a:tab pos="342772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36503" y="6943597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17510" y="6943597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53716" y="7848854"/>
            <a:ext cx="581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6939" y="9479533"/>
            <a:ext cx="19634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5">
                <a:latin typeface="Times New Roman"/>
                <a:cs typeface="Times New Roman"/>
              </a:rPr>
              <a:t>Н</a:t>
            </a:r>
            <a:r>
              <a:rPr dirty="0" sz="750" spc="-6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iна</a:t>
            </a:r>
            <a:r>
              <a:rPr dirty="0" sz="750" spc="125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ЧОРН</a:t>
            </a:r>
            <a:r>
              <a:rPr dirty="0" sz="750" spc="-60">
                <a:latin typeface="Times New Roman"/>
                <a:cs typeface="Times New Roman"/>
              </a:rPr>
              <a:t> </a:t>
            </a:r>
            <a:r>
              <a:rPr dirty="0" sz="750" spc="-45">
                <a:latin typeface="Times New Roman"/>
                <a:cs typeface="Times New Roman"/>
              </a:rPr>
              <a:t>ЕI</a:t>
            </a:r>
            <a:r>
              <a:rPr dirty="0" sz="750" spc="20">
                <a:latin typeface="Times New Roman"/>
                <a:cs typeface="Times New Roman"/>
              </a:rPr>
              <a:t> </a:t>
            </a:r>
            <a:r>
              <a:rPr dirty="0" sz="750" spc="-95">
                <a:latin typeface="Times New Roman"/>
                <a:cs typeface="Times New Roman"/>
              </a:rPr>
              <a:t>I</a:t>
            </a:r>
            <a:r>
              <a:rPr dirty="0" sz="750" spc="-7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bKA.</a:t>
            </a:r>
            <a:r>
              <a:rPr dirty="0" sz="750" spc="4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тел.</a:t>
            </a:r>
            <a:r>
              <a:rPr dirty="0" sz="750" spc="1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044)</a:t>
            </a:r>
            <a:r>
              <a:rPr dirty="0" sz="750" spc="3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322-35</a:t>
            </a:r>
            <a:r>
              <a:rPr dirty="0" sz="750" spc="-11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-76</a:t>
            </a:r>
            <a:r>
              <a:rPr dirty="0" sz="750" spc="390">
                <a:latin typeface="Times New Roman"/>
                <a:cs typeface="Times New Roman"/>
              </a:rPr>
              <a:t> </a:t>
            </a:r>
            <a:r>
              <a:rPr dirty="0" sz="750" spc="-245">
                <a:latin typeface="Times New Roman"/>
                <a:cs typeface="Times New Roman"/>
              </a:rPr>
              <a:t>1</a:t>
            </a:r>
            <a:r>
              <a:rPr dirty="0" sz="750" spc="25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33)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91003" y="7876285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23905" y="192023"/>
            <a:ext cx="447965" cy="62788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02543" y="10144727"/>
            <a:ext cx="132080" cy="237490"/>
          </a:xfrm>
          <a:prstGeom prst="rect">
            <a:avLst/>
          </a:prstGeom>
        </p:spPr>
        <p:txBody>
          <a:bodyPr wrap="square" lIns="0" tIns="3175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 spc="-280">
                <a:latin typeface="Arial MT"/>
                <a:cs typeface="Arial MT"/>
              </a:rPr>
              <a:t>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75">
                <a:latin typeface="Arial MT"/>
                <a:cs typeface="Arial MT"/>
              </a:rPr>
              <a:t>EOO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45694" y="10143743"/>
            <a:ext cx="1645588" cy="240791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860121" y="9451847"/>
            <a:ext cx="1301750" cy="253365"/>
            <a:chOff x="5860121" y="9451847"/>
            <a:chExt cx="1301750" cy="253365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13619" y="9454895"/>
              <a:ext cx="48758" cy="10668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29419" y="9488423"/>
              <a:ext cx="475392" cy="5791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874901" y="9451847"/>
              <a:ext cx="286454" cy="10972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860121" y="9464039"/>
              <a:ext cx="1200669" cy="240791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084267" y="833628"/>
            <a:ext cx="5751195" cy="11639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algn="ctr" marL="379095" marR="402590">
              <a:lnSpc>
                <a:spcPts val="1580"/>
              </a:lnSpc>
              <a:spcBef>
                <a:spcPts val="23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7620">
              <a:lnSpc>
                <a:spcPts val="155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70"/>
              </a:lnSpc>
              <a:spcBef>
                <a:spcPts val="1605"/>
              </a:spcBef>
              <a:tabLst>
                <a:tab pos="5638800" algn="l"/>
              </a:tabLst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h4.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КИів,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95">
                <a:latin typeface="Times New Roman"/>
                <a:cs typeface="Times New Roman"/>
              </a:rPr>
              <a:t>422—</a:t>
            </a:r>
            <a:r>
              <a:rPr dirty="0" sz="1100" spc="-204">
                <a:latin typeface="Times New Roman"/>
                <a:cs typeface="Times New Roman"/>
              </a:rPr>
              <a:t>55—</a:t>
            </a:r>
            <a:r>
              <a:rPr dirty="0" sz="1100" spc="-80">
                <a:latin typeface="Times New Roman"/>
                <a:cs typeface="Times New Roman"/>
              </a:rPr>
              <a:t>77,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dlsVdls</a:t>
            </a:r>
            <a:r>
              <a:rPr dirty="0" u="sng" sz="1100" spc="48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00" spc="-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а</a:t>
            </a:r>
            <a:r>
              <a:rPr dirty="0" sz="1100" spc="-25">
                <a:latin typeface="Times New Roman"/>
                <a:cs typeface="Times New Roman"/>
              </a:rPr>
              <a:t>, </a:t>
            </a:r>
            <a:r>
              <a:rPr dirty="0" u="sng" sz="1100" spc="-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9"/>
              </a:rPr>
              <a:t>https://www.d1s.q•ov.ua,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Код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CДPПOV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47790" y="2171700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8860" algn="l"/>
              </a:tabLst>
            </a:pP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61793" y="2156459"/>
            <a:ext cx="271970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1445" algn="l"/>
                <a:tab pos="2693035" algn="l"/>
              </a:tabLst>
            </a:pPr>
            <a:r>
              <a:rPr dirty="0" sz="1400">
                <a:latin typeface="Courier New"/>
                <a:cs typeface="Courier New"/>
              </a:rPr>
              <a:t>ИaNe</a:t>
            </a:r>
            <a:r>
              <a:rPr dirty="0" sz="1400" spc="-215">
                <a:latin typeface="Courier New"/>
                <a:cs typeface="Courier New"/>
              </a:rPr>
              <a:t>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  <a:tabLst>
                <a:tab pos="1993264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71908" y="2766567"/>
            <a:ext cx="269938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80">
                <a:latin typeface="Times New Roman"/>
                <a:cs typeface="Times New Roman"/>
              </a:rPr>
              <a:t>господарювання,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які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498011" y="2958338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971397" y="3168904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166378" y="2958338"/>
            <a:ext cx="1188085" cy="648970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 marR="5080" indent="8255">
              <a:lnSpc>
                <a:spcPct val="103400"/>
              </a:lnSpc>
              <a:spcBef>
                <a:spcPts val="4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00" spc="6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87712" y="3775202"/>
            <a:ext cx="5984875" cy="477266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6590" marR="80645" indent="-635">
              <a:lnSpc>
                <a:spcPts val="1580"/>
              </a:lnSpc>
              <a:spcBef>
                <a:spcPts val="185"/>
              </a:spcBef>
              <a:tabLst>
                <a:tab pos="463931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 algn="ctr" marL="69850">
              <a:lnSpc>
                <a:spcPct val="100000"/>
              </a:lnSpc>
              <a:spcBef>
                <a:spcPts val="152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1841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Конституцн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R="18415">
              <a:lnSpc>
                <a:spcPct val="100000"/>
              </a:lnSpc>
              <a:spcBef>
                <a:spcPts val="204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статеи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5715">
              <a:lnSpc>
                <a:spcPct val="113500"/>
              </a:lnSpc>
              <a:spcBef>
                <a:spcPts val="30"/>
              </a:spcBef>
            </a:pPr>
            <a:r>
              <a:rPr dirty="0" sz="1350" spc="-15">
                <a:latin typeface="Times New Roman"/>
                <a:cs typeface="Times New Roman"/>
              </a:rPr>
              <a:t>України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«Про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лікарськ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засоби»,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Положения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службу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України </a:t>
            </a:r>
            <a:r>
              <a:rPr dirty="0" sz="1350" spc="-15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засобі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наркотиками,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постановою </a:t>
            </a:r>
            <a:r>
              <a:rPr dirty="0" sz="1350" spc="-10">
                <a:latin typeface="Times New Roman"/>
                <a:cs typeface="Times New Roman"/>
              </a:rPr>
              <a:t>Кабінету</a:t>
            </a:r>
            <a:r>
              <a:rPr dirty="0" sz="1350" spc="7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Міністрі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73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України</a:t>
            </a:r>
            <a:r>
              <a:rPr dirty="0" sz="1350" spc="7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05">
                <a:latin typeface="Times New Roman"/>
                <a:cs typeface="Times New Roman"/>
              </a:rPr>
              <a:t> </a:t>
            </a:r>
            <a:r>
              <a:rPr dirty="0" sz="1350" spc="-155">
                <a:latin typeface="Times New Roman"/>
                <a:cs typeface="Times New Roman"/>
              </a:rPr>
              <a:t>I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2.08.2015</a:t>
            </a:r>
            <a:r>
              <a:rPr dirty="0" sz="1350" spc="850">
                <a:latin typeface="Times New Roman"/>
                <a:cs typeface="Times New Roman"/>
              </a:rPr>
              <a:t>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101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6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здійснення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6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6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якості</a:t>
            </a:r>
            <a:r>
              <a:rPr dirty="0" sz="1350" spc="57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5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09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що</a:t>
            </a:r>
            <a:r>
              <a:rPr dirty="0" sz="1350" spc="52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ввозяться</a:t>
            </a:r>
            <a:r>
              <a:rPr dirty="0" sz="1350" spc="6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Україну,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затвердженого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постановою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Кабінету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Міністрів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України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від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14.09.2005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пункту</a:t>
            </a:r>
            <a:r>
              <a:rPr dirty="0" sz="1350" spc="1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1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2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встановлення</a:t>
            </a:r>
            <a:r>
              <a:rPr dirty="0" sz="1350" spc="12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заборон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1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125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заборони</a:t>
            </a:r>
            <a:r>
              <a:rPr dirty="0" sz="1350">
                <a:latin typeface="Times New Roman"/>
                <a:cs typeface="Times New Roman"/>
              </a:rPr>
              <a:t>) </a:t>
            </a:r>
            <a:r>
              <a:rPr dirty="0" sz="1350" spc="-15">
                <a:latin typeface="Times New Roman"/>
                <a:cs typeface="Times New Roman"/>
              </a:rPr>
              <a:t>та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поновлення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обігу</a:t>
            </a:r>
            <a:r>
              <a:rPr dirty="0" sz="1350">
                <a:latin typeface="Times New Roman"/>
                <a:cs typeface="Times New Roman"/>
              </a:rPr>
              <a:t>  лікарських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засобів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України,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 </a:t>
            </a:r>
            <a:r>
              <a:rPr dirty="0" sz="1300" spc="10">
                <a:latin typeface="Times New Roman"/>
                <a:cs typeface="Times New Roman"/>
              </a:rPr>
              <a:t>наказом</a:t>
            </a:r>
            <a:r>
              <a:rPr dirty="0" sz="1300" spc="80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Міністерства</a:t>
            </a:r>
            <a:r>
              <a:rPr dirty="0" sz="1300" spc="82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охорони</a:t>
            </a:r>
            <a:r>
              <a:rPr dirty="0" sz="1300" spc="85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здоров’я</a:t>
            </a:r>
            <a:r>
              <a:rPr dirty="0" sz="1300" spc="79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України</a:t>
            </a:r>
            <a:r>
              <a:rPr dirty="0" sz="1300" spc="78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від</a:t>
            </a:r>
            <a:r>
              <a:rPr dirty="0" sz="1300" spc="72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22.11.201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l</a:t>
            </a:r>
            <a:r>
              <a:rPr dirty="0" sz="1300" spc="919">
                <a:latin typeface="Times New Roman"/>
                <a:cs typeface="Times New Roman"/>
              </a:rPr>
              <a:t> </a:t>
            </a:r>
            <a:r>
              <a:rPr dirty="0" sz="1300" spc="-55">
                <a:latin typeface="Times New Roman"/>
                <a:cs typeface="Times New Roman"/>
              </a:rPr>
              <a:t>N•</a:t>
            </a:r>
            <a:r>
              <a:rPr dirty="0" sz="1300" spc="70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809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(зі</a:t>
            </a:r>
            <a:r>
              <a:rPr dirty="0" sz="1350" spc="7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змінами</a:t>
            </a:r>
            <a:r>
              <a:rPr dirty="0" sz="1350">
                <a:latin typeface="Times New Roman"/>
                <a:cs typeface="Times New Roman"/>
              </a:rPr>
              <a:t>),</a:t>
            </a:r>
            <a:r>
              <a:rPr dirty="0" sz="1350" spc="76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зареестрованого</a:t>
            </a:r>
            <a:r>
              <a:rPr dirty="0" sz="1350" spc="6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9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юстиці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7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30.01.2012 </a:t>
            </a:r>
            <a:r>
              <a:rPr dirty="0" sz="1350" spc="-4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якості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засобі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оптової </a:t>
            </a:r>
            <a:r>
              <a:rPr dirty="0" sz="1350" spc="-15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роздрібної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торгівлі,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охорони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здоров'я 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677,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зареестрованого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юстиціі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5">
                <a:latin typeface="Times New Roman"/>
                <a:cs typeface="Times New Roman"/>
              </a:rPr>
              <a:t>N•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1515/26292,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Правил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утилізаці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знищенн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 затверджених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здоров'я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97023" y="8522461"/>
            <a:ext cx="503936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4100"/>
              </a:lnSpc>
              <a:spcBef>
                <a:spcPts val="100"/>
              </a:spcBef>
              <a:tabLst>
                <a:tab pos="321310" algn="l"/>
                <a:tab pos="579755" algn="l"/>
                <a:tab pos="780415" algn="l"/>
                <a:tab pos="874394" algn="l"/>
                <a:tab pos="2083435" algn="l"/>
                <a:tab pos="2686050" algn="l"/>
                <a:tab pos="3332479" algn="l"/>
                <a:tab pos="3707129" algn="l"/>
                <a:tab pos="4055745" algn="l"/>
                <a:tab pos="4813300" algn="l"/>
              </a:tabLst>
            </a:pP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від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102398" y="8522461"/>
            <a:ext cx="871219" cy="98107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75565">
              <a:lnSpc>
                <a:spcPct val="100000"/>
              </a:lnSpc>
              <a:spcBef>
                <a:spcPts val="325"/>
              </a:spcBef>
            </a:pP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marL="72390" marR="12065" indent="-60325">
              <a:lnSpc>
                <a:spcPct val="114100"/>
              </a:lnSpc>
            </a:pPr>
            <a:r>
              <a:rPr dirty="0" sz="1350" spc="-10">
                <a:latin typeface="Times New Roman"/>
                <a:cs typeface="Times New Roman"/>
              </a:rPr>
              <a:t>термінових 17.10.2025</a:t>
            </a:r>
            <a:endParaRPr sz="1350">
              <a:latin typeface="Times New Roman"/>
              <a:cs typeface="Times New Roman"/>
            </a:endParaRPr>
          </a:p>
          <a:p>
            <a:pPr marL="45085">
              <a:lnSpc>
                <a:spcPct val="100000"/>
              </a:lnSpc>
              <a:spcBef>
                <a:spcPts val="300"/>
              </a:spcBef>
              <a:tabLst>
                <a:tab pos="70739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250" spc="-25">
                <a:latin typeface="Times New Roman"/>
                <a:cs typeface="Times New Roman"/>
              </a:rPr>
              <a:t>та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001275" y="9020809"/>
            <a:ext cx="49504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5545" algn="l"/>
                <a:tab pos="1537970" algn="l"/>
                <a:tab pos="2556510" algn="l"/>
                <a:tab pos="4717415" algn="l"/>
              </a:tabLst>
            </a:pPr>
            <a:r>
              <a:rPr dirty="0" sz="1350" spc="-10">
                <a:latin typeface="Times New Roman"/>
                <a:cs typeface="Times New Roman"/>
              </a:rPr>
              <a:t>повідомлень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17.09.2025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60">
                <a:latin typeface="Times New Roman"/>
                <a:cs typeface="Times New Roman"/>
              </a:rPr>
              <a:t>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627-01.1/02.0/06.14-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995037" y="9224771"/>
            <a:ext cx="3171825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175">
              <a:lnSpc>
                <a:spcPct val="108600"/>
              </a:lnSpc>
              <a:spcBef>
                <a:spcPts val="100"/>
              </a:spcBef>
              <a:tabLst>
                <a:tab pos="2026285" algn="l"/>
                <a:tab pos="2169795" algn="l"/>
                <a:tab pos="2375535" algn="l"/>
              </a:tabLst>
            </a:pP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905-01.1/02.0/06.14-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Державної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у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689133" y="9384538"/>
            <a:ext cx="20447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5">
                <a:latin typeface="Courier New"/>
                <a:cs typeface="Courier New"/>
              </a:rPr>
              <a:t>UB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235461" y="9255252"/>
            <a:ext cx="1773555" cy="45847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 indent="54610">
              <a:lnSpc>
                <a:spcPct val="102899"/>
              </a:lnSpc>
              <a:spcBef>
                <a:spcPts val="50"/>
              </a:spcBef>
              <a:tabLst>
                <a:tab pos="762635" algn="l"/>
                <a:tab pos="962025" algn="l"/>
              </a:tabLst>
            </a:pPr>
            <a:r>
              <a:rPr dirty="0" baseline="3968" sz="2100" spc="-15">
                <a:latin typeface="Times New Roman"/>
                <a:cs typeface="Times New Roman"/>
              </a:rPr>
              <a:t>сл</a:t>
            </a:r>
            <a:r>
              <a:rPr dirty="0" sz="1400" spc="-10">
                <a:latin typeface="Times New Roman"/>
                <a:cs typeface="Times New Roman"/>
              </a:rPr>
              <a:t>ужби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лікарських </a:t>
            </a:r>
            <a:r>
              <a:rPr dirty="0" sz="1400" spc="-10">
                <a:latin typeface="Times New Roman"/>
                <a:cs typeface="Times New Roman"/>
              </a:rPr>
              <a:t>області,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927998" y="9474707"/>
            <a:ext cx="8305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інформації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498605" y="9871202"/>
            <a:ext cx="2488565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55"/>
              </a:lnSpc>
              <a:spcBef>
                <a:spcPts val="100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6055">
              <a:lnSpc>
                <a:spcPts val="115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№919-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4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28.10.2025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183503" y="9659619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7090159" y="9557004"/>
            <a:ext cx="1168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Times New Roman"/>
                <a:cs typeface="Times New Roman"/>
              </a:rPr>
              <a:t>та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044708" y="10194035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№809/'02.12-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7620" y="7228331"/>
            <a:ext cx="1499615" cy="133502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8136" y="7493507"/>
            <a:ext cx="553212" cy="123443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46415" y="647954"/>
            <a:ext cx="6001385" cy="25996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r" marL="17145" marR="5080" indent="-5080">
              <a:lnSpc>
                <a:spcPct val="113799"/>
              </a:lnSpc>
              <a:spcBef>
                <a:spcPts val="90"/>
              </a:spcBef>
              <a:tabLst>
                <a:tab pos="1021080" algn="l"/>
                <a:tab pos="2195195" algn="l"/>
                <a:tab pos="2873375" algn="l"/>
                <a:tab pos="3651885" algn="l"/>
                <a:tab pos="3907154" algn="l"/>
                <a:tab pos="4876800" algn="l"/>
                <a:tab pos="5588635" algn="l"/>
              </a:tabLst>
            </a:pPr>
            <a:r>
              <a:rPr dirty="0" sz="1350" spc="-10">
                <a:latin typeface="Times New Roman"/>
                <a:cs typeface="Times New Roman"/>
              </a:rPr>
              <a:t>управління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Національної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поліції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області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(лист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порушенням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3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6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-2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45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активной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визначити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е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 </a:t>
            </a:r>
            <a:r>
              <a:rPr dirty="0" sz="1350" spc="70">
                <a:latin typeface="Times New Roman"/>
                <a:cs typeface="Times New Roman"/>
              </a:rPr>
              <a:t>ЗАБОРОНЯІО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18813SK1, </a:t>
            </a:r>
            <a:r>
              <a:rPr dirty="0" sz="1350" b="1">
                <a:latin typeface="Times New Roman"/>
                <a:cs typeface="Times New Roman"/>
              </a:rPr>
              <a:t>17813SK1</a:t>
            </a:r>
            <a:r>
              <a:rPr dirty="0" sz="1350" spc="45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NEOTIGASON</a:t>
            </a:r>
            <a:r>
              <a:rPr dirty="0" sz="1350" spc="8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10</a:t>
            </a:r>
            <a:r>
              <a:rPr dirty="0" sz="1350" spc="3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3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85" b="1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Actavis </a:t>
            </a:r>
            <a:r>
              <a:rPr dirty="0" sz="1350" b="1">
                <a:latin typeface="Times New Roman"/>
                <a:cs typeface="Times New Roman"/>
              </a:rPr>
              <a:t>Group,</a:t>
            </a:r>
            <a:r>
              <a:rPr dirty="0" sz="1350" spc="4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13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4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409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4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85" b="1">
                <a:latin typeface="Times New Roman"/>
                <a:cs typeface="Times New Roman"/>
              </a:rPr>
              <a:t>  </a:t>
            </a:r>
            <a:r>
              <a:rPr dirty="0" sz="1350" spc="-25" b="1">
                <a:latin typeface="Times New Roman"/>
                <a:cs typeface="Times New Roman"/>
              </a:rPr>
              <a:t>на</a:t>
            </a:r>
            <a:endParaRPr sz="135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215"/>
              </a:spcBef>
            </a:pP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325568" y="3244850"/>
            <a:ext cx="46094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7005" algn="l"/>
                <a:tab pos="1791335" algn="l"/>
                <a:tab pos="2827020" algn="l"/>
                <a:tab pos="3816985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55559" y="3226561"/>
            <a:ext cx="1259205" cy="70231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 indent="442595">
              <a:lnSpc>
                <a:spcPct val="110000"/>
              </a:lnSpc>
              <a:spcBef>
                <a:spcPts val="80"/>
              </a:spcBef>
            </a:pPr>
            <a:r>
              <a:rPr dirty="0" sz="1350" spc="-10">
                <a:latin typeface="Times New Roman"/>
                <a:cs typeface="Times New Roman"/>
              </a:rPr>
              <a:t>Cy6’ектам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74020" y="3446018"/>
            <a:ext cx="467169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11100"/>
              </a:lnSpc>
              <a:spcBef>
                <a:spcPts val="100"/>
              </a:spcBef>
              <a:tabLst>
                <a:tab pos="958850" algn="l"/>
                <a:tab pos="1774825" algn="l"/>
                <a:tab pos="2284730" algn="l"/>
                <a:tab pos="2737485" algn="l"/>
                <a:tab pos="4133850" algn="l"/>
              </a:tabLst>
            </a:pP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	після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одержання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 </a:t>
            </a:r>
            <a:r>
              <a:rPr dirty="0" sz="1350" spc="-10">
                <a:latin typeface="Times New Roman"/>
                <a:cs typeface="Times New Roman"/>
              </a:rPr>
              <a:t>перевірити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наявність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серій</a:t>
            </a:r>
            <a:r>
              <a:rPr dirty="0" sz="1350">
                <a:latin typeface="Times New Roman"/>
                <a:cs typeface="Times New Roman"/>
              </a:rPr>
              <a:t>	вказаного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55274" y="3889502"/>
            <a:ext cx="6004560" cy="214249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10160" indent="1270">
              <a:lnSpc>
                <a:spcPct val="114399"/>
              </a:lnSpc>
              <a:spcBef>
                <a:spcPts val="155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постачалвнику,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2700" marR="29209" indent="44577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6510" marR="5080" indent="441959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54386" y="6225794"/>
            <a:ext cx="4422775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980440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60680">
              <a:lnSpc>
                <a:spcPct val="106700"/>
              </a:lnSpc>
              <a:spcBef>
                <a:spcPts val="175"/>
              </a:spcBef>
              <a:tabLst>
                <a:tab pos="768350" algn="l"/>
                <a:tab pos="1850389" algn="l"/>
                <a:tab pos="2858770" algn="l"/>
                <a:tab pos="34315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09071" y="6737857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90078" y="6737857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44657" y="9500616"/>
            <a:ext cx="19710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60">
                <a:latin typeface="Times New Roman"/>
                <a:cs typeface="Times New Roman"/>
              </a:rPr>
              <a:t>1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Iiiга</a:t>
            </a:r>
            <a:r>
              <a:rPr dirty="0" sz="800" spc="114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ЧOl'l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 spc="-55">
                <a:latin typeface="Times New Roman"/>
                <a:cs typeface="Times New Roman"/>
              </a:rPr>
              <a:t>IE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 spc="-145">
                <a:latin typeface="Times New Roman"/>
                <a:cs typeface="Times New Roman"/>
              </a:rPr>
              <a:t>I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45">
                <a:latin typeface="Times New Roman"/>
                <a:cs typeface="Times New Roman"/>
              </a:rPr>
              <a:t>II›KA,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зел.</a:t>
            </a:r>
            <a:r>
              <a:rPr dirty="0" sz="800">
                <a:solidFill>
                  <a:srgbClr val="777777"/>
                </a:solidFill>
                <a:latin typeface="Times New Roman"/>
                <a:cs typeface="Times New Roman"/>
              </a:rPr>
              <a:t>t</a:t>
            </a:r>
            <a:r>
              <a:rPr dirty="0" sz="800">
                <a:latin typeface="Times New Roman"/>
                <a:cs typeface="Times New Roman"/>
              </a:rPr>
              <a:t>044</a:t>
            </a:r>
            <a:r>
              <a:rPr dirty="0" sz="800" spc="29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5э-76</a:t>
            </a:r>
            <a:r>
              <a:rPr dirty="0" sz="800" spc="36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64774" y="7451090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57427" y="198119"/>
            <a:ext cx="447965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11959" y="864361"/>
            <a:ext cx="5995035" cy="75101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478790" marR="542290">
              <a:lnSpc>
                <a:spcPts val="1610"/>
              </a:lnSpc>
              <a:spcBef>
                <a:spcPts val="160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СЛУЖБА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70">
                <a:latin typeface="Times New Roman"/>
                <a:cs typeface="Times New Roman"/>
              </a:rPr>
              <a:t> 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38100">
              <a:lnSpc>
                <a:spcPts val="1530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14935" marR="150495">
              <a:lnSpc>
                <a:spcPts val="1250"/>
              </a:lnSpc>
              <a:spcBef>
                <a:spcPts val="5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75">
                <a:latin typeface="Times New Roman"/>
                <a:cs typeface="Times New Roman"/>
              </a:rPr>
              <a:t>l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 spc="-220">
                <a:latin typeface="Times New Roman"/>
                <a:cs typeface="Times New Roman"/>
              </a:rPr>
              <a:t>20—</a:t>
            </a:r>
            <a:r>
              <a:rPr dirty="0" sz="1100" spc="-85">
                <a:latin typeface="Times New Roman"/>
                <a:cs typeface="Times New Roman"/>
              </a:rPr>
              <a:t>A,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031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15,</a:t>
            </a:r>
            <a:r>
              <a:rPr dirty="0" sz="1100" spc="-10">
                <a:latin typeface="Times New Roman"/>
                <a:cs typeface="Times New Roman"/>
              </a:rPr>
              <a:t> тел/факс: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95">
                <a:latin typeface="Times New Roman"/>
                <a:cs typeface="Times New Roman"/>
              </a:rPr>
              <a:t>422—</a:t>
            </a:r>
            <a:r>
              <a:rPr dirty="0" sz="1100" spc="-204">
                <a:latin typeface="Times New Roman"/>
                <a:cs typeface="Times New Roman"/>
              </a:rPr>
              <a:t>55—</a:t>
            </a:r>
            <a:r>
              <a:rPr dirty="0" sz="1100" spc="-95">
                <a:latin typeface="Times New Roman"/>
                <a:cs typeface="Times New Roman"/>
              </a:rPr>
              <a:t>77,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10">
                <a:latin typeface="Times New Roman"/>
                <a:cs typeface="Times New Roman"/>
              </a:rPr>
              <a:t>e—</a:t>
            </a:r>
            <a:r>
              <a:rPr dirty="0" sz="1100" spc="-75">
                <a:latin typeface="Times New Roman"/>
                <a:cs typeface="Times New Roman"/>
              </a:rPr>
              <a:t>iriail: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u="sng" sz="1100" spc="4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dlsFdls</a:t>
            </a:r>
            <a:r>
              <a:rPr dirty="0" u="sng" sz="1100" spc="434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ov.нa,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lзttps://www.dls.яov.ua.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4051781</a:t>
            </a:r>
            <a:r>
              <a:rPr dirty="0" sz="1100" spc="-10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36195">
              <a:lnSpc>
                <a:spcPct val="100000"/>
              </a:lnSpc>
              <a:tabLst>
                <a:tab pos="1159510" algn="l"/>
                <a:tab pos="2515235" algn="l"/>
                <a:tab pos="3032125" algn="l"/>
                <a:tab pos="4420235" algn="l"/>
                <a:tab pos="5798820" algn="l"/>
              </a:tabLst>
            </a:pP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 spc="-412">
                <a:latin typeface="Courier New"/>
                <a:cs typeface="Courier New"/>
              </a:rPr>
              <a:t>Ne</a:t>
            </a:r>
            <a:r>
              <a:rPr dirty="0" baseline="1984" sz="2100" spc="-442">
                <a:latin typeface="Courier New"/>
                <a:cs typeface="Courier New"/>
              </a:rPr>
              <a:t>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Courier New"/>
                <a:cs typeface="Courier New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360" i="1">
                <a:latin typeface="Times New Roman"/>
                <a:cs typeface="Times New Roman"/>
              </a:rPr>
              <a:t>№</a:t>
            </a:r>
            <a:r>
              <a:rPr dirty="0" sz="1350" spc="420" i="1">
                <a:latin typeface="Times New Roman"/>
                <a:cs typeface="Times New Roman"/>
              </a:rPr>
              <a:t> </a:t>
            </a:r>
            <a:r>
              <a:rPr dirty="0" u="sng" sz="1350" i="1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350">
              <a:latin typeface="Times New Roman"/>
              <a:cs typeface="Times New Roman"/>
            </a:endParaRPr>
          </a:p>
          <a:p>
            <a:pPr marL="3105150" marR="158750" indent="-4445">
              <a:lnSpc>
                <a:spcPct val="100499"/>
              </a:lnSpc>
            </a:pPr>
            <a:r>
              <a:rPr dirty="0" sz="1300" spc="10">
                <a:latin typeface="Cambria"/>
                <a:cs typeface="Cambria"/>
              </a:rPr>
              <a:t>Керівникам</a:t>
            </a:r>
            <a:r>
              <a:rPr dirty="0" sz="1300" spc="495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суб'ектів </a:t>
            </a:r>
            <a:r>
              <a:rPr dirty="0" sz="1300" spc="20">
                <a:latin typeface="Cambria"/>
                <a:cs typeface="Cambria"/>
              </a:rPr>
              <a:t>господарювання,</a:t>
            </a:r>
            <a:r>
              <a:rPr dirty="0" sz="1300" spc="270">
                <a:latin typeface="Cambria"/>
                <a:cs typeface="Cambria"/>
              </a:rPr>
              <a:t> </a:t>
            </a:r>
            <a:r>
              <a:rPr dirty="0" sz="1300" spc="20">
                <a:latin typeface="Cambria"/>
                <a:cs typeface="Cambria"/>
              </a:rPr>
              <a:t>які</a:t>
            </a:r>
            <a:r>
              <a:rPr dirty="0" sz="1300" spc="260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займаються </a:t>
            </a:r>
            <a:r>
              <a:rPr dirty="0" sz="1300">
                <a:latin typeface="Cambria"/>
                <a:cs typeface="Cambria"/>
              </a:rPr>
              <a:t>реалізацісю,</a:t>
            </a:r>
            <a:r>
              <a:rPr dirty="0" sz="1300" spc="26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зберіганням</a:t>
            </a:r>
            <a:r>
              <a:rPr dirty="0" sz="1300" spc="445">
                <a:latin typeface="Cambria"/>
                <a:cs typeface="Cambria"/>
              </a:rPr>
              <a:t> </a:t>
            </a:r>
            <a:r>
              <a:rPr dirty="0" sz="1300" spc="-50">
                <a:latin typeface="Cambria"/>
                <a:cs typeface="Cambria"/>
              </a:rPr>
              <a:t>i </a:t>
            </a:r>
            <a:r>
              <a:rPr dirty="0" sz="1300">
                <a:latin typeface="Cambria"/>
                <a:cs typeface="Cambria"/>
              </a:rPr>
              <a:t>застосуванням</a:t>
            </a:r>
            <a:r>
              <a:rPr dirty="0" sz="1300" spc="145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лікарських</a:t>
            </a:r>
            <a:r>
              <a:rPr dirty="0" sz="1300" spc="145">
                <a:latin typeface="Cambria"/>
                <a:cs typeface="Cambria"/>
              </a:rPr>
              <a:t>  </a:t>
            </a:r>
            <a:r>
              <a:rPr dirty="0" sz="1300" spc="-10">
                <a:latin typeface="Cambria"/>
                <a:cs typeface="Cambria"/>
              </a:rPr>
              <a:t>засобів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300">
              <a:latin typeface="Cambria"/>
              <a:cs typeface="Cambria"/>
            </a:endParaRPr>
          </a:p>
          <a:p>
            <a:pPr marL="3114040" marR="609600" indent="2540">
              <a:lnSpc>
                <a:spcPts val="1580"/>
              </a:lnSpc>
            </a:pPr>
            <a:r>
              <a:rPr dirty="0" sz="1350" spc="60">
                <a:latin typeface="Times New Roman"/>
                <a:cs typeface="Times New Roman"/>
              </a:rPr>
              <a:t>Керівникам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algn="ctr" marR="21590">
              <a:lnSpc>
                <a:spcPct val="100000"/>
              </a:lnSpc>
              <a:spcBef>
                <a:spcPts val="5"/>
              </a:spcBef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875" marR="5080" indent="-3175">
              <a:lnSpc>
                <a:spcPct val="113199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якістю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1.4.2.,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3.2.3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заборони)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N*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809, </a:t>
            </a:r>
            <a:r>
              <a:rPr dirty="0" sz="1350">
                <a:latin typeface="Times New Roman"/>
                <a:cs typeface="Times New Roman"/>
              </a:rPr>
              <a:t>зареестрованим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30.01.2012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70">
                <a:latin typeface="Times New Roman"/>
                <a:cs typeface="Times New Roman"/>
              </a:rPr>
              <a:t>№126/20439,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засобlв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оптової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роздрібної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34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утилізаціі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21402" y="8354586"/>
            <a:ext cx="5969000" cy="705485"/>
          </a:xfrm>
          <a:prstGeom prst="rect">
            <a:avLst/>
          </a:prstGeom>
        </p:spPr>
        <p:txBody>
          <a:bodyPr wrap="square" lIns="0" tIns="33019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259"/>
              </a:spcBef>
              <a:tabLst>
                <a:tab pos="312420" algn="l"/>
                <a:tab pos="753110" algn="l"/>
                <a:tab pos="2067560" algn="l"/>
                <a:tab pos="2279015" algn="l"/>
                <a:tab pos="3371850" algn="l"/>
                <a:tab pos="4086860" algn="l"/>
                <a:tab pos="4831715" algn="l"/>
                <a:tab pos="5190490" algn="l"/>
              </a:tabLst>
            </a:pPr>
            <a:r>
              <a:rPr dirty="0" sz="1300" spc="-335">
                <a:latin typeface="Times New Roman"/>
                <a:cs typeface="Times New Roman"/>
              </a:rPr>
              <a:t>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0">
                <a:latin typeface="Times New Roman"/>
                <a:cs typeface="Times New Roman"/>
              </a:rPr>
              <a:t>242,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заресстрованим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в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юстицн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від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18.05.2015</a:t>
            </a:r>
            <a:endParaRPr sz="1300">
              <a:latin typeface="Times New Roman"/>
              <a:cs typeface="Times New Roman"/>
            </a:endParaRPr>
          </a:p>
          <a:p>
            <a:pPr marL="13335" marR="5734050" indent="-1270">
              <a:lnSpc>
                <a:spcPts val="1850"/>
              </a:lnSpc>
              <a:spcBef>
                <a:spcPts val="30"/>
              </a:spcBef>
            </a:pPr>
            <a:r>
              <a:rPr dirty="0" sz="1350" spc="-25">
                <a:latin typeface="Times New Roman"/>
                <a:cs typeface="Times New Roman"/>
              </a:rPr>
              <a:t>за 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9383" y="8565133"/>
            <a:ext cx="3274695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5115" marR="5080" indent="-273050">
              <a:lnSpc>
                <a:spcPct val="114100"/>
              </a:lnSpc>
              <a:spcBef>
                <a:spcPts val="100"/>
              </a:spcBef>
              <a:tabLst>
                <a:tab pos="316230" algn="l"/>
                <a:tab pos="1247140" algn="l"/>
                <a:tab pos="1482725" algn="l"/>
                <a:tab pos="1551940" algn="l"/>
                <a:tab pos="2283460" algn="l"/>
                <a:tab pos="2616200" algn="l"/>
              </a:tabLst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 Всесвітньої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органlзації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701805" y="8565133"/>
            <a:ext cx="111506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0" marR="5080" indent="-159385">
              <a:lnSpc>
                <a:spcPct val="1141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Міжнародного 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834261" y="8565133"/>
            <a:ext cx="116078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09855">
              <a:lnSpc>
                <a:spcPct val="114100"/>
              </a:lnSpc>
              <a:spcBef>
                <a:spcPts val="100"/>
              </a:spcBef>
              <a:tabLst>
                <a:tab pos="368300" algn="l"/>
              </a:tabLst>
            </a:pP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13.10.2025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23528" y="9066530"/>
            <a:ext cx="59709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Ref.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RPQ/REG/ISF/Alert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95">
                <a:latin typeface="Times New Roman"/>
                <a:cs typeface="Times New Roman"/>
              </a:rPr>
              <a:t>N*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5/2025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територп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Індн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22606" y="9285985"/>
            <a:ext cx="7486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неякісних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982332" y="9304273"/>
            <a:ext cx="41109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50290" algn="l"/>
                <a:tab pos="1847214" algn="l"/>
                <a:tab pos="2286000" algn="l"/>
                <a:tab pos="3068955" algn="l"/>
                <a:tab pos="3946525" algn="l"/>
              </a:tabLst>
            </a:pP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засобів,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що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містять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неприпу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м</a:t>
            </a:r>
            <a:r>
              <a:rPr dirty="0" sz="1350" spc="-620">
                <a:latin typeface="Times New Roman"/>
                <a:cs typeface="Times New Roman"/>
              </a:rPr>
              <a:t>q</a:t>
            </a:r>
            <a:r>
              <a:rPr dirty="0" sz="1350" spc="15">
                <a:latin typeface="Times New Roman"/>
                <a:cs typeface="Times New Roman"/>
              </a:rPr>
              <a:t>і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62466" y="9416288"/>
            <a:ext cx="113664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235">
                <a:latin typeface="Times New Roman"/>
                <a:cs typeface="Times New Roman"/>
              </a:rPr>
              <a:t>e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510884" y="9304273"/>
            <a:ext cx="6019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2425" algn="l"/>
              </a:tabLst>
            </a:pPr>
            <a:r>
              <a:rPr dirty="0" sz="1350" spc="-25">
                <a:latin typeface="Times New Roman"/>
                <a:cs typeface="Times New Roman"/>
              </a:rPr>
              <a:t>§у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@„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17049" y="9529826"/>
            <a:ext cx="3681729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етиленгліколю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забруднюючої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речовини.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280348" y="9864852"/>
            <a:ext cx="906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•z</a:t>
            </a:r>
            <a:r>
              <a:rPr dirty="0" sz="800" spc="2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Держлікспужба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459076" y="9976611"/>
            <a:ext cx="232537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30">
                <a:latin typeface="Lucida Sans Unicode"/>
                <a:cs typeface="Lucida Sans Unicode"/>
              </a:rPr>
              <a:t>№920-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3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5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28.10.2025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335748" y="9895840"/>
            <a:ext cx="5172710" cy="589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700" spc="-25">
                <a:solidFill>
                  <a:srgbClr val="161616"/>
                </a:solidFill>
                <a:latin typeface="Lucida Sans Unicode"/>
                <a:cs typeface="Lucida Sans Unicode"/>
              </a:rPr>
              <a:t>”</a:t>
            </a:r>
            <a:r>
              <a:rPr dirty="0" sz="3700" spc="-25">
                <a:latin typeface="Lucida Sans Unicode"/>
                <a:cs typeface="Lucida Sans Unicode"/>
              </a:rPr>
              <a:t>l</a:t>
            </a:r>
            <a:r>
              <a:rPr dirty="0" sz="3700" spc="-25">
                <a:latin typeface="Lucida Sans Unicode"/>
                <a:cs typeface="Lucida Sans Unicode"/>
              </a:rPr>
              <a:t>iiiiiiiiiiiliiiiiiiiiliiiiiiiiiiiiii</a:t>
            </a:r>
            <a:endParaRPr sz="37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50852" y="9531604"/>
            <a:ext cx="1172845" cy="435609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296545" marR="5080" indent="-284480">
              <a:lnSpc>
                <a:spcPts val="1010"/>
              </a:lnSpc>
              <a:spcBef>
                <a:spcPts val="29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1454">
              <a:lnSpc>
                <a:spcPts val="1015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83503" y="9918954"/>
            <a:ext cx="909319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501593" y="10046969"/>
            <a:ext cx="40767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56947" y="10200385"/>
            <a:ext cx="12909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Times New Roman"/>
                <a:cs typeface="Times New Roman"/>
              </a:rPr>
              <a:t>№810/'02.</a:t>
            </a:r>
            <a:r>
              <a:rPr dirty="0" sz="750" spc="-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12-25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від</a:t>
            </a:r>
            <a:r>
              <a:rPr dirty="0" sz="750" spc="3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29.</a:t>
            </a:r>
            <a:r>
              <a:rPr dirty="0" sz="750" spc="-114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10.2025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9040" y="7315200"/>
            <a:ext cx="1682495" cy="101498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73648" y="638810"/>
            <a:ext cx="6021070" cy="5384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27940" indent="441959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активной’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неяьісних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  <a:spcBef>
                <a:spcPts val="14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37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неякісних</a:t>
            </a:r>
            <a:endParaRPr sz="1350">
              <a:latin typeface="Times New Roman"/>
              <a:cs typeface="Times New Roman"/>
            </a:endParaRPr>
          </a:p>
          <a:p>
            <a:pPr algn="just" marL="17145">
              <a:lnSpc>
                <a:spcPct val="100000"/>
              </a:lnSpc>
              <a:spcBef>
                <a:spcPts val="290"/>
              </a:spcBef>
            </a:pP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засобів:</a:t>
            </a:r>
            <a:endParaRPr sz="1350">
              <a:latin typeface="Times New Roman"/>
              <a:cs typeface="Times New Roman"/>
            </a:endParaRPr>
          </a:p>
          <a:p>
            <a:pPr marL="24765" marR="38735" indent="-13970">
              <a:lnSpc>
                <a:spcPts val="1839"/>
              </a:lnSpc>
              <a:spcBef>
                <a:spcPts val="20"/>
              </a:spcBef>
              <a:buChar char="—"/>
              <a:tabLst>
                <a:tab pos="24765" algn="l"/>
                <a:tab pos="194945" algn="l"/>
                <a:tab pos="734060" algn="l"/>
                <a:tab pos="1402715" algn="l"/>
                <a:tab pos="2484755" algn="l"/>
                <a:tab pos="3175000" algn="l"/>
                <a:tab pos="4236720" algn="l"/>
                <a:tab pos="5480050" algn="l"/>
              </a:tabLst>
            </a:pPr>
            <a:r>
              <a:rPr dirty="0" sz="1350" spc="-1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cepiï</a:t>
            </a:r>
            <a:r>
              <a:rPr dirty="0" sz="1350">
                <a:latin typeface="Times New Roman"/>
                <a:cs typeface="Times New Roman"/>
              </a:rPr>
              <a:t>	SR-</a:t>
            </a:r>
            <a:r>
              <a:rPr dirty="0" sz="1350" spc="-25">
                <a:latin typeface="Times New Roman"/>
                <a:cs typeface="Times New Roman"/>
              </a:rPr>
              <a:t>13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COLDRIF,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виробництва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Sresan </a:t>
            </a:r>
            <a:r>
              <a:rPr dirty="0" sz="1350" spc="60">
                <a:latin typeface="Times New Roman"/>
                <a:cs typeface="Times New Roman"/>
              </a:rPr>
              <a:t>Pharmaceutical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(термін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придатності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04/2027);</a:t>
            </a:r>
            <a:endParaRPr sz="1350">
              <a:latin typeface="Times New Roman"/>
              <a:cs typeface="Times New Roman"/>
            </a:endParaRPr>
          </a:p>
          <a:p>
            <a:pPr marL="194945" indent="-184150">
              <a:lnSpc>
                <a:spcPct val="100000"/>
              </a:lnSpc>
              <a:spcBef>
                <a:spcPts val="80"/>
              </a:spcBef>
              <a:buChar char="—"/>
              <a:tabLst>
                <a:tab pos="194945" algn="l"/>
                <a:tab pos="664210" algn="l"/>
                <a:tab pos="1690370" algn="l"/>
                <a:tab pos="2695575" algn="l"/>
                <a:tab pos="3311525" algn="l"/>
                <a:tab pos="4533900" algn="l"/>
              </a:tabLst>
            </a:pPr>
            <a:r>
              <a:rPr dirty="0" sz="1350" spc="-10">
                <a:latin typeface="Times New Roman"/>
                <a:cs typeface="Times New Roman"/>
              </a:rPr>
              <a:t>cepiï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R01GL2523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лікарсвкого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RESPIFRESH</a:t>
            </a:r>
            <a:r>
              <a:rPr dirty="0" sz="1350" b="1">
                <a:latin typeface="Times New Roman"/>
                <a:cs typeface="Times New Roman"/>
              </a:rPr>
              <a:t>	TR,</a:t>
            </a:r>
            <a:r>
              <a:rPr dirty="0" sz="1350" spc="180" b="1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виробництва</a:t>
            </a:r>
            <a:endParaRPr sz="135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latin typeface="Times New Roman"/>
                <a:cs typeface="Times New Roman"/>
              </a:rPr>
              <a:t>Rednex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Pharmaceutical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Pvt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Ltd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(термlн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придатності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12/2026);</a:t>
            </a:r>
            <a:endParaRPr sz="1350">
              <a:latin typeface="Times New Roman"/>
              <a:cs typeface="Times New Roman"/>
            </a:endParaRPr>
          </a:p>
          <a:p>
            <a:pPr marL="194945" indent="-184150">
              <a:lnSpc>
                <a:spcPct val="100000"/>
              </a:lnSpc>
              <a:spcBef>
                <a:spcPts val="219"/>
              </a:spcBef>
              <a:buChar char="—"/>
              <a:tabLst>
                <a:tab pos="194945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LSL25160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RELIFE,</a:t>
            </a:r>
            <a:r>
              <a:rPr dirty="0" sz="1350" spc="3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90" b="1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Share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Pharma</a:t>
            </a:r>
            <a:endParaRPr sz="1350">
              <a:latin typeface="Times New Roman"/>
              <a:cs typeface="Times New Roman"/>
            </a:endParaRPr>
          </a:p>
          <a:p>
            <a:pPr marL="24765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Pvt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Ltd.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(термін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придатності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12/2026).</a:t>
            </a:r>
            <a:endParaRPr sz="1350">
              <a:latin typeface="Times New Roman"/>
              <a:cs typeface="Times New Roman"/>
            </a:endParaRPr>
          </a:p>
          <a:p>
            <a:pPr algn="just" marL="20955" marR="16510" indent="448309">
              <a:lnSpc>
                <a:spcPct val="112799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повернення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постачальнику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a6o </a:t>
            </a:r>
            <a:r>
              <a:rPr dirty="0" sz="1350">
                <a:latin typeface="Times New Roman"/>
                <a:cs typeface="Times New Roman"/>
              </a:rPr>
              <a:t>знищення,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Держлікслужби.</a:t>
            </a:r>
            <a:endParaRPr sz="1350">
              <a:latin typeface="Times New Roman"/>
              <a:cs typeface="Times New Roman"/>
            </a:endParaRPr>
          </a:p>
          <a:p>
            <a:pPr algn="just" marL="20320" marR="23495" indent="447675">
              <a:lnSpc>
                <a:spcPct val="1133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у </a:t>
            </a:r>
            <a:r>
              <a:rPr dirty="0" sz="1350">
                <a:latin typeface="Times New Roman"/>
                <a:cs typeface="Times New Roman"/>
              </a:rPr>
              <a:t>двотижневий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територіалвного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26034" marR="38100" indent="445770">
              <a:lnSpc>
                <a:spcPct val="1089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здійснюютв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територію.</a:t>
            </a:r>
            <a:endParaRPr sz="1350">
              <a:latin typeface="Times New Roman"/>
              <a:cs typeface="Times New Roman"/>
            </a:endParaRPr>
          </a:p>
          <a:p>
            <a:pPr algn="just" marL="25400" marR="5080" indent="44704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відповідалвність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5720" y="6239509"/>
            <a:ext cx="4464050" cy="949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5930" marR="962025" indent="-443865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 даного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443230">
              <a:lnSpc>
                <a:spcPct val="106700"/>
              </a:lnSpc>
              <a:spcBef>
                <a:spcPts val="140"/>
              </a:spcBef>
              <a:tabLst>
                <a:tab pos="842010" algn="l"/>
                <a:tab pos="1915160" algn="l"/>
                <a:tab pos="2914650" algn="l"/>
                <a:tab pos="34823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77652" y="6737857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44942" y="6737857"/>
            <a:ext cx="627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54051" y="7652257"/>
            <a:ext cx="5740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77578" y="9265666"/>
            <a:ext cx="196468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Times New Roman"/>
                <a:cs typeface="Times New Roman"/>
              </a:rPr>
              <a:t>Hina</a:t>
            </a:r>
            <a:r>
              <a:rPr dirty="0" sz="850" spc="50">
                <a:latin typeface="Times New Roman"/>
                <a:cs typeface="Times New Roman"/>
              </a:rPr>
              <a:t> </a:t>
            </a:r>
            <a:r>
              <a:rPr dirty="0" sz="850" spc="-90">
                <a:latin typeface="Times New Roman"/>
                <a:cs typeface="Times New Roman"/>
              </a:rPr>
              <a:t>ЧОl*ІЗЕї</a:t>
            </a:r>
            <a:r>
              <a:rPr dirty="0" sz="850" spc="-20">
                <a:latin typeface="Times New Roman"/>
                <a:cs typeface="Times New Roman"/>
              </a:rPr>
              <a:t> </a:t>
            </a:r>
            <a:r>
              <a:rPr dirty="0" sz="850" spc="-70">
                <a:latin typeface="Times New Roman"/>
                <a:cs typeface="Times New Roman"/>
              </a:rPr>
              <a:t>!</a:t>
            </a:r>
            <a:r>
              <a:rPr dirty="0" sz="850" spc="-95">
                <a:latin typeface="Times New Roman"/>
                <a:cs typeface="Times New Roman"/>
              </a:rPr>
              <a:t> </a:t>
            </a:r>
            <a:r>
              <a:rPr dirty="0" sz="850" spc="-65">
                <a:latin typeface="Times New Roman"/>
                <a:cs typeface="Times New Roman"/>
              </a:rPr>
              <a:t>bKA. </a:t>
            </a:r>
            <a:r>
              <a:rPr dirty="0" sz="850" spc="-50">
                <a:latin typeface="Times New Roman"/>
                <a:cs typeface="Times New Roman"/>
              </a:rPr>
              <a:t>’гг.'i.(044)</a:t>
            </a:r>
            <a:r>
              <a:rPr dirty="0" sz="850" spc="95">
                <a:latin typeface="Times New Roman"/>
                <a:cs typeface="Times New Roman"/>
              </a:rPr>
              <a:t> </a:t>
            </a:r>
            <a:r>
              <a:rPr dirty="0" sz="850" spc="-85">
                <a:latin typeface="Times New Roman"/>
                <a:cs typeface="Times New Roman"/>
              </a:rPr>
              <a:t>422-</a:t>
            </a:r>
            <a:r>
              <a:rPr dirty="0" sz="850" spc="-70">
                <a:latin typeface="Times New Roman"/>
                <a:cs typeface="Times New Roman"/>
              </a:rPr>
              <a:t>fi5-</a:t>
            </a:r>
            <a:r>
              <a:rPr dirty="0" sz="850" spc="-60">
                <a:latin typeface="Times New Roman"/>
                <a:cs typeface="Times New Roman"/>
              </a:rPr>
              <a:t>7G</a:t>
            </a:r>
            <a:r>
              <a:rPr dirty="0" sz="850" spc="70">
                <a:latin typeface="Times New Roman"/>
                <a:cs typeface="Times New Roman"/>
              </a:rPr>
              <a:t> </a:t>
            </a:r>
            <a:r>
              <a:rPr dirty="0" sz="850" spc="-10">
                <a:solidFill>
                  <a:srgbClr val="444444"/>
                </a:solidFill>
                <a:latin typeface="Times New Roman"/>
                <a:cs typeface="Times New Roman"/>
              </a:rPr>
              <a:t>(</a:t>
            </a:r>
            <a:r>
              <a:rPr dirty="0" sz="850" spc="-10">
                <a:latin typeface="Times New Roman"/>
                <a:cs typeface="Times New Roman"/>
              </a:rPr>
              <a:t>133)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86430" y="7675117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0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2025-11-03T07:24:27Z</dcterms:created>
  <dcterms:modified xsi:type="dcterms:W3CDTF">2025-11-03T07:24:27Z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2025-11-03T00:00:00Z</vt:filetime>
  </property>
  <property fmtid="{D5CDD505-2E9C-101B-9397-08002B2CF9AE}" pid="3" name="LastSaved">
    <vt:filetime>2025-11-03T00:00:00Z</vt:filetime>
  </property>
  <property fmtid="{D5CDD505-2E9C-101B-9397-08002B2CF9AE}" pid="4" name="Producer">
    <vt:lpwstr>iLovePDF</vt:lpwstr>
  </property>
</Properties>
</file>