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jpg"/><Relationship Id="rId9" Type="http://schemas.openxmlformats.org/officeDocument/2006/relationships/image" Target="../media/image8.jpg"/><Relationship Id="rId10" Type="http://schemas.openxmlformats.org/officeDocument/2006/relationships/image" Target="../media/image9.png"/><Relationship Id="rId11" Type="http://schemas.openxmlformats.org/officeDocument/2006/relationships/image" Target="../media/image10.png"/><Relationship Id="rId12" Type="http://schemas.openxmlformats.org/officeDocument/2006/relationships/image" Target="../media/image11.png"/><Relationship Id="rId13" Type="http://schemas.openxmlformats.org/officeDocument/2006/relationships/image" Target="../media/image12.jpg"/><Relationship Id="rId14" Type="http://schemas.openxmlformats.org/officeDocument/2006/relationships/image" Target="../media/image13.jpg"/><Relationship Id="rId15" Type="http://schemas.openxmlformats.org/officeDocument/2006/relationships/image" Target="../media/image14.png"/><Relationship Id="rId16" Type="http://schemas.openxmlformats.org/officeDocument/2006/relationships/image" Target="../media/image15.jpg"/><Relationship Id="rId17" Type="http://schemas.openxmlformats.org/officeDocument/2006/relationships/image" Target="../media/image16.png"/><Relationship Id="rId18" Type="http://schemas.openxmlformats.org/officeDocument/2006/relationships/image" Target="../media/image17.jpg"/><Relationship Id="rId19" Type="http://schemas.openxmlformats.org/officeDocument/2006/relationships/image" Target="../media/image18.png"/><Relationship Id="rId20" Type="http://schemas.openxmlformats.org/officeDocument/2006/relationships/image" Target="../media/image19.jpg"/><Relationship Id="rId21" Type="http://schemas.openxmlformats.org/officeDocument/2006/relationships/image" Target="../media/image20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1.png"/><Relationship Id="rId3" Type="http://schemas.openxmlformats.org/officeDocument/2006/relationships/image" Target="../media/image22.png"/><Relationship Id="rId4" Type="http://schemas.openxmlformats.org/officeDocument/2006/relationships/image" Target="../media/image23.jpg"/><Relationship Id="rId5" Type="http://schemas.openxmlformats.org/officeDocument/2006/relationships/image" Target="../media/image24.png"/><Relationship Id="rId6" Type="http://schemas.openxmlformats.org/officeDocument/2006/relationships/image" Target="../media/image25.png"/><Relationship Id="rId7" Type="http://schemas.openxmlformats.org/officeDocument/2006/relationships/image" Target="../media/image26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7.png"/><Relationship Id="rId3" Type="http://schemas.openxmlformats.org/officeDocument/2006/relationships/image" Target="../media/image28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9.png"/><Relationship Id="rId3" Type="http://schemas.openxmlformats.org/officeDocument/2006/relationships/image" Target="../media/image30.png"/><Relationship Id="rId4" Type="http://schemas.openxmlformats.org/officeDocument/2006/relationships/image" Target="../media/image31.jpg"/><Relationship Id="rId5" Type="http://schemas.openxmlformats.org/officeDocument/2006/relationships/image" Target="../media/image32.png"/><Relationship Id="rId6" Type="http://schemas.openxmlformats.org/officeDocument/2006/relationships/image" Target="../media/image33.png"/><Relationship Id="rId7" Type="http://schemas.openxmlformats.org/officeDocument/2006/relationships/image" Target="../media/image34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5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6.png"/><Relationship Id="rId3" Type="http://schemas.openxmlformats.org/officeDocument/2006/relationships/image" Target="../media/image37.png"/><Relationship Id="rId4" Type="http://schemas.openxmlformats.org/officeDocument/2006/relationships/image" Target="../media/image38.png"/><Relationship Id="rId5" Type="http://schemas.openxmlformats.org/officeDocument/2006/relationships/image" Target="../media/image39.png"/><Relationship Id="rId6" Type="http://schemas.openxmlformats.org/officeDocument/2006/relationships/image" Target="../media/image40.png"/><Relationship Id="rId7" Type="http://schemas.openxmlformats.org/officeDocument/2006/relationships/image" Target="../media/image41.png"/><Relationship Id="rId8" Type="http://schemas.openxmlformats.org/officeDocument/2006/relationships/image" Target="../media/image42.png"/><Relationship Id="rId9" Type="http://schemas.openxmlformats.org/officeDocument/2006/relationships/image" Target="../media/image43.png"/><Relationship Id="rId10" Type="http://schemas.openxmlformats.org/officeDocument/2006/relationships/image" Target="../media/image44.png"/><Relationship Id="rId11" Type="http://schemas.openxmlformats.org/officeDocument/2006/relationships/image" Target="../media/image45.png"/><Relationship Id="rId12" Type="http://schemas.openxmlformats.org/officeDocument/2006/relationships/image" Target="../media/image46.png"/><Relationship Id="rId13" Type="http://schemas.openxmlformats.org/officeDocument/2006/relationships/image" Target="../media/image47.png"/><Relationship Id="rId14" Type="http://schemas.openxmlformats.org/officeDocument/2006/relationships/image" Target="../media/image48.png"/><Relationship Id="rId15" Type="http://schemas.openxmlformats.org/officeDocument/2006/relationships/image" Target="../media/image49.png"/><Relationship Id="rId16" Type="http://schemas.openxmlformats.org/officeDocument/2006/relationships/hyperlink" Target="mailto:dls@dlsov.ua" TargetMode="Externa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0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25240" y="9991343"/>
            <a:ext cx="3057143" cy="670559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111752" y="338327"/>
            <a:ext cx="460248" cy="597408"/>
          </a:xfrm>
          <a:prstGeom prst="rect">
            <a:avLst/>
          </a:prstGeom>
        </p:spPr>
      </p:pic>
      <p:grpSp>
        <p:nvGrpSpPr>
          <p:cNvPr id="4" name="object 4" descr=""/>
          <p:cNvGrpSpPr/>
          <p:nvPr/>
        </p:nvGrpSpPr>
        <p:grpSpPr>
          <a:xfrm>
            <a:off x="4562855" y="6754367"/>
            <a:ext cx="1521460" cy="15240"/>
            <a:chOff x="4562855" y="6754367"/>
            <a:chExt cx="1521460" cy="15240"/>
          </a:xfrm>
        </p:grpSpPr>
        <p:sp>
          <p:nvSpPr>
            <p:cNvPr id="5" name="object 5" descr=""/>
            <p:cNvSpPr/>
            <p:nvPr/>
          </p:nvSpPr>
          <p:spPr>
            <a:xfrm>
              <a:off x="5236463" y="6761987"/>
              <a:ext cx="847725" cy="0"/>
            </a:xfrm>
            <a:custGeom>
              <a:avLst/>
              <a:gdLst/>
              <a:ahLst/>
              <a:cxnLst/>
              <a:rect l="l" t="t" r="r" b="b"/>
              <a:pathLst>
                <a:path w="847725" h="0">
                  <a:moveTo>
                    <a:pt x="0" y="0"/>
                  </a:moveTo>
                  <a:lnTo>
                    <a:pt x="847344" y="0"/>
                  </a:lnTo>
                </a:path>
              </a:pathLst>
            </a:custGeom>
            <a:ln w="15240">
              <a:solidFill>
                <a:srgbClr val="18181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4562855" y="6761987"/>
              <a:ext cx="634365" cy="0"/>
            </a:xfrm>
            <a:custGeom>
              <a:avLst/>
              <a:gdLst/>
              <a:ahLst/>
              <a:cxnLst/>
              <a:rect l="l" t="t" r="r" b="b"/>
              <a:pathLst>
                <a:path w="634364" h="0">
                  <a:moveTo>
                    <a:pt x="0" y="0"/>
                  </a:moveTo>
                  <a:lnTo>
                    <a:pt x="633984" y="0"/>
                  </a:lnTo>
                </a:path>
              </a:pathLst>
            </a:custGeom>
            <a:ln w="15240">
              <a:solidFill>
                <a:srgbClr val="18181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7" name="object 7" descr=""/>
          <p:cNvGrpSpPr/>
          <p:nvPr/>
        </p:nvGrpSpPr>
        <p:grpSpPr>
          <a:xfrm>
            <a:off x="2389632" y="6751319"/>
            <a:ext cx="1615440" cy="15240"/>
            <a:chOff x="2389632" y="6751319"/>
            <a:chExt cx="1615440" cy="15240"/>
          </a:xfrm>
        </p:grpSpPr>
        <p:sp>
          <p:nvSpPr>
            <p:cNvPr id="8" name="object 8" descr=""/>
            <p:cNvSpPr/>
            <p:nvPr/>
          </p:nvSpPr>
          <p:spPr>
            <a:xfrm>
              <a:off x="2389632" y="6758939"/>
              <a:ext cx="612775" cy="0"/>
            </a:xfrm>
            <a:custGeom>
              <a:avLst/>
              <a:gdLst/>
              <a:ahLst/>
              <a:cxnLst/>
              <a:rect l="l" t="t" r="r" b="b"/>
              <a:pathLst>
                <a:path w="612775" h="0">
                  <a:moveTo>
                    <a:pt x="0" y="0"/>
                  </a:moveTo>
                  <a:lnTo>
                    <a:pt x="612648" y="0"/>
                  </a:lnTo>
                </a:path>
              </a:pathLst>
            </a:custGeom>
            <a:ln w="15240">
              <a:solidFill>
                <a:srgbClr val="18181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3041904" y="6758939"/>
              <a:ext cx="963294" cy="0"/>
            </a:xfrm>
            <a:custGeom>
              <a:avLst/>
              <a:gdLst/>
              <a:ahLst/>
              <a:cxnLst/>
              <a:rect l="l" t="t" r="r" b="b"/>
              <a:pathLst>
                <a:path w="963295" h="0">
                  <a:moveTo>
                    <a:pt x="0" y="0"/>
                  </a:moveTo>
                  <a:lnTo>
                    <a:pt x="963168" y="0"/>
                  </a:lnTo>
                </a:path>
              </a:pathLst>
            </a:custGeom>
            <a:ln w="15240">
              <a:solidFill>
                <a:srgbClr val="18181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 descr=""/>
          <p:cNvSpPr/>
          <p:nvPr/>
        </p:nvSpPr>
        <p:spPr>
          <a:xfrm>
            <a:off x="1642872" y="6591300"/>
            <a:ext cx="1637030" cy="0"/>
          </a:xfrm>
          <a:custGeom>
            <a:avLst/>
            <a:gdLst/>
            <a:ahLst/>
            <a:cxnLst/>
            <a:rect l="l" t="t" r="r" b="b"/>
            <a:pathLst>
              <a:path w="1637029" h="0">
                <a:moveTo>
                  <a:pt x="0" y="0"/>
                </a:moveTo>
                <a:lnTo>
                  <a:pt x="1636776" y="0"/>
                </a:lnTo>
              </a:path>
            </a:pathLst>
          </a:custGeom>
          <a:ln w="15240">
            <a:solidFill>
              <a:srgbClr val="1818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/>
          <p:nvPr/>
        </p:nvSpPr>
        <p:spPr>
          <a:xfrm>
            <a:off x="1289303" y="5707379"/>
            <a:ext cx="2420620" cy="0"/>
          </a:xfrm>
          <a:custGeom>
            <a:avLst/>
            <a:gdLst/>
            <a:ahLst/>
            <a:cxnLst/>
            <a:rect l="l" t="t" r="r" b="b"/>
            <a:pathLst>
              <a:path w="2420620" h="0">
                <a:moveTo>
                  <a:pt x="0" y="0"/>
                </a:moveTo>
                <a:lnTo>
                  <a:pt x="2420112" y="0"/>
                </a:lnTo>
              </a:path>
            </a:pathLst>
          </a:custGeom>
          <a:ln w="9144">
            <a:solidFill>
              <a:srgbClr val="3B3B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/>
          <p:nvPr/>
        </p:nvSpPr>
        <p:spPr>
          <a:xfrm>
            <a:off x="1865376" y="5530595"/>
            <a:ext cx="5529580" cy="0"/>
          </a:xfrm>
          <a:custGeom>
            <a:avLst/>
            <a:gdLst/>
            <a:ahLst/>
            <a:cxnLst/>
            <a:rect l="l" t="t" r="r" b="b"/>
            <a:pathLst>
              <a:path w="5529580" h="0">
                <a:moveTo>
                  <a:pt x="0" y="0"/>
                </a:moveTo>
                <a:lnTo>
                  <a:pt x="5529072" y="0"/>
                </a:lnTo>
              </a:path>
            </a:pathLst>
          </a:custGeom>
          <a:ln w="9144">
            <a:solidFill>
              <a:srgbClr val="3B3B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/>
          <p:nvPr/>
        </p:nvSpPr>
        <p:spPr>
          <a:xfrm>
            <a:off x="1810511" y="5177027"/>
            <a:ext cx="628015" cy="0"/>
          </a:xfrm>
          <a:custGeom>
            <a:avLst/>
            <a:gdLst/>
            <a:ahLst/>
            <a:cxnLst/>
            <a:rect l="l" t="t" r="r" b="b"/>
            <a:pathLst>
              <a:path w="628014" h="0">
                <a:moveTo>
                  <a:pt x="0" y="0"/>
                </a:moveTo>
                <a:lnTo>
                  <a:pt x="627888" y="0"/>
                </a:lnTo>
              </a:path>
            </a:pathLst>
          </a:custGeom>
          <a:ln w="9144">
            <a:solidFill>
              <a:srgbClr val="08030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/>
          <p:nvPr/>
        </p:nvSpPr>
        <p:spPr>
          <a:xfrm>
            <a:off x="2499360" y="5173979"/>
            <a:ext cx="1109980" cy="0"/>
          </a:xfrm>
          <a:custGeom>
            <a:avLst/>
            <a:gdLst/>
            <a:ahLst/>
            <a:cxnLst/>
            <a:rect l="l" t="t" r="r" b="b"/>
            <a:pathLst>
              <a:path w="1109979" h="0">
                <a:moveTo>
                  <a:pt x="0" y="0"/>
                </a:moveTo>
                <a:lnTo>
                  <a:pt x="1109472" y="0"/>
                </a:lnTo>
              </a:path>
            </a:pathLst>
          </a:custGeom>
          <a:ln w="9144">
            <a:solidFill>
              <a:srgbClr val="08030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 descr=""/>
          <p:cNvSpPr/>
          <p:nvPr/>
        </p:nvSpPr>
        <p:spPr>
          <a:xfrm>
            <a:off x="3654552" y="5173979"/>
            <a:ext cx="158750" cy="0"/>
          </a:xfrm>
          <a:custGeom>
            <a:avLst/>
            <a:gdLst/>
            <a:ahLst/>
            <a:cxnLst/>
            <a:rect l="l" t="t" r="r" b="b"/>
            <a:pathLst>
              <a:path w="158750" h="0">
                <a:moveTo>
                  <a:pt x="0" y="0"/>
                </a:moveTo>
                <a:lnTo>
                  <a:pt x="158496" y="0"/>
                </a:lnTo>
              </a:path>
            </a:pathLst>
          </a:custGeom>
          <a:ln w="9144">
            <a:solidFill>
              <a:srgbClr val="08030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 descr=""/>
          <p:cNvSpPr/>
          <p:nvPr/>
        </p:nvSpPr>
        <p:spPr>
          <a:xfrm>
            <a:off x="3145535" y="4820411"/>
            <a:ext cx="737870" cy="0"/>
          </a:xfrm>
          <a:custGeom>
            <a:avLst/>
            <a:gdLst/>
            <a:ahLst/>
            <a:cxnLst/>
            <a:rect l="l" t="t" r="r" b="b"/>
            <a:pathLst>
              <a:path w="737870" h="0">
                <a:moveTo>
                  <a:pt x="0" y="0"/>
                </a:moveTo>
                <a:lnTo>
                  <a:pt x="737616" y="0"/>
                </a:lnTo>
              </a:path>
            </a:pathLst>
          </a:custGeom>
          <a:ln w="9144">
            <a:solidFill>
              <a:srgbClr val="54545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 descr=""/>
          <p:cNvSpPr/>
          <p:nvPr/>
        </p:nvSpPr>
        <p:spPr>
          <a:xfrm>
            <a:off x="1292352" y="4643627"/>
            <a:ext cx="3020695" cy="0"/>
          </a:xfrm>
          <a:custGeom>
            <a:avLst/>
            <a:gdLst/>
            <a:ahLst/>
            <a:cxnLst/>
            <a:rect l="l" t="t" r="r" b="b"/>
            <a:pathLst>
              <a:path w="3020695" h="0">
                <a:moveTo>
                  <a:pt x="0" y="0"/>
                </a:moveTo>
                <a:lnTo>
                  <a:pt x="3020568" y="0"/>
                </a:lnTo>
              </a:path>
            </a:pathLst>
          </a:custGeom>
          <a:ln w="9144">
            <a:solidFill>
              <a:srgbClr val="3434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 descr=""/>
          <p:cNvSpPr/>
          <p:nvPr/>
        </p:nvSpPr>
        <p:spPr>
          <a:xfrm>
            <a:off x="1295400" y="4463795"/>
            <a:ext cx="829310" cy="0"/>
          </a:xfrm>
          <a:custGeom>
            <a:avLst/>
            <a:gdLst/>
            <a:ahLst/>
            <a:cxnLst/>
            <a:rect l="l" t="t" r="r" b="b"/>
            <a:pathLst>
              <a:path w="829310" h="0">
                <a:moveTo>
                  <a:pt x="0" y="0"/>
                </a:moveTo>
                <a:lnTo>
                  <a:pt x="829056" y="0"/>
                </a:lnTo>
              </a:path>
            </a:pathLst>
          </a:custGeom>
          <a:ln w="9144">
            <a:solidFill>
              <a:srgbClr val="64646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 descr=""/>
          <p:cNvSpPr/>
          <p:nvPr/>
        </p:nvSpPr>
        <p:spPr>
          <a:xfrm>
            <a:off x="5928359" y="4119371"/>
            <a:ext cx="749935" cy="0"/>
          </a:xfrm>
          <a:custGeom>
            <a:avLst/>
            <a:gdLst/>
            <a:ahLst/>
            <a:cxnLst/>
            <a:rect l="l" t="t" r="r" b="b"/>
            <a:pathLst>
              <a:path w="749934" h="0">
                <a:moveTo>
                  <a:pt x="0" y="0"/>
                </a:moveTo>
                <a:lnTo>
                  <a:pt x="749808" y="0"/>
                </a:lnTo>
              </a:path>
            </a:pathLst>
          </a:custGeom>
          <a:ln w="9144">
            <a:solidFill>
              <a:srgbClr val="4444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 descr=""/>
          <p:cNvSpPr/>
          <p:nvPr/>
        </p:nvSpPr>
        <p:spPr>
          <a:xfrm>
            <a:off x="2813304" y="2302763"/>
            <a:ext cx="1597660" cy="0"/>
          </a:xfrm>
          <a:custGeom>
            <a:avLst/>
            <a:gdLst/>
            <a:ahLst/>
            <a:cxnLst/>
            <a:rect l="l" t="t" r="r" b="b"/>
            <a:pathLst>
              <a:path w="1597660" h="0">
                <a:moveTo>
                  <a:pt x="0" y="0"/>
                </a:moveTo>
                <a:lnTo>
                  <a:pt x="1597152" y="0"/>
                </a:lnTo>
              </a:path>
            </a:pathLst>
          </a:custGeom>
          <a:ln w="9144">
            <a:solidFill>
              <a:srgbClr val="4B4B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 descr=""/>
          <p:cNvSpPr/>
          <p:nvPr/>
        </p:nvSpPr>
        <p:spPr>
          <a:xfrm>
            <a:off x="1447800" y="2299715"/>
            <a:ext cx="1146175" cy="0"/>
          </a:xfrm>
          <a:custGeom>
            <a:avLst/>
            <a:gdLst/>
            <a:ahLst/>
            <a:cxnLst/>
            <a:rect l="l" t="t" r="r" b="b"/>
            <a:pathLst>
              <a:path w="1146175" h="0">
                <a:moveTo>
                  <a:pt x="0" y="0"/>
                </a:moveTo>
                <a:lnTo>
                  <a:pt x="1146048" y="0"/>
                </a:lnTo>
              </a:path>
            </a:pathLst>
          </a:custGeom>
          <a:ln w="9144">
            <a:solidFill>
              <a:srgbClr val="4B4B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 descr=""/>
          <p:cNvSpPr/>
          <p:nvPr/>
        </p:nvSpPr>
        <p:spPr>
          <a:xfrm>
            <a:off x="5257800" y="2299715"/>
            <a:ext cx="988060" cy="0"/>
          </a:xfrm>
          <a:custGeom>
            <a:avLst/>
            <a:gdLst/>
            <a:ahLst/>
            <a:cxnLst/>
            <a:rect l="l" t="t" r="r" b="b"/>
            <a:pathLst>
              <a:path w="988060" h="0">
                <a:moveTo>
                  <a:pt x="0" y="0"/>
                </a:moveTo>
                <a:lnTo>
                  <a:pt x="987552" y="0"/>
                </a:lnTo>
              </a:path>
            </a:pathLst>
          </a:custGeom>
          <a:ln w="9144">
            <a:solidFill>
              <a:srgbClr val="4B4B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 descr=""/>
          <p:cNvSpPr/>
          <p:nvPr/>
        </p:nvSpPr>
        <p:spPr>
          <a:xfrm>
            <a:off x="6507480" y="2296667"/>
            <a:ext cx="756285" cy="0"/>
          </a:xfrm>
          <a:custGeom>
            <a:avLst/>
            <a:gdLst/>
            <a:ahLst/>
            <a:cxnLst/>
            <a:rect l="l" t="t" r="r" b="b"/>
            <a:pathLst>
              <a:path w="756284" h="0">
                <a:moveTo>
                  <a:pt x="0" y="0"/>
                </a:moveTo>
                <a:lnTo>
                  <a:pt x="755904" y="0"/>
                </a:lnTo>
              </a:path>
            </a:pathLst>
          </a:custGeom>
          <a:ln w="9144">
            <a:solidFill>
              <a:srgbClr val="4B4B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 descr=""/>
          <p:cNvSpPr/>
          <p:nvPr/>
        </p:nvSpPr>
        <p:spPr>
          <a:xfrm>
            <a:off x="2788920" y="1970531"/>
            <a:ext cx="914400" cy="0"/>
          </a:xfrm>
          <a:custGeom>
            <a:avLst/>
            <a:gdLst/>
            <a:ahLst/>
            <a:cxnLst/>
            <a:rect l="l" t="t" r="r" b="b"/>
            <a:pathLst>
              <a:path w="914400" h="0">
                <a:moveTo>
                  <a:pt x="0" y="0"/>
                </a:moveTo>
                <a:lnTo>
                  <a:pt x="914400" y="0"/>
                </a:lnTo>
              </a:path>
            </a:pathLst>
          </a:custGeom>
          <a:ln w="9144">
            <a:solidFill>
              <a:srgbClr val="4B4B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 descr=""/>
          <p:cNvSpPr/>
          <p:nvPr/>
        </p:nvSpPr>
        <p:spPr>
          <a:xfrm>
            <a:off x="3776471" y="1970531"/>
            <a:ext cx="1201420" cy="0"/>
          </a:xfrm>
          <a:custGeom>
            <a:avLst/>
            <a:gdLst/>
            <a:ahLst/>
            <a:cxnLst/>
            <a:rect l="l" t="t" r="r" b="b"/>
            <a:pathLst>
              <a:path w="1201420" h="0">
                <a:moveTo>
                  <a:pt x="0" y="0"/>
                </a:moveTo>
                <a:lnTo>
                  <a:pt x="1200912" y="0"/>
                </a:lnTo>
              </a:path>
            </a:pathLst>
          </a:custGeom>
          <a:ln w="9144">
            <a:solidFill>
              <a:srgbClr val="4B4B4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6" name="object 2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280160" y="7171943"/>
            <a:ext cx="6089903" cy="271272"/>
          </a:xfrm>
          <a:prstGeom prst="rect">
            <a:avLst/>
          </a:prstGeom>
        </p:spPr>
      </p:pic>
      <p:pic>
        <p:nvPicPr>
          <p:cNvPr id="27" name="object 2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277111" y="7699247"/>
            <a:ext cx="566927" cy="124968"/>
          </a:xfrm>
          <a:prstGeom prst="rect">
            <a:avLst/>
          </a:prstGeom>
        </p:spPr>
      </p:pic>
      <p:pic>
        <p:nvPicPr>
          <p:cNvPr id="28" name="object 2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277111" y="10040111"/>
            <a:ext cx="1630680" cy="85343"/>
          </a:xfrm>
          <a:prstGeom prst="rect">
            <a:avLst/>
          </a:prstGeom>
        </p:spPr>
      </p:pic>
      <p:grpSp>
        <p:nvGrpSpPr>
          <p:cNvPr id="29" name="object 29" descr=""/>
          <p:cNvGrpSpPr/>
          <p:nvPr/>
        </p:nvGrpSpPr>
        <p:grpSpPr>
          <a:xfrm>
            <a:off x="1490472" y="1734311"/>
            <a:ext cx="4962525" cy="579120"/>
            <a:chOff x="1490472" y="1734311"/>
            <a:chExt cx="4962525" cy="579120"/>
          </a:xfrm>
        </p:grpSpPr>
        <p:pic>
          <p:nvPicPr>
            <p:cNvPr id="30" name="object 30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240280" y="1734311"/>
              <a:ext cx="4194048" cy="121920"/>
            </a:xfrm>
            <a:prstGeom prst="rect">
              <a:avLst/>
            </a:prstGeom>
          </p:spPr>
        </p:pic>
        <p:pic>
          <p:nvPicPr>
            <p:cNvPr id="31" name="object 31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380488" y="1874519"/>
              <a:ext cx="3910584" cy="121920"/>
            </a:xfrm>
            <a:prstGeom prst="rect">
              <a:avLst/>
            </a:prstGeom>
          </p:spPr>
        </p:pic>
        <p:pic>
          <p:nvPicPr>
            <p:cNvPr id="32" name="object 32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490472" y="1996439"/>
              <a:ext cx="4962144" cy="316991"/>
            </a:xfrm>
            <a:prstGeom prst="rect">
              <a:avLst/>
            </a:prstGeom>
          </p:spPr>
        </p:pic>
      </p:grpSp>
      <p:pic>
        <p:nvPicPr>
          <p:cNvPr id="33" name="object 33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274063" y="3310127"/>
            <a:ext cx="2097024" cy="128016"/>
          </a:xfrm>
          <a:prstGeom prst="rect">
            <a:avLst/>
          </a:prstGeom>
        </p:spPr>
      </p:pic>
      <p:pic>
        <p:nvPicPr>
          <p:cNvPr id="34" name="object 34" descr="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639823" y="3657600"/>
            <a:ext cx="5745480" cy="143255"/>
          </a:xfrm>
          <a:prstGeom prst="rect">
            <a:avLst/>
          </a:prstGeom>
        </p:spPr>
      </p:pic>
      <p:grpSp>
        <p:nvGrpSpPr>
          <p:cNvPr id="35" name="object 35" descr=""/>
          <p:cNvGrpSpPr/>
          <p:nvPr/>
        </p:nvGrpSpPr>
        <p:grpSpPr>
          <a:xfrm>
            <a:off x="1267967" y="4002023"/>
            <a:ext cx="6120765" cy="3130550"/>
            <a:chOff x="1267967" y="4002023"/>
            <a:chExt cx="6120765" cy="3130550"/>
          </a:xfrm>
        </p:grpSpPr>
        <p:pic>
          <p:nvPicPr>
            <p:cNvPr id="36" name="object 36" descr="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280159" y="4002023"/>
              <a:ext cx="6108192" cy="493776"/>
            </a:xfrm>
            <a:prstGeom prst="rect">
              <a:avLst/>
            </a:prstGeom>
          </p:spPr>
        </p:pic>
        <p:pic>
          <p:nvPicPr>
            <p:cNvPr id="37" name="object 37" descr="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267967" y="4523231"/>
              <a:ext cx="6092952" cy="502919"/>
            </a:xfrm>
            <a:prstGeom prst="rect">
              <a:avLst/>
            </a:prstGeom>
          </p:spPr>
        </p:pic>
        <p:pic>
          <p:nvPicPr>
            <p:cNvPr id="38" name="object 38" descr="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277111" y="5059679"/>
              <a:ext cx="6111240" cy="1194816"/>
            </a:xfrm>
            <a:prstGeom prst="rect">
              <a:avLst/>
            </a:prstGeom>
          </p:spPr>
        </p:pic>
        <p:pic>
          <p:nvPicPr>
            <p:cNvPr id="39" name="object 39" descr="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277111" y="6294119"/>
              <a:ext cx="4145279" cy="140208"/>
            </a:xfrm>
            <a:prstGeom prst="rect">
              <a:avLst/>
            </a:prstGeom>
          </p:spPr>
        </p:pic>
        <p:pic>
          <p:nvPicPr>
            <p:cNvPr id="40" name="object 40" descr="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636775" y="6470903"/>
              <a:ext cx="5739383" cy="137160"/>
            </a:xfrm>
            <a:prstGeom prst="rect">
              <a:avLst/>
            </a:prstGeom>
          </p:spPr>
        </p:pic>
        <p:pic>
          <p:nvPicPr>
            <p:cNvPr id="41" name="object 41" descr="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277111" y="6626351"/>
              <a:ext cx="4782312" cy="158496"/>
            </a:xfrm>
            <a:prstGeom prst="rect">
              <a:avLst/>
            </a:prstGeom>
          </p:spPr>
        </p:pic>
        <p:pic>
          <p:nvPicPr>
            <p:cNvPr id="42" name="object 42" descr="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280159" y="6818375"/>
              <a:ext cx="6102095" cy="313943"/>
            </a:xfrm>
            <a:prstGeom prst="rect">
              <a:avLst/>
            </a:prstGeom>
          </p:spPr>
        </p:pic>
      </p:grpSp>
      <p:grpSp>
        <p:nvGrpSpPr>
          <p:cNvPr id="43" name="object 43" descr=""/>
          <p:cNvGrpSpPr/>
          <p:nvPr/>
        </p:nvGrpSpPr>
        <p:grpSpPr>
          <a:xfrm>
            <a:off x="1277111" y="7872983"/>
            <a:ext cx="6108700" cy="1018540"/>
            <a:chOff x="1277111" y="7872983"/>
            <a:chExt cx="6108700" cy="1018540"/>
          </a:xfrm>
        </p:grpSpPr>
        <p:pic>
          <p:nvPicPr>
            <p:cNvPr id="44" name="object 44" descr="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277111" y="7872983"/>
              <a:ext cx="6099047" cy="490727"/>
            </a:xfrm>
            <a:prstGeom prst="rect">
              <a:avLst/>
            </a:prstGeom>
          </p:spPr>
        </p:pic>
        <p:pic>
          <p:nvPicPr>
            <p:cNvPr id="45" name="object 45" descr="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1277111" y="8400287"/>
              <a:ext cx="4044696" cy="140207"/>
            </a:xfrm>
            <a:prstGeom prst="rect">
              <a:avLst/>
            </a:prstGeom>
          </p:spPr>
        </p:pic>
        <p:pic>
          <p:nvPicPr>
            <p:cNvPr id="46" name="object 46" descr="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1280159" y="8577071"/>
              <a:ext cx="6105144" cy="313943"/>
            </a:xfrm>
            <a:prstGeom prst="rect">
              <a:avLst/>
            </a:prstGeom>
          </p:spPr>
        </p:pic>
      </p:grpSp>
      <p:sp>
        <p:nvSpPr>
          <p:cNvPr id="47" name="object 47" descr=""/>
          <p:cNvSpPr txBox="1"/>
          <p:nvPr/>
        </p:nvSpPr>
        <p:spPr>
          <a:xfrm>
            <a:off x="1313699" y="872244"/>
            <a:ext cx="6043295" cy="737870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algn="ctr" marR="15240">
              <a:lnSpc>
                <a:spcPct val="100000"/>
              </a:lnSpc>
              <a:spcBef>
                <a:spcPts val="395"/>
              </a:spcBef>
            </a:pPr>
            <a:r>
              <a:rPr dirty="0" sz="1350" spc="-10">
                <a:latin typeface="Times New Roman"/>
                <a:cs typeface="Times New Roman"/>
              </a:rPr>
              <a:t>ДЕРЖЛl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 spc="-140">
                <a:latin typeface="Times New Roman"/>
                <a:cs typeface="Times New Roman"/>
              </a:rPr>
              <a:t>KC</a:t>
            </a:r>
            <a:r>
              <a:rPr dirty="0" sz="1350" spc="-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ЛУЖБА</a:t>
            </a:r>
            <a:endParaRPr sz="1350">
              <a:latin typeface="Times New Roman"/>
              <a:cs typeface="Times New Roman"/>
            </a:endParaRPr>
          </a:p>
          <a:p>
            <a:pPr algn="ctr" marR="3175">
              <a:lnSpc>
                <a:spcPts val="1685"/>
              </a:lnSpc>
              <a:spcBef>
                <a:spcPts val="320"/>
              </a:spcBef>
            </a:pPr>
            <a:r>
              <a:rPr dirty="0" baseline="1915" sz="2175">
                <a:latin typeface="Times New Roman"/>
                <a:cs typeface="Times New Roman"/>
              </a:rPr>
              <a:t>ДЕРЖАВНА</a:t>
            </a:r>
            <a:r>
              <a:rPr dirty="0" baseline="1915" sz="2175" spc="254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</a:t>
            </a:r>
            <a:r>
              <a:rPr dirty="0" baseline="3831" sz="2175">
                <a:latin typeface="Times New Roman"/>
                <a:cs typeface="Times New Roman"/>
              </a:rPr>
              <a:t>УЖБА</a:t>
            </a:r>
            <a:r>
              <a:rPr dirty="0" baseline="3831" sz="2175" spc="187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3</a:t>
            </a:r>
            <a:r>
              <a:rPr dirty="0" baseline="1915" sz="2175" spc="-37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ЛІКАРСЬКИХ</a:t>
            </a:r>
            <a:r>
              <a:rPr dirty="0" baseline="1915" sz="2175" spc="247">
                <a:latin typeface="Times New Roman"/>
                <a:cs typeface="Times New Roman"/>
              </a:rPr>
              <a:t> </a:t>
            </a:r>
            <a:r>
              <a:rPr dirty="0" baseline="1915" sz="2175" spc="-15">
                <a:latin typeface="Times New Roman"/>
                <a:cs typeface="Times New Roman"/>
              </a:rPr>
              <a:t>ЗАСОБІВ</a:t>
            </a:r>
            <a:endParaRPr baseline="1915" sz="2175">
              <a:latin typeface="Times New Roman"/>
              <a:cs typeface="Times New Roman"/>
            </a:endParaRPr>
          </a:p>
          <a:p>
            <a:pPr algn="ctr">
              <a:lnSpc>
                <a:spcPts val="1685"/>
              </a:lnSpc>
            </a:pPr>
            <a:r>
              <a:rPr dirty="0" baseline="1915" sz="2175">
                <a:latin typeface="Times New Roman"/>
                <a:cs typeface="Times New Roman"/>
              </a:rPr>
              <a:t>ТА КОНТРОЛЮ</a:t>
            </a:r>
            <a:r>
              <a:rPr dirty="0" baseline="1915" sz="2175" spc="179">
                <a:latin typeface="Times New Roman"/>
                <a:cs typeface="Times New Roman"/>
              </a:rPr>
              <a:t> </a:t>
            </a:r>
            <a:r>
              <a:rPr dirty="0" baseline="1915" sz="2175" spc="-142">
                <a:latin typeface="Times New Roman"/>
                <a:cs typeface="Times New Roman"/>
              </a:rPr>
              <a:t>'ЗА</a:t>
            </a:r>
            <a:r>
              <a:rPr dirty="0" baseline="1915" sz="2175" spc="120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НАРК</a:t>
            </a:r>
            <a:r>
              <a:rPr dirty="0" sz="1450">
                <a:latin typeface="Times New Roman"/>
                <a:cs typeface="Times New Roman"/>
              </a:rPr>
              <a:t>О</a:t>
            </a:r>
            <a:r>
              <a:rPr dirty="0" baseline="1915" sz="2175">
                <a:latin typeface="Times New Roman"/>
                <a:cs typeface="Times New Roman"/>
              </a:rPr>
              <a:t>ТИКАМИ</a:t>
            </a:r>
            <a:r>
              <a:rPr dirty="0" baseline="1915" sz="2175" spc="367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У</a:t>
            </a:r>
            <a:r>
              <a:rPr dirty="0" baseline="1915" sz="2175" spc="82">
                <a:latin typeface="Times New Roman"/>
                <a:cs typeface="Times New Roman"/>
              </a:rPr>
              <a:t> </a:t>
            </a:r>
            <a:r>
              <a:rPr dirty="0" baseline="1915" sz="2175" spc="-37">
                <a:latin typeface="Times New Roman"/>
                <a:cs typeface="Times New Roman"/>
              </a:rPr>
              <a:t>КІРОВОГРАДfi’ЬК1Й</a:t>
            </a:r>
            <a:r>
              <a:rPr dirty="0" baseline="1915" sz="2175" spc="-75">
                <a:latin typeface="Times New Roman"/>
                <a:cs typeface="Times New Roman"/>
              </a:rPr>
              <a:t> </a:t>
            </a:r>
            <a:r>
              <a:rPr dirty="0" baseline="1915" sz="2175" spc="-262">
                <a:latin typeface="Times New Roman"/>
                <a:cs typeface="Times New Roman"/>
              </a:rPr>
              <a:t>ОЕ•</a:t>
            </a:r>
            <a:r>
              <a:rPr dirty="0" baseline="1915" sz="2175" spc="-97">
                <a:latin typeface="Times New Roman"/>
                <a:cs typeface="Times New Roman"/>
              </a:rPr>
              <a:t> </a:t>
            </a:r>
            <a:r>
              <a:rPr dirty="0" baseline="1915" sz="2175" spc="-15">
                <a:latin typeface="Times New Roman"/>
                <a:cs typeface="Times New Roman"/>
              </a:rPr>
              <a:t>ЗАСТ1</a:t>
            </a:r>
            <a:endParaRPr baseline="1915" sz="2175">
              <a:latin typeface="Times New Roman"/>
              <a:cs typeface="Times New Roman"/>
            </a:endParaRPr>
          </a:p>
        </p:txBody>
      </p:sp>
      <p:sp>
        <p:nvSpPr>
          <p:cNvPr id="48" name="object 48" descr=""/>
          <p:cNvSpPr txBox="1"/>
          <p:nvPr/>
        </p:nvSpPr>
        <p:spPr>
          <a:xfrm>
            <a:off x="4655583" y="2512167"/>
            <a:ext cx="2712720" cy="588010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355"/>
              </a:spcBef>
            </a:pPr>
            <a:r>
              <a:rPr dirty="0" sz="1200">
                <a:latin typeface="Times New Roman"/>
                <a:cs typeface="Times New Roman"/>
              </a:rPr>
              <a:t>Керівника›і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 spc="-110">
                <a:latin typeface="Times New Roman"/>
                <a:cs typeface="Times New Roman"/>
              </a:rPr>
              <a:t>У</a:t>
            </a:r>
            <a:r>
              <a:rPr dirty="0" sz="1200" spc="-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повноважениsт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особн›т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dirty="0" sz="950">
                <a:latin typeface="Times New Roman"/>
                <a:cs typeface="Times New Roman"/>
              </a:rPr>
              <a:t>а</a:t>
            </a:r>
            <a:r>
              <a:rPr dirty="0" sz="950" spc="25">
                <a:latin typeface="Times New Roman"/>
                <a:cs typeface="Times New Roman"/>
              </a:rPr>
              <a:t> </a:t>
            </a:r>
            <a:r>
              <a:rPr dirty="0" sz="950" spc="110">
                <a:latin typeface="Times New Roman"/>
                <a:cs typeface="Times New Roman"/>
              </a:rPr>
              <a:t>птеч</a:t>
            </a:r>
            <a:r>
              <a:rPr dirty="0" sz="950" spc="-55">
                <a:latin typeface="Times New Roman"/>
                <a:cs typeface="Times New Roman"/>
              </a:rPr>
              <a:t> </a:t>
            </a:r>
            <a:r>
              <a:rPr dirty="0" sz="950" spc="125">
                <a:latin typeface="Times New Roman"/>
                <a:cs typeface="Times New Roman"/>
              </a:rPr>
              <a:t>ни</a:t>
            </a:r>
            <a:r>
              <a:rPr dirty="0" sz="950" spc="-13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х</a:t>
            </a:r>
            <a:r>
              <a:rPr dirty="0" sz="950" spc="12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та</a:t>
            </a:r>
            <a:r>
              <a:rPr dirty="0" sz="950" spc="140">
                <a:latin typeface="Times New Roman"/>
                <a:cs typeface="Times New Roman"/>
              </a:rPr>
              <a:t>  </a:t>
            </a:r>
            <a:r>
              <a:rPr dirty="0" sz="950">
                <a:latin typeface="Times New Roman"/>
                <a:cs typeface="Times New Roman"/>
              </a:rPr>
              <a:t>ттеди</a:t>
            </a:r>
            <a:r>
              <a:rPr dirty="0" sz="950" spc="-4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ч</a:t>
            </a:r>
            <a:r>
              <a:rPr dirty="0" sz="950" spc="-55">
                <a:latin typeface="Times New Roman"/>
                <a:cs typeface="Times New Roman"/>
              </a:rPr>
              <a:t> </a:t>
            </a:r>
            <a:r>
              <a:rPr dirty="0" sz="950" spc="-65">
                <a:latin typeface="Times New Roman"/>
                <a:cs typeface="Times New Roman"/>
              </a:rPr>
              <a:t>NИX</a:t>
            </a:r>
            <a:r>
              <a:rPr dirty="0" sz="950" spc="220">
                <a:latin typeface="Times New Roman"/>
                <a:cs typeface="Times New Roman"/>
              </a:rPr>
              <a:t> </a:t>
            </a:r>
            <a:r>
              <a:rPr dirty="0" sz="950" spc="-10">
                <a:latin typeface="Times New Roman"/>
                <a:cs typeface="Times New Roman"/>
              </a:rPr>
              <a:t>Злк.1іЗДіВ</a:t>
            </a:r>
            <a:endParaRPr sz="950">
              <a:latin typeface="Times New Roman"/>
              <a:cs typeface="Times New Roman"/>
            </a:endParaRPr>
          </a:p>
          <a:p>
            <a:pPr marL="23495">
              <a:lnSpc>
                <a:spcPct val="100000"/>
              </a:lnSpc>
              <a:spcBef>
                <a:spcPts val="130"/>
              </a:spcBef>
            </a:pPr>
            <a:r>
              <a:rPr dirty="0" sz="1050" spc="80">
                <a:latin typeface="Times New Roman"/>
                <a:cs typeface="Times New Roman"/>
              </a:rPr>
              <a:t>Кіровпг[Јаэської</a:t>
            </a:r>
            <a:r>
              <a:rPr dirty="0" sz="1050" spc="9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об.пзсті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49" name="object 49" descr=""/>
          <p:cNvSpPr txBox="1"/>
          <p:nvPr/>
        </p:nvSpPr>
        <p:spPr>
          <a:xfrm>
            <a:off x="1265674" y="3769867"/>
            <a:ext cx="38315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наркотиками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за0орони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обігу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.лікарського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засобу.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0" name="object 50" descr=""/>
          <p:cNvSpPr txBox="1"/>
          <p:nvPr/>
        </p:nvSpPr>
        <p:spPr>
          <a:xfrm>
            <a:off x="1267903" y="9216643"/>
            <a:ext cx="132397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Начальник</a:t>
            </a:r>
            <a:r>
              <a:rPr dirty="0" sz="1200" spc="445">
                <a:latin typeface="Times New Roman"/>
                <a:cs typeface="Times New Roman"/>
              </a:rPr>
              <a:t> </a:t>
            </a:r>
            <a:r>
              <a:rPr dirty="0" sz="1200" spc="-70">
                <a:latin typeface="Times New Roman"/>
                <a:cs typeface="Times New Roman"/>
              </a:rPr>
              <a:t>C.пyж6и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1" name="object 51" descr=""/>
          <p:cNvSpPr txBox="1"/>
          <p:nvPr/>
        </p:nvSpPr>
        <p:spPr>
          <a:xfrm>
            <a:off x="5588185" y="9223247"/>
            <a:ext cx="76962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Cambria"/>
                <a:cs typeface="Cambria"/>
              </a:rPr>
              <a:t>.l</a:t>
            </a:r>
            <a:r>
              <a:rPr dirty="0" sz="1100" spc="225">
                <a:latin typeface="Cambria"/>
                <a:cs typeface="Cambria"/>
              </a:rPr>
              <a:t> </a:t>
            </a:r>
            <a:r>
              <a:rPr dirty="0" sz="1100" spc="-55">
                <a:latin typeface="Cambria"/>
                <a:cs typeface="Cambria"/>
              </a:rPr>
              <a:t>i.з</a:t>
            </a:r>
            <a:r>
              <a:rPr dirty="0" sz="1100" spc="-125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ія</a:t>
            </a:r>
            <a:r>
              <a:rPr dirty="0" sz="1100" spc="150">
                <a:latin typeface="Cambria"/>
                <a:cs typeface="Cambria"/>
              </a:rPr>
              <a:t> </a:t>
            </a:r>
            <a:r>
              <a:rPr dirty="0" sz="1100" spc="-555">
                <a:latin typeface="Cambria"/>
                <a:cs typeface="Cambria"/>
              </a:rPr>
              <a:t>Г</a:t>
            </a:r>
            <a:r>
              <a:rPr dirty="0" sz="1100" spc="-170">
                <a:latin typeface="Cambria"/>
                <a:cs typeface="Cambria"/>
              </a:rPr>
              <a:t>G</a:t>
            </a:r>
            <a:r>
              <a:rPr dirty="0" sz="1100" spc="-15">
                <a:latin typeface="Cambria"/>
                <a:cs typeface="Cambria"/>
              </a:rPr>
              <a:t>І</a:t>
            </a:r>
            <a:r>
              <a:rPr dirty="0" sz="1100" spc="-5">
                <a:latin typeface="Cambria"/>
                <a:cs typeface="Cambria"/>
              </a:rPr>
              <a:t>А</a:t>
            </a:r>
            <a:r>
              <a:rPr dirty="0" sz="1100" spc="-75">
                <a:latin typeface="Cambria"/>
                <a:cs typeface="Cambria"/>
              </a:rPr>
              <a:t> </a:t>
            </a:r>
            <a:r>
              <a:rPr dirty="0" sz="1100" spc="-50">
                <a:latin typeface="Cambria"/>
                <a:cs typeface="Cambria"/>
              </a:rPr>
              <a:t>Н</a:t>
            </a:r>
            <a:endParaRPr sz="1100">
              <a:latin typeface="Cambria"/>
              <a:cs typeface="Cambria"/>
            </a:endParaRPr>
          </a:p>
        </p:txBody>
      </p:sp>
      <p:sp>
        <p:nvSpPr>
          <p:cNvPr id="52" name="object 52" descr=""/>
          <p:cNvSpPr txBox="1"/>
          <p:nvPr/>
        </p:nvSpPr>
        <p:spPr>
          <a:xfrm>
            <a:off x="6480430" y="9223247"/>
            <a:ext cx="50165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60">
                <a:latin typeface="Cambria"/>
                <a:cs typeface="Cambria"/>
              </a:rPr>
              <a:t>I.ЗО</a:t>
            </a:r>
            <a:r>
              <a:rPr dirty="0" sz="1100" spc="-130">
                <a:latin typeface="Cambria"/>
                <a:cs typeface="Cambria"/>
              </a:rPr>
              <a:t> </a:t>
            </a:r>
            <a:r>
              <a:rPr dirty="0" sz="1100" spc="-25">
                <a:latin typeface="Cambria"/>
                <a:cs typeface="Cambria"/>
              </a:rPr>
              <a:t>ВА</a:t>
            </a:r>
            <a:endParaRPr sz="11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78758" y="112775"/>
            <a:ext cx="460155" cy="612648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118390" y="2278379"/>
            <a:ext cx="887094" cy="0"/>
          </a:xfrm>
          <a:custGeom>
            <a:avLst/>
            <a:gdLst/>
            <a:ahLst/>
            <a:cxnLst/>
            <a:rect l="l" t="t" r="r" b="b"/>
            <a:pathLst>
              <a:path w="887094" h="0">
                <a:moveTo>
                  <a:pt x="0" y="0"/>
                </a:moveTo>
                <a:lnTo>
                  <a:pt x="886788" y="0"/>
                </a:lnTo>
              </a:path>
            </a:pathLst>
          </a:custGeom>
          <a:ln w="9144">
            <a:solidFill>
              <a:srgbClr val="08080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306871" y="2272283"/>
            <a:ext cx="1066800" cy="0"/>
          </a:xfrm>
          <a:custGeom>
            <a:avLst/>
            <a:gdLst/>
            <a:ahLst/>
            <a:cxnLst/>
            <a:rect l="l" t="t" r="r" b="b"/>
            <a:pathLst>
              <a:path w="1066800" h="0">
                <a:moveTo>
                  <a:pt x="0" y="0"/>
                </a:moveTo>
                <a:lnTo>
                  <a:pt x="1066584" y="0"/>
                </a:lnTo>
              </a:path>
            </a:pathLst>
          </a:custGeom>
          <a:ln w="9144">
            <a:solidFill>
              <a:srgbClr val="080808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655489" y="9451847"/>
            <a:ext cx="198079" cy="60959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565899" y="10137647"/>
            <a:ext cx="1868046" cy="246888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765653" y="10308335"/>
            <a:ext cx="1697393" cy="198120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038700" y="2133600"/>
            <a:ext cx="216364" cy="140207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13054" y="9430511"/>
            <a:ext cx="996495" cy="237743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148405" y="742188"/>
            <a:ext cx="5787390" cy="2159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66675">
              <a:lnSpc>
                <a:spcPts val="1630"/>
              </a:lnSpc>
              <a:spcBef>
                <a:spcPts val="100"/>
              </a:spcBef>
            </a:pPr>
            <a:r>
              <a:rPr dirty="0" sz="1400" spc="-30" b="1">
                <a:latin typeface="Times New Roman"/>
                <a:cs typeface="Times New Roman"/>
              </a:rPr>
              <a:t>ДЕРЖАВНА</a:t>
            </a:r>
            <a:r>
              <a:rPr dirty="0" sz="1400" spc="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СЛУЖБА</a:t>
            </a:r>
            <a:r>
              <a:rPr dirty="0" sz="1400" spc="2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5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ЛІКАРСЬКИХ</a:t>
            </a:r>
            <a:r>
              <a:rPr dirty="0" sz="1400" spc="11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74295">
              <a:lnSpc>
                <a:spcPts val="1560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50165">
              <a:lnSpc>
                <a:spcPts val="1610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2700" marR="41275">
              <a:lnSpc>
                <a:spcPts val="1220"/>
              </a:lnSpc>
              <a:spcBef>
                <a:spcPts val="5"/>
              </a:spcBef>
            </a:pPr>
            <a:r>
              <a:rPr dirty="0" sz="1050">
                <a:latin typeface="Times New Roman"/>
                <a:cs typeface="Times New Roman"/>
              </a:rPr>
              <a:t>проспект</a:t>
            </a:r>
            <a:r>
              <a:rPr dirty="0" sz="1050" spc="14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Берестейський,</a:t>
            </a:r>
            <a:r>
              <a:rPr dirty="0" sz="1050" spc="11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120-</a:t>
            </a:r>
            <a:r>
              <a:rPr dirty="0" sz="1050">
                <a:latin typeface="Times New Roman"/>
                <a:cs typeface="Times New Roman"/>
              </a:rPr>
              <a:t>A.</a:t>
            </a:r>
            <a:r>
              <a:rPr dirty="0" sz="1050" spc="10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7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Київ,</a:t>
            </a:r>
            <a:r>
              <a:rPr dirty="0" sz="1050" spc="9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03115,</a:t>
            </a:r>
            <a:r>
              <a:rPr dirty="0" sz="1050" spc="114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тел/факс:</a:t>
            </a:r>
            <a:r>
              <a:rPr dirty="0" sz="1050" spc="10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(044)</a:t>
            </a:r>
            <a:r>
              <a:rPr dirty="0" sz="1050" spc="85">
                <a:latin typeface="Times New Roman"/>
                <a:cs typeface="Times New Roman"/>
              </a:rPr>
              <a:t> </a:t>
            </a:r>
            <a:r>
              <a:rPr dirty="0" sz="1050" spc="-95">
                <a:latin typeface="Times New Roman"/>
                <a:cs typeface="Times New Roman"/>
              </a:rPr>
              <a:t>422—</a:t>
            </a:r>
            <a:r>
              <a:rPr dirty="0" sz="1050" spc="-70">
                <a:latin typeface="Times New Roman"/>
                <a:cs typeface="Times New Roman"/>
              </a:rPr>
              <a:t>55-</a:t>
            </a:r>
            <a:r>
              <a:rPr dirty="0" sz="1050" spc="-20">
                <a:latin typeface="Times New Roman"/>
                <a:cs typeface="Times New Roman"/>
              </a:rPr>
              <a:t>77,</a:t>
            </a:r>
            <a:r>
              <a:rPr dirty="0" sz="1050" spc="16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e-mail:</a:t>
            </a:r>
            <a:r>
              <a:rPr dirty="0" sz="1050" spc="95">
                <a:latin typeface="Times New Roman"/>
                <a:cs typeface="Times New Roman"/>
              </a:rPr>
              <a:t> </a:t>
            </a:r>
            <a:r>
              <a:rPr dirty="0" u="sng" sz="1050" spc="-1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dlsЙdls.цov.ua</a:t>
            </a:r>
            <a:r>
              <a:rPr dirty="0" sz="1050" spc="-10">
                <a:latin typeface="Times New Roman"/>
                <a:cs typeface="Times New Roman"/>
              </a:rPr>
              <a:t>, </a:t>
            </a:r>
            <a:r>
              <a:rPr dirty="0" u="sng" sz="10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lзttps://www.dls.цov.na,</a:t>
            </a:r>
            <a:r>
              <a:rPr dirty="0" sz="1050" spc="12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Код</a:t>
            </a:r>
            <a:r>
              <a:rPr dirty="0" sz="1050" spc="6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СДРПОУ</a:t>
            </a:r>
            <a:r>
              <a:rPr dirty="0" sz="1050" spc="15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40517815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050">
              <a:latin typeface="Times New Roman"/>
              <a:cs typeface="Times New Roman"/>
            </a:endParaRPr>
          </a:p>
          <a:p>
            <a:pPr marL="3083560">
              <a:lnSpc>
                <a:spcPct val="100000"/>
              </a:lnSpc>
              <a:tabLst>
                <a:tab pos="4472305" algn="l"/>
                <a:tab pos="5761355" algn="l"/>
              </a:tabLst>
            </a:pP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415" i="1">
                <a:latin typeface="Times New Roman"/>
                <a:cs typeface="Times New Roman"/>
              </a:rPr>
              <a:t>№</a:t>
            </a:r>
            <a:r>
              <a:rPr dirty="0" sz="1400" spc="415" i="1">
                <a:latin typeface="Times New Roman"/>
                <a:cs typeface="Times New Roman"/>
              </a:rPr>
              <a:t> </a:t>
            </a:r>
            <a:r>
              <a:rPr dirty="0" u="sng" sz="1400" i="1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 marL="3084195" marR="5080" indent="-635">
              <a:lnSpc>
                <a:spcPts val="1630"/>
              </a:lnSpc>
              <a:tabLst>
                <a:tab pos="506095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суб'ектів </a:t>
            </a:r>
            <a:r>
              <a:rPr dirty="0" sz="1400" spc="-10" b="1">
                <a:latin typeface="Times New Roman"/>
                <a:cs typeface="Times New Roman"/>
              </a:rPr>
              <a:t>господарювання,</a:t>
            </a:r>
            <a:r>
              <a:rPr dirty="0" sz="1400" spc="9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120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549482" y="2863595"/>
            <a:ext cx="139128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4112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026176" y="3067811"/>
            <a:ext cx="9042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220821" y="2863595"/>
            <a:ext cx="1179830" cy="64389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 indent="4445">
              <a:lnSpc>
                <a:spcPct val="100200"/>
              </a:lnSpc>
              <a:spcBef>
                <a:spcPts val="95"/>
              </a:spcBef>
            </a:pPr>
            <a:r>
              <a:rPr dirty="0" sz="1400" spc="-10" b="1">
                <a:latin typeface="Times New Roman"/>
                <a:cs typeface="Times New Roman"/>
              </a:rPr>
              <a:t>реалізацісю, </a:t>
            </a:r>
            <a:r>
              <a:rPr dirty="0" sz="1400" spc="-35" b="1">
                <a:latin typeface="Times New Roman"/>
                <a:cs typeface="Times New Roman"/>
              </a:rPr>
              <a:t>застосуванням </a:t>
            </a:r>
            <a:r>
              <a:rPr dirty="0" sz="1250" spc="60">
                <a:latin typeface="Times New Roman"/>
                <a:cs typeface="Times New Roman"/>
              </a:rPr>
              <a:t>засобів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036389" y="3665219"/>
            <a:ext cx="5984875" cy="4801870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3195955" marR="70485" indent="2540">
              <a:lnSpc>
                <a:spcPts val="1580"/>
              </a:lnSpc>
              <a:spcBef>
                <a:spcPts val="235"/>
              </a:spcBef>
              <a:tabLst>
                <a:tab pos="463740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6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 algn="ctr" marL="78105">
              <a:lnSpc>
                <a:spcPct val="100000"/>
              </a:lnSpc>
              <a:spcBef>
                <a:spcPts val="1505"/>
              </a:spcBef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400">
              <a:latin typeface="Times New Roman"/>
              <a:cs typeface="Times New Roman"/>
            </a:endParaRPr>
          </a:p>
          <a:p>
            <a:pPr algn="r" marR="24130">
              <a:lnSpc>
                <a:spcPct val="100000"/>
              </a:lnSpc>
              <a:spcBef>
                <a:spcPts val="5"/>
              </a:spcBef>
            </a:pPr>
            <a:r>
              <a:rPr dirty="0" sz="1400" spc="-10">
                <a:latin typeface="Times New Roman"/>
                <a:cs typeface="Times New Roman"/>
              </a:rPr>
              <a:t>Відповідно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Конституції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r" marR="13335">
              <a:lnSpc>
                <a:spcPct val="100000"/>
              </a:lnSpc>
              <a:spcBef>
                <a:spcPts val="190"/>
              </a:spcBef>
            </a:pPr>
            <a:r>
              <a:rPr dirty="0" sz="1400" spc="-20">
                <a:latin typeface="Times New Roman"/>
                <a:cs typeface="Times New Roman"/>
              </a:rPr>
              <a:t>«Основи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законодавства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України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про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15,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17,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21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</a:t>
            </a:r>
            <a:endParaRPr sz="1400">
              <a:latin typeface="Times New Roman"/>
              <a:cs typeface="Times New Roman"/>
            </a:endParaRPr>
          </a:p>
          <a:p>
            <a:pPr algn="just" marL="12700" marR="5080" indent="5715">
              <a:lnSpc>
                <a:spcPct val="109800"/>
              </a:lnSpc>
              <a:spcBef>
                <a:spcPts val="50"/>
              </a:spcBef>
            </a:pP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 та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 spc="-55">
                <a:latin typeface="Times New Roman"/>
                <a:cs typeface="Times New Roman"/>
              </a:rPr>
              <a:t>12.08.20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затвердженого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2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2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2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територіі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N•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зареестрованого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55">
                <a:latin typeface="Times New Roman"/>
                <a:cs typeface="Times New Roman"/>
              </a:rPr>
              <a:t>Nв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-10">
                <a:latin typeface="Times New Roman"/>
                <a:cs typeface="Times New Roman"/>
              </a:rPr>
              <a:t> здоров'я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29.09.2014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заресстрованого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юстиції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26.11.2014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Правил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утилізації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знищення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затверджених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наказом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Міністерства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Украі‘ни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039612" y="8438388"/>
            <a:ext cx="3908425" cy="488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9525">
              <a:lnSpc>
                <a:spcPct val="108600"/>
              </a:lnSpc>
              <a:spcBef>
                <a:spcPts val="100"/>
              </a:spcBef>
              <a:tabLst>
                <a:tab pos="324485" algn="l"/>
                <a:tab pos="358140" algn="l"/>
                <a:tab pos="783590" algn="l"/>
                <a:tab pos="1610360" algn="l"/>
                <a:tab pos="1981835" algn="l"/>
                <a:tab pos="2083435" algn="l"/>
                <a:tab pos="2777490" algn="l"/>
                <a:tab pos="3329304" algn="l"/>
              </a:tabLst>
            </a:pPr>
            <a:r>
              <a:rPr dirty="0" sz="1400" spc="-475" i="1">
                <a:latin typeface="Times New Roman"/>
                <a:cs typeface="Times New Roman"/>
              </a:rPr>
              <a:t>№</a:t>
            </a:r>
            <a:r>
              <a:rPr dirty="0" sz="1400" i="1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242,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зареестрованих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0">
                <a:latin typeface="Times New Roman"/>
                <a:cs typeface="Times New Roman"/>
              </a:rPr>
              <a:t>юстиції 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	N'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550/26995,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на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надходження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999207" y="8438388"/>
            <a:ext cx="859155" cy="488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86995">
              <a:lnSpc>
                <a:spcPct val="1086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 spc="-25">
                <a:latin typeface="Times New Roman"/>
                <a:cs typeface="Times New Roman"/>
              </a:rPr>
              <a:t>термінових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840207" y="8420100"/>
            <a:ext cx="1163320" cy="525780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algn="r" marR="6985">
              <a:lnSpc>
                <a:spcPct val="100000"/>
              </a:lnSpc>
              <a:spcBef>
                <a:spcPts val="385"/>
              </a:spcBef>
              <a:tabLst>
                <a:tab pos="367030" algn="l"/>
              </a:tabLst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18.05.2015</a:t>
            </a:r>
            <a:endParaRPr sz="14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290"/>
              </a:spcBef>
            </a:pPr>
            <a:r>
              <a:rPr dirty="0" sz="1400" spc="-10">
                <a:latin typeface="Times New Roman"/>
                <a:cs typeface="Times New Roman"/>
              </a:rPr>
              <a:t>повідомлень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040576" y="8916923"/>
            <a:ext cx="374586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30045" algn="l"/>
              </a:tabLst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12.09.2025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25">
                <a:latin typeface="Times New Roman"/>
                <a:cs typeface="Times New Roman"/>
              </a:rPr>
              <a:t>№Ne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279-01.1/02.0/06.14—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277830" y="8916923"/>
            <a:ext cx="173672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416-01.1/02.0/06,14-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040576" y="9130283"/>
            <a:ext cx="240029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394862" y="9157716"/>
            <a:ext cx="363601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53539" algn="l"/>
                <a:tab pos="1943100" algn="l"/>
              </a:tabLst>
            </a:pPr>
            <a:r>
              <a:rPr dirty="0" baseline="1984" sz="2100" spc="-15">
                <a:latin typeface="Times New Roman"/>
                <a:cs typeface="Times New Roman"/>
              </a:rPr>
              <a:t>08.10.2025</a:t>
            </a:r>
            <a:r>
              <a:rPr dirty="0" baseline="1984" sz="2100">
                <a:latin typeface="Times New Roman"/>
                <a:cs typeface="Times New Roman"/>
              </a:rPr>
              <a:t>	</a:t>
            </a:r>
            <a:r>
              <a:rPr dirty="0" baseline="1984" sz="2100" spc="-697" i="1">
                <a:latin typeface="Times New Roman"/>
                <a:cs typeface="Times New Roman"/>
              </a:rPr>
              <a:t>№</a:t>
            </a:r>
            <a:r>
              <a:rPr dirty="0" baseline="1984" sz="2100" i="1">
                <a:latin typeface="Times New Roman"/>
                <a:cs typeface="Times New Roman"/>
              </a:rPr>
              <a:t>	</a:t>
            </a:r>
            <a:r>
              <a:rPr dirty="0" baseline="1984" sz="2100" spc="-104">
                <a:latin typeface="Times New Roman"/>
                <a:cs typeface="Times New Roman"/>
              </a:rPr>
              <a:t>853—</a:t>
            </a:r>
            <a:r>
              <a:rPr dirty="0" baseline="1984" sz="2100" spc="-75">
                <a:latin typeface="Times New Roman"/>
                <a:cs typeface="Times New Roman"/>
              </a:rPr>
              <a:t>01.1/02.0/06.14-</a:t>
            </a:r>
            <a:r>
              <a:rPr dirty="0" baseline="1984" sz="2100" spc="-37">
                <a:latin typeface="Times New Roman"/>
                <a:cs typeface="Times New Roman"/>
              </a:rPr>
              <a:t>2</a:t>
            </a:r>
            <a:r>
              <a:rPr dirty="0" sz="1400" spc="-25">
                <a:latin typeface="Times New Roman"/>
                <a:cs typeface="Times New Roman"/>
              </a:rPr>
              <a:t>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5236903" y="9127235"/>
            <a:ext cx="854075" cy="495300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265"/>
              </a:spcBef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endParaRPr sz="1400">
              <a:latin typeface="Times New Roman"/>
              <a:cs typeface="Times New Roman"/>
            </a:endParaRPr>
          </a:p>
          <a:p>
            <a:pPr algn="r" marR="20955">
              <a:lnSpc>
                <a:spcPct val="100000"/>
              </a:lnSpc>
              <a:spcBef>
                <a:spcPts val="170"/>
              </a:spcBef>
              <a:tabLst>
                <a:tab pos="726440" algn="l"/>
              </a:tabLst>
            </a:pPr>
            <a:r>
              <a:rPr dirty="0" sz="1400" spc="-10">
                <a:latin typeface="Times New Roman"/>
                <a:cs typeface="Times New Roman"/>
              </a:rPr>
              <a:t>лікарсь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201418" y="9166859"/>
            <a:ext cx="80137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0">
                <a:latin typeface="Times New Roman"/>
                <a:cs typeface="Times New Roman"/>
              </a:rPr>
              <a:t>19.09.2025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037944" y="9383267"/>
            <a:ext cx="409829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063114" algn="l"/>
                <a:tab pos="3331845" algn="l"/>
                <a:tab pos="4021454" algn="l"/>
              </a:tabLst>
            </a:pPr>
            <a:r>
              <a:rPr dirty="0" sz="1400" spc="-105">
                <a:latin typeface="Times New Roman"/>
                <a:cs typeface="Times New Roman"/>
              </a:rPr>
              <a:t>N*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668-01.1/02.0/06.14-</a:t>
            </a:r>
            <a:r>
              <a:rPr dirty="0" sz="1400" spc="-25">
                <a:latin typeface="Times New Roman"/>
                <a:cs typeface="Times New Roman"/>
              </a:rPr>
              <a:t>25</a:t>
            </a:r>
            <a:r>
              <a:rPr dirty="0" sz="1400">
                <a:latin typeface="Times New Roman"/>
                <a:cs typeface="Times New Roman"/>
              </a:rPr>
              <a:t>	від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Державної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служби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з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2537630" y="9858755"/>
            <a:ext cx="2489200" cy="292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0"/>
              </a:lnSpc>
              <a:spcBef>
                <a:spcPts val="100"/>
              </a:spcBef>
            </a:pPr>
            <a:r>
              <a:rPr dirty="0" sz="800" spc="-75">
                <a:latin typeface="Lucida Sans Unicode"/>
                <a:cs typeface="Lucida Sans Unicode"/>
              </a:rPr>
              <a:t>M2</a:t>
            </a:r>
            <a:r>
              <a:rPr dirty="0" sz="800" spc="8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Держліхслужба</a:t>
            </a:r>
            <a:endParaRPr sz="800">
              <a:latin typeface="Lucida Sans Unicode"/>
              <a:cs typeface="Lucida Sans Unicode"/>
            </a:endParaRPr>
          </a:p>
          <a:p>
            <a:pPr marL="183515">
              <a:lnSpc>
                <a:spcPts val="1170"/>
              </a:lnSpc>
            </a:pPr>
            <a:r>
              <a:rPr dirty="0" sz="1000" spc="-130">
                <a:latin typeface="Lucida Sans Unicode"/>
                <a:cs typeface="Lucida Sans Unicode"/>
              </a:rPr>
              <a:t>№921-</a:t>
            </a:r>
            <a:r>
              <a:rPr dirty="0" sz="1000" spc="-105">
                <a:latin typeface="Lucida Sans Unicode"/>
                <a:cs typeface="Lucida Sans Unicode"/>
              </a:rPr>
              <a:t>001.'t/002.0/17-</a:t>
            </a:r>
            <a:r>
              <a:rPr dirty="0" sz="1000" spc="-120">
                <a:latin typeface="Lucida Sans Unicode"/>
                <a:cs typeface="Lucida Sans Unicode"/>
              </a:rPr>
              <a:t>25</a:t>
            </a:r>
            <a:r>
              <a:rPr dirty="0" sz="1000" spc="45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30">
                <a:latin typeface="Lucida Sans Unicode"/>
                <a:cs typeface="Lucida Sans Unicode"/>
              </a:rPr>
              <a:t> </a:t>
            </a:r>
            <a:r>
              <a:rPr dirty="0" sz="1000" spc="-65">
                <a:latin typeface="Lucida Sans Unicode"/>
                <a:cs typeface="Lucida Sans Unicode"/>
              </a:rPr>
              <a:t>28.10.2025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6997543" y="9367011"/>
            <a:ext cx="22860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Times New Roman"/>
                <a:cs typeface="Times New Roman"/>
              </a:rPr>
              <a:t>ба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50">
                <a:latin typeface="Times New Roman"/>
                <a:cs typeface="Times New Roman"/>
              </a:rPr>
              <a:t>з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6235308" y="9623043"/>
            <a:ext cx="909319" cy="557530"/>
          </a:xfrm>
          <a:prstGeom prst="rect">
            <a:avLst/>
          </a:prstGeom>
        </p:spPr>
        <p:txBody>
          <a:bodyPr wrap="square" lIns="0" tIns="37465" rIns="0" bIns="0" rtlCol="0" vert="horz">
            <a:spAutoFit/>
          </a:bodyPr>
          <a:lstStyle/>
          <a:p>
            <a:pPr algn="ctr" marL="12700" marR="5080" indent="87630">
              <a:lnSpc>
                <a:spcPct val="83700"/>
              </a:lnSpc>
              <a:spcBef>
                <a:spcPts val="295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133985">
              <a:lnSpc>
                <a:spcPts val="98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7138768" y="9495028"/>
            <a:ext cx="13398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25">
                <a:latin typeface="Times New Roman"/>
                <a:cs typeface="Times New Roman"/>
              </a:rPr>
              <a:t>та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6120893" y="10160507"/>
            <a:ext cx="12890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Times New Roman"/>
                <a:cs typeface="Times New Roman"/>
              </a:rPr>
              <a:t>№81</a:t>
            </a:r>
            <a:r>
              <a:rPr dirty="0" sz="800" spc="-9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l!02.12-25</a:t>
            </a:r>
            <a:r>
              <a:rPr dirty="0" sz="800" spc="3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-10">
                <a:latin typeface="Times New Roman"/>
                <a:cs typeface="Times New Roman"/>
              </a:rPr>
              <a:t> 29.10.2025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010411" y="8110728"/>
            <a:ext cx="5962015" cy="1582420"/>
            <a:chOff x="1010411" y="8110728"/>
            <a:chExt cx="5962015" cy="158242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14983" y="8110728"/>
              <a:ext cx="5957316" cy="1581911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10411" y="9468612"/>
              <a:ext cx="1933956" cy="100584"/>
            </a:xfrm>
            <a:prstGeom prst="rect">
              <a:avLst/>
            </a:prstGeom>
          </p:spPr>
        </p:pic>
      </p:grpSp>
      <p:sp>
        <p:nvSpPr>
          <p:cNvPr id="5" name="object 5" descr=""/>
          <p:cNvSpPr txBox="1"/>
          <p:nvPr/>
        </p:nvSpPr>
        <p:spPr>
          <a:xfrm>
            <a:off x="992135" y="565658"/>
            <a:ext cx="6008370" cy="678751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r" marL="12700" marR="11430" indent="1270">
              <a:lnSpc>
                <a:spcPct val="112599"/>
              </a:lnSpc>
              <a:spcBef>
                <a:spcPts val="110"/>
              </a:spcBef>
              <a:tabLst>
                <a:tab pos="939165" algn="l"/>
                <a:tab pos="1021080" algn="l"/>
                <a:tab pos="1579880" algn="l"/>
                <a:tab pos="2195195" algn="l"/>
                <a:tab pos="2816225" algn="l"/>
                <a:tab pos="2873375" algn="l"/>
                <a:tab pos="3016885" algn="l"/>
                <a:tab pos="3651885" algn="l"/>
                <a:tab pos="3907154" algn="l"/>
                <a:tab pos="4001770" algn="l"/>
                <a:tab pos="4544695" algn="l"/>
                <a:tab pos="4872355" algn="l"/>
                <a:tab pos="5584190" algn="l"/>
              </a:tabLst>
            </a:pP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області,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інформацtі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Головного управління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Національної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поліції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Украіни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Львівській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області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(лист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 виявлення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-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 ввезених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порушенням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50" spc="9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4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105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активной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лікарських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невідомі,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визначити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е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здоров’ю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населення: </a:t>
            </a:r>
            <a:r>
              <a:rPr dirty="0" sz="1350" spc="-10" b="1">
                <a:latin typeface="Times New Roman"/>
                <a:cs typeface="Times New Roman"/>
              </a:rPr>
              <a:t>ЗАБОРОНЯЮ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реалізацію,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зберігання</a:t>
            </a:r>
            <a:r>
              <a:rPr dirty="0" sz="1350">
                <a:latin typeface="Times New Roman"/>
                <a:cs typeface="Times New Roman"/>
              </a:rPr>
              <a:t>			</a:t>
            </a:r>
            <a:r>
              <a:rPr dirty="0" sz="1350" spc="-25">
                <a:latin typeface="Times New Roman"/>
                <a:cs typeface="Times New Roman"/>
              </a:rPr>
              <a:t>та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застосування лікарських</a:t>
            </a:r>
            <a:r>
              <a:rPr dirty="0" sz="1350">
                <a:latin typeface="Times New Roman"/>
                <a:cs typeface="Times New Roman"/>
              </a:rPr>
              <a:t>	засобів,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 spc="60">
                <a:latin typeface="Times New Roman"/>
                <a:cs typeface="Times New Roman"/>
              </a:rPr>
              <a:t>маркуванням</a:t>
            </a:r>
            <a:r>
              <a:rPr dirty="0" sz="1350">
                <a:latin typeface="Times New Roman"/>
                <a:cs typeface="Times New Roman"/>
              </a:rPr>
              <a:t>		іноземною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офіційно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не</a:t>
            </a:r>
            <a:endParaRPr sz="1350">
              <a:latin typeface="Times New Roman"/>
              <a:cs typeface="Times New Roman"/>
            </a:endParaRPr>
          </a:p>
          <a:p>
            <a:pPr marL="20955">
              <a:lnSpc>
                <a:spcPct val="100000"/>
              </a:lnSpc>
              <a:spcBef>
                <a:spcPts val="250"/>
              </a:spcBef>
            </a:pPr>
            <a:r>
              <a:rPr dirty="0" sz="1350" b="1">
                <a:latin typeface="Times New Roman"/>
                <a:cs typeface="Times New Roman"/>
              </a:rPr>
              <a:t>ввозилися</a:t>
            </a:r>
            <a:r>
              <a:rPr dirty="0" sz="1350" spc="11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7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12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України:</a:t>
            </a:r>
            <a:endParaRPr sz="1350">
              <a:latin typeface="Times New Roman"/>
              <a:cs typeface="Times New Roman"/>
            </a:endParaRPr>
          </a:p>
          <a:p>
            <a:pPr marL="20955" marR="15875" indent="-10795">
              <a:lnSpc>
                <a:spcPts val="1870"/>
              </a:lnSpc>
              <a:spcBef>
                <a:spcPts val="35"/>
              </a:spcBef>
              <a:buChar char="—"/>
              <a:tabLst>
                <a:tab pos="20955" algn="l"/>
                <a:tab pos="194310" algn="l"/>
                <a:tab pos="772795" algn="l"/>
                <a:tab pos="1618615" algn="l"/>
                <a:tab pos="2421890" algn="l"/>
                <a:tab pos="3490595" algn="l"/>
                <a:tab pos="4170045" algn="l"/>
                <a:tab pos="5351145" algn="l"/>
                <a:tab pos="5713095" algn="l"/>
              </a:tabLst>
            </a:pPr>
            <a:r>
              <a:rPr dirty="0" sz="1350" spc="-1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серій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2820049,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2820050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лікарського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засобу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BRINTELIX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25" b="1">
                <a:latin typeface="Times New Roman"/>
                <a:cs typeface="Times New Roman"/>
              </a:rPr>
              <a:t>10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25" b="1">
                <a:latin typeface="Times New Roman"/>
                <a:cs typeface="Times New Roman"/>
              </a:rPr>
              <a:t>mg,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2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Lundbeck</a:t>
            </a:r>
            <a:r>
              <a:rPr dirty="0" sz="1350" spc="13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Export;</a:t>
            </a:r>
            <a:endParaRPr sz="1350">
              <a:latin typeface="Times New Roman"/>
              <a:cs typeface="Times New Roman"/>
            </a:endParaRPr>
          </a:p>
          <a:p>
            <a:pPr marL="194945" indent="-184150">
              <a:lnSpc>
                <a:spcPct val="100000"/>
              </a:lnSpc>
              <a:spcBef>
                <a:spcPts val="45"/>
              </a:spcBef>
              <a:buChar char="—"/>
              <a:tabLst>
                <a:tab pos="194945" algn="l"/>
                <a:tab pos="681355" algn="l"/>
                <a:tab pos="1434465" algn="l"/>
                <a:tab pos="2453005" algn="l"/>
                <a:tab pos="3082290" algn="l"/>
                <a:tab pos="4210685" algn="l"/>
                <a:tab pos="4528820" algn="l"/>
                <a:tab pos="4944745" algn="l"/>
              </a:tabLst>
            </a:pPr>
            <a:r>
              <a:rPr dirty="0" sz="1350" spc="-10">
                <a:latin typeface="Times New Roman"/>
                <a:cs typeface="Times New Roman"/>
              </a:rPr>
              <a:t>cepiï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2817196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лікарського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засобу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BRINTELIX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25" b="1">
                <a:latin typeface="Times New Roman"/>
                <a:cs typeface="Times New Roman"/>
              </a:rPr>
              <a:t>20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25" b="1">
                <a:latin typeface="Times New Roman"/>
                <a:cs typeface="Times New Roman"/>
              </a:rPr>
              <a:t>mg,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виробництва</a:t>
            </a:r>
            <a:endParaRPr sz="1350">
              <a:latin typeface="Times New Roman"/>
              <a:cs typeface="Times New Roman"/>
            </a:endParaRPr>
          </a:p>
          <a:p>
            <a:pPr marL="24130">
              <a:lnSpc>
                <a:spcPct val="100000"/>
              </a:lnSpc>
              <a:spcBef>
                <a:spcPts val="215"/>
              </a:spcBef>
            </a:pPr>
            <a:r>
              <a:rPr dirty="0" sz="1350" b="1">
                <a:latin typeface="Times New Roman"/>
                <a:cs typeface="Times New Roman"/>
              </a:rPr>
              <a:t>Lundbeck</a:t>
            </a:r>
            <a:r>
              <a:rPr dirty="0" sz="1350" spc="11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Export;</a:t>
            </a:r>
            <a:endParaRPr sz="1350">
              <a:latin typeface="Times New Roman"/>
              <a:cs typeface="Times New Roman"/>
            </a:endParaRPr>
          </a:p>
          <a:p>
            <a:pPr marL="28575" marR="27940" indent="-18415">
              <a:lnSpc>
                <a:spcPts val="1910"/>
              </a:lnSpc>
              <a:spcBef>
                <a:spcPts val="35"/>
              </a:spcBef>
              <a:buChar char="—"/>
              <a:tabLst>
                <a:tab pos="28575" algn="l"/>
                <a:tab pos="194310" algn="l"/>
              </a:tabLst>
            </a:pP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NNB32MCAM9</a:t>
            </a:r>
            <a:r>
              <a:rPr dirty="0" sz="1350" spc="24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BRINTELIX</a:t>
            </a:r>
            <a:r>
              <a:rPr dirty="0" sz="1350" spc="22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10</a:t>
            </a:r>
            <a:r>
              <a:rPr dirty="0" sz="1350" spc="12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12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виробництва Lundbeck.</a:t>
            </a:r>
            <a:endParaRPr sz="1350">
              <a:latin typeface="Times New Roman"/>
              <a:cs typeface="Times New Roman"/>
            </a:endParaRPr>
          </a:p>
          <a:p>
            <a:pPr algn="just" marL="469265">
              <a:lnSpc>
                <a:spcPct val="10000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Cy6’сктам</a:t>
            </a:r>
            <a:r>
              <a:rPr dirty="0" sz="1350" spc="3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</a:t>
            </a:r>
            <a:endParaRPr sz="1350">
              <a:latin typeface="Times New Roman"/>
              <a:cs typeface="Times New Roman"/>
            </a:endParaRPr>
          </a:p>
          <a:p>
            <a:pPr algn="just" marL="22860" marR="19050" indent="-1905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вказаних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лікарсвких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</a:t>
            </a:r>
            <a:endParaRPr sz="1350">
              <a:latin typeface="Times New Roman"/>
              <a:cs typeface="Times New Roman"/>
            </a:endParaRPr>
          </a:p>
          <a:p>
            <a:pPr algn="just" marL="20955" marR="5715" indent="3810">
              <a:lnSpc>
                <a:spcPct val="113900"/>
              </a:lnSpc>
              <a:spcBef>
                <a:spcPts val="25"/>
              </a:spcBef>
            </a:pP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ïx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paзl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зазначених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засобів.</a:t>
            </a:r>
            <a:endParaRPr sz="1350">
              <a:latin typeface="Times New Roman"/>
              <a:cs typeface="Times New Roman"/>
            </a:endParaRPr>
          </a:p>
          <a:p>
            <a:pPr algn="just" marL="21590" marR="24765" indent="445770">
              <a:lnSpc>
                <a:spcPct val="115599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1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8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2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28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4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територіі’.</a:t>
            </a:r>
            <a:endParaRPr sz="1350">
              <a:latin typeface="Times New Roman"/>
              <a:cs typeface="Times New Roman"/>
            </a:endParaRPr>
          </a:p>
          <a:p>
            <a:pPr algn="just" marL="20320" marR="5080" indent="447040">
              <a:lnSpc>
                <a:spcPct val="108900"/>
              </a:lnSpc>
              <a:spcBef>
                <a:spcPts val="75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999436" y="7556245"/>
            <a:ext cx="4404360" cy="725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8935" marR="966469" indent="-356870">
              <a:lnSpc>
                <a:spcPct val="1133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Koпii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759460">
              <a:lnSpc>
                <a:spcPct val="100000"/>
              </a:lnSpc>
              <a:spcBef>
                <a:spcPts val="215"/>
              </a:spcBef>
              <a:tabLst>
                <a:tab pos="1842135" algn="l"/>
                <a:tab pos="2850515" algn="l"/>
                <a:tab pos="3423285" algn="l"/>
              </a:tabLst>
            </a:pP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63998" y="9008871"/>
            <a:ext cx="58483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60">
                <a:latin typeface="Times New Roman"/>
                <a:cs typeface="Times New Roman"/>
              </a:rPr>
              <a:t>ГОЛО</a:t>
            </a:r>
            <a:r>
              <a:rPr dirty="0" sz="1000" spc="-11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BП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322082" y="8068309"/>
            <a:ext cx="58166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здоров’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495574" y="8996426"/>
            <a:ext cx="14192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Cambria"/>
                <a:cs typeface="Cambria"/>
              </a:rPr>
              <a:t>Роман</a:t>
            </a:r>
            <a:r>
              <a:rPr dirty="0" sz="1350" spc="110">
                <a:latin typeface="Cambria"/>
                <a:cs typeface="Cambria"/>
              </a:rPr>
              <a:t> </a:t>
            </a:r>
            <a:r>
              <a:rPr dirty="0" sz="1350" spc="145">
                <a:latin typeface="Cambria"/>
                <a:cs typeface="Cambria"/>
              </a:rPr>
              <a:t>ICACHKO</a:t>
            </a:r>
            <a:endParaRPr sz="13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78758" y="167639"/>
            <a:ext cx="457107" cy="62788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643758" y="9604247"/>
            <a:ext cx="76184" cy="82296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529329" y="10137647"/>
            <a:ext cx="1865000" cy="249936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768700" y="10308335"/>
            <a:ext cx="1697393" cy="195072"/>
          </a:xfrm>
          <a:prstGeom prst="rect">
            <a:avLst/>
          </a:prstGeom>
        </p:spPr>
      </p:pic>
      <p:grpSp>
        <p:nvGrpSpPr>
          <p:cNvPr id="6" name="object 6" descr=""/>
          <p:cNvGrpSpPr/>
          <p:nvPr/>
        </p:nvGrpSpPr>
        <p:grpSpPr>
          <a:xfrm>
            <a:off x="5500531" y="9546335"/>
            <a:ext cx="1612265" cy="247015"/>
            <a:chOff x="5500531" y="9546335"/>
            <a:chExt cx="1612265" cy="247015"/>
          </a:xfrm>
        </p:grpSpPr>
        <p:pic>
          <p:nvPicPr>
            <p:cNvPr id="7" name="object 7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500531" y="9601199"/>
              <a:ext cx="1572450" cy="192024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985065" y="9546335"/>
              <a:ext cx="1127532" cy="149352"/>
            </a:xfrm>
            <a:prstGeom prst="rect">
              <a:avLst/>
            </a:prstGeom>
          </p:spPr>
        </p:pic>
      </p:grpSp>
      <p:sp>
        <p:nvSpPr>
          <p:cNvPr id="9" name="object 9" descr=""/>
          <p:cNvSpPr txBox="1"/>
          <p:nvPr/>
        </p:nvSpPr>
        <p:spPr>
          <a:xfrm>
            <a:off x="1148263" y="809243"/>
            <a:ext cx="5752465" cy="11703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30480">
              <a:lnSpc>
                <a:spcPts val="1405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35560">
              <a:lnSpc>
                <a:spcPts val="1910"/>
              </a:lnSpc>
            </a:pPr>
            <a:r>
              <a:rPr dirty="0" sz="1900" spc="-114">
                <a:latin typeface="Times New Roman"/>
                <a:cs typeface="Times New Roman"/>
              </a:rPr>
              <a:t>ты</a:t>
            </a:r>
            <a:r>
              <a:rPr dirty="0" sz="1900" spc="-110">
                <a:latin typeface="Times New Roman"/>
                <a:cs typeface="Times New Roman"/>
              </a:rPr>
              <a:t> </a:t>
            </a:r>
            <a:r>
              <a:rPr dirty="0" sz="1900" spc="70">
                <a:latin typeface="Times New Roman"/>
                <a:cs typeface="Times New Roman"/>
              </a:rPr>
              <a:t>конт</a:t>
            </a:r>
            <a:r>
              <a:rPr dirty="0" sz="1900" spc="490">
                <a:latin typeface="Times New Roman"/>
                <a:cs typeface="Times New Roman"/>
              </a:rPr>
              <a:t> </a:t>
            </a:r>
            <a:r>
              <a:rPr dirty="0" sz="1900" spc="95">
                <a:latin typeface="Times New Roman"/>
                <a:cs typeface="Times New Roman"/>
              </a:rPr>
              <a:t>олю</a:t>
            </a:r>
            <a:r>
              <a:rPr dirty="0" sz="1900" spc="-55">
                <a:latin typeface="Times New Roman"/>
                <a:cs typeface="Times New Roman"/>
              </a:rPr>
              <a:t> </a:t>
            </a:r>
            <a:r>
              <a:rPr dirty="0" sz="1900" spc="-105">
                <a:latin typeface="Times New Roman"/>
                <a:cs typeface="Times New Roman"/>
              </a:rPr>
              <a:t>з›t</a:t>
            </a:r>
            <a:r>
              <a:rPr dirty="0" sz="1900" spc="-35">
                <a:latin typeface="Times New Roman"/>
                <a:cs typeface="Times New Roman"/>
              </a:rPr>
              <a:t> </a:t>
            </a:r>
            <a:r>
              <a:rPr dirty="0" sz="1900">
                <a:latin typeface="Times New Roman"/>
                <a:cs typeface="Times New Roman"/>
              </a:rPr>
              <a:t>нх</a:t>
            </a:r>
            <a:r>
              <a:rPr dirty="0" sz="1900" spc="420">
                <a:latin typeface="Times New Roman"/>
                <a:cs typeface="Times New Roman"/>
              </a:rPr>
              <a:t> </a:t>
            </a:r>
            <a:r>
              <a:rPr dirty="0" sz="1900" spc="50">
                <a:latin typeface="Times New Roman"/>
                <a:cs typeface="Times New Roman"/>
              </a:rPr>
              <a:t>котикхми</a:t>
            </a:r>
            <a:endParaRPr sz="1900">
              <a:latin typeface="Times New Roman"/>
              <a:cs typeface="Times New Roman"/>
            </a:endParaRPr>
          </a:p>
          <a:p>
            <a:pPr algn="ctr" marR="15240">
              <a:lnSpc>
                <a:spcPts val="1580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12065" marR="5080">
              <a:lnSpc>
                <a:spcPts val="1270"/>
              </a:lnSpc>
              <a:spcBef>
                <a:spcPts val="1605"/>
              </a:spcBef>
            </a:pPr>
            <a:r>
              <a:rPr dirty="0" sz="1100" spc="-10">
                <a:latin typeface="Times New Roman"/>
                <a:cs typeface="Times New Roman"/>
              </a:rPr>
              <a:t>проспект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04">
                <a:latin typeface="Times New Roman"/>
                <a:cs typeface="Times New Roman"/>
              </a:rPr>
              <a:t>I</a:t>
            </a:r>
            <a:r>
              <a:rPr dirty="0" sz="1100" spc="-6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Київ,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03115,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95">
                <a:latin typeface="Times New Roman"/>
                <a:cs typeface="Times New Roman"/>
              </a:rPr>
              <a:t>422—</a:t>
            </a:r>
            <a:r>
              <a:rPr dirty="0" sz="1100" spc="-204">
                <a:latin typeface="Times New Roman"/>
                <a:cs typeface="Times New Roman"/>
              </a:rPr>
              <a:t>55—</a:t>
            </a:r>
            <a:r>
              <a:rPr dirty="0" sz="1100" spc="-95">
                <a:latin typeface="Times New Roman"/>
                <a:cs typeface="Times New Roman"/>
              </a:rPr>
              <a:t>77,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85">
                <a:latin typeface="Times New Roman"/>
                <a:cs typeface="Times New Roman"/>
              </a:rPr>
              <a:t>e—</a:t>
            </a:r>
            <a:r>
              <a:rPr dirty="0" sz="1100" spc="-95">
                <a:latin typeface="Times New Roman"/>
                <a:cs typeface="Times New Roman"/>
              </a:rPr>
              <a:t>mail: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u="sng" sz="1100" spc="15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dlsЛdlsoнa,</a:t>
            </a:r>
            <a:r>
              <a:rPr dirty="0" sz="1100" spc="155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hПps://w</a:t>
            </a:r>
            <a:r>
              <a:rPr dirty="0" u="sng" sz="1100" spc="40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w</a:t>
            </a:r>
            <a:r>
              <a:rPr dirty="0" u="sng" sz="1100" spc="-3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dls</a:t>
            </a:r>
            <a:r>
              <a:rPr dirty="0" u="sng" sz="1100" spc="409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ov</a:t>
            </a:r>
            <a:r>
              <a:rPr dirty="0" u="sng" sz="1100" spc="1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ua</a:t>
            </a:r>
            <a:r>
              <a:rPr dirty="0" u="sng" sz="1100" spc="6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sz="1100" spc="-7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Код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 spc="-95">
                <a:solidFill>
                  <a:srgbClr val="313131"/>
                </a:solidFill>
                <a:latin typeface="Times New Roman"/>
                <a:cs typeface="Times New Roman"/>
              </a:rPr>
              <a:t>С</a:t>
            </a:r>
            <a:r>
              <a:rPr dirty="0" sz="1100" spc="-16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ДРПОУ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51401" y="1968245"/>
            <a:ext cx="2399665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98550" algn="l"/>
                <a:tab pos="2386330" algn="l"/>
              </a:tabLst>
            </a:pPr>
            <a:r>
              <a:rPr dirty="0" u="sng" sz="1250" i="1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250" i="1">
                <a:latin typeface="Times New Roman"/>
                <a:cs typeface="Times New Roman"/>
              </a:rPr>
              <a:t>N• </a:t>
            </a:r>
            <a:r>
              <a:rPr dirty="0" u="sng" sz="1250" i="1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131753" y="1937004"/>
            <a:ext cx="27946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3985" algn="l"/>
                <a:tab pos="2781300" algn="l"/>
              </a:tabLst>
            </a:pP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 spc="-455" i="1">
                <a:latin typeface="Times New Roman"/>
                <a:cs typeface="Times New Roman"/>
              </a:rPr>
              <a:t>№</a:t>
            </a:r>
            <a:r>
              <a:rPr dirty="0" sz="1400" spc="430" i="1">
                <a:latin typeface="Times New Roman"/>
                <a:cs typeface="Times New Roman"/>
              </a:rPr>
              <a:t> </a:t>
            </a:r>
            <a:r>
              <a:rPr dirty="0" u="sng" sz="1400" i="1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039386" y="2348992"/>
            <a:ext cx="5986145" cy="573595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algn="just" marL="3105785" marR="81280" indent="-1270">
              <a:lnSpc>
                <a:spcPct val="98500"/>
              </a:lnSpc>
              <a:spcBef>
                <a:spcPts val="120"/>
              </a:spcBef>
              <a:tabLst>
                <a:tab pos="5174615" algn="l"/>
              </a:tabLst>
            </a:pPr>
            <a:r>
              <a:rPr dirty="0" sz="1300" spc="70">
                <a:latin typeface="Times New Roman"/>
                <a:cs typeface="Times New Roman"/>
              </a:rPr>
              <a:t>Керівникам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65">
                <a:latin typeface="Times New Roman"/>
                <a:cs typeface="Times New Roman"/>
              </a:rPr>
              <a:t>суб'сктів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2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26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займаються </a:t>
            </a:r>
            <a:r>
              <a:rPr dirty="0" sz="1300" spc="50">
                <a:latin typeface="Times New Roman"/>
                <a:cs typeface="Times New Roman"/>
              </a:rPr>
              <a:t>реалізацісю,</a:t>
            </a:r>
            <a:r>
              <a:rPr dirty="0" sz="1300" spc="495">
                <a:latin typeface="Times New Roman"/>
                <a:cs typeface="Times New Roman"/>
              </a:rPr>
              <a:t>    </a:t>
            </a:r>
            <a:r>
              <a:rPr dirty="0" sz="1300" spc="60">
                <a:latin typeface="Times New Roman"/>
                <a:cs typeface="Times New Roman"/>
              </a:rPr>
              <a:t>зберіганням</a:t>
            </a:r>
            <a:r>
              <a:rPr dirty="0" sz="1300" spc="495">
                <a:latin typeface="Times New Roman"/>
                <a:cs typeface="Times New Roman"/>
              </a:rPr>
              <a:t>    </a:t>
            </a:r>
            <a:r>
              <a:rPr dirty="0" sz="1300" spc="-50">
                <a:latin typeface="Times New Roman"/>
                <a:cs typeface="Times New Roman"/>
              </a:rPr>
              <a:t>i </a:t>
            </a:r>
            <a:r>
              <a:rPr dirty="0" sz="1300" spc="75">
                <a:latin typeface="Times New Roman"/>
                <a:cs typeface="Times New Roman"/>
              </a:rPr>
              <a:t>sастосуванням</a:t>
            </a:r>
            <a:r>
              <a:rPr dirty="0" sz="1300" spc="235">
                <a:latin typeface="Times New Roman"/>
                <a:cs typeface="Times New Roman"/>
              </a:rPr>
              <a:t> </a:t>
            </a:r>
            <a:r>
              <a:rPr dirty="0" sz="1300" spc="80">
                <a:latin typeface="Times New Roman"/>
                <a:cs typeface="Times New Roman"/>
              </a:rPr>
              <a:t>лікарських</a:t>
            </a:r>
            <a:r>
              <a:rPr dirty="0" sz="1300" spc="24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засобів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0"/>
              </a:spcBef>
            </a:pPr>
            <a:endParaRPr sz="1300">
              <a:latin typeface="Times New Roman"/>
              <a:cs typeface="Times New Roman"/>
            </a:endParaRPr>
          </a:p>
          <a:p>
            <a:pPr algn="just" marL="3110865" marR="88265" indent="8255">
              <a:lnSpc>
                <a:spcPts val="1660"/>
              </a:lnSpc>
              <a:tabLst>
                <a:tab pos="4645660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територіальних </a:t>
            </a:r>
            <a:r>
              <a:rPr dirty="0" sz="1400">
                <a:latin typeface="Times New Roman"/>
                <a:cs typeface="Times New Roman"/>
              </a:rPr>
              <a:t>органів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 algn="ctr" marL="74930">
              <a:lnSpc>
                <a:spcPct val="100000"/>
              </a:lnSpc>
              <a:spcBef>
                <a:spcPts val="1480"/>
              </a:spcBef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 algn="just" marL="459740">
              <a:lnSpc>
                <a:spcPct val="100000"/>
              </a:lnSpc>
              <a:spcBef>
                <a:spcPts val="1490"/>
              </a:spcBef>
            </a:pPr>
            <a:r>
              <a:rPr dirty="0" sz="1350">
                <a:latin typeface="Times New Roman"/>
                <a:cs typeface="Times New Roman"/>
              </a:rPr>
              <a:t>Вlдповідно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2700" marR="5080" indent="-635">
              <a:lnSpc>
                <a:spcPct val="112999"/>
              </a:lnSpc>
              <a:spcBef>
                <a:spcPts val="20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N•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вlд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14.09,2005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3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3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5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5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територіі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</a:t>
            </a:r>
            <a:r>
              <a:rPr dirty="0" sz="1350" spc="31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809,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N•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 зареестрованого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-385" i="1">
                <a:latin typeface="Times New Roman"/>
                <a:cs typeface="Times New Roman"/>
              </a:rPr>
              <a:t>№</a:t>
            </a:r>
            <a:r>
              <a:rPr dirty="0" sz="1350" spc="355" i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-35">
                <a:latin typeface="Times New Roman"/>
                <a:cs typeface="Times New Roman"/>
              </a:rPr>
              <a:t>утилізаціі’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Украі'ни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048828" y="8059166"/>
            <a:ext cx="5071110" cy="488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635">
              <a:lnSpc>
                <a:spcPct val="112599"/>
              </a:lnSpc>
              <a:spcBef>
                <a:spcPts val="100"/>
              </a:spcBef>
              <a:tabLst>
                <a:tab pos="323215" algn="l"/>
                <a:tab pos="640080" algn="l"/>
                <a:tab pos="780415" algn="l"/>
                <a:tab pos="1598295" algn="l"/>
                <a:tab pos="1927225" algn="l"/>
                <a:tab pos="2077720" algn="l"/>
                <a:tab pos="2679700" algn="l"/>
                <a:tab pos="3329304" algn="l"/>
                <a:tab pos="3834765" algn="l"/>
                <a:tab pos="4055745" algn="l"/>
                <a:tab pos="4412615" algn="l"/>
                <a:tab pos="4813300" algn="l"/>
              </a:tabLst>
            </a:pPr>
            <a:r>
              <a:rPr dirty="0" sz="1350" spc="-385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33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242,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зареестрованих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Міністерством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юстиції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від 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470" i="1">
                <a:latin typeface="Times New Roman"/>
                <a:cs typeface="Times New Roman"/>
              </a:rPr>
              <a:t>№</a:t>
            </a:r>
            <a:r>
              <a:rPr dirty="0" sz="1350" i="1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550/26995,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на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надходження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листа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заявника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220447" y="8059166"/>
            <a:ext cx="796925" cy="488950"/>
          </a:xfrm>
          <a:prstGeom prst="rect">
            <a:avLst/>
          </a:prstGeom>
        </p:spPr>
        <p:txBody>
          <a:bodyPr wrap="square" lIns="0" tIns="381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dirty="0" sz="1350" spc="-10">
                <a:latin typeface="Times New Roman"/>
                <a:cs typeface="Times New Roman"/>
              </a:rPr>
              <a:t>18.05.2015</a:t>
            </a:r>
            <a:endParaRPr sz="1350">
              <a:latin typeface="Times New Roman"/>
              <a:cs typeface="Times New Roman"/>
            </a:endParaRPr>
          </a:p>
          <a:p>
            <a:pPr marL="59055">
              <a:lnSpc>
                <a:spcPct val="100000"/>
              </a:lnSpc>
              <a:spcBef>
                <a:spcPts val="204"/>
              </a:spcBef>
            </a:pPr>
            <a:r>
              <a:rPr dirty="0" sz="1350" spc="-10">
                <a:latin typeface="Times New Roman"/>
                <a:cs typeface="Times New Roman"/>
              </a:rPr>
              <a:t>(власника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041929" y="8531606"/>
            <a:ext cx="5984240" cy="714375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algn="just" marL="12700" marR="5080" indent="6350">
              <a:lnSpc>
                <a:spcPct val="112599"/>
              </a:lnSpc>
              <a:spcBef>
                <a:spcPts val="50"/>
              </a:spcBef>
            </a:pPr>
            <a:r>
              <a:rPr dirty="0" sz="1350">
                <a:latin typeface="Times New Roman"/>
                <a:cs typeface="Times New Roman"/>
              </a:rPr>
              <a:t>ресстраційного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посвідчення)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ТОВ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«Вітек-Фарм»від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22.10.2025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 spc="-385" i="1">
                <a:latin typeface="Times New Roman"/>
                <a:cs typeface="Times New Roman"/>
              </a:rPr>
              <a:t>№</a:t>
            </a:r>
            <a:r>
              <a:rPr dirty="0" sz="1350" spc="380" i="1">
                <a:latin typeface="Times New Roman"/>
                <a:cs typeface="Times New Roman"/>
              </a:rPr>
              <a:t>  </a:t>
            </a:r>
            <a:r>
              <a:rPr dirty="0" sz="1350" spc="-220">
                <a:latin typeface="Times New Roman"/>
                <a:cs typeface="Times New Roman"/>
              </a:rPr>
              <a:t>1—</a:t>
            </a:r>
            <a:r>
              <a:rPr dirty="0" sz="1350" spc="-25">
                <a:latin typeface="Times New Roman"/>
                <a:cs typeface="Times New Roman"/>
              </a:rPr>
              <a:t>2210 </a:t>
            </a:r>
            <a:r>
              <a:rPr dirty="0" sz="1350">
                <a:latin typeface="Times New Roman"/>
                <a:cs typeface="Times New Roman"/>
              </a:rPr>
              <a:t>стосовно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09l250521M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baseline="2057" sz="2025" spc="-15">
                <a:latin typeface="Times New Roman"/>
                <a:cs typeface="Times New Roman"/>
              </a:rPr>
              <a:t>Д</a:t>
            </a:r>
            <a:r>
              <a:rPr dirty="0" sz="1350" spc="-10">
                <a:latin typeface="Times New Roman"/>
                <a:cs typeface="Times New Roman"/>
              </a:rPr>
              <a:t>ИМЕТИЛСУЛЬФОКСИД, </a:t>
            </a:r>
            <a:r>
              <a:rPr dirty="0" sz="1350">
                <a:latin typeface="Times New Roman"/>
                <a:cs typeface="Times New Roman"/>
              </a:rPr>
              <a:t>рідина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або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кристали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(субстанція)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пластмасових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бочках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для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фармацевтичного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040499" y="9242524"/>
            <a:ext cx="5010150" cy="90931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7780">
              <a:lnSpc>
                <a:spcPct val="100000"/>
              </a:lnSpc>
              <a:spcBef>
                <a:spcPts val="200"/>
              </a:spcBef>
            </a:pPr>
            <a:r>
              <a:rPr dirty="0" sz="1350">
                <a:latin typeface="Times New Roman"/>
                <a:cs typeface="Times New Roman"/>
              </a:rPr>
              <a:t>застосування,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виробництва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Хубей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Ксінгфа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Кемікалс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Груп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$$.,</a:t>
            </a: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304925" algn="l"/>
                <a:tab pos="2477770" algn="l"/>
                <a:tab pos="2907665" algn="l"/>
              </a:tabLst>
            </a:pPr>
            <a:r>
              <a:rPr dirty="0" sz="1400" spc="-10">
                <a:latin typeface="Times New Roman"/>
                <a:cs typeface="Times New Roman"/>
              </a:rPr>
              <a:t>(реестраційне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посвідчення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UA/18037/01/01),</a:t>
            </a:r>
            <a:endParaRPr sz="1400">
              <a:latin typeface="Times New Roman"/>
              <a:cs typeface="Times New Roman"/>
            </a:endParaRPr>
          </a:p>
          <a:p>
            <a:pPr marL="1483995">
              <a:lnSpc>
                <a:spcPts val="875"/>
              </a:lnSpc>
              <a:spcBef>
                <a:spcPts val="1395"/>
              </a:spcBef>
            </a:pPr>
            <a:r>
              <a:rPr dirty="0" sz="750" spc="-40">
                <a:latin typeface="Times New Roman"/>
                <a:cs typeface="Times New Roman"/>
              </a:rPr>
              <a:t>M2</a:t>
            </a:r>
            <a:r>
              <a:rPr dirty="0" sz="750" spc="145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Держлікслужба</a:t>
            </a:r>
            <a:endParaRPr sz="750">
              <a:latin typeface="Times New Roman"/>
              <a:cs typeface="Times New Roman"/>
            </a:endParaRPr>
          </a:p>
          <a:p>
            <a:pPr marL="1647189">
              <a:lnSpc>
                <a:spcPts val="1175"/>
              </a:lnSpc>
            </a:pPr>
            <a:r>
              <a:rPr dirty="0" sz="1000" spc="-145">
                <a:latin typeface="Lucida Sans Unicode"/>
                <a:cs typeface="Lucida Sans Unicode"/>
              </a:rPr>
              <a:t>N-</a:t>
            </a:r>
            <a:r>
              <a:rPr dirty="0" sz="1000" spc="-130">
                <a:latin typeface="Lucida Sans Unicode"/>
                <a:cs typeface="Lucida Sans Unicode"/>
              </a:rPr>
              <a:t>°922-</a:t>
            </a:r>
            <a:r>
              <a:rPr dirty="0" sz="1000" spc="-135">
                <a:latin typeface="Lucida Sans Unicode"/>
                <a:cs typeface="Lucida Sans Unicode"/>
              </a:rPr>
              <a:t>001.1/002.0/17-</a:t>
            </a:r>
            <a:r>
              <a:rPr dirty="0" sz="1000" spc="-145">
                <a:latin typeface="Lucida Sans Unicode"/>
                <a:cs typeface="Lucida Sans Unicode"/>
              </a:rPr>
              <a:t>25</a:t>
            </a:r>
            <a:r>
              <a:rPr dirty="0" sz="1000" spc="35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20">
                <a:latin typeface="Lucida Sans Unicode"/>
                <a:cs typeface="Lucida Sans Unicode"/>
              </a:rPr>
              <a:t> </a:t>
            </a:r>
            <a:r>
              <a:rPr dirty="0" sz="1000" spc="-10">
                <a:latin typeface="Lucida Sans Unicode"/>
                <a:cs typeface="Lucida Sans Unicode"/>
              </a:rPr>
              <a:t>28.10.2025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083303" y="9214015"/>
            <a:ext cx="1342390" cy="1090930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algn="r" marR="213995">
              <a:lnSpc>
                <a:spcPct val="100000"/>
              </a:lnSpc>
              <a:spcBef>
                <a:spcPts val="425"/>
              </a:spcBef>
            </a:pPr>
            <a:r>
              <a:rPr dirty="0" baseline="-25252" sz="1650">
                <a:latin typeface="Times New Roman"/>
                <a:cs typeface="Times New Roman"/>
              </a:rPr>
              <a:t>6</a:t>
            </a:r>
            <a:r>
              <a:rPr dirty="0" sz="1350">
                <a:latin typeface="Times New Roman"/>
                <a:cs typeface="Times New Roman"/>
              </a:rPr>
              <a:t>,</a:t>
            </a:r>
            <a:r>
              <a:rPr dirty="0" sz="1350" spc="-6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,</a:t>
            </a:r>
            <a:endParaRPr sz="1350">
              <a:latin typeface="Times New Roman"/>
              <a:cs typeface="Times New Roman"/>
            </a:endParaRPr>
          </a:p>
          <a:p>
            <a:pPr algn="r" marR="154940">
              <a:lnSpc>
                <a:spcPct val="100000"/>
              </a:lnSpc>
              <a:spcBef>
                <a:spcPts val="240"/>
              </a:spcBef>
            </a:pPr>
            <a:r>
              <a:rPr dirty="0" sz="1000" spc="-25">
                <a:latin typeface="Times New Roman"/>
                <a:cs typeface="Times New Roman"/>
              </a:rPr>
              <a:t>та</a:t>
            </a:r>
            <a:endParaRPr sz="1000">
              <a:latin typeface="Times New Roman"/>
              <a:cs typeface="Times New Roman"/>
            </a:endParaRPr>
          </a:p>
          <a:p>
            <a:pPr algn="ctr" marR="68580">
              <a:lnSpc>
                <a:spcPts val="1145"/>
              </a:lnSpc>
              <a:spcBef>
                <a:spcPts val="790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algn="ctr" marR="113030">
              <a:lnSpc>
                <a:spcPts val="1015"/>
              </a:lnSpc>
            </a:pP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algn="ctr" marL="11430">
              <a:lnSpc>
                <a:spcPts val="107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dirty="0" sz="800" spc="-25">
                <a:latin typeface="Times New Roman"/>
                <a:cs typeface="Times New Roman"/>
              </a:rPr>
              <a:t>№812/02.</a:t>
            </a:r>
            <a:r>
              <a:rPr dirty="0" sz="800" spc="-8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6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від</a:t>
            </a:r>
            <a:r>
              <a:rPr dirty="0" sz="800" spc="1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29.10.2025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99716" y="8151876"/>
            <a:ext cx="1993392" cy="484631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014995" y="620522"/>
            <a:ext cx="6008370" cy="6311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3970" marR="8890" indent="635">
              <a:lnSpc>
                <a:spcPct val="113300"/>
              </a:lnSpc>
              <a:spcBef>
                <a:spcPts val="100"/>
              </a:spcBef>
            </a:pPr>
            <a:r>
              <a:rPr dirty="0" u="sng" sz="1350" spc="-2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фальсифі</a:t>
            </a:r>
            <a:r>
              <a:rPr dirty="0" u="sng" sz="1350" spc="-6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кованого</a:t>
            </a:r>
            <a:r>
              <a:rPr dirty="0" u="sng" sz="1350" spc="114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лікарського</a:t>
            </a:r>
            <a:r>
              <a:rPr dirty="0" u="sng" sz="1350" spc="17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засобу</a:t>
            </a:r>
            <a:r>
              <a:rPr dirty="0" sz="1350">
                <a:latin typeface="Times New Roman"/>
                <a:cs typeface="Times New Roman"/>
              </a:rPr>
              <a:t>,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саме: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сертифікат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аналізу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виробника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та </a:t>
            </a:r>
            <a:r>
              <a:rPr dirty="0" sz="1350">
                <a:latin typeface="Times New Roman"/>
                <a:cs typeface="Times New Roman"/>
              </a:rPr>
              <a:t>маркування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відповідають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методам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реестраційного </a:t>
            </a:r>
            <a:r>
              <a:rPr dirty="0" sz="1350">
                <a:latin typeface="Times New Roman"/>
                <a:cs typeface="Times New Roman"/>
              </a:rPr>
              <a:t>посвідчення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140" i="1">
                <a:latin typeface="Times New Roman"/>
                <a:cs typeface="Times New Roman"/>
              </a:rPr>
              <a:t>N•.</a:t>
            </a:r>
            <a:r>
              <a:rPr dirty="0" sz="1350" spc="25" i="1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UA/1803</a:t>
            </a:r>
            <a:r>
              <a:rPr dirty="0" sz="1350" spc="-1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7/01/01:</a:t>
            </a:r>
            <a:endParaRPr sz="1350">
              <a:latin typeface="Times New Roman"/>
              <a:cs typeface="Times New Roman"/>
            </a:endParaRPr>
          </a:p>
          <a:p>
            <a:pPr algn="just" marL="457834">
              <a:lnSpc>
                <a:spcPct val="100000"/>
              </a:lnSpc>
              <a:spcBef>
                <a:spcPts val="180"/>
              </a:spcBef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14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cepii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091250521M</a:t>
            </a:r>
            <a:endParaRPr sz="1350">
              <a:latin typeface="Times New Roman"/>
              <a:cs typeface="Times New Roman"/>
            </a:endParaRPr>
          </a:p>
          <a:p>
            <a:pPr algn="just" marL="15875" indent="-3810">
              <a:lnSpc>
                <a:spcPct val="100000"/>
              </a:lnSpc>
              <a:spcBef>
                <a:spcPts val="180"/>
              </a:spcBef>
            </a:pP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3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355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ДИМЕТИЛСУЛЬФОКСИД,</a:t>
            </a:r>
            <a:r>
              <a:rPr dirty="0" sz="1350" spc="33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рідина</a:t>
            </a:r>
            <a:r>
              <a:rPr dirty="0" sz="1350" spc="37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a6o</a:t>
            </a:r>
            <a:r>
              <a:rPr dirty="0" sz="1350" spc="32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кристал</a:t>
            </a:r>
            <a:r>
              <a:rPr dirty="0" sz="1350" spc="-135" b="1">
                <a:latin typeface="Times New Roman"/>
                <a:cs typeface="Times New Roman"/>
              </a:rPr>
              <a:t> </a:t>
            </a:r>
            <a:r>
              <a:rPr dirty="0" sz="1350" spc="-50" b="1">
                <a:latin typeface="Times New Roman"/>
                <a:cs typeface="Times New Roman"/>
              </a:rPr>
              <a:t>и</a:t>
            </a:r>
            <a:endParaRPr sz="1350">
              <a:latin typeface="Times New Roman"/>
              <a:cs typeface="Times New Roman"/>
            </a:endParaRPr>
          </a:p>
          <a:p>
            <a:pPr algn="just" marL="15875" marR="27940" indent="-635">
              <a:lnSpc>
                <a:spcPct val="114799"/>
              </a:lnSpc>
              <a:spcBef>
                <a:spcPts val="10"/>
              </a:spcBef>
            </a:pPr>
            <a:r>
              <a:rPr dirty="0" sz="1350" b="1">
                <a:latin typeface="Times New Roman"/>
                <a:cs typeface="Times New Roman"/>
              </a:rPr>
              <a:t>(субстанція)</a:t>
            </a:r>
            <a:r>
              <a:rPr dirty="0" sz="1350" spc="8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у</a:t>
            </a:r>
            <a:r>
              <a:rPr dirty="0" sz="1350" spc="40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плаетиасових</a:t>
            </a:r>
            <a:r>
              <a:rPr dirty="0" sz="1350" spc="105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бочках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для</a:t>
            </a:r>
            <a:r>
              <a:rPr dirty="0" sz="1350" spc="36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фармацевтичного</a:t>
            </a:r>
            <a:r>
              <a:rPr dirty="0" sz="1350" spc="37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застосування,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28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Хубей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Ксінгфа</a:t>
            </a:r>
            <a:r>
              <a:rPr dirty="0" sz="1350" spc="20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Кемікалс</a:t>
            </a:r>
            <a:r>
              <a:rPr dirty="0" sz="1350" spc="28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Груп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 i="1">
                <a:latin typeface="Times New Roman"/>
                <a:cs typeface="Times New Roman"/>
              </a:rPr>
              <a:t>Ко.,</a:t>
            </a:r>
            <a:r>
              <a:rPr dirty="0" sz="1350" spc="-25" i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Лтд,</a:t>
            </a:r>
            <a:r>
              <a:rPr dirty="0" sz="1350" spc="145" b="1">
                <a:latin typeface="Times New Roman"/>
                <a:cs typeface="Times New Roman"/>
              </a:rPr>
              <a:t> </a:t>
            </a:r>
            <a:r>
              <a:rPr dirty="0" sz="1350" spc="55">
                <a:latin typeface="Times New Roman"/>
                <a:cs typeface="Times New Roman"/>
              </a:rPr>
              <a:t>Китай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(ресстраційне </a:t>
            </a:r>
            <a:r>
              <a:rPr dirty="0" sz="1350" spc="10" b="1">
                <a:latin typeface="Times New Roman"/>
                <a:cs typeface="Times New Roman"/>
              </a:rPr>
              <a:t>посвідчення</a:t>
            </a:r>
            <a:r>
              <a:rPr dirty="0" sz="1350" spc="95" b="1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№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 spc="10" b="1">
                <a:latin typeface="Times New Roman"/>
                <a:cs typeface="Times New Roman"/>
              </a:rPr>
              <a:t>UA/18037/01/01),</a:t>
            </a:r>
            <a:r>
              <a:rPr dirty="0" sz="1350" spc="-80" b="1">
                <a:latin typeface="Times New Roman"/>
                <a:cs typeface="Times New Roman"/>
              </a:rPr>
              <a:t> </a:t>
            </a:r>
            <a:r>
              <a:rPr dirty="0" u="sng" sz="1350" spc="1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4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1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мас</a:t>
            </a:r>
            <a:r>
              <a:rPr dirty="0" u="sng" sz="1350" spc="-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1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ознаки</a:t>
            </a:r>
            <a:r>
              <a:rPr dirty="0" u="sng" sz="1350" spc="3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1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фальсифікованого</a:t>
            </a:r>
            <a:r>
              <a:rPr dirty="0" u="sng" sz="1350" spc="-6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лікарського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засобу</a:t>
            </a:r>
            <a:r>
              <a:rPr dirty="0" sz="1350" spc="-10">
                <a:latin typeface="Times New Roman"/>
                <a:cs typeface="Times New Roman"/>
              </a:rPr>
              <a:t>.</a:t>
            </a:r>
            <a:endParaRPr sz="1350">
              <a:latin typeface="Times New Roman"/>
              <a:cs typeface="Times New Roman"/>
            </a:endParaRPr>
          </a:p>
          <a:p>
            <a:pPr algn="just" marL="15875" marR="16510" indent="443865">
              <a:lnSpc>
                <a:spcPct val="112700"/>
              </a:lnSpc>
              <a:spcBef>
                <a:spcPts val="10"/>
              </a:spcBef>
            </a:pPr>
            <a:r>
              <a:rPr dirty="0" sz="1350">
                <a:latin typeface="Times New Roman"/>
                <a:cs typeface="Times New Roman"/>
              </a:rPr>
              <a:t>Cy6’сктам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вищезазначеної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засобу, </a:t>
            </a:r>
            <a:r>
              <a:rPr dirty="0" sz="1350">
                <a:latin typeface="Times New Roman"/>
                <a:cs typeface="Times New Roman"/>
              </a:rPr>
              <a:t>вжити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ii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постачальнику/виробнику</a:t>
            </a:r>
            <a:r>
              <a:rPr dirty="0" sz="1350" spc="24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54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26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229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орган </a:t>
            </a:r>
            <a:r>
              <a:rPr dirty="0" sz="1350">
                <a:latin typeface="Times New Roman"/>
                <a:cs typeface="Times New Roman"/>
              </a:rPr>
              <a:t>Держлікслужби.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препарату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двотижневий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строк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до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територіальиого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органу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Держлікслужби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акта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про </a:t>
            </a:r>
            <a:r>
              <a:rPr dirty="0" sz="1350" spc="-10">
                <a:latin typeface="Times New Roman"/>
                <a:cs typeface="Times New Roman"/>
              </a:rPr>
              <a:t>знищення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засобу.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При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наступних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поставках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засобу </a:t>
            </a:r>
            <a:r>
              <a:rPr dirty="0" sz="1350">
                <a:latin typeface="Times New Roman"/>
                <a:cs typeface="Times New Roman"/>
              </a:rPr>
              <a:t>суб'ект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господарювання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повинен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вжити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заходів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запобігання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придбанню, </a:t>
            </a:r>
            <a:r>
              <a:rPr dirty="0" sz="1350">
                <a:latin typeface="Times New Roman"/>
                <a:cs typeface="Times New Roman"/>
              </a:rPr>
              <a:t>реалізації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застосуванню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cepii’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наведеного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даному розпорядженні.</a:t>
            </a:r>
            <a:endParaRPr sz="1350">
              <a:latin typeface="Times New Roman"/>
              <a:cs typeface="Times New Roman"/>
            </a:endParaRPr>
          </a:p>
          <a:p>
            <a:pPr algn="just" marL="21590" marR="19685" indent="445770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0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8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2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4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20320" marR="5080" indent="447040">
              <a:lnSpc>
                <a:spcPct val="111100"/>
              </a:lnSpc>
              <a:spcBef>
                <a:spcPts val="11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75"/>
              </a:spcBef>
            </a:pPr>
            <a:endParaRPr sz="1350">
              <a:latin typeface="Times New Roman"/>
              <a:cs typeface="Times New Roman"/>
            </a:endParaRPr>
          </a:p>
          <a:p>
            <a:pPr marL="467995" marR="2499360" indent="-453390">
              <a:lnSpc>
                <a:spcPct val="115599"/>
              </a:lnSpc>
            </a:pPr>
            <a:r>
              <a:rPr dirty="0" sz="1350">
                <a:latin typeface="Times New Roman"/>
                <a:cs typeface="Times New Roman"/>
              </a:rPr>
              <a:t>Копн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22966" y="6929881"/>
            <a:ext cx="2771140" cy="7023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43230">
              <a:lnSpc>
                <a:spcPct val="106700"/>
              </a:lnSpc>
              <a:spcBef>
                <a:spcPts val="100"/>
              </a:spcBef>
              <a:tabLst>
                <a:tab pos="836930" algn="l"/>
                <a:tab pos="1910080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 України»;</a:t>
            </a:r>
            <a:endParaRPr sz="1350">
              <a:latin typeface="Times New Roman"/>
              <a:cs typeface="Times New Roman"/>
            </a:endParaRPr>
          </a:p>
          <a:p>
            <a:pPr marL="452755">
              <a:lnSpc>
                <a:spcPct val="100000"/>
              </a:lnSpc>
              <a:spcBef>
                <a:spcPts val="250"/>
              </a:spcBef>
            </a:pPr>
            <a:r>
              <a:rPr dirty="0" sz="1350">
                <a:latin typeface="Times New Roman"/>
                <a:cs typeface="Times New Roman"/>
              </a:rPr>
              <a:t>ТОВ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«Вітек-</a:t>
            </a:r>
            <a:r>
              <a:rPr dirty="0" sz="1350" spc="-10">
                <a:latin typeface="Times New Roman"/>
                <a:cs typeface="Times New Roman"/>
              </a:rPr>
              <a:t>Фарм».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924512" y="6943597"/>
            <a:ext cx="307975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75945" algn="l"/>
                <a:tab pos="1701800" algn="l"/>
                <a:tab pos="2465070" algn="l"/>
              </a:tabLst>
            </a:pP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85720" y="8086597"/>
            <a:ext cx="5810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 b="1">
                <a:latin typeface="Times New Roman"/>
                <a:cs typeface="Times New Roman"/>
              </a:rPr>
              <a:t>Голова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11535" y="9475216"/>
            <a:ext cx="253301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Олена </a:t>
            </a:r>
            <a:r>
              <a:rPr dirty="0" sz="1000" spc="-35">
                <a:latin typeface="Times New Roman"/>
                <a:cs typeface="Times New Roman"/>
              </a:rPr>
              <a:t>ВЯЗОВСЬ</a:t>
            </a:r>
            <a:r>
              <a:rPr dirty="0" sz="1000" spc="-7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КА,</a:t>
            </a:r>
            <a:r>
              <a:rPr dirty="0" sz="1000" spc="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тел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(044)</a:t>
            </a:r>
            <a:r>
              <a:rPr dirty="0" sz="1000" spc="-1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422-55-</a:t>
            </a:r>
            <a:r>
              <a:rPr dirty="0" sz="1000">
                <a:latin typeface="Times New Roman"/>
                <a:cs typeface="Times New Roman"/>
              </a:rPr>
              <a:t>76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 spc="-80">
                <a:latin typeface="Times New Roman"/>
                <a:cs typeface="Times New Roman"/>
              </a:rPr>
              <a:t>(1</a:t>
            </a:r>
            <a:r>
              <a:rPr dirty="0" sz="1000" spc="-14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27)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28782" y="8114030"/>
            <a:ext cx="139573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Роман</a:t>
            </a:r>
            <a:r>
              <a:rPr dirty="0" sz="1350" spc="5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ICACПKO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97042" y="155447"/>
            <a:ext cx="451013" cy="62788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80661" y="9409176"/>
            <a:ext cx="48758" cy="9144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96461" y="9357359"/>
            <a:ext cx="329117" cy="143256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654272" y="10107167"/>
            <a:ext cx="1651683" cy="243840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503578" y="9348216"/>
            <a:ext cx="219411" cy="88391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280661" y="9357359"/>
            <a:ext cx="347401" cy="158496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722533" y="9357359"/>
            <a:ext cx="88373" cy="140207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088676" y="9354311"/>
            <a:ext cx="73137" cy="82296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960686" y="9354311"/>
            <a:ext cx="73137" cy="79247"/>
          </a:xfrm>
          <a:prstGeom prst="rect">
            <a:avLst/>
          </a:prstGeom>
        </p:spPr>
      </p:pic>
      <p:grpSp>
        <p:nvGrpSpPr>
          <p:cNvPr id="11" name="object 11" descr=""/>
          <p:cNvGrpSpPr/>
          <p:nvPr/>
        </p:nvGrpSpPr>
        <p:grpSpPr>
          <a:xfrm>
            <a:off x="6298946" y="9357359"/>
            <a:ext cx="426720" cy="143510"/>
            <a:chOff x="6298946" y="9357359"/>
            <a:chExt cx="426720" cy="143510"/>
          </a:xfrm>
        </p:grpSpPr>
        <p:pic>
          <p:nvPicPr>
            <p:cNvPr id="12" name="object 12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96461" y="9357359"/>
              <a:ext cx="329117" cy="143256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298946" y="9357359"/>
              <a:ext cx="329117" cy="82296"/>
            </a:xfrm>
            <a:prstGeom prst="rect">
              <a:avLst/>
            </a:prstGeom>
          </p:spPr>
        </p:pic>
      </p:grpSp>
      <p:pic>
        <p:nvPicPr>
          <p:cNvPr id="14" name="object 14" descr="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2437908" y="10174223"/>
            <a:ext cx="63995" cy="106679"/>
          </a:xfrm>
          <a:prstGeom prst="rect">
            <a:avLst/>
          </a:prstGeom>
        </p:spPr>
      </p:pic>
      <p:pic>
        <p:nvPicPr>
          <p:cNvPr id="15" name="object 15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722533" y="9357359"/>
            <a:ext cx="88373" cy="140207"/>
          </a:xfrm>
          <a:prstGeom prst="rect">
            <a:avLst/>
          </a:prstGeom>
        </p:spPr>
      </p:pic>
      <p:pic>
        <p:nvPicPr>
          <p:cNvPr id="16" name="object 16" descr="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7033366" y="9403079"/>
            <a:ext cx="195032" cy="109728"/>
          </a:xfrm>
          <a:prstGeom prst="rect">
            <a:avLst/>
          </a:prstGeom>
        </p:spPr>
      </p:pic>
      <p:pic>
        <p:nvPicPr>
          <p:cNvPr id="17" name="object 17" descr="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5783938" y="10296143"/>
            <a:ext cx="1700441" cy="198120"/>
          </a:xfrm>
          <a:prstGeom prst="rect">
            <a:avLst/>
          </a:prstGeom>
        </p:spPr>
      </p:pic>
      <p:pic>
        <p:nvPicPr>
          <p:cNvPr id="18" name="object 18" descr="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5314639" y="9308592"/>
            <a:ext cx="1813194" cy="371856"/>
          </a:xfrm>
          <a:prstGeom prst="rect">
            <a:avLst/>
          </a:prstGeom>
        </p:spPr>
      </p:pic>
      <p:sp>
        <p:nvSpPr>
          <p:cNvPr id="19" name="object 19" descr=""/>
          <p:cNvSpPr txBox="1"/>
          <p:nvPr/>
        </p:nvSpPr>
        <p:spPr>
          <a:xfrm>
            <a:off x="1120927" y="797052"/>
            <a:ext cx="5826125" cy="21621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26034">
              <a:lnSpc>
                <a:spcPts val="1655"/>
              </a:lnSpc>
              <a:spcBef>
                <a:spcPts val="100"/>
              </a:spcBef>
            </a:pPr>
            <a:r>
              <a:rPr dirty="0" sz="1400" spc="-30" b="1">
                <a:latin typeface="Times New Roman"/>
                <a:cs typeface="Times New Roman"/>
              </a:rPr>
              <a:t>ДЕРЖАВПА</a:t>
            </a:r>
            <a:r>
              <a:rPr dirty="0" sz="1400" spc="2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СЛУЖБА</a:t>
            </a:r>
            <a:r>
              <a:rPr dirty="0" sz="1400" spc="2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УКРАЇПИ</a:t>
            </a:r>
            <a:r>
              <a:rPr dirty="0" sz="1400" spc="1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8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ЛІКАРСЬКИХ</a:t>
            </a:r>
            <a:r>
              <a:rPr dirty="0" sz="1400" spc="3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27940">
              <a:lnSpc>
                <a:spcPts val="1595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55">
                <a:latin typeface="Times New Roman"/>
                <a:cs typeface="Times New Roman"/>
              </a:rPr>
              <a:t> КОНТРОЛЮ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4445">
              <a:lnSpc>
                <a:spcPts val="1620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52069" marR="51435">
              <a:lnSpc>
                <a:spcPts val="1250"/>
              </a:lnSpc>
              <a:spcBef>
                <a:spcPts val="5"/>
              </a:spcBef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Ьерестейський,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Київ,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03115,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 spc="-90">
                <a:latin typeface="Times New Roman"/>
                <a:cs typeface="Times New Roman"/>
              </a:rPr>
              <a:t>422-</a:t>
            </a:r>
            <a:r>
              <a:rPr dirty="0" sz="1100" spc="-125">
                <a:latin typeface="Times New Roman"/>
                <a:cs typeface="Times New Roman"/>
              </a:rPr>
              <a:t>55—</a:t>
            </a:r>
            <a:r>
              <a:rPr dirty="0" sz="1100" spc="-40">
                <a:latin typeface="Times New Roman"/>
                <a:cs typeface="Times New Roman"/>
              </a:rPr>
              <a:t>77,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80">
                <a:latin typeface="Times New Roman"/>
                <a:cs typeface="Times New Roman"/>
              </a:rPr>
              <a:t>e—</a:t>
            </a:r>
            <a:r>
              <a:rPr dirty="0" sz="1100" spc="-90">
                <a:latin typeface="Times New Roman"/>
                <a:cs typeface="Times New Roman"/>
              </a:rPr>
              <a:t>mail: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  <a:hlinkClick r:id="rId16"/>
              </a:rPr>
              <a:t>dls@dls</a:t>
            </a:r>
            <a:r>
              <a:rPr dirty="0" u="sng" sz="1100" spc="48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  <a:hlinkClick r:id="rId16"/>
              </a:rPr>
              <a:t> </a:t>
            </a:r>
            <a:r>
              <a:rPr dirty="0" u="sng" sz="1100" spc="-1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  <a:hlinkClick r:id="rId16"/>
              </a:rPr>
              <a:t>ov.ua,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u="sng" sz="1100" spc="-2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littps://www.d1s.цov.ua,</a:t>
            </a:r>
            <a:r>
              <a:rPr dirty="0" sz="110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Код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4051781</a:t>
            </a:r>
            <a:r>
              <a:rPr dirty="0" sz="1100" spc="-8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5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tabLst>
                <a:tab pos="918844" algn="l"/>
                <a:tab pos="2296160" algn="l"/>
                <a:tab pos="3111500" algn="l"/>
                <a:tab pos="4499610" algn="l"/>
                <a:tab pos="5794375" algn="l"/>
              </a:tabLst>
            </a:pPr>
            <a:r>
              <a:rPr dirty="0" u="sng" sz="140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baseline="2136" sz="1950">
                <a:latin typeface="Times New Roman"/>
                <a:cs typeface="Times New Roman"/>
              </a:rPr>
              <a:t>На</a:t>
            </a:r>
            <a:r>
              <a:rPr dirty="0" baseline="2136" sz="1950" spc="525">
                <a:latin typeface="Times New Roman"/>
                <a:cs typeface="Times New Roman"/>
              </a:rPr>
              <a:t> </a:t>
            </a:r>
            <a:r>
              <a:rPr dirty="0" baseline="2136" sz="1950" spc="-517" i="1">
                <a:latin typeface="Times New Roman"/>
                <a:cs typeface="Times New Roman"/>
              </a:rPr>
              <a:t>№</a:t>
            </a:r>
            <a:r>
              <a:rPr dirty="0" baseline="2136" sz="1950" spc="690" i="1">
                <a:latin typeface="Times New Roman"/>
                <a:cs typeface="Times New Roman"/>
              </a:rPr>
              <a:t> </a:t>
            </a:r>
            <a:r>
              <a:rPr dirty="0" u="sng" baseline="2136" sz="1950" i="1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3968" sz="2100">
                <a:latin typeface="Times New Roman"/>
                <a:cs typeface="Times New Roman"/>
              </a:rPr>
              <a:t>від </a:t>
            </a:r>
            <a:r>
              <a:rPr dirty="0" u="sng" baseline="3968" sz="21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endParaRPr baseline="3968" sz="2100">
              <a:latin typeface="Times New Roman"/>
              <a:cs typeface="Times New Roman"/>
            </a:endParaRPr>
          </a:p>
          <a:p>
            <a:pPr marL="3129915" marR="5080" indent="-3810">
              <a:lnSpc>
                <a:spcPts val="1560"/>
              </a:lnSpc>
              <a:spcBef>
                <a:spcPts val="1545"/>
              </a:spcBef>
              <a:tabLst>
                <a:tab pos="510413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суб'сктів </a:t>
            </a:r>
            <a:r>
              <a:rPr dirty="0" sz="1400" spc="-10" b="1">
                <a:latin typeface="Times New Roman"/>
                <a:cs typeface="Times New Roman"/>
              </a:rPr>
              <a:t>господарювання,</a:t>
            </a:r>
            <a:r>
              <a:rPr dirty="0" sz="1400" spc="7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145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570813" y="2924555"/>
            <a:ext cx="13849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477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041413" y="3125723"/>
            <a:ext cx="9042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4236058" y="2924555"/>
            <a:ext cx="1179830" cy="64770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2700" marR="5080" indent="4445">
              <a:lnSpc>
                <a:spcPct val="95700"/>
              </a:lnSpc>
              <a:spcBef>
                <a:spcPts val="170"/>
              </a:spcBef>
            </a:pPr>
            <a:r>
              <a:rPr dirty="0" sz="1400" spc="-10" b="1">
                <a:latin typeface="Times New Roman"/>
                <a:cs typeface="Times New Roman"/>
              </a:rPr>
              <a:t>реалізаціею, </a:t>
            </a:r>
            <a:r>
              <a:rPr dirty="0" sz="1400" spc="-35" b="1">
                <a:latin typeface="Times New Roman"/>
                <a:cs typeface="Times New Roman"/>
              </a:rPr>
              <a:t>застосуванням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055736" y="3735323"/>
            <a:ext cx="5986780" cy="431736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3201035" marR="80645" indent="-635">
              <a:lnSpc>
                <a:spcPts val="1610"/>
              </a:lnSpc>
              <a:spcBef>
                <a:spcPts val="210"/>
              </a:spcBef>
              <a:tabLst>
                <a:tab pos="464248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територіальних </a:t>
            </a:r>
            <a:r>
              <a:rPr dirty="0" sz="1400" spc="-10" b="1">
                <a:latin typeface="Times New Roman"/>
                <a:cs typeface="Times New Roman"/>
              </a:rPr>
              <a:t>органів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 algn="ctr" marL="50800">
              <a:lnSpc>
                <a:spcPct val="100000"/>
              </a:lnSpc>
              <a:spcBef>
                <a:spcPts val="1240"/>
              </a:spcBef>
            </a:pPr>
            <a:r>
              <a:rPr dirty="0" sz="1650" spc="-10" b="1">
                <a:latin typeface="Courier New"/>
                <a:cs typeface="Courier New"/>
              </a:rPr>
              <a:t>РОЗNОРЯДVЕННЯ</a:t>
            </a:r>
            <a:endParaRPr sz="1650">
              <a:latin typeface="Courier New"/>
              <a:cs typeface="Courier New"/>
            </a:endParaRPr>
          </a:p>
          <a:p>
            <a:pPr algn="just" marL="461645">
              <a:lnSpc>
                <a:spcPts val="1645"/>
              </a:lnSpc>
              <a:spcBef>
                <a:spcPts val="1610"/>
              </a:spcBef>
            </a:pPr>
            <a:r>
              <a:rPr dirty="0" sz="1400" spc="-10">
                <a:latin typeface="Times New Roman"/>
                <a:cs typeface="Times New Roman"/>
              </a:rPr>
              <a:t>Відповідно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Конституцїі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2700" marR="5080" indent="1270">
              <a:lnSpc>
                <a:spcPct val="95000"/>
              </a:lnSpc>
              <a:spcBef>
                <a:spcPts val="45"/>
              </a:spcBef>
            </a:pPr>
            <a:r>
              <a:rPr dirty="0" sz="1400" spc="-20">
                <a:latin typeface="Times New Roman"/>
                <a:cs typeface="Times New Roman"/>
              </a:rPr>
              <a:t>«Основи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законодавства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України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про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охорону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15,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17,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21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2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415" i="1">
                <a:latin typeface="Times New Roman"/>
                <a:cs typeface="Times New Roman"/>
              </a:rPr>
              <a:t>№</a:t>
            </a:r>
            <a:r>
              <a:rPr dirty="0" sz="1400" spc="325" i="1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2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2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2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територЁі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 spc="-425" i="1">
                <a:latin typeface="Times New Roman"/>
                <a:cs typeface="Times New Roman"/>
              </a:rPr>
              <a:t>№</a:t>
            </a:r>
            <a:r>
              <a:rPr dirty="0" sz="1400" spc="210" i="1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заресстрованого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якоеті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-10">
                <a:latin typeface="Times New Roman"/>
                <a:cs typeface="Times New Roman"/>
              </a:rPr>
              <a:t> 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35">
                <a:latin typeface="Times New Roman"/>
                <a:cs typeface="Times New Roman"/>
              </a:rPr>
              <a:t> роздрібноі‘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 Міністерства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від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29.09.2014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430">
                <a:latin typeface="Times New Roman"/>
                <a:cs typeface="Times New Roman"/>
              </a:rPr>
              <a:t>№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20">
                <a:latin typeface="Times New Roman"/>
                <a:cs typeface="Times New Roman"/>
              </a:rPr>
              <a:t> зареестрованого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юстиції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26.11.2014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380">
                <a:latin typeface="Times New Roman"/>
                <a:cs typeface="Times New Roman"/>
              </a:rPr>
              <a:t>N*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1515/26292,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Правил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утилізації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затверджених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наказом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Міністерства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060943" y="8011667"/>
            <a:ext cx="3908425" cy="440055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12700" marR="5080" indent="635">
              <a:lnSpc>
                <a:spcPts val="1580"/>
              </a:lnSpc>
              <a:spcBef>
                <a:spcPts val="235"/>
              </a:spcBef>
              <a:tabLst>
                <a:tab pos="324485" algn="l"/>
                <a:tab pos="357505" algn="l"/>
                <a:tab pos="615315" algn="l"/>
                <a:tab pos="780415" algn="l"/>
                <a:tab pos="1610360" algn="l"/>
                <a:tab pos="1985010" algn="l"/>
                <a:tab pos="2083435" algn="l"/>
                <a:tab pos="2780665" algn="l"/>
                <a:tab pos="3335020" algn="l"/>
              </a:tabLst>
            </a:pPr>
            <a:r>
              <a:rPr dirty="0" sz="1400" spc="-425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242,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зареестрованих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5">
                <a:latin typeface="Times New Roman"/>
                <a:cs typeface="Times New Roman"/>
              </a:rPr>
              <a:t>юстиції 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425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550/26995,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на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надходження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5020540" y="8011667"/>
            <a:ext cx="2004695" cy="440055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12700" marR="5080" indent="86995">
              <a:lnSpc>
                <a:spcPts val="1580"/>
              </a:lnSpc>
              <a:spcBef>
                <a:spcPts val="235"/>
              </a:spcBef>
              <a:tabLst>
                <a:tab pos="853440" algn="l"/>
                <a:tab pos="1066800" algn="l"/>
                <a:tab pos="1223645" algn="l"/>
              </a:tabLst>
            </a:pP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5">
                <a:latin typeface="Times New Roman"/>
                <a:cs typeface="Times New Roman"/>
              </a:rPr>
              <a:t>18.05.2015 </a:t>
            </a:r>
            <a:r>
              <a:rPr dirty="0" sz="1400" spc="-10">
                <a:latin typeface="Times New Roman"/>
                <a:cs typeface="Times New Roman"/>
              </a:rPr>
              <a:t>термінових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0">
                <a:latin typeface="Times New Roman"/>
                <a:cs typeface="Times New Roman"/>
              </a:rPr>
              <a:t>повідомлень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1061908" y="8414004"/>
            <a:ext cx="182245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77645" algn="l"/>
              </a:tabLst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15.10.2025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65">
                <a:latin typeface="Times New Roman"/>
                <a:cs typeface="Times New Roman"/>
              </a:rPr>
              <a:t>№N•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3228097" y="8414004"/>
            <a:ext cx="174307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0">
                <a:latin typeface="Times New Roman"/>
                <a:cs typeface="Times New Roman"/>
              </a:rPr>
              <a:t>885-01.1/02.0/06.14—</a:t>
            </a:r>
            <a:r>
              <a:rPr dirty="0" sz="1400" spc="-30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5309461" y="8414004"/>
            <a:ext cx="174307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0">
                <a:latin typeface="Times New Roman"/>
                <a:cs typeface="Times New Roman"/>
              </a:rPr>
              <a:t>886-01.1/02.0/06.14—</a:t>
            </a:r>
            <a:r>
              <a:rPr dirty="0" sz="1400" spc="-30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1058358" y="8624315"/>
            <a:ext cx="1743075" cy="641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630"/>
              </a:lnSpc>
              <a:spcBef>
                <a:spcPts val="100"/>
              </a:spcBef>
            </a:pPr>
            <a:r>
              <a:rPr dirty="0" sz="1400" spc="-50">
                <a:latin typeface="Times New Roman"/>
                <a:cs typeface="Times New Roman"/>
              </a:rPr>
              <a:t>887-01.1/02.0/06.14—</a:t>
            </a:r>
            <a:r>
              <a:rPr dirty="0" sz="1400" spc="-30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585"/>
              </a:lnSpc>
            </a:pPr>
            <a:r>
              <a:rPr dirty="0" sz="1400" spc="-50">
                <a:latin typeface="Times New Roman"/>
                <a:cs typeface="Times New Roman"/>
              </a:rPr>
              <a:t>891-01.1/02.0/06.14—</a:t>
            </a:r>
            <a:r>
              <a:rPr dirty="0" sz="1400" spc="-30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30"/>
              </a:lnSpc>
            </a:pPr>
            <a:r>
              <a:rPr dirty="0" sz="1400" spc="-70">
                <a:latin typeface="Times New Roman"/>
                <a:cs typeface="Times New Roman"/>
              </a:rPr>
              <a:t>894—</a:t>
            </a:r>
            <a:r>
              <a:rPr dirty="0" sz="1400" spc="-50">
                <a:latin typeface="Times New Roman"/>
                <a:cs typeface="Times New Roman"/>
              </a:rPr>
              <a:t>01.1/02.0/06.14-</a:t>
            </a:r>
            <a:r>
              <a:rPr dirty="0" sz="1400" spc="-30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3176291" y="8624315"/>
            <a:ext cx="1746250" cy="641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630"/>
              </a:lnSpc>
              <a:spcBef>
                <a:spcPts val="100"/>
              </a:spcBef>
            </a:pPr>
            <a:r>
              <a:rPr dirty="0" sz="1400" spc="-70">
                <a:latin typeface="Times New Roman"/>
                <a:cs typeface="Times New Roman"/>
              </a:rPr>
              <a:t>889—</a:t>
            </a:r>
            <a:r>
              <a:rPr dirty="0" sz="1400" spc="-50">
                <a:latin typeface="Times New Roman"/>
                <a:cs typeface="Times New Roman"/>
              </a:rPr>
              <a:t>01.1/02.0/06.14-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  <a:p>
            <a:pPr marL="15240">
              <a:lnSpc>
                <a:spcPts val="1585"/>
              </a:lnSpc>
            </a:pPr>
            <a:r>
              <a:rPr dirty="0" sz="1400" spc="-70">
                <a:latin typeface="Times New Roman"/>
                <a:cs typeface="Times New Roman"/>
              </a:rPr>
              <a:t>892—</a:t>
            </a:r>
            <a:r>
              <a:rPr dirty="0" sz="1400" spc="-50">
                <a:latin typeface="Times New Roman"/>
                <a:cs typeface="Times New Roman"/>
              </a:rPr>
              <a:t>01.1/02.0/06.14-</a:t>
            </a:r>
            <a:r>
              <a:rPr dirty="0" sz="1400" spc="-30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30"/>
              </a:lnSpc>
            </a:pPr>
            <a:r>
              <a:rPr dirty="0" sz="1400" spc="-70">
                <a:latin typeface="Times New Roman"/>
                <a:cs typeface="Times New Roman"/>
              </a:rPr>
              <a:t>898—</a:t>
            </a:r>
            <a:r>
              <a:rPr dirty="0" sz="1400" spc="-50">
                <a:latin typeface="Times New Roman"/>
                <a:cs typeface="Times New Roman"/>
              </a:rPr>
              <a:t>01.1/02.0/06.14-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5303366" y="8624315"/>
            <a:ext cx="1743075" cy="641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630"/>
              </a:lnSpc>
              <a:spcBef>
                <a:spcPts val="100"/>
              </a:spcBef>
            </a:pPr>
            <a:r>
              <a:rPr dirty="0" sz="1400" spc="-70">
                <a:latin typeface="Times New Roman"/>
                <a:cs typeface="Times New Roman"/>
              </a:rPr>
              <a:t>890—</a:t>
            </a:r>
            <a:r>
              <a:rPr dirty="0" sz="1400" spc="-50">
                <a:latin typeface="Times New Roman"/>
                <a:cs typeface="Times New Roman"/>
              </a:rPr>
              <a:t>01.1/02.0/06.14-</a:t>
            </a:r>
            <a:r>
              <a:rPr dirty="0" sz="1400" spc="-30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585"/>
              </a:lnSpc>
            </a:pPr>
            <a:r>
              <a:rPr dirty="0" sz="1400" spc="-130">
                <a:latin typeface="Times New Roman"/>
                <a:cs typeface="Times New Roman"/>
              </a:rPr>
              <a:t>895—</a:t>
            </a:r>
            <a:r>
              <a:rPr dirty="0" sz="1400" spc="-95">
                <a:latin typeface="Times New Roman"/>
                <a:cs typeface="Times New Roman"/>
              </a:rPr>
              <a:t>01.1/02.0/06.14—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30"/>
              </a:lnSpc>
            </a:pPr>
            <a:r>
              <a:rPr dirty="0" sz="1400" spc="-130">
                <a:latin typeface="Times New Roman"/>
                <a:cs typeface="Times New Roman"/>
              </a:rPr>
              <a:t>899—</a:t>
            </a:r>
            <a:r>
              <a:rPr dirty="0" sz="1400" spc="-95">
                <a:latin typeface="Times New Roman"/>
                <a:cs typeface="Times New Roman"/>
              </a:rPr>
              <a:t>01.1/02.0/06.14—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1055997" y="9236964"/>
            <a:ext cx="431165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585"/>
              </a:lnSpc>
              <a:spcBef>
                <a:spcPts val="100"/>
              </a:spcBef>
            </a:pPr>
            <a:r>
              <a:rPr dirty="0" baseline="3968" sz="2100" spc="-37">
                <a:latin typeface="Times New Roman"/>
                <a:cs typeface="Times New Roman"/>
              </a:rPr>
              <a:t>900-</a:t>
            </a:r>
            <a:r>
              <a:rPr dirty="0" baseline="3968" sz="2100">
                <a:latin typeface="Times New Roman"/>
                <a:cs typeface="Times New Roman"/>
              </a:rPr>
              <a:t>01.1/02.0/06.14-25</a:t>
            </a:r>
            <a:r>
              <a:rPr dirty="0" baseline="3968" sz="2100" spc="-67">
                <a:latin typeface="Times New Roman"/>
                <a:cs typeface="Times New Roman"/>
              </a:rPr>
              <a:t> </a:t>
            </a:r>
            <a:r>
              <a:rPr dirty="0" baseline="3968" sz="2100">
                <a:latin typeface="Times New Roman"/>
                <a:cs typeface="Times New Roman"/>
              </a:rPr>
              <a:t>від</a:t>
            </a:r>
            <a:r>
              <a:rPr dirty="0" baseline="3968" sz="2100" spc="-7">
                <a:latin typeface="Times New Roman"/>
                <a:cs typeface="Times New Roman"/>
              </a:rPr>
              <a:t> </a:t>
            </a:r>
            <a:r>
              <a:rPr dirty="0" baseline="3968" sz="2100" spc="-15">
                <a:latin typeface="Times New Roman"/>
                <a:cs typeface="Times New Roman"/>
              </a:rPr>
              <a:t>Державної</a:t>
            </a:r>
            <a:r>
              <a:rPr dirty="0" baseline="3968" sz="2100" spc="22">
                <a:latin typeface="Times New Roman"/>
                <a:cs typeface="Times New Roman"/>
              </a:rPr>
              <a:t> </a:t>
            </a:r>
            <a:r>
              <a:rPr dirty="0" baseline="3968" sz="2100" spc="-15">
                <a:latin typeface="Times New Roman"/>
                <a:cs typeface="Times New Roman"/>
              </a:rPr>
              <a:t>служби</a:t>
            </a:r>
            <a:r>
              <a:rPr dirty="0" baseline="3968" sz="2100" spc="127">
                <a:latin typeface="Times New Roman"/>
                <a:cs typeface="Times New Roman"/>
              </a:rPr>
              <a:t> </a:t>
            </a:r>
            <a:r>
              <a:rPr dirty="0" baseline="3968" sz="2100">
                <a:latin typeface="Times New Roman"/>
                <a:cs typeface="Times New Roman"/>
              </a:rPr>
              <a:t>з</a:t>
            </a:r>
            <a:r>
              <a:rPr dirty="0" baseline="3968" sz="2100" spc="-37">
                <a:latin typeface="Times New Roman"/>
                <a:cs typeface="Times New Roman"/>
              </a:rPr>
              <a:t> </a:t>
            </a:r>
            <a:r>
              <a:rPr dirty="0" baseline="3968" sz="2100" spc="-15">
                <a:latin typeface="Times New Roman"/>
                <a:cs typeface="Times New Roman"/>
              </a:rPr>
              <a:t>лікар</a:t>
            </a:r>
            <a:r>
              <a:rPr dirty="0" sz="900" spc="-10">
                <a:latin typeface="Times New Roman"/>
                <a:cs typeface="Times New Roman"/>
              </a:rPr>
              <a:t>СЬКИ</a:t>
            </a:r>
            <a:endParaRPr sz="900">
              <a:latin typeface="Times New Roman"/>
              <a:cs typeface="Times New Roman"/>
            </a:endParaRPr>
          </a:p>
          <a:p>
            <a:pPr marL="17145">
              <a:lnSpc>
                <a:spcPts val="1585"/>
              </a:lnSpc>
            </a:pP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наркотиками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Львівськіи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області,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інформацlі’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2386608" y="9843516"/>
            <a:ext cx="2546350" cy="279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ts val="910"/>
              </a:lnSpc>
              <a:spcBef>
                <a:spcPts val="100"/>
              </a:spcBef>
            </a:pPr>
            <a:r>
              <a:rPr dirty="0" baseline="18518" sz="900">
                <a:latin typeface="Lucida Sans Unicode"/>
                <a:cs typeface="Lucida Sans Unicode"/>
              </a:rPr>
              <a:t>М</a:t>
            </a:r>
            <a:r>
              <a:rPr dirty="0" sz="800">
                <a:latin typeface="Lucida Sans Unicode"/>
                <a:cs typeface="Lucida Sans Unicode"/>
              </a:rPr>
              <a:t>*</a:t>
            </a:r>
            <a:r>
              <a:rPr dirty="0" sz="800" spc="15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  <a:p>
            <a:pPr marL="208915">
              <a:lnSpc>
                <a:spcPts val="1090"/>
              </a:lnSpc>
            </a:pPr>
            <a:r>
              <a:rPr dirty="0" sz="950" b="1">
                <a:latin typeface="Arial"/>
                <a:cs typeface="Arial"/>
              </a:rPr>
              <a:t>№923-001.1/002.0/17-25</a:t>
            </a:r>
            <a:r>
              <a:rPr dirty="0" sz="950" spc="135" b="1">
                <a:latin typeface="Arial"/>
                <a:cs typeface="Arial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від</a:t>
            </a:r>
            <a:r>
              <a:rPr dirty="0" sz="950" spc="165">
                <a:latin typeface="Lucida Sans Unicode"/>
                <a:cs typeface="Lucida Sans Unicode"/>
              </a:rPr>
              <a:t> </a:t>
            </a:r>
            <a:r>
              <a:rPr dirty="0" sz="950" spc="-60">
                <a:latin typeface="Lucida Sans Unicode"/>
                <a:cs typeface="Lucida Sans Unicode"/>
              </a:rPr>
              <a:t>28.'t</a:t>
            </a:r>
            <a:r>
              <a:rPr dirty="0" sz="950" spc="-100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0.2025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6253478" y="9610852"/>
            <a:ext cx="911225" cy="557530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algn="ctr" marL="12700" marR="5080" indent="85725">
              <a:lnSpc>
                <a:spcPct val="82000"/>
              </a:lnSpc>
              <a:spcBef>
                <a:spcPts val="315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algn="ctr" marL="138430">
              <a:lnSpc>
                <a:spcPts val="97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7157053" y="9479788"/>
            <a:ext cx="13398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25">
                <a:latin typeface="Times New Roman"/>
                <a:cs typeface="Times New Roman"/>
              </a:rPr>
              <a:t>та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6138262" y="10145267"/>
            <a:ext cx="12877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90">
                <a:latin typeface="Times New Roman"/>
                <a:cs typeface="Times New Roman"/>
              </a:rPr>
              <a:t>N.3813</a:t>
            </a:r>
            <a:r>
              <a:rPr dirty="0" sz="800" spc="-8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'02.12-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5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 </a:t>
            </a:r>
            <a:r>
              <a:rPr dirty="0" sz="800" spc="-10">
                <a:latin typeface="Times New Roman"/>
                <a:cs typeface="Times New Roman"/>
              </a:rPr>
              <a:t>30.10.2025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18104" y="7968995"/>
            <a:ext cx="1842516" cy="658368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99353" y="647954"/>
            <a:ext cx="6015355" cy="59099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поліціі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Львівськ'ій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області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22.07.2025</a:t>
            </a:r>
            <a:endParaRPr sz="1350">
              <a:latin typeface="Times New Roman"/>
              <a:cs typeface="Times New Roman"/>
            </a:endParaRPr>
          </a:p>
          <a:p>
            <a:pPr algn="just" marL="17780" marR="22860" indent="635">
              <a:lnSpc>
                <a:spcPct val="99100"/>
              </a:lnSpc>
              <a:spcBef>
                <a:spcPts val="50"/>
              </a:spcBef>
            </a:pP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лікарських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1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50" spc="1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12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12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 spc="-2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16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активної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невідомі,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та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небезпечною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здоров'ю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23495" marR="19685" indent="440690">
              <a:lnSpc>
                <a:spcPct val="97800"/>
              </a:lnSpc>
            </a:pPr>
            <a:r>
              <a:rPr dirty="0" sz="1350" spc="75">
                <a:latin typeface="Times New Roman"/>
                <a:cs typeface="Times New Roman"/>
              </a:rPr>
              <a:t>ЗАБОРОНЯЮ</a:t>
            </a:r>
            <a:r>
              <a:rPr dirty="0" sz="1350" spc="465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455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55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34">
                <a:latin typeface="Times New Roman"/>
                <a:cs typeface="Times New Roman"/>
              </a:rPr>
              <a:t>    </a:t>
            </a:r>
            <a:r>
              <a:rPr dirty="0" sz="1350" spc="-10">
                <a:latin typeface="Times New Roman"/>
                <a:cs typeface="Times New Roman"/>
              </a:rPr>
              <a:t>застосування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иаркуванням</a:t>
            </a:r>
            <a:r>
              <a:rPr dirty="0" sz="1350" spc="22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19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140" b="1">
                <a:latin typeface="Times New Roman"/>
                <a:cs typeface="Times New Roman"/>
              </a:rPr>
              <a:t>  </a:t>
            </a:r>
            <a:r>
              <a:rPr dirty="0" sz="1350" spc="50">
                <a:latin typeface="Times New Roman"/>
                <a:cs typeface="Times New Roman"/>
              </a:rPr>
              <a:t>що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185" b="1">
                <a:latin typeface="Times New Roman"/>
                <a:cs typeface="Times New Roman"/>
              </a:rPr>
              <a:t>  </a:t>
            </a:r>
            <a:r>
              <a:rPr dirty="0" sz="1350" spc="-25" b="1">
                <a:latin typeface="Times New Roman"/>
                <a:cs typeface="Times New Roman"/>
              </a:rPr>
              <a:t>не </a:t>
            </a:r>
            <a:r>
              <a:rPr dirty="0" sz="1350" b="1">
                <a:latin typeface="Times New Roman"/>
                <a:cs typeface="Times New Roman"/>
              </a:rPr>
              <a:t>ввозилися</a:t>
            </a:r>
            <a:r>
              <a:rPr dirty="0" sz="1350" spc="15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6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12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України:</a:t>
            </a:r>
            <a:endParaRPr sz="1350">
              <a:latin typeface="Times New Roman"/>
              <a:cs typeface="Times New Roman"/>
            </a:endParaRPr>
          </a:p>
          <a:p>
            <a:pPr marL="21590">
              <a:lnSpc>
                <a:spcPts val="1565"/>
              </a:lnSpc>
              <a:tabLst>
                <a:tab pos="744855" algn="l"/>
                <a:tab pos="1636395" algn="l"/>
                <a:tab pos="2541270" algn="l"/>
                <a:tab pos="3442335" algn="l"/>
                <a:tab pos="4342765" algn="l"/>
                <a:tab pos="5243195" algn="l"/>
              </a:tabLst>
            </a:pPr>
            <a:r>
              <a:rPr dirty="0" sz="1350" spc="-675">
                <a:latin typeface="Times New Roman"/>
                <a:cs typeface="Times New Roman"/>
              </a:rPr>
              <a:t>—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серій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16193024,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16499423,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16442223,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16401823,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16401923,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16267224,</a:t>
            </a:r>
            <a:endParaRPr sz="1350">
              <a:latin typeface="Times New Roman"/>
              <a:cs typeface="Times New Roman"/>
            </a:endParaRPr>
          </a:p>
          <a:p>
            <a:pPr marL="18415" marR="32384" indent="3810">
              <a:lnSpc>
                <a:spcPts val="1620"/>
              </a:lnSpc>
              <a:spcBef>
                <a:spcPts val="35"/>
              </a:spcBef>
            </a:pPr>
            <a:r>
              <a:rPr dirty="0" sz="1350" b="1">
                <a:latin typeface="Times New Roman"/>
                <a:cs typeface="Times New Roman"/>
              </a:rPr>
              <a:t>16499223,</a:t>
            </a:r>
            <a:r>
              <a:rPr dirty="0" sz="1350" spc="48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16534423</a:t>
            </a:r>
            <a:r>
              <a:rPr dirty="0" sz="1350" spc="459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FINLEPSIN</a:t>
            </a:r>
            <a:r>
              <a:rPr dirty="0" sz="1350" spc="11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200</a:t>
            </a:r>
            <a:r>
              <a:rPr dirty="0" sz="1350" spc="38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40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виробництва </a:t>
            </a:r>
            <a:r>
              <a:rPr dirty="0" sz="1350" b="1">
                <a:latin typeface="Times New Roman"/>
                <a:cs typeface="Times New Roman"/>
              </a:rPr>
              <a:t>Teva,</a:t>
            </a:r>
            <a:r>
              <a:rPr dirty="0" sz="1350" spc="13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Israel;</a:t>
            </a:r>
            <a:endParaRPr sz="1350">
              <a:latin typeface="Times New Roman"/>
              <a:cs typeface="Times New Roman"/>
            </a:endParaRPr>
          </a:p>
          <a:p>
            <a:pPr marL="196850" indent="-184150">
              <a:lnSpc>
                <a:spcPts val="1530"/>
              </a:lnSpc>
              <a:buChar char="—"/>
              <a:tabLst>
                <a:tab pos="196850" algn="l"/>
              </a:tabLst>
            </a:pP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16083024</a:t>
            </a:r>
            <a:r>
              <a:rPr dirty="0" sz="1350" spc="21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FINLEPSIN</a:t>
            </a:r>
            <a:r>
              <a:rPr dirty="0" sz="1350" spc="29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400</a:t>
            </a:r>
            <a:r>
              <a:rPr dirty="0" sz="1350" spc="16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20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275" b="1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Teva</a:t>
            </a:r>
            <a:endParaRPr sz="1350">
              <a:latin typeface="Times New Roman"/>
              <a:cs typeface="Times New Roman"/>
            </a:endParaRPr>
          </a:p>
          <a:p>
            <a:pPr marL="22225">
              <a:lnSpc>
                <a:spcPts val="1585"/>
              </a:lnSpc>
            </a:pPr>
            <a:r>
              <a:rPr dirty="0" sz="1350" b="1">
                <a:latin typeface="Times New Roman"/>
                <a:cs typeface="Times New Roman"/>
              </a:rPr>
              <a:t>Operations,</a:t>
            </a:r>
            <a:r>
              <a:rPr dirty="0" sz="1350" spc="23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Israel;</a:t>
            </a:r>
            <a:endParaRPr sz="1350">
              <a:latin typeface="Times New Roman"/>
              <a:cs typeface="Times New Roman"/>
            </a:endParaRPr>
          </a:p>
          <a:p>
            <a:pPr marL="29845" marR="24765" indent="-12700">
              <a:lnSpc>
                <a:spcPts val="1620"/>
              </a:lnSpc>
              <a:spcBef>
                <a:spcPts val="20"/>
              </a:spcBef>
              <a:buChar char="—"/>
              <a:tabLst>
                <a:tab pos="29845" algn="l"/>
                <a:tab pos="201295" algn="l"/>
                <a:tab pos="936625" algn="l"/>
                <a:tab pos="2029460" algn="l"/>
                <a:tab pos="3122295" algn="l"/>
                <a:tab pos="4184015" algn="l"/>
                <a:tab pos="5494655" algn="l"/>
              </a:tabLst>
            </a:pPr>
            <a:r>
              <a:rPr dirty="0" sz="1350" spc="-1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серій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16119924,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16241523,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16405923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лікарського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засобу </a:t>
            </a:r>
            <a:r>
              <a:rPr dirty="0" sz="1350" b="1">
                <a:latin typeface="Times New Roman"/>
                <a:cs typeface="Times New Roman"/>
              </a:rPr>
              <a:t>FINLEPSIN</a:t>
            </a:r>
            <a:r>
              <a:rPr dirty="0" sz="1350" spc="19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400,</a:t>
            </a:r>
            <a:r>
              <a:rPr dirty="0" sz="1350" spc="5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22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Teva</a:t>
            </a:r>
            <a:r>
              <a:rPr dirty="0" sz="1350" spc="11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Operations,</a:t>
            </a:r>
            <a:r>
              <a:rPr dirty="0" sz="1350" spc="204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Poland.</a:t>
            </a:r>
            <a:endParaRPr sz="1350">
              <a:latin typeface="Times New Roman"/>
              <a:cs typeface="Times New Roman"/>
            </a:endParaRPr>
          </a:p>
          <a:p>
            <a:pPr algn="just" marL="471170">
              <a:lnSpc>
                <a:spcPts val="1495"/>
              </a:lnSpc>
            </a:pPr>
            <a:r>
              <a:rPr dirty="0" sz="1350">
                <a:latin typeface="Times New Roman"/>
                <a:cs typeface="Times New Roman"/>
              </a:rPr>
              <a:t>Cy6’ектам</a:t>
            </a:r>
            <a:r>
              <a:rPr dirty="0" sz="1350" spc="3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</a:t>
            </a:r>
            <a:endParaRPr sz="1350">
              <a:latin typeface="Times New Roman"/>
              <a:cs typeface="Times New Roman"/>
            </a:endParaRPr>
          </a:p>
          <a:p>
            <a:pPr algn="just" marL="25400" marR="10160" indent="-1905">
              <a:lnSpc>
                <a:spcPct val="978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вказаних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ïx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зазначених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засобів.</a:t>
            </a:r>
            <a:endParaRPr sz="1350">
              <a:latin typeface="Times New Roman"/>
              <a:cs typeface="Times New Roman"/>
            </a:endParaRPr>
          </a:p>
          <a:p>
            <a:pPr algn="just" marL="23495" marR="24765" indent="454659">
              <a:lnSpc>
                <a:spcPct val="1000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0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3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27305" marR="5080" indent="447040">
              <a:lnSpc>
                <a:spcPts val="1550"/>
              </a:lnSpc>
              <a:spcBef>
                <a:spcPts val="11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08580" y="6737857"/>
            <a:ext cx="5193030" cy="825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3380" marR="1750060" indent="-361315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Koпii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7780" marR="5080" indent="356235">
              <a:lnSpc>
                <a:spcPts val="1440"/>
              </a:lnSpc>
              <a:spcBef>
                <a:spcPts val="195"/>
              </a:spcBef>
              <a:tabLst>
                <a:tab pos="763905" algn="l"/>
                <a:tab pos="1846580" algn="l"/>
                <a:tab pos="2859405" algn="l"/>
                <a:tab pos="3432175" algn="l"/>
                <a:tab pos="4567555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340370" y="7149338"/>
            <a:ext cx="65341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здоров’я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77828" y="8018526"/>
            <a:ext cx="58547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ПОЛ</a:t>
            </a:r>
            <a:r>
              <a:rPr dirty="0" sz="950" spc="35">
                <a:latin typeface="Times New Roman"/>
                <a:cs typeface="Times New Roman"/>
              </a:rPr>
              <a:t> </a:t>
            </a:r>
            <a:r>
              <a:rPr dirty="0" sz="950" spc="-25">
                <a:latin typeface="Times New Roman"/>
                <a:cs typeface="Times New Roman"/>
              </a:rPr>
              <a:t>ОВП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05227" y="9598405"/>
            <a:ext cx="196151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5">
                <a:latin typeface="Times New Roman"/>
                <a:cs typeface="Times New Roman"/>
              </a:rPr>
              <a:t>Н</a:t>
            </a:r>
            <a:r>
              <a:rPr dirty="0" sz="750" spc="-5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іна</a:t>
            </a:r>
            <a:r>
              <a:rPr dirty="0" sz="750" spc="114">
                <a:latin typeface="Times New Roman"/>
                <a:cs typeface="Times New Roman"/>
              </a:rPr>
              <a:t> </a:t>
            </a:r>
            <a:r>
              <a:rPr dirty="0" sz="750" spc="-55">
                <a:latin typeface="Times New Roman"/>
                <a:cs typeface="Times New Roman"/>
              </a:rPr>
              <a:t>•IOP1-</a:t>
            </a:r>
            <a:r>
              <a:rPr dirty="0" sz="750" spc="-100">
                <a:latin typeface="Times New Roman"/>
                <a:cs typeface="Times New Roman"/>
              </a:rPr>
              <a:t>i</a:t>
            </a:r>
            <a:r>
              <a:rPr dirty="0" sz="750" spc="10">
                <a:latin typeface="Times New Roman"/>
                <a:cs typeface="Times New Roman"/>
              </a:rPr>
              <a:t> </a:t>
            </a:r>
            <a:r>
              <a:rPr dirty="0" sz="750" spc="-90">
                <a:latin typeface="Times New Roman"/>
                <a:cs typeface="Times New Roman"/>
              </a:rPr>
              <a:t>Е</a:t>
            </a:r>
            <a:r>
              <a:rPr dirty="0" sz="750" spc="-85">
                <a:latin typeface="Times New Roman"/>
                <a:cs typeface="Times New Roman"/>
              </a:rPr>
              <a:t> </a:t>
            </a:r>
            <a:r>
              <a:rPr dirty="0" sz="750" spc="-95">
                <a:latin typeface="Times New Roman"/>
                <a:cs typeface="Times New Roman"/>
              </a:rPr>
              <a:t>Гl1›</a:t>
            </a:r>
            <a:r>
              <a:rPr dirty="0" sz="750" spc="-75">
                <a:latin typeface="Times New Roman"/>
                <a:cs typeface="Times New Roman"/>
              </a:rPr>
              <a:t> </a:t>
            </a:r>
            <a:r>
              <a:rPr dirty="0" sz="750" spc="-20">
                <a:latin typeface="Times New Roman"/>
                <a:cs typeface="Times New Roman"/>
              </a:rPr>
              <a:t>КА›</a:t>
            </a:r>
            <a:r>
              <a:rPr dirty="0" sz="750" spc="4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тел.(t)44)</a:t>
            </a:r>
            <a:r>
              <a:rPr dirty="0" sz="750" spc="5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422-55-76</a:t>
            </a:r>
            <a:r>
              <a:rPr dirty="0" sz="750" spc="9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(</a:t>
            </a:r>
            <a:r>
              <a:rPr dirty="0" sz="750" spc="-100">
                <a:latin typeface="Times New Roman"/>
                <a:cs typeface="Times New Roman"/>
              </a:rPr>
              <a:t> </a:t>
            </a:r>
            <a:r>
              <a:rPr dirty="0" sz="750" spc="-20">
                <a:latin typeface="Times New Roman"/>
                <a:cs typeface="Times New Roman"/>
              </a:rPr>
              <a:t>133)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21144" y="7990585"/>
            <a:ext cx="140398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Роман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2025-11-04T09:27:31Z</dcterms:created>
  <dcterms:modified xsi:type="dcterms:W3CDTF">2025-11-04T09:27:31Z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2025-11-04T00:00:00Z</vt:filetime>
  </property>
  <property fmtid="{D5CDD505-2E9C-101B-9397-08002B2CF9AE}" pid="3" name="LastSaved">
    <vt:filetime>2025-11-04T00:00:00Z</vt:filetime>
  </property>
  <property fmtid="{D5CDD505-2E9C-101B-9397-08002B2CF9AE}" pid="4" name="Producer">
    <vt:lpwstr>iLovePDF</vt:lpwstr>
  </property>
</Properties>
</file>