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pn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9.jpg"/><Relationship Id="rId11" Type="http://schemas.openxmlformats.org/officeDocument/2006/relationships/image" Target="../media/image10.png"/><Relationship Id="rId12" Type="http://schemas.openxmlformats.org/officeDocument/2006/relationships/image" Target="../media/image11.png"/><Relationship Id="rId13" Type="http://schemas.openxmlformats.org/officeDocument/2006/relationships/image" Target="../media/image12.png"/><Relationship Id="rId14" Type="http://schemas.openxmlformats.org/officeDocument/2006/relationships/image" Target="../media/image13.jpg"/><Relationship Id="rId15" Type="http://schemas.openxmlformats.org/officeDocument/2006/relationships/image" Target="../media/image14.jpg"/><Relationship Id="rId16" Type="http://schemas.openxmlformats.org/officeDocument/2006/relationships/hyperlink" Target="http://www.dls.gov.h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5.png"/><Relationship Id="rId3" Type="http://schemas.openxmlformats.org/officeDocument/2006/relationships/image" Target="../media/image16.png"/><Relationship Id="rId4" Type="http://schemas.openxmlformats.org/officeDocument/2006/relationships/image" Target="../media/image17.png"/><Relationship Id="rId5" Type="http://schemas.openxmlformats.org/officeDocument/2006/relationships/image" Target="../media/image18.png"/><Relationship Id="rId6" Type="http://schemas.openxmlformats.org/officeDocument/2006/relationships/hyperlink" Target="http://www.dis.g/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9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0.png"/><Relationship Id="rId3" Type="http://schemas.openxmlformats.org/officeDocument/2006/relationships/image" Target="../media/image21.png"/><Relationship Id="rId4" Type="http://schemas.openxmlformats.org/officeDocument/2006/relationships/image" Target="../media/image22.png"/><Relationship Id="rId5" Type="http://schemas.openxmlformats.org/officeDocument/2006/relationships/image" Target="../media/image23.png"/><Relationship Id="rId6" Type="http://schemas.openxmlformats.org/officeDocument/2006/relationships/image" Target="../media/image24.png"/><Relationship Id="rId7" Type="http://schemas.openxmlformats.org/officeDocument/2006/relationships/image" Target="../media/image25.png"/><Relationship Id="rId8" Type="http://schemas.openxmlformats.org/officeDocument/2006/relationships/image" Target="../media/image26.png"/><Relationship Id="rId9" Type="http://schemas.openxmlformats.org/officeDocument/2006/relationships/hyperlink" Target="mailto:dls@dls.gov.ua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7.png"/><Relationship Id="rId3" Type="http://schemas.openxmlformats.org/officeDocument/2006/relationships/image" Target="../media/image28.png"/><Relationship Id="rId4" Type="http://schemas.openxmlformats.org/officeDocument/2006/relationships/image" Target="../media/image29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15511" y="9979152"/>
            <a:ext cx="3057143" cy="682751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46504" y="5401055"/>
            <a:ext cx="5532120" cy="140208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005071" y="320039"/>
            <a:ext cx="463296" cy="600455"/>
          </a:xfrm>
          <a:prstGeom prst="rect">
            <a:avLst/>
          </a:prstGeom>
        </p:spPr>
      </p:pic>
      <p:sp>
        <p:nvSpPr>
          <p:cNvPr id="5" name="object 5" descr=""/>
          <p:cNvSpPr/>
          <p:nvPr/>
        </p:nvSpPr>
        <p:spPr>
          <a:xfrm>
            <a:off x="1185672" y="5689091"/>
            <a:ext cx="2414270" cy="0"/>
          </a:xfrm>
          <a:custGeom>
            <a:avLst/>
            <a:gdLst/>
            <a:ahLst/>
            <a:cxnLst/>
            <a:rect l="l" t="t" r="r" b="b"/>
            <a:pathLst>
              <a:path w="2414270" h="0">
                <a:moveTo>
                  <a:pt x="0" y="0"/>
                </a:moveTo>
                <a:lnTo>
                  <a:pt x="2414016" y="0"/>
                </a:lnTo>
              </a:path>
            </a:pathLst>
          </a:custGeom>
          <a:ln w="9144">
            <a:solidFill>
              <a:srgbClr val="2B2B3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709927" y="5161788"/>
            <a:ext cx="1996439" cy="0"/>
          </a:xfrm>
          <a:custGeom>
            <a:avLst/>
            <a:gdLst/>
            <a:ahLst/>
            <a:cxnLst/>
            <a:rect l="l" t="t" r="r" b="b"/>
            <a:pathLst>
              <a:path w="1996439" h="0">
                <a:moveTo>
                  <a:pt x="0" y="0"/>
                </a:moveTo>
                <a:lnTo>
                  <a:pt x="1996439" y="0"/>
                </a:lnTo>
              </a:path>
            </a:pathLst>
          </a:custGeom>
          <a:ln w="9144">
            <a:solidFill>
              <a:srgbClr val="34343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752600" y="4988051"/>
            <a:ext cx="274320" cy="0"/>
          </a:xfrm>
          <a:custGeom>
            <a:avLst/>
            <a:gdLst/>
            <a:ahLst/>
            <a:cxnLst/>
            <a:rect l="l" t="t" r="r" b="b"/>
            <a:pathLst>
              <a:path w="274319" h="0">
                <a:moveTo>
                  <a:pt x="0" y="0"/>
                </a:moveTo>
                <a:lnTo>
                  <a:pt x="274320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2587751" y="4988051"/>
            <a:ext cx="97790" cy="0"/>
          </a:xfrm>
          <a:custGeom>
            <a:avLst/>
            <a:gdLst/>
            <a:ahLst/>
            <a:cxnLst/>
            <a:rect l="l" t="t" r="r" b="b"/>
            <a:pathLst>
              <a:path w="97789" h="0">
                <a:moveTo>
                  <a:pt x="0" y="0"/>
                </a:moveTo>
                <a:lnTo>
                  <a:pt x="97536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/>
          <p:nvPr/>
        </p:nvSpPr>
        <p:spPr>
          <a:xfrm>
            <a:off x="3441191" y="4811267"/>
            <a:ext cx="335280" cy="0"/>
          </a:xfrm>
          <a:custGeom>
            <a:avLst/>
            <a:gdLst/>
            <a:ahLst/>
            <a:cxnLst/>
            <a:rect l="l" t="t" r="r" b="b"/>
            <a:pathLst>
              <a:path w="335279" h="0">
                <a:moveTo>
                  <a:pt x="0" y="0"/>
                </a:moveTo>
                <a:lnTo>
                  <a:pt x="335280" y="0"/>
                </a:lnTo>
              </a:path>
            </a:pathLst>
          </a:custGeom>
          <a:ln w="9144">
            <a:solidFill>
              <a:srgbClr val="2B2B3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/>
          <p:nvPr/>
        </p:nvSpPr>
        <p:spPr>
          <a:xfrm>
            <a:off x="2999232" y="4811267"/>
            <a:ext cx="365760" cy="0"/>
          </a:xfrm>
          <a:custGeom>
            <a:avLst/>
            <a:gdLst/>
            <a:ahLst/>
            <a:cxnLst/>
            <a:rect l="l" t="t" r="r" b="b"/>
            <a:pathLst>
              <a:path w="365760" h="0">
                <a:moveTo>
                  <a:pt x="0" y="0"/>
                </a:moveTo>
                <a:lnTo>
                  <a:pt x="365760" y="0"/>
                </a:lnTo>
              </a:path>
            </a:pathLst>
          </a:custGeom>
          <a:ln w="9144">
            <a:solidFill>
              <a:srgbClr val="2B2B3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/>
          <p:nvPr/>
        </p:nvSpPr>
        <p:spPr>
          <a:xfrm>
            <a:off x="1185672" y="4454651"/>
            <a:ext cx="838200" cy="0"/>
          </a:xfrm>
          <a:custGeom>
            <a:avLst/>
            <a:gdLst/>
            <a:ahLst/>
            <a:cxnLst/>
            <a:rect l="l" t="t" r="r" b="b"/>
            <a:pathLst>
              <a:path w="838200" h="0">
                <a:moveTo>
                  <a:pt x="0" y="0"/>
                </a:moveTo>
                <a:lnTo>
                  <a:pt x="838200" y="0"/>
                </a:lnTo>
              </a:path>
            </a:pathLst>
          </a:custGeom>
          <a:ln w="9144">
            <a:solidFill>
              <a:srgbClr val="2B2B3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/>
          <p:nvPr/>
        </p:nvSpPr>
        <p:spPr>
          <a:xfrm>
            <a:off x="1539239" y="4113276"/>
            <a:ext cx="951230" cy="0"/>
          </a:xfrm>
          <a:custGeom>
            <a:avLst/>
            <a:gdLst/>
            <a:ahLst/>
            <a:cxnLst/>
            <a:rect l="l" t="t" r="r" b="b"/>
            <a:pathLst>
              <a:path w="951230" h="0">
                <a:moveTo>
                  <a:pt x="0" y="0"/>
                </a:moveTo>
                <a:lnTo>
                  <a:pt x="950976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/>
          <p:nvPr/>
        </p:nvSpPr>
        <p:spPr>
          <a:xfrm>
            <a:off x="3666744" y="1958339"/>
            <a:ext cx="1207135" cy="0"/>
          </a:xfrm>
          <a:custGeom>
            <a:avLst/>
            <a:gdLst/>
            <a:ahLst/>
            <a:cxnLst/>
            <a:rect l="l" t="t" r="r" b="b"/>
            <a:pathLst>
              <a:path w="1207135" h="0">
                <a:moveTo>
                  <a:pt x="0" y="0"/>
                </a:moveTo>
                <a:lnTo>
                  <a:pt x="1207008" y="0"/>
                </a:lnTo>
              </a:path>
            </a:pathLst>
          </a:custGeom>
          <a:ln w="9144">
            <a:solidFill>
              <a:srgbClr val="4444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/>
          <p:nvPr/>
        </p:nvSpPr>
        <p:spPr>
          <a:xfrm>
            <a:off x="2746248" y="1955291"/>
            <a:ext cx="850900" cy="0"/>
          </a:xfrm>
          <a:custGeom>
            <a:avLst/>
            <a:gdLst/>
            <a:ahLst/>
            <a:cxnLst/>
            <a:rect l="l" t="t" r="r" b="b"/>
            <a:pathLst>
              <a:path w="850900" h="0">
                <a:moveTo>
                  <a:pt x="0" y="0"/>
                </a:moveTo>
                <a:lnTo>
                  <a:pt x="850391" y="0"/>
                </a:lnTo>
              </a:path>
            </a:pathLst>
          </a:custGeom>
          <a:ln w="9144">
            <a:solidFill>
              <a:srgbClr val="4444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 descr=""/>
          <p:cNvSpPr/>
          <p:nvPr/>
        </p:nvSpPr>
        <p:spPr>
          <a:xfrm>
            <a:off x="4974335" y="65531"/>
            <a:ext cx="2426335" cy="0"/>
          </a:xfrm>
          <a:custGeom>
            <a:avLst/>
            <a:gdLst/>
            <a:ahLst/>
            <a:cxnLst/>
            <a:rect l="l" t="t" r="r" b="b"/>
            <a:pathLst>
              <a:path w="2426334" h="0">
                <a:moveTo>
                  <a:pt x="0" y="0"/>
                </a:moveTo>
                <a:lnTo>
                  <a:pt x="2426208" y="0"/>
                </a:lnTo>
              </a:path>
            </a:pathLst>
          </a:custGeom>
          <a:ln w="9144">
            <a:solidFill>
              <a:srgbClr val="1C1C28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6" name="object 1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145023" y="1978151"/>
            <a:ext cx="981455" cy="387096"/>
          </a:xfrm>
          <a:prstGeom prst="rect">
            <a:avLst/>
          </a:prstGeom>
        </p:spPr>
      </p:pic>
      <p:pic>
        <p:nvPicPr>
          <p:cNvPr id="17" name="object 17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82624" y="4693920"/>
            <a:ext cx="4736592" cy="320040"/>
          </a:xfrm>
          <a:prstGeom prst="rect">
            <a:avLst/>
          </a:prstGeom>
        </p:spPr>
      </p:pic>
      <p:grpSp>
        <p:nvGrpSpPr>
          <p:cNvPr id="18" name="object 18" descr=""/>
          <p:cNvGrpSpPr/>
          <p:nvPr/>
        </p:nvGrpSpPr>
        <p:grpSpPr>
          <a:xfrm>
            <a:off x="1188719" y="7857743"/>
            <a:ext cx="6083935" cy="140335"/>
            <a:chOff x="1188719" y="7857743"/>
            <a:chExt cx="6083935" cy="140335"/>
          </a:xfrm>
        </p:grpSpPr>
        <p:pic>
          <p:nvPicPr>
            <p:cNvPr id="19" name="object 19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188719" y="7857743"/>
              <a:ext cx="4779263" cy="140207"/>
            </a:xfrm>
            <a:prstGeom prst="rect">
              <a:avLst/>
            </a:prstGeom>
          </p:spPr>
        </p:pic>
        <p:pic>
          <p:nvPicPr>
            <p:cNvPr id="20" name="object 20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983223" y="7860791"/>
              <a:ext cx="1289303" cy="137160"/>
            </a:xfrm>
            <a:prstGeom prst="rect">
              <a:avLst/>
            </a:prstGeom>
          </p:spPr>
        </p:pic>
      </p:grpSp>
      <p:pic>
        <p:nvPicPr>
          <p:cNvPr id="21" name="object 21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167383" y="8211311"/>
            <a:ext cx="6105144" cy="313943"/>
          </a:xfrm>
          <a:prstGeom prst="rect">
            <a:avLst/>
          </a:prstGeom>
        </p:spPr>
      </p:pic>
      <p:pic>
        <p:nvPicPr>
          <p:cNvPr id="22" name="object 22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2133600" y="1719071"/>
            <a:ext cx="4197096" cy="256031"/>
          </a:xfrm>
          <a:prstGeom prst="rect">
            <a:avLst/>
          </a:prstGeom>
        </p:spPr>
      </p:pic>
      <p:grpSp>
        <p:nvGrpSpPr>
          <p:cNvPr id="23" name="object 23" descr=""/>
          <p:cNvGrpSpPr/>
          <p:nvPr/>
        </p:nvGrpSpPr>
        <p:grpSpPr>
          <a:xfrm>
            <a:off x="1167383" y="3648455"/>
            <a:ext cx="6114415" cy="838200"/>
            <a:chOff x="1167383" y="3648455"/>
            <a:chExt cx="6114415" cy="838200"/>
          </a:xfrm>
        </p:grpSpPr>
        <p:pic>
          <p:nvPicPr>
            <p:cNvPr id="24" name="object 24" descr="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173479" y="3648455"/>
              <a:ext cx="6105144" cy="316991"/>
            </a:xfrm>
            <a:prstGeom prst="rect">
              <a:avLst/>
            </a:prstGeom>
          </p:spPr>
        </p:pic>
        <p:pic>
          <p:nvPicPr>
            <p:cNvPr id="25" name="object 25" descr="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533143" y="3995927"/>
              <a:ext cx="5748528" cy="146303"/>
            </a:xfrm>
            <a:prstGeom prst="rect">
              <a:avLst/>
            </a:prstGeom>
          </p:spPr>
        </p:pic>
        <p:pic>
          <p:nvPicPr>
            <p:cNvPr id="26" name="object 26" descr="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167383" y="4175759"/>
              <a:ext cx="6111240" cy="310896"/>
            </a:xfrm>
            <a:prstGeom prst="rect">
              <a:avLst/>
            </a:prstGeom>
          </p:spPr>
        </p:pic>
      </p:grpSp>
      <p:pic>
        <p:nvPicPr>
          <p:cNvPr id="27" name="object 27" descr="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1530096" y="5047488"/>
            <a:ext cx="5041391" cy="316991"/>
          </a:xfrm>
          <a:prstGeom prst="rect">
            <a:avLst/>
          </a:prstGeom>
        </p:spPr>
      </p:pic>
      <p:pic>
        <p:nvPicPr>
          <p:cNvPr id="28" name="object 28" descr="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1161288" y="5574791"/>
            <a:ext cx="6114288" cy="320040"/>
          </a:xfrm>
          <a:prstGeom prst="rect">
            <a:avLst/>
          </a:prstGeom>
        </p:spPr>
      </p:pic>
      <p:sp>
        <p:nvSpPr>
          <p:cNvPr id="29" name="object 29" descr=""/>
          <p:cNvSpPr txBox="1"/>
          <p:nvPr/>
        </p:nvSpPr>
        <p:spPr>
          <a:xfrm>
            <a:off x="1169111" y="854964"/>
            <a:ext cx="6127115" cy="222948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algn="ctr" marR="8890">
              <a:lnSpc>
                <a:spcPct val="100000"/>
              </a:lnSpc>
              <a:spcBef>
                <a:spcPts val="434"/>
              </a:spcBef>
            </a:pPr>
            <a:r>
              <a:rPr dirty="0" sz="1400" spc="-50">
                <a:latin typeface="Times New Roman"/>
                <a:cs typeface="Times New Roman"/>
              </a:rPr>
              <a:t>ДЕРЖЛ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229">
                <a:latin typeface="Times New Roman"/>
                <a:cs typeface="Times New Roman"/>
              </a:rPr>
              <a:t>I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5">
                <a:latin typeface="Times New Roman"/>
                <a:cs typeface="Times New Roman"/>
              </a:rPr>
              <a:t>КСЛ</a:t>
            </a:r>
            <a:r>
              <a:rPr dirty="0" sz="1400" spc="-13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ДЖBН</a:t>
            </a:r>
            <a:endParaRPr sz="1400">
              <a:latin typeface="Times New Roman"/>
              <a:cs typeface="Times New Roman"/>
            </a:endParaRPr>
          </a:p>
          <a:p>
            <a:pPr algn="ctr" marR="12065">
              <a:lnSpc>
                <a:spcPts val="1610"/>
              </a:lnSpc>
              <a:spcBef>
                <a:spcPts val="335"/>
              </a:spcBef>
            </a:pPr>
            <a:r>
              <a:rPr dirty="0" baseline="1984" sz="2100">
                <a:latin typeface="Times New Roman"/>
                <a:cs typeface="Times New Roman"/>
              </a:rPr>
              <a:t>ДЕРЖАВНА</a:t>
            </a:r>
            <a:r>
              <a:rPr dirty="0" baseline="1984" sz="2100" spc="322">
                <a:latin typeface="Times New Roman"/>
                <a:cs typeface="Times New Roman"/>
              </a:rPr>
              <a:t> </a:t>
            </a:r>
            <a:r>
              <a:rPr dirty="0" baseline="1984" sz="2100" spc="-30">
                <a:latin typeface="Times New Roman"/>
                <a:cs typeface="Times New Roman"/>
              </a:rPr>
              <a:t>С.ЗУ7КБА</a:t>
            </a:r>
            <a:r>
              <a:rPr dirty="0" baseline="1984" sz="2100" spc="277">
                <a:latin typeface="Times New Roman"/>
                <a:cs typeface="Times New Roman"/>
              </a:rPr>
              <a:t> </a:t>
            </a:r>
            <a:r>
              <a:rPr dirty="0" baseline="1984" sz="2100">
                <a:latin typeface="Times New Roman"/>
                <a:cs typeface="Times New Roman"/>
              </a:rPr>
              <a:t>3</a:t>
            </a:r>
            <a:r>
              <a:rPr dirty="0" baseline="1984" sz="21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.З</a:t>
            </a:r>
            <a:r>
              <a:rPr dirty="0" baseline="1984" sz="2100" spc="-15">
                <a:latin typeface="Times New Roman"/>
                <a:cs typeface="Times New Roman"/>
              </a:rPr>
              <a:t>ІКАРС’ЬКИХ</a:t>
            </a:r>
            <a:r>
              <a:rPr dirty="0" baseline="1984" sz="2100" spc="352">
                <a:latin typeface="Times New Roman"/>
                <a:cs typeface="Times New Roman"/>
              </a:rPr>
              <a:t> </a:t>
            </a:r>
            <a:r>
              <a:rPr dirty="0" baseline="1984" sz="2100" spc="-15">
                <a:latin typeface="Times New Roman"/>
                <a:cs typeface="Times New Roman"/>
              </a:rPr>
              <a:t>’ЗАСОБІВ</a:t>
            </a:r>
            <a:endParaRPr baseline="1984" sz="2100">
              <a:latin typeface="Times New Roman"/>
              <a:cs typeface="Times New Roman"/>
            </a:endParaRPr>
          </a:p>
          <a:p>
            <a:pPr algn="ctr" marR="3175">
              <a:lnSpc>
                <a:spcPts val="1610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65">
                <a:latin typeface="Times New Roman"/>
                <a:cs typeface="Times New Roman"/>
              </a:rPr>
              <a:t>КОНТРОЛЮ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4A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У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КІРОВОГРАДСЬКІЙ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ОБ.ЈАС/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ГІ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R="45085">
              <a:lnSpc>
                <a:spcPct val="100000"/>
              </a:lnSpc>
              <a:tabLst>
                <a:tab pos="4109085" algn="l"/>
                <a:tab pos="5077460" algn="l"/>
                <a:tab pos="5728970" algn="l"/>
              </a:tabLst>
            </a:pPr>
            <a:r>
              <a:rPr dirty="0" u="sng" sz="1800" spc="-160" i="1">
                <a:solidFill>
                  <a:srgbClr val="544993"/>
                </a:solidFill>
                <a:uFill>
                  <a:solidFill>
                    <a:srgbClr val="44444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35" i="1">
                <a:solidFill>
                  <a:srgbClr val="544993"/>
                </a:solidFill>
                <a:uFill>
                  <a:solidFill>
                    <a:srgbClr val="44444B"/>
                  </a:solidFill>
                </a:uFill>
                <a:latin typeface="Times New Roman"/>
                <a:cs typeface="Times New Roman"/>
              </a:rPr>
              <a:t>DJ.</a:t>
            </a:r>
            <a:r>
              <a:rPr dirty="0" u="sng" sz="1800" spc="-55" i="1">
                <a:solidFill>
                  <a:srgbClr val="544993"/>
                </a:solidFill>
                <a:uFill>
                  <a:solidFill>
                    <a:srgbClr val="44444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4629" sz="2700" i="1">
                <a:solidFill>
                  <a:srgbClr val="030042"/>
                </a:solidFill>
                <a:uFill>
                  <a:solidFill>
                    <a:srgbClr val="44444B"/>
                  </a:solidFill>
                </a:uFill>
                <a:latin typeface="Times New Roman"/>
                <a:cs typeface="Times New Roman"/>
              </a:rPr>
              <a:t>/Г</a:t>
            </a:r>
            <a:r>
              <a:rPr dirty="0" u="sng" baseline="4629" sz="2700" spc="-44" i="1">
                <a:solidFill>
                  <a:srgbClr val="030042"/>
                </a:solidFill>
                <a:uFill>
                  <a:solidFill>
                    <a:srgbClr val="44444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4629" sz="2700" spc="-120" i="1">
                <a:solidFill>
                  <a:srgbClr val="241379"/>
                </a:solidFill>
                <a:uFill>
                  <a:solidFill>
                    <a:srgbClr val="44444B"/>
                  </a:solidFill>
                </a:uFill>
                <a:latin typeface="Times New Roman"/>
                <a:cs typeface="Times New Roman"/>
              </a:rPr>
              <a:t>ВоЮ</a:t>
            </a:r>
            <a:r>
              <a:rPr dirty="0" baseline="4629" sz="2700" spc="82" i="1">
                <a:solidFill>
                  <a:srgbClr val="241379"/>
                </a:solidFill>
                <a:latin typeface="Times New Roman"/>
                <a:cs typeface="Times New Roman"/>
              </a:rPr>
              <a:t> </a:t>
            </a:r>
            <a:r>
              <a:rPr dirty="0" baseline="4629" sz="2700" spc="-465" i="1">
                <a:latin typeface="Times New Roman"/>
                <a:cs typeface="Times New Roman"/>
              </a:rPr>
              <a:t>х„</a:t>
            </a:r>
            <a:r>
              <a:rPr dirty="0" baseline="4629" sz="2700" spc="-254" i="1">
                <a:latin typeface="Times New Roman"/>
                <a:cs typeface="Times New Roman"/>
              </a:rPr>
              <a:t> </a:t>
            </a:r>
            <a:r>
              <a:rPr dirty="0" u="sng" baseline="-6172" sz="2700" spc="-127" i="1">
                <a:solidFill>
                  <a:srgbClr val="BAACFF"/>
                </a:solidFill>
                <a:uFill>
                  <a:solidFill>
                    <a:srgbClr val="44444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-6172" sz="2700" spc="-209" i="1">
                <a:solidFill>
                  <a:srgbClr val="BAACFF"/>
                </a:solidFill>
                <a:uFill>
                  <a:solidFill>
                    <a:srgbClr val="44444B"/>
                  </a:solidFill>
                </a:uFill>
                <a:latin typeface="Times New Roman"/>
                <a:cs typeface="Times New Roman"/>
              </a:rPr>
              <a:t>б'Ј-</a:t>
            </a:r>
            <a:r>
              <a:rPr dirty="0" u="sng" baseline="-6172" sz="2700" spc="-217" i="1">
                <a:solidFill>
                  <a:srgbClr val="BAACFF"/>
                </a:solidFill>
                <a:uFill>
                  <a:solidFill>
                    <a:srgbClr val="44444B"/>
                  </a:solidFill>
                </a:uFill>
                <a:latin typeface="Times New Roman"/>
                <a:cs typeface="Times New Roman"/>
              </a:rPr>
              <a:t>іГ-</a:t>
            </a:r>
            <a:r>
              <a:rPr dirty="0" u="sng" baseline="-6172" sz="2700" i="1">
                <a:solidFill>
                  <a:srgbClr val="BAACFF"/>
                </a:solidFill>
                <a:uFill>
                  <a:solidFill>
                    <a:srgbClr val="44444B"/>
                  </a:solidFill>
                </a:uFill>
                <a:latin typeface="Times New Roman"/>
                <a:cs typeface="Times New Roman"/>
              </a:rPr>
              <a:t>рЈ</a:t>
            </a:r>
            <a:r>
              <a:rPr dirty="0" u="sng" baseline="-6172" sz="2700" spc="487" i="1">
                <a:solidFill>
                  <a:srgbClr val="BAACFF"/>
                </a:solidFill>
                <a:uFill>
                  <a:solidFill>
                    <a:srgbClr val="44444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800" spc="-160" i="1">
                <a:solidFill>
                  <a:srgbClr val="2A1C74"/>
                </a:solidFill>
                <a:uFill>
                  <a:solidFill>
                    <a:srgbClr val="44444B"/>
                  </a:solidFill>
                </a:uFill>
                <a:latin typeface="Times New Roman"/>
                <a:cs typeface="Times New Roman"/>
              </a:rPr>
              <a:t>J</a:t>
            </a:r>
            <a:r>
              <a:rPr dirty="0" u="sng" sz="1800" spc="-160" i="1">
                <a:solidFill>
                  <a:srgbClr val="8277C1"/>
                </a:solidFill>
                <a:uFill>
                  <a:solidFill>
                    <a:srgbClr val="44444B"/>
                  </a:solidFill>
                </a:uFill>
                <a:latin typeface="Times New Roman"/>
                <a:cs typeface="Times New Roman"/>
              </a:rPr>
              <a:t>,/DH</a:t>
            </a:r>
            <a:r>
              <a:rPr dirty="0" u="sng" sz="1800" spc="-160" i="1">
                <a:solidFill>
                  <a:srgbClr val="4F4199"/>
                </a:solidFill>
                <a:uFill>
                  <a:solidFill>
                    <a:srgbClr val="44444B"/>
                  </a:solidFill>
                </a:uFill>
                <a:latin typeface="Times New Roman"/>
                <a:cs typeface="Times New Roman"/>
              </a:rPr>
              <a:t>D„</a:t>
            </a:r>
            <a:r>
              <a:rPr dirty="0" sz="1800" i="1">
                <a:solidFill>
                  <a:srgbClr val="4F4199"/>
                </a:solidFill>
                <a:latin typeface="Times New Roman"/>
                <a:cs typeface="Times New Roman"/>
              </a:rPr>
              <a:t> </a:t>
            </a:r>
            <a:r>
              <a:rPr dirty="0" sz="1800" spc="-290" i="1">
                <a:solidFill>
                  <a:srgbClr val="4F4199"/>
                </a:solidFill>
                <a:latin typeface="Times New Roman"/>
                <a:cs typeface="Times New Roman"/>
              </a:rPr>
              <a:t>DX-</a:t>
            </a:r>
            <a:r>
              <a:rPr dirty="0" sz="1800" spc="60" i="1">
                <a:solidFill>
                  <a:srgbClr val="443490"/>
                </a:solidFill>
                <a:latin typeface="Times New Roman"/>
                <a:cs typeface="Times New Roman"/>
              </a:rPr>
              <a:t>&gt;'</a:t>
            </a:r>
            <a:r>
              <a:rPr dirty="0" sz="1800" spc="60" i="1">
                <a:latin typeface="Times New Roman"/>
                <a:cs typeface="Times New Roman"/>
              </a:rPr>
              <a:t>fjN.</a:t>
            </a:r>
            <a:r>
              <a:rPr dirty="0" sz="1800" i="1">
                <a:latin typeface="Times New Roman"/>
                <a:cs typeface="Times New Roman"/>
              </a:rPr>
              <a:t>	</a:t>
            </a:r>
            <a:r>
              <a:rPr dirty="0" sz="1800" spc="30" i="1">
                <a:solidFill>
                  <a:srgbClr val="60549E"/>
                </a:solidFill>
                <a:latin typeface="Times New Roman"/>
                <a:cs typeface="Times New Roman"/>
              </a:rPr>
              <a:t>Y•t6</a:t>
            </a:r>
            <a:r>
              <a:rPr dirty="0" sz="1800" i="1">
                <a:solidFill>
                  <a:srgbClr val="60549E"/>
                </a:solidFill>
                <a:latin typeface="Times New Roman"/>
                <a:cs typeface="Times New Roman"/>
              </a:rPr>
              <a:t>	</a:t>
            </a:r>
            <a:r>
              <a:rPr dirty="0" u="sng" sz="1800" i="1">
                <a:solidFill>
                  <a:srgbClr val="60549E"/>
                </a:solidFill>
                <a:uFill>
                  <a:solidFill>
                    <a:srgbClr val="44444B"/>
                  </a:solidFill>
                </a:uFill>
                <a:latin typeface="Times New Roman"/>
                <a:cs typeface="Times New Roman"/>
              </a:rPr>
              <a:t>	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10"/>
              </a:spcBef>
            </a:pPr>
            <a:endParaRPr sz="1800">
              <a:latin typeface="Times New Roman"/>
              <a:cs typeface="Times New Roman"/>
            </a:endParaRPr>
          </a:p>
          <a:p>
            <a:pPr marL="3394710" marR="30480" indent="8890">
              <a:lnSpc>
                <a:spcPct val="111600"/>
              </a:lnSpc>
            </a:pPr>
            <a:r>
              <a:rPr dirty="0" sz="900">
                <a:latin typeface="Times New Roman"/>
                <a:cs typeface="Times New Roman"/>
              </a:rPr>
              <a:t>K€')JIBH</a:t>
            </a:r>
            <a:r>
              <a:rPr dirty="0" sz="900" spc="-60">
                <a:latin typeface="Times New Roman"/>
                <a:cs typeface="Times New Roman"/>
              </a:rPr>
              <a:t> </a:t>
            </a:r>
            <a:r>
              <a:rPr dirty="0" sz="900">
                <a:latin typeface="Times New Roman"/>
                <a:cs typeface="Times New Roman"/>
              </a:rPr>
              <a:t>lï k</a:t>
            </a:r>
            <a:r>
              <a:rPr dirty="0" sz="900" spc="-50">
                <a:latin typeface="Times New Roman"/>
                <a:cs typeface="Times New Roman"/>
              </a:rPr>
              <a:t> </a:t>
            </a:r>
            <a:r>
              <a:rPr dirty="0" sz="900" spc="-145">
                <a:latin typeface="Times New Roman"/>
                <a:cs typeface="Times New Roman"/>
              </a:rPr>
              <a:t>ЯWI</a:t>
            </a:r>
            <a:r>
              <a:rPr dirty="0" sz="900" spc="165">
                <a:latin typeface="Times New Roman"/>
                <a:cs typeface="Times New Roman"/>
              </a:rPr>
              <a:t> </a:t>
            </a:r>
            <a:r>
              <a:rPr dirty="0" sz="900">
                <a:latin typeface="Times New Roman"/>
                <a:cs typeface="Times New Roman"/>
              </a:rPr>
              <a:t>тя</a:t>
            </a:r>
            <a:r>
              <a:rPr dirty="0" sz="900" spc="190">
                <a:latin typeface="Times New Roman"/>
                <a:cs typeface="Times New Roman"/>
              </a:rPr>
              <a:t>  </a:t>
            </a:r>
            <a:r>
              <a:rPr dirty="0" sz="900">
                <a:latin typeface="Times New Roman"/>
                <a:cs typeface="Times New Roman"/>
              </a:rPr>
              <a:t>1</a:t>
            </a:r>
            <a:r>
              <a:rPr dirty="0" sz="900" spc="360">
                <a:latin typeface="Times New Roman"/>
                <a:cs typeface="Times New Roman"/>
              </a:rPr>
              <a:t> </a:t>
            </a:r>
            <a:r>
              <a:rPr dirty="0" sz="900">
                <a:latin typeface="Times New Roman"/>
                <a:cs typeface="Times New Roman"/>
              </a:rPr>
              <a:t>и</a:t>
            </a:r>
            <a:r>
              <a:rPr dirty="0" sz="900" spc="-95">
                <a:latin typeface="Times New Roman"/>
                <a:cs typeface="Times New Roman"/>
              </a:rPr>
              <a:t> </a:t>
            </a:r>
            <a:r>
              <a:rPr dirty="0" sz="900">
                <a:latin typeface="Times New Roman"/>
                <a:cs typeface="Times New Roman"/>
              </a:rPr>
              <a:t>п</a:t>
            </a:r>
            <a:r>
              <a:rPr dirty="0" sz="900" spc="-95">
                <a:latin typeface="Times New Roman"/>
                <a:cs typeface="Times New Roman"/>
              </a:rPr>
              <a:t> </a:t>
            </a:r>
            <a:r>
              <a:rPr dirty="0" sz="900">
                <a:latin typeface="Times New Roman"/>
                <a:cs typeface="Times New Roman"/>
              </a:rPr>
              <a:t>в</a:t>
            </a:r>
            <a:r>
              <a:rPr dirty="0" sz="900" spc="-50">
                <a:latin typeface="Times New Roman"/>
                <a:cs typeface="Times New Roman"/>
              </a:rPr>
              <a:t> </a:t>
            </a:r>
            <a:r>
              <a:rPr dirty="0" sz="900">
                <a:latin typeface="Times New Roman"/>
                <a:cs typeface="Times New Roman"/>
              </a:rPr>
              <a:t>н</a:t>
            </a:r>
            <a:r>
              <a:rPr dirty="0" sz="900" spc="-75">
                <a:latin typeface="Times New Roman"/>
                <a:cs typeface="Times New Roman"/>
              </a:rPr>
              <a:t> </a:t>
            </a:r>
            <a:r>
              <a:rPr dirty="0" sz="900">
                <a:latin typeface="Times New Roman"/>
                <a:cs typeface="Times New Roman"/>
              </a:rPr>
              <a:t>u</a:t>
            </a:r>
            <a:r>
              <a:rPr dirty="0" sz="900" spc="-70">
                <a:latin typeface="Times New Roman"/>
                <a:cs typeface="Times New Roman"/>
              </a:rPr>
              <a:t> </a:t>
            </a:r>
            <a:r>
              <a:rPr dirty="0" sz="900" spc="130">
                <a:latin typeface="Times New Roman"/>
                <a:cs typeface="Times New Roman"/>
              </a:rPr>
              <a:t>внжен</a:t>
            </a:r>
            <a:r>
              <a:rPr dirty="0" sz="900" spc="-60">
                <a:latin typeface="Times New Roman"/>
                <a:cs typeface="Times New Roman"/>
              </a:rPr>
              <a:t> </a:t>
            </a:r>
            <a:r>
              <a:rPr dirty="0" sz="900" spc="90">
                <a:latin typeface="Times New Roman"/>
                <a:cs typeface="Times New Roman"/>
              </a:rPr>
              <a:t>и›і</a:t>
            </a:r>
            <a:r>
              <a:rPr dirty="0" sz="900" spc="175">
                <a:latin typeface="Times New Roman"/>
                <a:cs typeface="Times New Roman"/>
              </a:rPr>
              <a:t> </a:t>
            </a:r>
            <a:r>
              <a:rPr dirty="0" sz="900" spc="110">
                <a:latin typeface="Times New Roman"/>
                <a:cs typeface="Times New Roman"/>
              </a:rPr>
              <a:t>ocooa›і </a:t>
            </a:r>
            <a:r>
              <a:rPr dirty="0" sz="1050" spc="-10">
                <a:latin typeface="Times New Roman"/>
                <a:cs typeface="Times New Roman"/>
              </a:rPr>
              <a:t>а</a:t>
            </a:r>
            <a:r>
              <a:rPr dirty="0" sz="1050" spc="-65">
                <a:latin typeface="Times New Roman"/>
                <a:cs typeface="Times New Roman"/>
              </a:rPr>
              <a:t> </a:t>
            </a:r>
            <a:r>
              <a:rPr dirty="0" sz="1050" spc="65">
                <a:latin typeface="Times New Roman"/>
                <a:cs typeface="Times New Roman"/>
              </a:rPr>
              <a:t>птеч</a:t>
            </a:r>
            <a:r>
              <a:rPr dirty="0" sz="1050" spc="-70">
                <a:latin typeface="Times New Roman"/>
                <a:cs typeface="Times New Roman"/>
              </a:rPr>
              <a:t> </a:t>
            </a:r>
            <a:r>
              <a:rPr dirty="0" sz="1050" spc="-65">
                <a:latin typeface="Times New Roman"/>
                <a:cs typeface="Times New Roman"/>
              </a:rPr>
              <a:t>н</a:t>
            </a:r>
            <a:r>
              <a:rPr dirty="0" sz="1050" spc="-105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и</a:t>
            </a:r>
            <a:r>
              <a:rPr dirty="0" sz="1050" spc="-7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х </a:t>
            </a:r>
            <a:r>
              <a:rPr dirty="0" sz="1050" spc="-35">
                <a:latin typeface="Times New Roman"/>
                <a:cs typeface="Times New Roman"/>
              </a:rPr>
              <a:t>т</a:t>
            </a:r>
            <a:r>
              <a:rPr dirty="0" sz="1050" spc="-7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і\</a:t>
            </a:r>
            <a:r>
              <a:rPr dirty="0" sz="1050" spc="10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sos</a:t>
            </a:r>
            <a:r>
              <a:rPr dirty="0" sz="1050" spc="175">
                <a:latin typeface="Times New Roman"/>
                <a:cs typeface="Times New Roman"/>
              </a:rPr>
              <a:t>  </a:t>
            </a:r>
            <a:r>
              <a:rPr dirty="0" sz="1050" spc="-35">
                <a:latin typeface="Times New Roman"/>
                <a:cs typeface="Times New Roman"/>
              </a:rPr>
              <a:t>и</a:t>
            </a:r>
            <a:r>
              <a:rPr dirty="0" sz="1050" spc="-100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ч</a:t>
            </a:r>
            <a:r>
              <a:rPr dirty="0" sz="1050" spc="-11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них</a:t>
            </a:r>
            <a:r>
              <a:rPr dirty="0" sz="1050" spc="29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\а</a:t>
            </a:r>
            <a:r>
              <a:rPr dirty="0" sz="1050" spc="-85">
                <a:latin typeface="Times New Roman"/>
                <a:cs typeface="Times New Roman"/>
              </a:rPr>
              <a:t> </a:t>
            </a:r>
            <a:r>
              <a:rPr dirty="0" sz="1050" spc="45">
                <a:latin typeface="Times New Roman"/>
                <a:cs typeface="Times New Roman"/>
              </a:rPr>
              <a:t>клі\дів Кіровог[›.ідс</a:t>
            </a:r>
            <a:r>
              <a:rPr dirty="0" sz="1050" spc="4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ькоі'</a:t>
            </a:r>
            <a:r>
              <a:rPr dirty="0" sz="1050" spc="10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пб.</a:t>
            </a:r>
            <a:r>
              <a:rPr dirty="0" sz="1050" spc="-25">
                <a:latin typeface="Times New Roman"/>
                <a:cs typeface="Times New Roman"/>
              </a:rPr>
              <a:t> </a:t>
            </a:r>
            <a:r>
              <a:rPr dirty="0" sz="1050" spc="-60">
                <a:latin typeface="Times New Roman"/>
                <a:cs typeface="Times New Roman"/>
              </a:rPr>
              <a:t>i</a:t>
            </a:r>
            <a:r>
              <a:rPr dirty="0" sz="1050" spc="-45">
                <a:latin typeface="Times New Roman"/>
                <a:cs typeface="Times New Roman"/>
              </a:rPr>
              <a:t> </a:t>
            </a:r>
            <a:r>
              <a:rPr dirty="0" sz="1050" spc="40">
                <a:latin typeface="Times New Roman"/>
                <a:cs typeface="Times New Roman"/>
              </a:rPr>
              <a:t>зсті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1156280" y="3268471"/>
            <a:ext cx="210756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latin typeface="Times New Roman"/>
                <a:cs typeface="Times New Roman"/>
              </a:rPr>
              <a:t>ДО</a:t>
            </a:r>
            <a:r>
              <a:rPr dirty="0" sz="900" spc="170">
                <a:latin typeface="Times New Roman"/>
                <a:cs typeface="Times New Roman"/>
              </a:rPr>
              <a:t> </a:t>
            </a:r>
            <a:r>
              <a:rPr dirty="0" sz="900" spc="-80">
                <a:latin typeface="Times New Roman"/>
                <a:cs typeface="Times New Roman"/>
              </a:rPr>
              <a:t>х‘ВЯ</a:t>
            </a:r>
            <a:r>
              <a:rPr dirty="0" sz="900" spc="-30">
                <a:latin typeface="Times New Roman"/>
                <a:cs typeface="Times New Roman"/>
              </a:rPr>
              <a:t> </a:t>
            </a:r>
            <a:r>
              <a:rPr dirty="0" sz="900" spc="-60">
                <a:latin typeface="Times New Roman"/>
                <a:cs typeface="Times New Roman"/>
              </a:rPr>
              <a:t>ГМ</a:t>
            </a:r>
            <a:r>
              <a:rPr dirty="0" sz="900" spc="215">
                <a:latin typeface="Times New Roman"/>
                <a:cs typeface="Times New Roman"/>
              </a:rPr>
              <a:t> </a:t>
            </a:r>
            <a:r>
              <a:rPr dirty="0" sz="900">
                <a:latin typeface="Times New Roman"/>
                <a:cs typeface="Times New Roman"/>
              </a:rPr>
              <a:t>È'ПORH</a:t>
            </a:r>
            <a:r>
              <a:rPr dirty="0" sz="900" spc="-40">
                <a:latin typeface="Times New Roman"/>
                <a:cs typeface="Times New Roman"/>
              </a:rPr>
              <a:t> </a:t>
            </a:r>
            <a:r>
              <a:rPr dirty="0" sz="900">
                <a:latin typeface="Times New Roman"/>
                <a:cs typeface="Times New Roman"/>
              </a:rPr>
              <a:t>0</a:t>
            </a:r>
            <a:r>
              <a:rPr dirty="0" sz="900" spc="-20">
                <a:latin typeface="Times New Roman"/>
                <a:cs typeface="Times New Roman"/>
              </a:rPr>
              <a:t> </a:t>
            </a:r>
            <a:r>
              <a:rPr dirty="0" sz="900" spc="-70">
                <a:latin typeface="Times New Roman"/>
                <a:cs typeface="Times New Roman"/>
              </a:rPr>
              <a:t>ВЯЖ€‘Н</a:t>
            </a:r>
            <a:r>
              <a:rPr dirty="0" sz="900" spc="5">
                <a:latin typeface="Times New Roman"/>
                <a:cs typeface="Times New Roman"/>
              </a:rPr>
              <a:t> </a:t>
            </a:r>
            <a:r>
              <a:rPr dirty="0" sz="900">
                <a:latin typeface="Times New Roman"/>
                <a:cs typeface="Times New Roman"/>
              </a:rPr>
              <a:t>li</a:t>
            </a:r>
            <a:r>
              <a:rPr dirty="0" sz="900" spc="-60">
                <a:latin typeface="Times New Roman"/>
                <a:cs typeface="Times New Roman"/>
              </a:rPr>
              <a:t> </a:t>
            </a:r>
            <a:r>
              <a:rPr dirty="0" sz="900">
                <a:latin typeface="Times New Roman"/>
                <a:cs typeface="Times New Roman"/>
              </a:rPr>
              <a:t>х</a:t>
            </a:r>
            <a:r>
              <a:rPr dirty="0" sz="900" spc="185">
                <a:latin typeface="Times New Roman"/>
                <a:cs typeface="Times New Roman"/>
              </a:rPr>
              <a:t> </a:t>
            </a:r>
            <a:r>
              <a:rPr dirty="0" sz="900">
                <a:latin typeface="Times New Roman"/>
                <a:cs typeface="Times New Roman"/>
              </a:rPr>
              <a:t>сс</a:t>
            </a:r>
            <a:r>
              <a:rPr dirty="0" sz="900" spc="200">
                <a:latin typeface="Times New Roman"/>
                <a:cs typeface="Times New Roman"/>
              </a:rPr>
              <a:t> </a:t>
            </a:r>
            <a:r>
              <a:rPr dirty="0" sz="900" spc="-25">
                <a:latin typeface="Times New Roman"/>
                <a:cs typeface="Times New Roman"/>
              </a:rPr>
              <a:t>іб!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1172972" y="4461764"/>
            <a:ext cx="610933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63525" algn="l"/>
              </a:tabLst>
            </a:pPr>
            <a:r>
              <a:rPr dirty="0" u="sng" sz="1200">
                <a:uFill>
                  <a:solidFill>
                    <a:srgbClr val="2B2B34"/>
                  </a:solidFill>
                </a:uFill>
                <a:latin typeface="Times New Roman"/>
                <a:cs typeface="Times New Roman"/>
              </a:rPr>
              <a:t>	lнбопмэцію</a:t>
            </a:r>
            <a:r>
              <a:rPr dirty="0" u="sng" sz="1200" spc="20">
                <a:uFill>
                  <a:solidFill>
                    <a:srgbClr val="2B2B3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B2B34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sng" sz="1200" spc="120">
                <a:uFill>
                  <a:solidFill>
                    <a:srgbClr val="2B2B3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35">
                <a:uFill>
                  <a:solidFill>
                    <a:srgbClr val="2B2B34"/>
                  </a:solidFill>
                </a:uFill>
                <a:latin typeface="Times New Roman"/>
                <a:cs typeface="Times New Roman"/>
              </a:rPr>
              <a:t>но</a:t>
            </a:r>
            <a:r>
              <a:rPr dirty="0" u="sng" sz="1200" spc="45">
                <a:uFill>
                  <a:solidFill>
                    <a:srgbClr val="2B2B3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45">
                <a:uFill>
                  <a:solidFill>
                    <a:srgbClr val="2B2B34"/>
                  </a:solidFill>
                </a:uFill>
                <a:latin typeface="Times New Roman"/>
                <a:cs typeface="Times New Roman"/>
              </a:rPr>
              <a:t>гіапеtзоьих</a:t>
            </a:r>
            <a:r>
              <a:rPr dirty="0" u="sng" sz="1200" spc="70">
                <a:uFill>
                  <a:solidFill>
                    <a:srgbClr val="2B2B3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B2B34"/>
                  </a:solidFill>
                </a:uFill>
                <a:latin typeface="Times New Roman"/>
                <a:cs typeface="Times New Roman"/>
              </a:rPr>
              <a:t>носіях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 spc="-95">
                <a:latin typeface="Times New Roman"/>
                <a:cs typeface="Times New Roman"/>
              </a:rPr>
              <a:t>пtзш </a:t>
            </a:r>
            <a:r>
              <a:rPr dirty="0" sz="1200">
                <a:latin typeface="Times New Roman"/>
                <a:cs typeface="Times New Roman"/>
              </a:rPr>
              <a:t>іокі,</a:t>
            </a:r>
            <a:r>
              <a:rPr dirty="0" sz="1200" spc="-70">
                <a:latin typeface="Times New Roman"/>
                <a:cs typeface="Times New Roman"/>
              </a:rPr>
              <a:t> </a:t>
            </a:r>
            <a:r>
              <a:rPr dirty="0" sz="1200" spc="-80">
                <a:latin typeface="Times New Roman"/>
                <a:cs typeface="Times New Roman"/>
              </a:rPr>
              <a:t>’i.i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 spc="-70">
                <a:latin typeface="Times New Roman"/>
                <a:cs typeface="Times New Roman"/>
              </a:rPr>
              <a:t>а;і{эесоіо: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гу'.і.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25" i="1">
                <a:latin typeface="Times New Roman"/>
                <a:cs typeface="Times New Roman"/>
              </a:rPr>
              <a:t>hІуеобуажен</a:t>
            </a:r>
            <a:r>
              <a:rPr dirty="0" sz="1200" spc="-95" i="1">
                <a:latin typeface="Times New Roman"/>
                <a:cs typeface="Times New Roman"/>
              </a:rPr>
              <a:t> </a:t>
            </a:r>
            <a:r>
              <a:rPr dirty="0" sz="1200" spc="-35" i="1">
                <a:latin typeface="Times New Roman"/>
                <a:cs typeface="Times New Roman"/>
              </a:rPr>
              <a:t>с'ькн,</a:t>
            </a:r>
            <a:r>
              <a:rPr dirty="0" sz="1200" spc="-5" i="1">
                <a:latin typeface="Times New Roman"/>
                <a:cs typeface="Times New Roman"/>
              </a:rPr>
              <a:t> </a:t>
            </a:r>
            <a:r>
              <a:rPr dirty="0" sz="1200" spc="-25" i="1">
                <a:latin typeface="Times New Roman"/>
                <a:cs typeface="Times New Roman"/>
              </a:rPr>
              <a:t>2,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1149723" y="5876544"/>
            <a:ext cx="2944495" cy="544195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13335" marR="5080" indent="355600">
              <a:lnSpc>
                <a:spcPct val="103600"/>
              </a:lnSpc>
              <a:spcBef>
                <a:spcPts val="50"/>
              </a:spcBef>
              <a:tabLst>
                <a:tab pos="1887855" algn="l"/>
                <a:tab pos="2419985" algn="l"/>
              </a:tabLst>
            </a:pPr>
            <a:r>
              <a:rPr dirty="0" sz="1100">
                <a:latin typeface="Cambria"/>
                <a:cs typeface="Cambria"/>
              </a:rPr>
              <a:t>При</a:t>
            </a:r>
            <a:r>
              <a:rPr dirty="0" sz="1100" spc="440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наступних</a:t>
            </a:r>
            <a:r>
              <a:rPr dirty="0" sz="1100" spc="160">
                <a:latin typeface="Cambria"/>
                <a:cs typeface="Cambria"/>
              </a:rPr>
              <a:t>  </a:t>
            </a:r>
            <a:r>
              <a:rPr dirty="0" sz="1100">
                <a:latin typeface="Cambria"/>
                <a:cs typeface="Cambria"/>
              </a:rPr>
              <a:t>посзавках</a:t>
            </a:r>
            <a:r>
              <a:rPr dirty="0" sz="1100" spc="160">
                <a:latin typeface="Cambria"/>
                <a:cs typeface="Cambria"/>
              </a:rPr>
              <a:t>  </a:t>
            </a:r>
            <a:r>
              <a:rPr dirty="0" sz="1100" spc="-20">
                <a:latin typeface="Cambria"/>
                <a:cs typeface="Cambria"/>
              </a:rPr>
              <a:t>лікарськіі</a:t>
            </a:r>
            <a:r>
              <a:rPr dirty="0" sz="1100" spc="-10">
                <a:latin typeface="Cambria"/>
                <a:cs typeface="Cambria"/>
              </a:rPr>
              <a:t> </a:t>
            </a:r>
            <a:r>
              <a:rPr dirty="0" sz="1100" spc="-50">
                <a:latin typeface="Cambria"/>
                <a:cs typeface="Cambria"/>
              </a:rPr>
              <a:t>х</a:t>
            </a:r>
            <a:r>
              <a:rPr dirty="0" sz="1100">
                <a:latin typeface="Cambria"/>
                <a:cs typeface="Cambria"/>
              </a:rPr>
              <a:t> господарюваніtя</a:t>
            </a:r>
            <a:r>
              <a:rPr dirty="0" sz="1100" spc="195">
                <a:latin typeface="Cambria"/>
                <a:cs typeface="Cambria"/>
              </a:rPr>
              <a:t>  </a:t>
            </a:r>
            <a:r>
              <a:rPr dirty="0" sz="1100" spc="-10">
                <a:latin typeface="Cambria"/>
                <a:cs typeface="Cambria"/>
              </a:rPr>
              <a:t>повинен</a:t>
            </a:r>
            <a:r>
              <a:rPr dirty="0" sz="1100">
                <a:latin typeface="Cambria"/>
                <a:cs typeface="Cambria"/>
              </a:rPr>
              <a:t>	</a:t>
            </a:r>
            <a:r>
              <a:rPr dirty="0" sz="1100" spc="-10">
                <a:latin typeface="Cambria"/>
                <a:cs typeface="Cambria"/>
              </a:rPr>
              <a:t>вжити</a:t>
            </a:r>
            <a:r>
              <a:rPr dirty="0" sz="1100">
                <a:latin typeface="Cambria"/>
                <a:cs typeface="Cambria"/>
              </a:rPr>
              <a:t>	</a:t>
            </a:r>
            <a:r>
              <a:rPr dirty="0" sz="1100" spc="-10">
                <a:latin typeface="Cambria"/>
                <a:cs typeface="Cambria"/>
              </a:rPr>
              <a:t>заходів</a:t>
            </a:r>
            <a:endParaRPr sz="11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dirty="0" sz="1000">
                <a:latin typeface="Cambria"/>
                <a:cs typeface="Cambria"/>
              </a:rPr>
              <a:t>застосуsання</a:t>
            </a:r>
            <a:r>
              <a:rPr dirty="0" sz="1000" spc="484">
                <a:latin typeface="Cambria"/>
                <a:cs typeface="Cambria"/>
              </a:rPr>
              <a:t> </a:t>
            </a:r>
            <a:r>
              <a:rPr dirty="0" sz="1000" spc="-10">
                <a:latin typeface="Cambria"/>
                <a:cs typeface="Cambria"/>
              </a:rPr>
              <a:t>лі</a:t>
            </a:r>
            <a:r>
              <a:rPr dirty="0" sz="1000" spc="-75">
                <a:latin typeface="Cambria"/>
                <a:cs typeface="Cambria"/>
              </a:rPr>
              <a:t> </a:t>
            </a:r>
            <a:r>
              <a:rPr dirty="0" sz="1000">
                <a:latin typeface="Cambria"/>
                <a:cs typeface="Cambria"/>
              </a:rPr>
              <a:t>ііарськи</a:t>
            </a:r>
            <a:r>
              <a:rPr dirty="0" sz="1000" spc="45">
                <a:latin typeface="Cambria"/>
                <a:cs typeface="Cambria"/>
              </a:rPr>
              <a:t> </a:t>
            </a:r>
            <a:r>
              <a:rPr dirty="0" sz="1000">
                <a:latin typeface="Cambria"/>
                <a:cs typeface="Cambria"/>
              </a:rPr>
              <a:t>х</a:t>
            </a:r>
            <a:r>
              <a:rPr dirty="0" sz="1000" spc="305">
                <a:latin typeface="Cambria"/>
                <a:cs typeface="Cambria"/>
              </a:rPr>
              <a:t> </a:t>
            </a:r>
            <a:r>
              <a:rPr dirty="0" sz="1000">
                <a:latin typeface="Cambria"/>
                <a:cs typeface="Cambria"/>
              </a:rPr>
              <a:t>зас</a:t>
            </a:r>
            <a:r>
              <a:rPr dirty="0" sz="1000" spc="-90">
                <a:latin typeface="Cambria"/>
                <a:cs typeface="Cambria"/>
              </a:rPr>
              <a:t> </a:t>
            </a:r>
            <a:r>
              <a:rPr dirty="0" sz="1000">
                <a:latin typeface="Cambria"/>
                <a:cs typeface="Cambria"/>
              </a:rPr>
              <a:t>об</a:t>
            </a:r>
            <a:r>
              <a:rPr dirty="0" sz="1000" spc="15">
                <a:latin typeface="Cambria"/>
                <a:cs typeface="Cambria"/>
              </a:rPr>
              <a:t> </a:t>
            </a:r>
            <a:r>
              <a:rPr dirty="0" sz="1000">
                <a:latin typeface="Cambria"/>
                <a:cs typeface="Cambria"/>
              </a:rPr>
              <a:t>iВ,</a:t>
            </a:r>
            <a:r>
              <a:rPr dirty="0" sz="1000" spc="200">
                <a:latin typeface="Cambria"/>
                <a:cs typeface="Cambria"/>
              </a:rPr>
              <a:t> </a:t>
            </a:r>
            <a:r>
              <a:rPr dirty="0" sz="1000" spc="-75">
                <a:latin typeface="Cambria"/>
                <a:cs typeface="Cambria"/>
              </a:rPr>
              <a:t>3il3H</a:t>
            </a:r>
            <a:r>
              <a:rPr dirty="0" sz="1000" spc="-40">
                <a:latin typeface="Cambria"/>
                <a:cs typeface="Cambria"/>
              </a:rPr>
              <a:t> </a:t>
            </a:r>
            <a:r>
              <a:rPr dirty="0" sz="1000" spc="-120">
                <a:latin typeface="Cambria"/>
                <a:cs typeface="Cambria"/>
              </a:rPr>
              <a:t>іЗЧС</a:t>
            </a:r>
            <a:r>
              <a:rPr dirty="0" sz="1000" spc="-20">
                <a:latin typeface="Cambria"/>
                <a:cs typeface="Cambria"/>
              </a:rPr>
              <a:t> ІІИХ</a:t>
            </a:r>
            <a:endParaRPr sz="1000">
              <a:latin typeface="Cambria"/>
              <a:cs typeface="Cambria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4163584" y="5876544"/>
            <a:ext cx="3133725" cy="544195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12700" marR="5080" indent="17780">
              <a:lnSpc>
                <a:spcPct val="103600"/>
              </a:lnSpc>
              <a:spcBef>
                <a:spcPts val="50"/>
              </a:spcBef>
              <a:tabLst>
                <a:tab pos="479425" algn="l"/>
                <a:tab pos="1382395" algn="l"/>
                <a:tab pos="1447165" algn="l"/>
                <a:tab pos="2982595" algn="l"/>
              </a:tabLst>
            </a:pPr>
            <a:r>
              <a:rPr dirty="0" sz="1100" spc="-90">
                <a:latin typeface="Cambria"/>
                <a:cs typeface="Cambria"/>
              </a:rPr>
              <a:t>зііс</a:t>
            </a:r>
            <a:r>
              <a:rPr dirty="0" sz="1100" spc="-95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г›бin.</a:t>
            </a:r>
            <a:r>
              <a:rPr dirty="0" sz="1100" spc="390">
                <a:latin typeface="Cambria"/>
                <a:cs typeface="Cambria"/>
              </a:rPr>
              <a:t> </a:t>
            </a:r>
            <a:r>
              <a:rPr dirty="0" sz="1100" spc="-70">
                <a:latin typeface="Cambria"/>
                <a:cs typeface="Cambria"/>
              </a:rPr>
              <a:t>вк</a:t>
            </a:r>
            <a:r>
              <a:rPr dirty="0" sz="1100" spc="-130">
                <a:latin typeface="Cambria"/>
                <a:cs typeface="Cambria"/>
              </a:rPr>
              <a:t> </a:t>
            </a:r>
            <a:r>
              <a:rPr dirty="0" sz="1100" spc="-114">
                <a:latin typeface="Cambria"/>
                <a:cs typeface="Cambria"/>
              </a:rPr>
              <a:t>а</a:t>
            </a:r>
            <a:r>
              <a:rPr dirty="0" sz="1100" spc="-70">
                <a:latin typeface="Cambria"/>
                <a:cs typeface="Cambria"/>
              </a:rPr>
              <a:t> </a:t>
            </a:r>
            <a:r>
              <a:rPr dirty="0" sz="1100" spc="-85">
                <a:latin typeface="Cambria"/>
                <a:cs typeface="Cambria"/>
              </a:rPr>
              <a:t>сан</a:t>
            </a:r>
            <a:r>
              <a:rPr dirty="0" sz="1100" spc="-114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iix</a:t>
            </a:r>
            <a:r>
              <a:rPr dirty="0" sz="1100" spc="490">
                <a:latin typeface="Cambria"/>
                <a:cs typeface="Cambria"/>
              </a:rPr>
              <a:t> </a:t>
            </a:r>
            <a:r>
              <a:rPr dirty="0" sz="1100" spc="-50">
                <a:latin typeface="Cambria"/>
                <a:cs typeface="Cambria"/>
              </a:rPr>
              <a:t>j</a:t>
            </a:r>
            <a:r>
              <a:rPr dirty="0" sz="1100">
                <a:latin typeface="Cambria"/>
                <a:cs typeface="Cambria"/>
              </a:rPr>
              <a:t>		</a:t>
            </a:r>
            <a:r>
              <a:rPr dirty="0" sz="1100" spc="-170">
                <a:latin typeface="Cambria"/>
                <a:cs typeface="Cambria"/>
              </a:rPr>
              <a:t>{зг›</a:t>
            </a:r>
            <a:r>
              <a:rPr dirty="0" sz="1100" spc="-60">
                <a:latin typeface="Cambria"/>
                <a:cs typeface="Cambria"/>
              </a:rPr>
              <a:t> </a:t>
            </a:r>
            <a:r>
              <a:rPr dirty="0" sz="1100" spc="-140">
                <a:latin typeface="Cambria"/>
                <a:cs typeface="Cambria"/>
              </a:rPr>
              <a:t>зі</a:t>
            </a:r>
            <a:r>
              <a:rPr dirty="0" sz="1100" spc="-100">
                <a:latin typeface="Cambria"/>
                <a:cs typeface="Cambria"/>
              </a:rPr>
              <a:t> </a:t>
            </a:r>
            <a:r>
              <a:rPr dirty="0" sz="1100" spc="-20">
                <a:latin typeface="Cambria"/>
                <a:cs typeface="Cambria"/>
              </a:rPr>
              <a:t>і‹з)»іпженнях,</a:t>
            </a:r>
            <a:r>
              <a:rPr dirty="0" sz="1100" spc="434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с;</a:t>
            </a:r>
            <a:r>
              <a:rPr dirty="0" sz="1100" spc="114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6’</a:t>
            </a:r>
            <a:r>
              <a:rPr dirty="0" sz="1100" spc="380">
                <a:latin typeface="Cambria"/>
                <a:cs typeface="Cambria"/>
              </a:rPr>
              <a:t> </a:t>
            </a:r>
            <a:r>
              <a:rPr dirty="0" sz="1100" spc="-30">
                <a:latin typeface="Cambria"/>
                <a:cs typeface="Cambria"/>
              </a:rPr>
              <a:t>к”і </a:t>
            </a:r>
            <a:r>
              <a:rPr dirty="0" sz="1100" spc="-10">
                <a:latin typeface="Cambria"/>
                <a:cs typeface="Cambria"/>
              </a:rPr>
              <a:t>tнt›no</a:t>
            </a:r>
            <a:r>
              <a:rPr dirty="0" sz="1100">
                <a:latin typeface="Cambria"/>
                <a:cs typeface="Cambria"/>
              </a:rPr>
              <a:t>	</a:t>
            </a:r>
            <a:r>
              <a:rPr dirty="0" sz="1100" spc="-60">
                <a:latin typeface="Cambria"/>
                <a:cs typeface="Cambria"/>
              </a:rPr>
              <a:t>’з.шг›біі</a:t>
            </a:r>
            <a:r>
              <a:rPr dirty="0" sz="1100" spc="50">
                <a:latin typeface="Cambria"/>
                <a:cs typeface="Cambria"/>
              </a:rPr>
              <a:t> </a:t>
            </a:r>
            <a:r>
              <a:rPr dirty="0" sz="1100" spc="-20">
                <a:latin typeface="Cambria"/>
                <a:cs typeface="Cambria"/>
              </a:rPr>
              <a:t>.шня</a:t>
            </a:r>
            <a:r>
              <a:rPr dirty="0" sz="1100">
                <a:latin typeface="Cambria"/>
                <a:cs typeface="Cambria"/>
              </a:rPr>
              <a:t>	</a:t>
            </a:r>
            <a:r>
              <a:rPr dirty="0" sz="1100" spc="-30">
                <a:latin typeface="Cambria"/>
                <a:cs typeface="Cambria"/>
              </a:rPr>
              <a:t>гі|эііпб‹lннл.</a:t>
            </a:r>
            <a:r>
              <a:rPr dirty="0" sz="1100" spc="130">
                <a:latin typeface="Cambria"/>
                <a:cs typeface="Cambria"/>
              </a:rPr>
              <a:t>  </a:t>
            </a:r>
            <a:r>
              <a:rPr dirty="0" sz="1100" spc="-10">
                <a:latin typeface="Cambria"/>
                <a:cs typeface="Cambria"/>
              </a:rPr>
              <a:t>|эеіі:іізііt1і'і</a:t>
            </a:r>
            <a:r>
              <a:rPr dirty="0" sz="1100">
                <a:latin typeface="Cambria"/>
                <a:cs typeface="Cambria"/>
              </a:rPr>
              <a:t>	</a:t>
            </a:r>
            <a:r>
              <a:rPr dirty="0" sz="1100" spc="-55">
                <a:latin typeface="Cambria"/>
                <a:cs typeface="Cambria"/>
              </a:rPr>
              <a:t>“i.i</a:t>
            </a:r>
            <a:endParaRPr sz="1100">
              <a:latin typeface="Cambria"/>
              <a:cs typeface="Cambria"/>
            </a:endParaRPr>
          </a:p>
          <a:p>
            <a:pPr marL="39370">
              <a:lnSpc>
                <a:spcPct val="100000"/>
              </a:lnSpc>
              <a:spcBef>
                <a:spcPts val="195"/>
              </a:spcBef>
            </a:pPr>
            <a:r>
              <a:rPr dirty="0" sz="1000" spc="-105">
                <a:latin typeface="Cambria"/>
                <a:cs typeface="Cambria"/>
              </a:rPr>
              <a:t>|ЗОЗП</a:t>
            </a:r>
            <a:r>
              <a:rPr dirty="0" sz="1000" spc="-60">
                <a:latin typeface="Cambria"/>
                <a:cs typeface="Cambria"/>
              </a:rPr>
              <a:t> </a:t>
            </a:r>
            <a:r>
              <a:rPr dirty="0" sz="1000" spc="-100">
                <a:latin typeface="Cambria"/>
                <a:cs typeface="Cambria"/>
              </a:rPr>
              <a:t>О[ЭЯ,ЗНtОlІ</a:t>
            </a:r>
            <a:r>
              <a:rPr dirty="0" sz="1000" spc="45">
                <a:latin typeface="Cambria"/>
                <a:cs typeface="Cambria"/>
              </a:rPr>
              <a:t> </a:t>
            </a:r>
            <a:r>
              <a:rPr dirty="0" sz="1000" spc="-60">
                <a:latin typeface="Cambria"/>
                <a:cs typeface="Cambria"/>
              </a:rPr>
              <a:t>llЯ </a:t>
            </a:r>
            <a:r>
              <a:rPr dirty="0" sz="1000" spc="-25">
                <a:latin typeface="Cambria"/>
                <a:cs typeface="Cambria"/>
              </a:rPr>
              <a:t>Х.</a:t>
            </a:r>
            <a:endParaRPr sz="1000">
              <a:latin typeface="Cambria"/>
              <a:cs typeface="Cambria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1149780" y="6403594"/>
            <a:ext cx="6137910" cy="1075690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algn="just" marL="12700" marR="6985" indent="371475">
              <a:lnSpc>
                <a:spcPts val="1370"/>
              </a:lnSpc>
              <a:spcBef>
                <a:spcPts val="155"/>
              </a:spcBef>
            </a:pPr>
            <a:r>
              <a:rPr dirty="0" u="sng" sz="1150" spc="-35">
                <a:uFill>
                  <a:solidFill>
                    <a:srgbClr val="28232F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425">
                <a:uFill>
                  <a:solidFill>
                    <a:srgbClr val="2823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55">
                <a:uFill>
                  <a:solidFill>
                    <a:srgbClr val="28232F"/>
                  </a:solidFill>
                </a:uFill>
                <a:latin typeface="Times New Roman"/>
                <a:cs typeface="Times New Roman"/>
              </a:rPr>
              <a:t>вппадкv</a:t>
            </a:r>
            <a:r>
              <a:rPr dirty="0" u="sng" sz="1150" spc="540">
                <a:uFill>
                  <a:solidFill>
                    <a:srgbClr val="2823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25">
                <a:uFill>
                  <a:solidFill>
                    <a:srgbClr val="28232F"/>
                  </a:solidFill>
                </a:uFill>
                <a:latin typeface="Times New Roman"/>
                <a:cs typeface="Times New Roman"/>
              </a:rPr>
              <a:t>відсvтності</a:t>
            </a:r>
            <a:r>
              <a:rPr dirty="0" sz="1150" spc="830">
                <a:latin typeface="Times New Roman"/>
                <a:cs typeface="Times New Roman"/>
              </a:rPr>
              <a:t> </a:t>
            </a:r>
            <a:r>
              <a:rPr dirty="0" sz="1150" spc="-130">
                <a:latin typeface="Times New Roman"/>
                <a:cs typeface="Times New Roman"/>
              </a:rPr>
              <a:t>u</a:t>
            </a:r>
            <a:r>
              <a:rPr dirty="0" sz="1150" spc="420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а|зсбки</a:t>
            </a:r>
            <a:r>
              <a:rPr dirty="0" sz="1150" spc="-65">
                <a:latin typeface="Times New Roman"/>
                <a:cs typeface="Times New Roman"/>
              </a:rPr>
              <a:t> </a:t>
            </a:r>
            <a:r>
              <a:rPr dirty="0" sz="1150" spc="-160">
                <a:latin typeface="Times New Roman"/>
                <a:cs typeface="Times New Roman"/>
              </a:rPr>
              <a:t>х</a:t>
            </a:r>
            <a:r>
              <a:rPr dirty="0" sz="1150" spc="540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зас‹іf›ів.</a:t>
            </a:r>
            <a:r>
              <a:rPr dirty="0" sz="1150" spc="545">
                <a:latin typeface="Times New Roman"/>
                <a:cs typeface="Times New Roman"/>
              </a:rPr>
              <a:t> </a:t>
            </a:r>
            <a:r>
              <a:rPr dirty="0" sz="1150" spc="-60">
                <a:latin typeface="Times New Roman"/>
                <a:cs typeface="Times New Roman"/>
              </a:rPr>
              <a:t>нка'шп</a:t>
            </a:r>
            <a:r>
              <a:rPr dirty="0" sz="1150" spc="-50">
                <a:latin typeface="Times New Roman"/>
                <a:cs typeface="Times New Roman"/>
              </a:rPr>
              <a:t> </a:t>
            </a:r>
            <a:r>
              <a:rPr dirty="0" sz="1150" spc="-85">
                <a:latin typeface="Times New Roman"/>
                <a:cs typeface="Times New Roman"/>
              </a:rPr>
              <a:t>их</a:t>
            </a:r>
            <a:r>
              <a:rPr dirty="0" sz="1150" spc="555">
                <a:latin typeface="Times New Roman"/>
                <a:cs typeface="Times New Roman"/>
              </a:rPr>
              <a:t> </a:t>
            </a:r>
            <a:r>
              <a:rPr dirty="0" sz="1150" spc="-170">
                <a:latin typeface="Times New Roman"/>
                <a:cs typeface="Times New Roman"/>
              </a:rPr>
              <a:t>у</a:t>
            </a:r>
            <a:r>
              <a:rPr dirty="0" sz="1150" spc="58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ро</a:t>
            </a:r>
            <a:r>
              <a:rPr dirty="0" sz="1150" spc="-120">
                <a:latin typeface="Times New Roman"/>
                <a:cs typeface="Times New Roman"/>
              </a:rPr>
              <a:t> </a:t>
            </a:r>
            <a:r>
              <a:rPr dirty="0" sz="1150" spc="-60">
                <a:latin typeface="Times New Roman"/>
                <a:cs typeface="Times New Roman"/>
              </a:rPr>
              <a:t>ii</a:t>
            </a:r>
            <a:r>
              <a:rPr dirty="0" sz="1150" spc="-105">
                <a:latin typeface="Times New Roman"/>
                <a:cs typeface="Times New Roman"/>
              </a:rPr>
              <a:t> </a:t>
            </a:r>
            <a:r>
              <a:rPr dirty="0" sz="1150" spc="-90">
                <a:latin typeface="Times New Roman"/>
                <a:cs typeface="Times New Roman"/>
              </a:rPr>
              <a:t>н›</a:t>
            </a:r>
            <a:r>
              <a:rPr dirty="0" sz="1150" spc="395">
                <a:latin typeface="Times New Roman"/>
                <a:cs typeface="Times New Roman"/>
              </a:rPr>
              <a:t> </a:t>
            </a:r>
            <a:r>
              <a:rPr dirty="0" sz="1150" spc="5">
                <a:latin typeface="Times New Roman"/>
                <a:cs typeface="Times New Roman"/>
              </a:rPr>
              <a:t>я.i*on</a:t>
            </a:r>
            <a:r>
              <a:rPr dirty="0" sz="1150" spc="-70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iіях</a:t>
            </a:r>
            <a:r>
              <a:rPr dirty="0" sz="1150" spc="570">
                <a:latin typeface="Times New Roman"/>
                <a:cs typeface="Times New Roman"/>
              </a:rPr>
              <a:t> </a:t>
            </a:r>
            <a:r>
              <a:rPr dirty="0" sz="1150" spc="-150">
                <a:latin typeface="Times New Roman"/>
                <a:cs typeface="Times New Roman"/>
              </a:rPr>
              <a:t>ч</a:t>
            </a:r>
            <a:r>
              <a:rPr dirty="0" sz="1150" spc="-125">
                <a:latin typeface="Times New Roman"/>
                <a:cs typeface="Times New Roman"/>
              </a:rPr>
              <a:t> </a:t>
            </a:r>
            <a:r>
              <a:rPr dirty="0" sz="1150" spc="-130">
                <a:latin typeface="Times New Roman"/>
                <a:cs typeface="Times New Roman"/>
              </a:rPr>
              <a:t>и</a:t>
            </a:r>
            <a:r>
              <a:rPr dirty="0" sz="1150" spc="700">
                <a:latin typeface="Times New Roman"/>
                <a:cs typeface="Times New Roman"/>
              </a:rPr>
              <a:t> </a:t>
            </a:r>
            <a:r>
              <a:rPr dirty="0" sz="1150" spc="-155">
                <a:latin typeface="Times New Roman"/>
                <a:cs typeface="Times New Roman"/>
              </a:rPr>
              <a:t>1i4c</a:t>
            </a:r>
            <a:r>
              <a:rPr dirty="0" sz="1150" spc="-55">
                <a:latin typeface="Times New Roman"/>
                <a:cs typeface="Times New Roman"/>
              </a:rPr>
              <a:t> </a:t>
            </a:r>
            <a:r>
              <a:rPr dirty="0" sz="1150" spc="5">
                <a:latin typeface="Times New Roman"/>
                <a:cs typeface="Times New Roman"/>
              </a:rPr>
              <a:t>iа</a:t>
            </a:r>
            <a:r>
              <a:rPr dirty="0" sz="1150" spc="-145">
                <a:latin typeface="Times New Roman"/>
                <a:cs typeface="Times New Roman"/>
              </a:rPr>
              <a:t> </a:t>
            </a:r>
            <a:r>
              <a:rPr dirty="0" sz="1150" spc="-105">
                <a:latin typeface="Times New Roman"/>
                <a:cs typeface="Times New Roman"/>
              </a:rPr>
              <a:t>х</a:t>
            </a:r>
            <a:r>
              <a:rPr dirty="0" sz="1150" spc="-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Дсржлікслужбі1,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u="heavy" sz="1150" spc="15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heavy" sz="1150" spc="18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5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heavy" sz="1150" spc="8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4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письмовому</a:t>
            </a:r>
            <a:r>
              <a:rPr dirty="0" sz="1150" spc="215">
                <a:latin typeface="Times New Roman"/>
                <a:cs typeface="Times New Roman"/>
              </a:rPr>
              <a:t> </a:t>
            </a:r>
            <a:r>
              <a:rPr dirty="0" sz="1150" spc="-145">
                <a:latin typeface="Times New Roman"/>
                <a:cs typeface="Times New Roman"/>
              </a:rPr>
              <a:t>яt4</a:t>
            </a:r>
            <a:r>
              <a:rPr dirty="0" sz="1150" spc="-110">
                <a:latin typeface="Times New Roman"/>
                <a:cs typeface="Times New Roman"/>
              </a:rPr>
              <a:t> </a:t>
            </a:r>
            <a:r>
              <a:rPr dirty="0" sz="1150" spc="-210">
                <a:latin typeface="Times New Roman"/>
                <a:cs typeface="Times New Roman"/>
              </a:rPr>
              <a:t>i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 spc="-70">
                <a:latin typeface="Times New Roman"/>
                <a:cs typeface="Times New Roman"/>
              </a:rPr>
              <a:t>ля.'Ii</a:t>
            </a:r>
            <a:r>
              <a:rPr dirty="0" sz="1150" spc="210">
                <a:latin typeface="Times New Roman"/>
                <a:cs typeface="Times New Roman"/>
              </a:rPr>
              <a:t> </a:t>
            </a:r>
            <a:r>
              <a:rPr dirty="0" u="heavy" sz="1150" spc="-13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н </a:t>
            </a:r>
            <a:r>
              <a:rPr dirty="0" u="heavy" sz="1150" spc="-3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пда</a:t>
            </a:r>
            <a:r>
              <a:rPr dirty="0" u="heavy" sz="1150" spc="-85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1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впти</a:t>
            </a:r>
            <a:r>
              <a:rPr dirty="0" u="heavy" sz="1150" spc="195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heavy" sz="1150" spc="11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-35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п.от}іійно.</a:t>
            </a:r>
            <a:endParaRPr sz="1150">
              <a:latin typeface="Times New Roman"/>
              <a:cs typeface="Times New Roman"/>
            </a:endParaRPr>
          </a:p>
          <a:p>
            <a:pPr algn="just" marL="12700" marR="5080" indent="360045">
              <a:lnSpc>
                <a:spcPct val="101899"/>
              </a:lnSpc>
              <a:spcBef>
                <a:spcPts val="165"/>
              </a:spcBef>
            </a:pPr>
            <a:r>
              <a:rPr dirty="0" sz="950" spc="-20">
                <a:latin typeface="Times New Roman"/>
                <a:cs typeface="Times New Roman"/>
              </a:rPr>
              <a:t>ОДНОЧdСНо</a:t>
            </a:r>
            <a:r>
              <a:rPr dirty="0" sz="950" spc="720">
                <a:latin typeface="Times New Roman"/>
                <a:cs typeface="Times New Roman"/>
              </a:rPr>
              <a:t> </a:t>
            </a:r>
            <a:r>
              <a:rPr dirty="0" sz="950" spc="75">
                <a:latin typeface="Times New Roman"/>
                <a:cs typeface="Times New Roman"/>
              </a:rPr>
              <a:t>нагадуемtз,</a:t>
            </a:r>
            <a:r>
              <a:rPr dirty="0" sz="950" spc="645">
                <a:latin typeface="Times New Roman"/>
                <a:cs typeface="Times New Roman"/>
              </a:rPr>
              <a:t> </a:t>
            </a:r>
            <a:r>
              <a:rPr dirty="0" sz="950" spc="105">
                <a:latin typeface="Times New Roman"/>
                <a:cs typeface="Times New Roman"/>
              </a:rPr>
              <a:t>шо</a:t>
            </a:r>
            <a:r>
              <a:rPr dirty="0" sz="950" spc="660">
                <a:latin typeface="Times New Roman"/>
                <a:cs typeface="Times New Roman"/>
              </a:rPr>
              <a:t> </a:t>
            </a:r>
            <a:r>
              <a:rPr dirty="0" sz="950" spc="-5">
                <a:latin typeface="Times New Roman"/>
                <a:cs typeface="Times New Roman"/>
              </a:rPr>
              <a:t>з</a:t>
            </a:r>
            <a:r>
              <a:rPr dirty="0" sz="950" spc="625">
                <a:latin typeface="Times New Roman"/>
                <a:cs typeface="Times New Roman"/>
              </a:rPr>
              <a:t> </a:t>
            </a:r>
            <a:r>
              <a:rPr dirty="0" sz="950" spc="95">
                <a:latin typeface="Times New Roman"/>
                <a:cs typeface="Times New Roman"/>
              </a:rPr>
              <a:t>розпорлдженнл›lи</a:t>
            </a:r>
            <a:r>
              <a:rPr dirty="0" sz="950" spc="695">
                <a:latin typeface="Times New Roman"/>
                <a:cs typeface="Times New Roman"/>
              </a:rPr>
              <a:t> </a:t>
            </a:r>
            <a:r>
              <a:rPr dirty="0" sz="950" spc="-210">
                <a:latin typeface="Times New Roman"/>
                <a:cs typeface="Times New Roman"/>
              </a:rPr>
              <a:t>1</a:t>
            </a:r>
            <a:r>
              <a:rPr dirty="0" sz="950" spc="-60">
                <a:latin typeface="Times New Roman"/>
                <a:cs typeface="Times New Roman"/>
              </a:rPr>
              <a:t> </a:t>
            </a:r>
            <a:r>
              <a:rPr dirty="0" sz="950" spc="-70">
                <a:latin typeface="Times New Roman"/>
                <a:cs typeface="Times New Roman"/>
              </a:rPr>
              <a:t>i)</a:t>
            </a:r>
            <a:r>
              <a:rPr dirty="0" sz="950" spc="565">
                <a:latin typeface="Times New Roman"/>
                <a:cs typeface="Times New Roman"/>
              </a:rPr>
              <a:t> </a:t>
            </a:r>
            <a:r>
              <a:rPr dirty="0" sz="950" spc="-85">
                <a:latin typeface="Times New Roman"/>
                <a:cs typeface="Times New Roman"/>
              </a:rPr>
              <a:t>.11[ЙЗ.d</a:t>
            </a:r>
            <a:r>
              <a:rPr dirty="0" sz="950" spc="-15">
                <a:latin typeface="Times New Roman"/>
                <a:cs typeface="Times New Roman"/>
              </a:rPr>
              <a:t> </a:t>
            </a:r>
            <a:r>
              <a:rPr dirty="0" sz="950" spc="-114">
                <a:latin typeface="Times New Roman"/>
                <a:cs typeface="Times New Roman"/>
              </a:rPr>
              <a:t>Йdll</a:t>
            </a:r>
            <a:r>
              <a:rPr dirty="0" sz="950" spc="1475">
                <a:latin typeface="Times New Roman"/>
                <a:cs typeface="Times New Roman"/>
              </a:rPr>
              <a:t> </a:t>
            </a:r>
            <a:r>
              <a:rPr dirty="0" sz="950" spc="-45">
                <a:latin typeface="Times New Roman"/>
                <a:cs typeface="Times New Roman"/>
              </a:rPr>
              <a:t>k$,</a:t>
            </a:r>
            <a:r>
              <a:rPr dirty="0" sz="950" spc="600">
                <a:latin typeface="Times New Roman"/>
                <a:cs typeface="Times New Roman"/>
              </a:rPr>
              <a:t> </a:t>
            </a:r>
            <a:r>
              <a:rPr dirty="0" sz="950" spc="-90">
                <a:latin typeface="Times New Roman"/>
                <a:cs typeface="Times New Roman"/>
              </a:rPr>
              <a:t>•3‹КСЛ</a:t>
            </a:r>
            <a:r>
              <a:rPr dirty="0" sz="950" spc="530">
                <a:latin typeface="Times New Roman"/>
                <a:cs typeface="Times New Roman"/>
              </a:rPr>
              <a:t> </a:t>
            </a:r>
            <a:r>
              <a:rPr dirty="0" sz="950" spc="-60">
                <a:latin typeface="Times New Roman"/>
                <a:cs typeface="Times New Roman"/>
              </a:rPr>
              <a:t>ЖCfi</a:t>
            </a:r>
            <a:r>
              <a:rPr dirty="0" sz="950" spc="735">
                <a:latin typeface="Times New Roman"/>
                <a:cs typeface="Times New Roman"/>
              </a:rPr>
              <a:t> </a:t>
            </a:r>
            <a:r>
              <a:rPr dirty="0" sz="950" spc="-70">
                <a:latin typeface="Times New Roman"/>
                <a:cs typeface="Times New Roman"/>
              </a:rPr>
              <a:t>hlt3Ж</a:t>
            </a:r>
            <a:r>
              <a:rPr dirty="0" sz="950" spc="-65">
                <a:latin typeface="Times New Roman"/>
                <a:cs typeface="Times New Roman"/>
              </a:rPr>
              <a:t> Htl</a:t>
            </a:r>
            <a:r>
              <a:rPr dirty="0" sz="950" spc="-40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ознайомитися</a:t>
            </a:r>
            <a:r>
              <a:rPr dirty="0" sz="1100" spc="509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на</a:t>
            </a:r>
            <a:r>
              <a:rPr dirty="0" sz="1100" spc="405">
                <a:latin typeface="Times New Roman"/>
                <a:cs typeface="Times New Roman"/>
              </a:rPr>
              <a:t> </a:t>
            </a:r>
            <a:r>
              <a:rPr dirty="0" sz="1100" spc="5">
                <a:latin typeface="Times New Roman"/>
                <a:cs typeface="Times New Roman"/>
              </a:rPr>
              <a:t>офі</a:t>
            </a:r>
            <a:r>
              <a:rPr dirty="0" sz="1100" spc="-85">
                <a:latin typeface="Times New Roman"/>
                <a:cs typeface="Times New Roman"/>
              </a:rPr>
              <a:t> </a:t>
            </a:r>
            <a:r>
              <a:rPr dirty="0" sz="1100" spc="-15">
                <a:latin typeface="Times New Roman"/>
                <a:cs typeface="Times New Roman"/>
              </a:rPr>
              <a:t>uiFtнoмy</a:t>
            </a:r>
            <a:r>
              <a:rPr dirty="0" sz="1100" spc="400">
                <a:latin typeface="Times New Roman"/>
                <a:cs typeface="Times New Roman"/>
              </a:rPr>
              <a:t> </a:t>
            </a:r>
            <a:r>
              <a:rPr dirty="0" sz="1100" spc="-15">
                <a:latin typeface="Times New Roman"/>
                <a:cs typeface="Times New Roman"/>
              </a:rPr>
              <a:t>веGсайт</a:t>
            </a:r>
            <a:r>
              <a:rPr dirty="0" sz="1100" spc="-110">
                <a:latin typeface="Times New Roman"/>
                <a:cs typeface="Times New Roman"/>
              </a:rPr>
              <a:t> </a:t>
            </a:r>
            <a:r>
              <a:rPr dirty="0" sz="1100" spc="-130">
                <a:latin typeface="Times New Roman"/>
                <a:cs typeface="Times New Roman"/>
              </a:rPr>
              <a:t>i</a:t>
            </a:r>
            <a:r>
              <a:rPr dirty="0" sz="1100" spc="360">
                <a:latin typeface="Times New Roman"/>
                <a:cs typeface="Times New Roman"/>
              </a:rPr>
              <a:t> </a:t>
            </a:r>
            <a:r>
              <a:rPr dirty="0" sz="1100" spc="5">
                <a:latin typeface="Times New Roman"/>
                <a:cs typeface="Times New Roman"/>
              </a:rPr>
              <a:t>Державноі’</a:t>
            </a:r>
            <a:r>
              <a:rPr dirty="0" sz="1100" spc="280">
                <a:latin typeface="Times New Roman"/>
                <a:cs typeface="Times New Roman"/>
              </a:rPr>
              <a:t> </a:t>
            </a:r>
            <a:r>
              <a:rPr dirty="0" sz="1100" spc="5">
                <a:latin typeface="Times New Roman"/>
                <a:cs typeface="Times New Roman"/>
              </a:rPr>
              <a:t>с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15">
                <a:latin typeface="Times New Roman"/>
                <a:cs typeface="Times New Roman"/>
              </a:rPr>
              <a:t>іужбн</a:t>
            </a:r>
            <a:r>
              <a:rPr dirty="0" sz="1100" spc="465">
                <a:latin typeface="Times New Roman"/>
                <a:cs typeface="Times New Roman"/>
              </a:rPr>
              <a:t> </a:t>
            </a:r>
            <a:r>
              <a:rPr dirty="0" sz="1100" spc="-120">
                <a:latin typeface="Times New Roman"/>
                <a:cs typeface="Times New Roman"/>
              </a:rPr>
              <a:t>У</a:t>
            </a:r>
            <a:r>
              <a:rPr dirty="0" sz="1100" spc="-110"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к|эа'інн</a:t>
            </a:r>
            <a:r>
              <a:rPr dirty="0" sz="1100" spc="409">
                <a:latin typeface="Times New Roman"/>
                <a:cs typeface="Times New Roman"/>
              </a:rPr>
              <a:t> </a:t>
            </a:r>
            <a:r>
              <a:rPr dirty="0" sz="1100" spc="-125">
                <a:latin typeface="Times New Roman"/>
                <a:cs typeface="Times New Roman"/>
              </a:rPr>
              <a:t>'з</a:t>
            </a:r>
            <a:r>
              <a:rPr dirty="0" sz="1100" spc="345">
                <a:latin typeface="Times New Roman"/>
                <a:cs typeface="Times New Roman"/>
              </a:rPr>
              <a:t> </a:t>
            </a:r>
            <a:r>
              <a:rPr dirty="0" sz="1100" spc="-30">
                <a:latin typeface="Times New Roman"/>
                <a:cs typeface="Times New Roman"/>
              </a:rPr>
              <a:t>лі</a:t>
            </a:r>
            <a:r>
              <a:rPr dirty="0" sz="1100" spc="-114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кd|эс</a:t>
            </a:r>
            <a:r>
              <a:rPr dirty="0" sz="1100" spc="-8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ькЇ</a:t>
            </a:r>
            <a:r>
              <a:rPr dirty="0" sz="1100" spc="-100">
                <a:latin typeface="Times New Roman"/>
                <a:cs typeface="Times New Roman"/>
              </a:rPr>
              <a:t> </a:t>
            </a:r>
            <a:r>
              <a:rPr dirty="0" sz="1100" spc="-225">
                <a:latin typeface="Times New Roman"/>
                <a:cs typeface="Times New Roman"/>
              </a:rPr>
              <a:t>ÏK</a:t>
            </a:r>
            <a:r>
              <a:rPr dirty="0" sz="1100" spc="440">
                <a:latin typeface="Times New Roman"/>
                <a:cs typeface="Times New Roman"/>
              </a:rPr>
              <a:t> </a:t>
            </a:r>
            <a:r>
              <a:rPr dirty="0" sz="1100" spc="-290">
                <a:latin typeface="Times New Roman"/>
                <a:cs typeface="Times New Roman"/>
              </a:rPr>
              <a:t>ИЙСіЭ</a:t>
            </a:r>
            <a:r>
              <a:rPr dirty="0" sz="1100" spc="405">
                <a:latin typeface="Times New Roman"/>
                <a:cs typeface="Times New Roman"/>
              </a:rPr>
              <a:t> </a:t>
            </a:r>
            <a:r>
              <a:rPr dirty="0" sz="1100" spc="-260">
                <a:latin typeface="Times New Roman"/>
                <a:cs typeface="Times New Roman"/>
              </a:rPr>
              <a:t>}}3</a:t>
            </a:r>
            <a:r>
              <a:rPr dirty="0" sz="1100" spc="540">
                <a:latin typeface="Times New Roman"/>
                <a:cs typeface="Times New Roman"/>
              </a:rPr>
              <a:t> </a:t>
            </a:r>
            <a:r>
              <a:rPr dirty="0" sz="1100" spc="-204">
                <a:latin typeface="Times New Roman"/>
                <a:cs typeface="Times New Roman"/>
              </a:rPr>
              <a:t>Ï*‹l</a:t>
            </a:r>
            <a:r>
              <a:rPr dirty="0" sz="1100" spc="-145">
                <a:latin typeface="Times New Roman"/>
                <a:cs typeface="Times New Roman"/>
              </a:rPr>
              <a:t> </a:t>
            </a:r>
            <a:r>
              <a:rPr dirty="0" sz="1150" spc="-5">
                <a:latin typeface="Times New Roman"/>
                <a:cs typeface="Times New Roman"/>
              </a:rPr>
              <a:t>контрол</a:t>
            </a:r>
            <a:r>
              <a:rPr dirty="0" sz="1150">
                <a:latin typeface="Times New Roman"/>
                <a:cs typeface="Times New Roman"/>
              </a:rPr>
              <a:t>ю</a:t>
            </a:r>
            <a:r>
              <a:rPr dirty="0" sz="1150" spc="127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за</a:t>
            </a:r>
            <a:r>
              <a:rPr dirty="0" sz="1150" spc="1235">
                <a:latin typeface="Times New Roman"/>
                <a:cs typeface="Times New Roman"/>
              </a:rPr>
              <a:t> </a:t>
            </a:r>
            <a:r>
              <a:rPr dirty="0" sz="1150" spc="5">
                <a:latin typeface="Times New Roman"/>
                <a:cs typeface="Times New Roman"/>
              </a:rPr>
              <a:t>наркотиками</a:t>
            </a:r>
            <a:r>
              <a:rPr dirty="0" sz="1150" spc="1310">
                <a:latin typeface="Times New Roman"/>
                <a:cs typeface="Times New Roman"/>
              </a:rPr>
              <a:t> </a:t>
            </a:r>
            <a:r>
              <a:rPr dirty="0" sz="1150" spc="5">
                <a:latin typeface="Times New Roman"/>
                <a:cs typeface="Times New Roman"/>
              </a:rPr>
              <a:t>(</a:t>
            </a:r>
            <a:r>
              <a:rPr dirty="0" sz="1150" spc="5">
                <a:latin typeface="Times New Roman"/>
                <a:cs typeface="Times New Roman"/>
                <a:hlinkClick r:id="rId16"/>
              </a:rPr>
              <a:t>https://www.dls.gov.ha/)</a:t>
            </a:r>
            <a:r>
              <a:rPr dirty="0" sz="1150" spc="1195">
                <a:latin typeface="Times New Roman"/>
                <a:cs typeface="Times New Roman"/>
              </a:rPr>
              <a:t> </a:t>
            </a:r>
            <a:r>
              <a:rPr dirty="0" sz="1150" spc="10">
                <a:latin typeface="Times New Roman"/>
                <a:cs typeface="Times New Roman"/>
              </a:rPr>
              <a:t>s</a:t>
            </a:r>
            <a:r>
              <a:rPr dirty="0" sz="1150" spc="1135">
                <a:latin typeface="Times New Roman"/>
                <a:cs typeface="Times New Roman"/>
              </a:rPr>
              <a:t> </a:t>
            </a:r>
            <a:r>
              <a:rPr dirty="0" sz="1150" spc="-55">
                <a:latin typeface="Times New Roman"/>
                <a:cs typeface="Times New Roman"/>
              </a:rPr>
              <a:t>{эозділі</a:t>
            </a:r>
            <a:r>
              <a:rPr dirty="0" sz="1150" spc="1370">
                <a:latin typeface="Times New Roman"/>
                <a:cs typeface="Times New Roman"/>
              </a:rPr>
              <a:t> </a:t>
            </a:r>
            <a:r>
              <a:rPr dirty="0" sz="1150" spc="-5">
                <a:latin typeface="Times New Roman"/>
                <a:cs typeface="Times New Roman"/>
              </a:rPr>
              <a:t>РОЗНОРЯДЖЕННЯ </a:t>
            </a:r>
            <a:r>
              <a:rPr dirty="0" sz="1150">
                <a:latin typeface="Times New Roman"/>
                <a:cs typeface="Times New Roman"/>
              </a:rPr>
              <a:t>ДЕРЖЛІ</a:t>
            </a:r>
            <a:r>
              <a:rPr dirty="0" sz="1150" spc="-55">
                <a:latin typeface="Times New Roman"/>
                <a:cs typeface="Times New Roman"/>
              </a:rPr>
              <a:t> </a:t>
            </a:r>
            <a:r>
              <a:rPr dirty="0" sz="1150" spc="10">
                <a:latin typeface="Times New Roman"/>
                <a:cs typeface="Times New Roman"/>
              </a:rPr>
              <a:t>КСЛУЖБИ.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1153812" y="7986014"/>
            <a:ext cx="1800860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60">
                <a:latin typeface="Courier New"/>
                <a:cs typeface="Courier New"/>
              </a:rPr>
              <a:t>нырхо</a:t>
            </a:r>
            <a:r>
              <a:rPr dirty="0" sz="1050" spc="-25">
                <a:latin typeface="Courier New"/>
                <a:cs typeface="Courier New"/>
              </a:rPr>
              <a:t> </a:t>
            </a:r>
            <a:r>
              <a:rPr dirty="0" sz="1050" spc="-235">
                <a:latin typeface="Courier New"/>
                <a:cs typeface="Courier New"/>
              </a:rPr>
              <a:t>iihn</a:t>
            </a:r>
            <a:r>
              <a:rPr dirty="0" sz="1050" spc="-95">
                <a:latin typeface="Courier New"/>
                <a:cs typeface="Courier New"/>
              </a:rPr>
              <a:t> </a:t>
            </a:r>
            <a:r>
              <a:rPr dirty="0" sz="1050" spc="-190">
                <a:latin typeface="Courier New"/>
                <a:cs typeface="Courier New"/>
              </a:rPr>
              <a:t>ru</a:t>
            </a:r>
            <a:r>
              <a:rPr dirty="0" sz="1050" spc="-195">
                <a:latin typeface="Courier New"/>
                <a:cs typeface="Courier New"/>
              </a:rPr>
              <a:t> </a:t>
            </a:r>
            <a:r>
              <a:rPr dirty="0" sz="1050" spc="-160">
                <a:latin typeface="Courier New"/>
                <a:cs typeface="Courier New"/>
              </a:rPr>
              <a:t>niu</a:t>
            </a:r>
            <a:r>
              <a:rPr dirty="0" sz="1050" spc="-295">
                <a:latin typeface="Courier New"/>
                <a:cs typeface="Courier New"/>
              </a:rPr>
              <a:t> </a:t>
            </a:r>
            <a:r>
              <a:rPr dirty="0" sz="1050" spc="-15">
                <a:latin typeface="Courier New"/>
                <a:cs typeface="Courier New"/>
              </a:rPr>
              <a:t>21</a:t>
            </a:r>
            <a:r>
              <a:rPr dirty="0" sz="1050" spc="-190">
                <a:latin typeface="Courier New"/>
                <a:cs typeface="Courier New"/>
              </a:rPr>
              <a:t> </a:t>
            </a:r>
            <a:r>
              <a:rPr dirty="0" sz="1050" spc="-155">
                <a:latin typeface="Courier New"/>
                <a:cs typeface="Courier New"/>
              </a:rPr>
              <a:t>l()2()25</a:t>
            </a:r>
            <a:endParaRPr sz="1050">
              <a:latin typeface="Courier New"/>
              <a:cs typeface="Courier New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3160648" y="7986014"/>
            <a:ext cx="2064385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170">
                <a:latin typeface="Courier New"/>
                <a:cs typeface="Courier New"/>
              </a:rPr>
              <a:t>924-</a:t>
            </a:r>
            <a:r>
              <a:rPr dirty="0" sz="1050" spc="-145">
                <a:latin typeface="Courier New"/>
                <a:cs typeface="Courier New"/>
              </a:rPr>
              <a:t>())I</a:t>
            </a:r>
            <a:r>
              <a:rPr dirty="0" sz="1050" spc="80">
                <a:latin typeface="Courier New"/>
                <a:cs typeface="Courier New"/>
              </a:rPr>
              <a:t> </a:t>
            </a:r>
            <a:r>
              <a:rPr dirty="0" sz="1050" spc="-254">
                <a:latin typeface="Courier New"/>
                <a:cs typeface="Courier New"/>
              </a:rPr>
              <a:t>1.'(1)2.0</a:t>
            </a:r>
            <a:r>
              <a:rPr dirty="0" sz="1050" spc="-55">
                <a:latin typeface="Courier New"/>
                <a:cs typeface="Courier New"/>
              </a:rPr>
              <a:t> </a:t>
            </a:r>
            <a:r>
              <a:rPr dirty="0" sz="1050" spc="-135">
                <a:latin typeface="Courier New"/>
                <a:cs typeface="Courier New"/>
              </a:rPr>
              <a:t>l7-</a:t>
            </a:r>
            <a:r>
              <a:rPr dirty="0" sz="1050" spc="-114">
                <a:latin typeface="Courier New"/>
                <a:cs typeface="Courier New"/>
              </a:rPr>
              <a:t>2ï</a:t>
            </a:r>
            <a:r>
              <a:rPr dirty="0" sz="1050" spc="-160">
                <a:latin typeface="Courier New"/>
                <a:cs typeface="Courier New"/>
              </a:rPr>
              <a:t> </a:t>
            </a:r>
            <a:r>
              <a:rPr dirty="0" sz="1050" spc="-110">
                <a:latin typeface="Courier New"/>
                <a:cs typeface="Courier New"/>
              </a:rPr>
              <a:t>hi</a:t>
            </a:r>
            <a:r>
              <a:rPr dirty="0" sz="1050" spc="-140">
                <a:latin typeface="Courier New"/>
                <a:cs typeface="Courier New"/>
              </a:rPr>
              <a:t> </a:t>
            </a:r>
            <a:r>
              <a:rPr dirty="0" sz="1050" spc="-440">
                <a:solidFill>
                  <a:srgbClr val="BFBFBF"/>
                </a:solidFill>
                <a:latin typeface="Courier New"/>
                <a:cs typeface="Courier New"/>
              </a:rPr>
              <a:t>1</a:t>
            </a:r>
            <a:r>
              <a:rPr dirty="0" sz="1050" spc="-220">
                <a:solidFill>
                  <a:srgbClr val="BFBFBF"/>
                </a:solidFill>
                <a:latin typeface="Courier New"/>
                <a:cs typeface="Courier New"/>
              </a:rPr>
              <a:t> </a:t>
            </a:r>
            <a:r>
              <a:rPr dirty="0" sz="1050" spc="-185">
                <a:latin typeface="Courier New"/>
                <a:cs typeface="Courier New"/>
              </a:rPr>
              <a:t>.q;r..</a:t>
            </a:r>
            <a:endParaRPr sz="1050">
              <a:latin typeface="Courier New"/>
              <a:cs typeface="Courier New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1158283" y="9213850"/>
            <a:ext cx="1331595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50">
                <a:latin typeface="Times New Roman"/>
                <a:cs typeface="Times New Roman"/>
              </a:rPr>
              <a:t>Начальн</a:t>
            </a:r>
            <a:r>
              <a:rPr dirty="0" sz="1150" spc="-55">
                <a:latin typeface="Times New Roman"/>
                <a:cs typeface="Times New Roman"/>
              </a:rPr>
              <a:t> </a:t>
            </a:r>
            <a:r>
              <a:rPr dirty="0" sz="1150" spc="-85">
                <a:latin typeface="Times New Roman"/>
                <a:cs typeface="Times New Roman"/>
              </a:rPr>
              <a:t>и</a:t>
            </a:r>
            <a:r>
              <a:rPr dirty="0" sz="1150" spc="-11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c.пj</a:t>
            </a:r>
            <a:r>
              <a:rPr dirty="0" sz="1150" spc="-13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жби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38" name="object 38" descr=""/>
          <p:cNvSpPr txBox="1"/>
          <p:nvPr/>
        </p:nvSpPr>
        <p:spPr>
          <a:xfrm>
            <a:off x="1147394" y="9973817"/>
            <a:ext cx="166814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20">
                <a:latin typeface="Times New Roman"/>
                <a:cs typeface="Times New Roman"/>
              </a:rPr>
              <a:t>Остапенксз</a:t>
            </a:r>
            <a:r>
              <a:rPr dirty="0" sz="950" spc="2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Валентп</a:t>
            </a:r>
            <a:r>
              <a:rPr dirty="0" sz="950" spc="-7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на </a:t>
            </a:r>
            <a:r>
              <a:rPr dirty="0" sz="950" spc="-35">
                <a:latin typeface="Times New Roman"/>
                <a:cs typeface="Times New Roman"/>
              </a:rPr>
              <a:t>.32</a:t>
            </a:r>
            <a:r>
              <a:rPr dirty="0" sz="950" spc="6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14</a:t>
            </a:r>
            <a:r>
              <a:rPr dirty="0" sz="950" spc="-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4</a:t>
            </a:r>
            <a:r>
              <a:rPr dirty="0" sz="950" spc="-60">
                <a:latin typeface="Times New Roman"/>
                <a:cs typeface="Times New Roman"/>
              </a:rPr>
              <a:t> </a:t>
            </a:r>
            <a:r>
              <a:rPr dirty="0" sz="950" spc="-50">
                <a:latin typeface="Times New Roman"/>
                <a:cs typeface="Times New Roman"/>
              </a:rPr>
              <a:t>t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39" name="object 39" descr=""/>
          <p:cNvSpPr txBox="1"/>
          <p:nvPr/>
        </p:nvSpPr>
        <p:spPr>
          <a:xfrm>
            <a:off x="5475551" y="9207754"/>
            <a:ext cx="1392555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20">
                <a:latin typeface="Times New Roman"/>
                <a:cs typeface="Times New Roman"/>
              </a:rPr>
              <a:t>.3і.</a:t>
            </a:r>
            <a:r>
              <a:rPr dirty="0" sz="1150" spc="-90">
                <a:latin typeface="Times New Roman"/>
                <a:cs typeface="Times New Roman"/>
              </a:rPr>
              <a:t> </a:t>
            </a:r>
            <a:r>
              <a:rPr dirty="0" sz="1150" spc="-105">
                <a:latin typeface="Times New Roman"/>
                <a:cs typeface="Times New Roman"/>
              </a:rPr>
              <a:t>i</a:t>
            </a:r>
            <a:r>
              <a:rPr dirty="0" sz="1150" spc="-1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ія</a:t>
            </a:r>
            <a:r>
              <a:rPr dirty="0" sz="1150" spc="229">
                <a:latin typeface="Times New Roman"/>
                <a:cs typeface="Times New Roman"/>
              </a:rPr>
              <a:t> </a:t>
            </a:r>
            <a:r>
              <a:rPr dirty="0" sz="1150" spc="-80">
                <a:latin typeface="Times New Roman"/>
                <a:cs typeface="Times New Roman"/>
              </a:rPr>
              <a:t>H.-</a:t>
            </a:r>
            <a:r>
              <a:rPr dirty="0" sz="1150" spc="-55">
                <a:latin typeface="Times New Roman"/>
                <a:cs typeface="Times New Roman"/>
              </a:rPr>
              <a:t>t</a:t>
            </a:r>
            <a:r>
              <a:rPr dirty="0" sz="1150" spc="-50">
                <a:latin typeface="Times New Roman"/>
                <a:cs typeface="Times New Roman"/>
              </a:rPr>
              <a:t> </a:t>
            </a:r>
            <a:r>
              <a:rPr dirty="0" sz="1150" spc="-150">
                <a:latin typeface="Times New Roman"/>
                <a:cs typeface="Times New Roman"/>
              </a:rPr>
              <a:t>Н</a:t>
            </a:r>
            <a:r>
              <a:rPr dirty="0" sz="1150" spc="-135">
                <a:latin typeface="Times New Roman"/>
                <a:cs typeface="Times New Roman"/>
              </a:rPr>
              <a:t> ‹1›</a:t>
            </a:r>
            <a:r>
              <a:rPr dirty="0" sz="1150" spc="-120">
                <a:latin typeface="Times New Roman"/>
                <a:cs typeface="Times New Roman"/>
              </a:rPr>
              <a:t> </a:t>
            </a:r>
            <a:r>
              <a:rPr dirty="0" sz="1150" spc="-55">
                <a:latin typeface="Times New Roman"/>
                <a:cs typeface="Times New Roman"/>
              </a:rPr>
              <a:t>I.ЗГІ</a:t>
            </a:r>
            <a:r>
              <a:rPr dirty="0" sz="1150" spc="-8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RA</a:t>
            </a:r>
            <a:endParaRPr sz="11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66568" y="167639"/>
            <a:ext cx="444918" cy="618744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435501" y="10117946"/>
            <a:ext cx="132080" cy="239395"/>
          </a:xfrm>
          <a:prstGeom prst="rect">
            <a:avLst/>
          </a:prstGeom>
        </p:spPr>
        <p:txBody>
          <a:bodyPr wrap="square" lIns="0" tIns="3175" rIns="0" bIns="0" rtlCol="0" vert="vert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750" spc="-105">
                <a:latin typeface="Arial MT"/>
                <a:cs typeface="Arial MT"/>
              </a:rPr>
              <a:t>0’</a:t>
            </a:r>
            <a:r>
              <a:rPr dirty="0" sz="750" spc="-10">
                <a:latin typeface="Arial MT"/>
                <a:cs typeface="Arial MT"/>
              </a:rPr>
              <a:t> </a:t>
            </a:r>
            <a:r>
              <a:rPr dirty="0" sz="750" spc="-75">
                <a:latin typeface="Arial MT"/>
                <a:cs typeface="Arial MT"/>
              </a:rPr>
              <a:t>C00</a:t>
            </a:r>
            <a:endParaRPr sz="750">
              <a:latin typeface="Arial MT"/>
              <a:cs typeface="Arial MT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81698" y="10122407"/>
            <a:ext cx="1645588" cy="237743"/>
          </a:xfrm>
          <a:prstGeom prst="rect">
            <a:avLst/>
          </a:prstGeom>
        </p:spPr>
      </p:pic>
      <p:grpSp>
        <p:nvGrpSpPr>
          <p:cNvPr id="5" name="object 5" descr=""/>
          <p:cNvGrpSpPr/>
          <p:nvPr/>
        </p:nvGrpSpPr>
        <p:grpSpPr>
          <a:xfrm>
            <a:off x="5747368" y="10210800"/>
            <a:ext cx="1755775" cy="304800"/>
            <a:chOff x="5747368" y="10210800"/>
            <a:chExt cx="1755775" cy="304800"/>
          </a:xfrm>
        </p:grpSpPr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747368" y="10320528"/>
              <a:ext cx="1755293" cy="195072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106960" y="10210800"/>
              <a:ext cx="1264664" cy="88392"/>
            </a:xfrm>
            <a:prstGeom prst="rect">
              <a:avLst/>
            </a:prstGeom>
          </p:spPr>
        </p:pic>
      </p:grpSp>
      <p:sp>
        <p:nvSpPr>
          <p:cNvPr id="8" name="object 8" descr=""/>
          <p:cNvSpPr txBox="1"/>
          <p:nvPr/>
        </p:nvSpPr>
        <p:spPr>
          <a:xfrm>
            <a:off x="1014253" y="812545"/>
            <a:ext cx="5974080" cy="216408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ctr" marL="488950" marR="511809">
              <a:lnSpc>
                <a:spcPts val="1610"/>
              </a:lnSpc>
              <a:spcBef>
                <a:spcPts val="160"/>
              </a:spcBef>
            </a:pPr>
            <a:r>
              <a:rPr dirty="0" sz="1350">
                <a:latin typeface="Times New Roman"/>
                <a:cs typeface="Times New Roman"/>
              </a:rPr>
              <a:t>ДЕРЖАВНА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 spc="70">
                <a:latin typeface="Times New Roman"/>
                <a:cs typeface="Times New Roman"/>
              </a:rPr>
              <a:t>СЛУЖБА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60">
                <a:latin typeface="Times New Roman"/>
                <a:cs typeface="Times New Roman"/>
              </a:rPr>
              <a:t>УКРАЇНИ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 spc="80">
                <a:latin typeface="Times New Roman"/>
                <a:cs typeface="Times New Roman"/>
              </a:rPr>
              <a:t>ЛІКАРСЬКИХ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 spc="45">
                <a:latin typeface="Times New Roman"/>
                <a:cs typeface="Times New Roman"/>
              </a:rPr>
              <a:t>ЗАСОБІВ </a:t>
            </a:r>
            <a:r>
              <a:rPr dirty="0" sz="1350" spc="50">
                <a:latin typeface="Times New Roman"/>
                <a:cs typeface="Times New Roman"/>
              </a:rPr>
              <a:t>ТА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 spc="90">
                <a:latin typeface="Times New Roman"/>
                <a:cs typeface="Times New Roman"/>
              </a:rPr>
              <a:t>КОНТРОЛЮ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НАРКОТИКАМИ</a:t>
            </a:r>
            <a:endParaRPr sz="1350">
              <a:latin typeface="Times New Roman"/>
              <a:cs typeface="Times New Roman"/>
            </a:endParaRPr>
          </a:p>
          <a:p>
            <a:pPr algn="ctr" marR="3810">
              <a:lnSpc>
                <a:spcPts val="1480"/>
              </a:lnSpc>
            </a:pPr>
            <a:r>
              <a:rPr dirty="0" sz="1350" spc="-10">
                <a:latin typeface="Times New Roman"/>
                <a:cs typeface="Times New Roman"/>
              </a:rPr>
              <a:t>(Держлікслужба)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121285" marR="118110">
              <a:lnSpc>
                <a:spcPts val="1250"/>
              </a:lnSpc>
            </a:pPr>
            <a:r>
              <a:rPr dirty="0" sz="1100" spc="-60">
                <a:latin typeface="Cambria"/>
                <a:cs typeface="Cambria"/>
              </a:rPr>
              <a:t>проспект</a:t>
            </a:r>
            <a:r>
              <a:rPr dirty="0" sz="1100">
                <a:latin typeface="Cambria"/>
                <a:cs typeface="Cambria"/>
              </a:rPr>
              <a:t> </a:t>
            </a:r>
            <a:r>
              <a:rPr dirty="0" sz="1100" spc="-55">
                <a:latin typeface="Cambria"/>
                <a:cs typeface="Cambria"/>
              </a:rPr>
              <a:t>Берестейський,</a:t>
            </a:r>
            <a:r>
              <a:rPr dirty="0" sz="1100" spc="20">
                <a:latin typeface="Cambria"/>
                <a:cs typeface="Cambria"/>
              </a:rPr>
              <a:t> </a:t>
            </a:r>
            <a:r>
              <a:rPr dirty="0" sz="1100" spc="-200">
                <a:latin typeface="Cambria"/>
                <a:cs typeface="Cambria"/>
              </a:rPr>
              <a:t>120—</a:t>
            </a:r>
            <a:r>
              <a:rPr dirty="0" sz="1100" spc="-60">
                <a:latin typeface="Cambria"/>
                <a:cs typeface="Cambria"/>
              </a:rPr>
              <a:t>A,</a:t>
            </a:r>
            <a:r>
              <a:rPr dirty="0" sz="1100" spc="100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м.</a:t>
            </a:r>
            <a:r>
              <a:rPr dirty="0" sz="1100" spc="45">
                <a:latin typeface="Cambria"/>
                <a:cs typeface="Cambria"/>
              </a:rPr>
              <a:t> </a:t>
            </a:r>
            <a:r>
              <a:rPr dirty="0" sz="1100" spc="-20">
                <a:latin typeface="Cambria"/>
                <a:cs typeface="Cambria"/>
              </a:rPr>
              <a:t>Київ,</a:t>
            </a:r>
            <a:r>
              <a:rPr dirty="0" sz="1100" spc="50">
                <a:latin typeface="Cambria"/>
                <a:cs typeface="Cambria"/>
              </a:rPr>
              <a:t> </a:t>
            </a:r>
            <a:r>
              <a:rPr dirty="0" sz="1100" spc="-135">
                <a:latin typeface="Cambria"/>
                <a:cs typeface="Cambria"/>
              </a:rPr>
              <a:t>031</a:t>
            </a:r>
            <a:r>
              <a:rPr dirty="0" sz="1100" spc="50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IS,</a:t>
            </a:r>
            <a:r>
              <a:rPr dirty="0" sz="1100" spc="-45">
                <a:latin typeface="Cambria"/>
                <a:cs typeface="Cambria"/>
              </a:rPr>
              <a:t> </a:t>
            </a:r>
            <a:r>
              <a:rPr dirty="0" sz="1100" spc="-75">
                <a:latin typeface="Cambria"/>
                <a:cs typeface="Cambria"/>
              </a:rPr>
              <a:t>тел/факс:</a:t>
            </a:r>
            <a:r>
              <a:rPr dirty="0" sz="1100" spc="35">
                <a:latin typeface="Cambria"/>
                <a:cs typeface="Cambria"/>
              </a:rPr>
              <a:t> </a:t>
            </a:r>
            <a:r>
              <a:rPr dirty="0" sz="1100" spc="-65">
                <a:latin typeface="Cambria"/>
                <a:cs typeface="Cambria"/>
              </a:rPr>
              <a:t>(044)</a:t>
            </a:r>
            <a:r>
              <a:rPr dirty="0" sz="1100">
                <a:latin typeface="Cambria"/>
                <a:cs typeface="Cambria"/>
              </a:rPr>
              <a:t> </a:t>
            </a:r>
            <a:r>
              <a:rPr dirty="0" sz="1100" spc="-240">
                <a:latin typeface="Cambria"/>
                <a:cs typeface="Cambria"/>
              </a:rPr>
              <a:t>422—</a:t>
            </a:r>
            <a:r>
              <a:rPr dirty="0" sz="1100" spc="-254">
                <a:latin typeface="Cambria"/>
                <a:cs typeface="Cambria"/>
              </a:rPr>
              <a:t>55—</a:t>
            </a:r>
            <a:r>
              <a:rPr dirty="0" sz="1100" spc="-110">
                <a:latin typeface="Cambria"/>
                <a:cs typeface="Cambria"/>
              </a:rPr>
              <a:t>77,</a:t>
            </a:r>
            <a:r>
              <a:rPr dirty="0" sz="1100" spc="130">
                <a:latin typeface="Cambria"/>
                <a:cs typeface="Cambria"/>
              </a:rPr>
              <a:t> </a:t>
            </a:r>
            <a:r>
              <a:rPr dirty="0" sz="1100" spc="-45">
                <a:latin typeface="Cambria"/>
                <a:cs typeface="Cambria"/>
              </a:rPr>
              <a:t>e-</a:t>
            </a:r>
            <a:r>
              <a:rPr dirty="0" sz="1100" spc="-20">
                <a:latin typeface="Cambria"/>
                <a:cs typeface="Cambria"/>
              </a:rPr>
              <a:t>mail:</a:t>
            </a:r>
            <a:r>
              <a:rPr dirty="0" sz="1100" spc="35">
                <a:latin typeface="Cambria"/>
                <a:cs typeface="Cambria"/>
              </a:rPr>
              <a:t> </a:t>
            </a:r>
            <a:r>
              <a:rPr dirty="0" u="sng" sz="1100" spc="-50">
                <a:uFill>
                  <a:solidFill>
                    <a:srgbClr val="232323"/>
                  </a:solidFill>
                </a:uFill>
                <a:latin typeface="Cambria"/>
                <a:cs typeface="Cambria"/>
              </a:rPr>
              <a:t>dlsH,d1s.</a:t>
            </a:r>
            <a:r>
              <a:rPr dirty="0" u="sng" sz="1100" spc="240">
                <a:uFill>
                  <a:solidFill>
                    <a:srgbClr val="232323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00">
                <a:uFill>
                  <a:solidFill>
                    <a:srgbClr val="232323"/>
                  </a:solidFill>
                </a:uFill>
                <a:latin typeface="Cambria"/>
                <a:cs typeface="Cambria"/>
              </a:rPr>
              <a:t>ov</a:t>
            </a:r>
            <a:r>
              <a:rPr dirty="0" u="sng" sz="1100" spc="70">
                <a:uFill>
                  <a:solidFill>
                    <a:srgbClr val="232323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00" spc="-25">
                <a:uFill>
                  <a:solidFill>
                    <a:srgbClr val="232323"/>
                  </a:solidFill>
                </a:uFill>
                <a:latin typeface="Cambria"/>
                <a:cs typeface="Cambria"/>
              </a:rPr>
              <a:t>ua</a:t>
            </a:r>
            <a:r>
              <a:rPr dirty="0" sz="1100" spc="-25">
                <a:latin typeface="Cambria"/>
                <a:cs typeface="Cambria"/>
              </a:rPr>
              <a:t>, </a:t>
            </a:r>
            <a:r>
              <a:rPr dirty="0" u="sng" sz="1100" spc="-90">
                <a:uFill>
                  <a:solidFill>
                    <a:srgbClr val="232323"/>
                  </a:solidFill>
                </a:uFill>
                <a:latin typeface="Cambria"/>
                <a:cs typeface="Cambria"/>
                <a:hlinkClick r:id="rId6"/>
              </a:rPr>
              <a:t>littps://www.d</a:t>
            </a:r>
            <a:r>
              <a:rPr dirty="0" u="sng" sz="1100" spc="-65">
                <a:uFill>
                  <a:solidFill>
                    <a:srgbClr val="232323"/>
                  </a:solidFill>
                </a:uFill>
                <a:latin typeface="Cambria"/>
                <a:cs typeface="Cambria"/>
                <a:hlinkClick r:id="rId6"/>
              </a:rPr>
              <a:t> </a:t>
            </a:r>
            <a:r>
              <a:rPr dirty="0" u="sng" sz="1100" spc="-75">
                <a:uFill>
                  <a:solidFill>
                    <a:srgbClr val="232323"/>
                  </a:solidFill>
                </a:uFill>
                <a:latin typeface="Cambria"/>
                <a:cs typeface="Cambria"/>
                <a:hlinkClick r:id="rId6"/>
              </a:rPr>
              <a:t>is.g•ov.ua</a:t>
            </a:r>
            <a:r>
              <a:rPr dirty="0" u="sng" sz="1100" spc="-75">
                <a:uFill>
                  <a:solidFill>
                    <a:srgbClr val="232323"/>
                  </a:solidFill>
                </a:uFill>
                <a:latin typeface="Cambria"/>
                <a:cs typeface="Cambria"/>
              </a:rPr>
              <a:t>,</a:t>
            </a:r>
            <a:r>
              <a:rPr dirty="0" u="sng" sz="1100" spc="50">
                <a:uFill>
                  <a:solidFill>
                    <a:srgbClr val="232323"/>
                  </a:solidFill>
                </a:uFill>
                <a:latin typeface="Cambria"/>
                <a:cs typeface="Cambria"/>
              </a:rPr>
              <a:t> </a:t>
            </a:r>
            <a:r>
              <a:rPr dirty="0" sz="1100" spc="-60">
                <a:latin typeface="Cambria"/>
                <a:cs typeface="Cambria"/>
              </a:rPr>
              <a:t> </a:t>
            </a:r>
            <a:r>
              <a:rPr dirty="0" sz="1100" spc="-20">
                <a:latin typeface="Cambria"/>
                <a:cs typeface="Cambria"/>
              </a:rPr>
              <a:t>Код</a:t>
            </a:r>
            <a:r>
              <a:rPr dirty="0" sz="1100" spc="65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СДРПОУ</a:t>
            </a:r>
            <a:r>
              <a:rPr dirty="0" sz="1100" spc="170">
                <a:latin typeface="Cambria"/>
                <a:cs typeface="Cambria"/>
              </a:rPr>
              <a:t> </a:t>
            </a:r>
            <a:r>
              <a:rPr dirty="0" sz="1100" spc="-90">
                <a:latin typeface="Cambria"/>
                <a:cs typeface="Cambria"/>
              </a:rPr>
              <a:t>405</a:t>
            </a:r>
            <a:r>
              <a:rPr dirty="0" sz="1100" spc="5">
                <a:latin typeface="Cambria"/>
                <a:cs typeface="Cambria"/>
              </a:rPr>
              <a:t> </a:t>
            </a:r>
            <a:r>
              <a:rPr dirty="0" sz="1100" spc="-10">
                <a:latin typeface="Cambria"/>
                <a:cs typeface="Cambria"/>
              </a:rPr>
              <a:t>17815</a:t>
            </a:r>
            <a:endParaRPr sz="11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1100">
              <a:latin typeface="Cambria"/>
              <a:cs typeface="Cambria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  <a:tabLst>
                <a:tab pos="915669" algn="l"/>
                <a:tab pos="2294255" algn="l"/>
                <a:tab pos="3117215" algn="l"/>
                <a:tab pos="4505960" algn="l"/>
                <a:tab pos="5795645" algn="l"/>
              </a:tabLst>
            </a:pP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від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baseline="4115" sz="2025">
                <a:latin typeface="Times New Roman"/>
                <a:cs typeface="Times New Roman"/>
              </a:rPr>
              <a:t>На </a:t>
            </a:r>
            <a:r>
              <a:rPr dirty="0" baseline="4115" sz="2025" spc="-427">
                <a:latin typeface="Times New Roman"/>
                <a:cs typeface="Times New Roman"/>
              </a:rPr>
              <a:t>№</a:t>
            </a:r>
            <a:r>
              <a:rPr dirty="0" baseline="4115" sz="2025" spc="622">
                <a:latin typeface="Times New Roman"/>
                <a:cs typeface="Times New Roman"/>
              </a:rPr>
              <a:t> </a:t>
            </a:r>
            <a:r>
              <a:rPr dirty="0" u="sng" baseline="4115" sz="2025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6172" sz="2025">
                <a:latin typeface="Times New Roman"/>
                <a:cs typeface="Times New Roman"/>
              </a:rPr>
              <a:t>від </a:t>
            </a:r>
            <a:r>
              <a:rPr dirty="0" u="sng" baseline="6172" sz="2025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	</a:t>
            </a:r>
            <a:endParaRPr baseline="6172" sz="2025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350">
              <a:latin typeface="Times New Roman"/>
              <a:cs typeface="Times New Roman"/>
            </a:endParaRPr>
          </a:p>
          <a:p>
            <a:pPr marL="3209290" marR="74930" indent="-10160">
              <a:lnSpc>
                <a:spcPts val="1580"/>
              </a:lnSpc>
              <a:tabLst>
                <a:tab pos="5184140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0">
                <a:latin typeface="Times New Roman"/>
                <a:cs typeface="Times New Roman"/>
              </a:rPr>
              <a:t>суб'ектів </a:t>
            </a:r>
            <a:r>
              <a:rPr dirty="0" sz="1350" spc="55">
                <a:latin typeface="Times New Roman"/>
                <a:cs typeface="Times New Roman"/>
              </a:rPr>
              <a:t>господарювання,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які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заимаються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43722" y="2949193"/>
            <a:ext cx="138493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4770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зберіганням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i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014023" y="3147314"/>
            <a:ext cx="906144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55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212014" y="2949193"/>
            <a:ext cx="1179195" cy="62928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 marR="5080" indent="5080">
              <a:lnSpc>
                <a:spcPct val="98600"/>
              </a:lnSpc>
              <a:spcBef>
                <a:spcPts val="120"/>
              </a:spcBef>
            </a:pPr>
            <a:r>
              <a:rPr dirty="0" sz="1350" spc="-10">
                <a:latin typeface="Times New Roman"/>
                <a:cs typeface="Times New Roman"/>
              </a:rPr>
              <a:t>реалізаціею, застосуванням </a:t>
            </a:r>
            <a:r>
              <a:rPr dirty="0" sz="1300" spc="-10">
                <a:latin typeface="Times New Roman"/>
                <a:cs typeface="Times New Roman"/>
              </a:rPr>
              <a:t>засобів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021101" y="3754119"/>
            <a:ext cx="5991860" cy="476377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3199765" marR="83185" indent="-1905">
              <a:lnSpc>
                <a:spcPct val="103099"/>
              </a:lnSpc>
              <a:spcBef>
                <a:spcPts val="50"/>
              </a:spcBef>
              <a:tabLst>
                <a:tab pos="4645025" algn="l"/>
              </a:tabLst>
            </a:pPr>
            <a:r>
              <a:rPr dirty="0" sz="1300" spc="-10">
                <a:latin typeface="Cambria"/>
                <a:cs typeface="Cambria"/>
              </a:rPr>
              <a:t>Керівникам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10">
                <a:latin typeface="Cambria"/>
                <a:cs typeface="Cambria"/>
              </a:rPr>
              <a:t>територіальних </a:t>
            </a:r>
            <a:r>
              <a:rPr dirty="0" sz="1300">
                <a:latin typeface="Cambria"/>
                <a:cs typeface="Cambria"/>
              </a:rPr>
              <a:t>органів</a:t>
            </a:r>
            <a:r>
              <a:rPr dirty="0" sz="1300" spc="335">
                <a:latin typeface="Cambria"/>
                <a:cs typeface="Cambria"/>
              </a:rPr>
              <a:t> </a:t>
            </a:r>
            <a:r>
              <a:rPr dirty="0" sz="1300" spc="-10">
                <a:latin typeface="Cambria"/>
                <a:cs typeface="Cambria"/>
              </a:rPr>
              <a:t>Держлікслужби</a:t>
            </a:r>
            <a:endParaRPr sz="13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1300">
              <a:latin typeface="Cambria"/>
              <a:cs typeface="Cambria"/>
            </a:endParaRPr>
          </a:p>
          <a:p>
            <a:pPr algn="ctr" marL="62230">
              <a:lnSpc>
                <a:spcPct val="100000"/>
              </a:lnSpc>
            </a:pPr>
            <a:r>
              <a:rPr dirty="0" sz="1350" spc="45">
                <a:latin typeface="Times New Roman"/>
                <a:cs typeface="Times New Roman"/>
              </a:rPr>
              <a:t>РОЗПОРЯДЖЕННЯ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1350">
              <a:latin typeface="Times New Roman"/>
              <a:cs typeface="Times New Roman"/>
            </a:endParaRPr>
          </a:p>
          <a:p>
            <a:pPr algn="just" marL="459740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статеи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5875" marR="5080" indent="-3175">
              <a:lnSpc>
                <a:spcPct val="113700"/>
              </a:lnSpc>
              <a:spcBef>
                <a:spcPts val="30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17,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00">
                <a:latin typeface="Times New Roman"/>
                <a:cs typeface="Times New Roman"/>
              </a:rPr>
              <a:t>Кабінету</a:t>
            </a:r>
            <a:r>
              <a:rPr dirty="0" sz="1300" spc="25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Міністрів</a:t>
            </a:r>
            <a:r>
              <a:rPr dirty="0" sz="1300" spc="2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26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2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12.08.20</a:t>
            </a:r>
            <a:r>
              <a:rPr dirty="0" sz="1300" spc="-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15</a:t>
            </a:r>
            <a:r>
              <a:rPr dirty="0" sz="1300" spc="229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№</a:t>
            </a:r>
            <a:r>
              <a:rPr dirty="0" sz="1300" spc="37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647,</a:t>
            </a:r>
            <a:r>
              <a:rPr dirty="0" sz="1300" spc="21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Порядку</a:t>
            </a:r>
            <a:r>
              <a:rPr dirty="0" sz="1300" spc="26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здійснення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4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3,2.2</a:t>
            </a:r>
            <a:r>
              <a:rPr dirty="0" sz="1350" spc="3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3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39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території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30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23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 spc="-360" i="1">
                <a:latin typeface="Times New Roman"/>
                <a:cs typeface="Times New Roman"/>
              </a:rPr>
              <a:t>№</a:t>
            </a:r>
            <a:r>
              <a:rPr dirty="0" sz="1350" spc="465" i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3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роздрібної</a:t>
            </a:r>
            <a:r>
              <a:rPr dirty="0" sz="1300" spc="4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торгівлі,</a:t>
            </a:r>
            <a:r>
              <a:rPr dirty="0" sz="1300" spc="40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затвердженого</a:t>
            </a:r>
            <a:r>
              <a:rPr dirty="0" sz="1300" spc="4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наказом</a:t>
            </a:r>
            <a:r>
              <a:rPr dirty="0" sz="1300" spc="48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Міністерства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охорони</a:t>
            </a:r>
            <a:r>
              <a:rPr dirty="0" sz="1300" spc="49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35">
                <a:latin typeface="Times New Roman"/>
                <a:cs typeface="Times New Roman"/>
              </a:rPr>
              <a:t>юстиціі’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Украі'ни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-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3s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утилізаціі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027497" y="8494907"/>
            <a:ext cx="5973445" cy="705485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marL="21590">
              <a:lnSpc>
                <a:spcPct val="100000"/>
              </a:lnSpc>
              <a:spcBef>
                <a:spcPts val="280"/>
              </a:spcBef>
              <a:tabLst>
                <a:tab pos="327660" algn="l"/>
                <a:tab pos="780415" algn="l"/>
                <a:tab pos="2084070" algn="l"/>
                <a:tab pos="3335654" algn="l"/>
                <a:tab pos="4062095" algn="l"/>
                <a:tab pos="4819015" algn="l"/>
                <a:tab pos="5187950" algn="l"/>
              </a:tabLst>
            </a:pPr>
            <a:r>
              <a:rPr dirty="0" sz="1300" spc="-345" i="1">
                <a:latin typeface="Times New Roman"/>
                <a:cs typeface="Times New Roman"/>
              </a:rPr>
              <a:t>№</a:t>
            </a:r>
            <a:r>
              <a:rPr dirty="0" sz="1300" i="1">
                <a:latin typeface="Times New Roman"/>
                <a:cs typeface="Times New Roman"/>
              </a:rPr>
              <a:t>	</a:t>
            </a:r>
            <a:r>
              <a:rPr dirty="0" sz="1300" spc="-20">
                <a:latin typeface="Times New Roman"/>
                <a:cs typeface="Times New Roman"/>
              </a:rPr>
              <a:t>242,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заресстрованих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Мініетерством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юстиціі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України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25">
                <a:latin typeface="Times New Roman"/>
                <a:cs typeface="Times New Roman"/>
              </a:rPr>
              <a:t>від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18.05.2015</a:t>
            </a:r>
            <a:endParaRPr sz="1300">
              <a:latin typeface="Times New Roman"/>
              <a:cs typeface="Times New Roman"/>
            </a:endParaRPr>
          </a:p>
          <a:p>
            <a:pPr marL="19685" marR="5732145" indent="-7620">
              <a:lnSpc>
                <a:spcPct val="111100"/>
              </a:lnSpc>
              <a:spcBef>
                <a:spcPts val="10"/>
              </a:spcBef>
            </a:pPr>
            <a:r>
              <a:rPr dirty="0" sz="1350" spc="-25">
                <a:latin typeface="Times New Roman"/>
                <a:cs typeface="Times New Roman"/>
              </a:rPr>
              <a:t>за від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365989" y="8717533"/>
            <a:ext cx="5652770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655" marR="5080" indent="-21590">
              <a:lnSpc>
                <a:spcPct val="111100"/>
              </a:lnSpc>
              <a:spcBef>
                <a:spcPts val="100"/>
              </a:spcBef>
              <a:tabLst>
                <a:tab pos="359410" algn="l"/>
                <a:tab pos="1323975" algn="l"/>
                <a:tab pos="1698625" algn="l"/>
                <a:tab pos="2472690" algn="l"/>
                <a:tab pos="3654425" algn="l"/>
                <a:tab pos="3922395" algn="l"/>
                <a:tab pos="4693920" algn="l"/>
              </a:tabLst>
            </a:pPr>
            <a:r>
              <a:rPr dirty="0" sz="1350" spc="-409" i="1">
                <a:latin typeface="Times New Roman"/>
                <a:cs typeface="Times New Roman"/>
              </a:rPr>
              <a:t>№</a:t>
            </a:r>
            <a:r>
              <a:rPr dirty="0" sz="1350" i="1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550/26995,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	</a:t>
            </a:r>
            <a:r>
              <a:rPr dirty="0" sz="1350" spc="-10">
                <a:latin typeface="Times New Roman"/>
                <a:cs typeface="Times New Roman"/>
              </a:rPr>
              <a:t>підставі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надходження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термінових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повідомлень 10.10.2025</a:t>
            </a:r>
            <a:r>
              <a:rPr dirty="0" sz="1350">
                <a:latin typeface="Times New Roman"/>
                <a:cs typeface="Times New Roman"/>
              </a:rPr>
              <a:t>	N•N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 spc="-100">
                <a:latin typeface="Times New Roman"/>
                <a:cs typeface="Times New Roman"/>
              </a:rPr>
              <a:t>875—</a:t>
            </a:r>
            <a:r>
              <a:rPr dirty="0" sz="1350" spc="-75">
                <a:latin typeface="Times New Roman"/>
                <a:cs typeface="Times New Roman"/>
              </a:rPr>
              <a:t>01.1/02,0/06.14—</a:t>
            </a:r>
            <a:r>
              <a:rPr dirty="0" sz="1350" spc="-25">
                <a:latin typeface="Times New Roman"/>
                <a:cs typeface="Times New Roman"/>
              </a:rPr>
              <a:t>25,</a:t>
            </a:r>
            <a:r>
              <a:rPr dirty="0" sz="1350">
                <a:latin typeface="Times New Roman"/>
                <a:cs typeface="Times New Roman"/>
              </a:rPr>
              <a:t>		878-01,1/02.0/06.14-</a:t>
            </a:r>
            <a:r>
              <a:rPr dirty="0" sz="1350" spc="-25">
                <a:latin typeface="Times New Roman"/>
                <a:cs typeface="Times New Roman"/>
              </a:rPr>
              <a:t>25,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025823" y="9441433"/>
            <a:ext cx="417639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2a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області,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інформації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від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028269" y="9203690"/>
            <a:ext cx="6182360" cy="3536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5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879-01.1/02.0/06.14-25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Державної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служби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baseline="-4115" sz="2025">
                <a:latin typeface="Times New Roman"/>
                <a:cs typeface="Times New Roman"/>
              </a:rPr>
              <a:t>лікарських</a:t>
            </a:r>
            <a:r>
              <a:rPr dirty="0" baseline="-4115" sz="2025" spc="359">
                <a:latin typeface="Times New Roman"/>
                <a:cs typeface="Times New Roman"/>
              </a:rPr>
              <a:t> </a:t>
            </a:r>
            <a:r>
              <a:rPr dirty="0" baseline="-4115" sz="2025">
                <a:latin typeface="Times New Roman"/>
                <a:cs typeface="Times New Roman"/>
              </a:rPr>
              <a:t>засобів</a:t>
            </a:r>
            <a:r>
              <a:rPr dirty="0" baseline="-4115" sz="2025" spc="195">
                <a:latin typeface="Times New Roman"/>
                <a:cs typeface="Times New Roman"/>
              </a:rPr>
              <a:t> </a:t>
            </a:r>
            <a:r>
              <a:rPr dirty="0" baseline="-4115" sz="2025">
                <a:latin typeface="Times New Roman"/>
                <a:cs typeface="Times New Roman"/>
              </a:rPr>
              <a:t>та</a:t>
            </a:r>
            <a:r>
              <a:rPr dirty="0" baseline="-4115" sz="2025" spc="172">
                <a:latin typeface="Times New Roman"/>
                <a:cs typeface="Times New Roman"/>
              </a:rPr>
              <a:t> </a:t>
            </a:r>
            <a:r>
              <a:rPr dirty="0" baseline="-4115" sz="2025" spc="-15">
                <a:latin typeface="Times New Roman"/>
                <a:cs typeface="Times New Roman"/>
              </a:rPr>
              <a:t>контролю</a:t>
            </a:r>
            <a:endParaRPr baseline="-4115" sz="2025">
              <a:latin typeface="Times New Roman"/>
              <a:cs typeface="Times New Roman"/>
            </a:endParaRPr>
          </a:p>
          <a:p>
            <a:pPr algn="r" marR="5080">
              <a:lnSpc>
                <a:spcPts val="1080"/>
              </a:lnSpc>
              <a:tabLst>
                <a:tab pos="415925" algn="l"/>
              </a:tabLst>
            </a:pPr>
            <a:r>
              <a:rPr dirty="0" sz="1000" spc="-25">
                <a:latin typeface="Times New Roman"/>
                <a:cs typeface="Times New Roman"/>
              </a:rPr>
              <a:t>UB</a:t>
            </a:r>
            <a:r>
              <a:rPr dirty="0" sz="1000">
                <a:latin typeface="Times New Roman"/>
                <a:cs typeface="Times New Roman"/>
              </a:rPr>
              <a:t>	</a:t>
            </a:r>
            <a:r>
              <a:rPr dirty="0" sz="1000" spc="-10">
                <a:latin typeface="Times New Roman"/>
                <a:cs typeface="Times New Roman"/>
              </a:rPr>
              <a:t>Державна.служба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 spc="-50">
                <a:latin typeface="Times New Roman"/>
                <a:cs typeface="Times New Roman"/>
              </a:rPr>
              <a:t>з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2407080" y="9855707"/>
            <a:ext cx="2545715" cy="2762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ts val="894"/>
              </a:lnSpc>
              <a:spcBef>
                <a:spcPts val="100"/>
              </a:spcBef>
            </a:pPr>
            <a:r>
              <a:rPr dirty="0" sz="800">
                <a:latin typeface="Lucida Sans Unicode"/>
                <a:cs typeface="Lucida Sans Unicode"/>
              </a:rPr>
              <a:t>+</a:t>
            </a:r>
            <a:r>
              <a:rPr dirty="0" baseline="13888" sz="900">
                <a:latin typeface="Lucida Sans Unicode"/>
                <a:cs typeface="Lucida Sans Unicode"/>
              </a:rPr>
              <a:t>2</a:t>
            </a:r>
            <a:r>
              <a:rPr dirty="0" baseline="13888" sz="900" spc="232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Держлікслужба</a:t>
            </a:r>
            <a:endParaRPr sz="800">
              <a:latin typeface="Lucida Sans Unicode"/>
              <a:cs typeface="Lucida Sans Unicode"/>
            </a:endParaRPr>
          </a:p>
          <a:p>
            <a:pPr marL="213995">
              <a:lnSpc>
                <a:spcPts val="1075"/>
              </a:lnSpc>
            </a:pPr>
            <a:r>
              <a:rPr dirty="0" sz="950" spc="-125">
                <a:latin typeface="Lucida Sans Unicode"/>
                <a:cs typeface="Lucida Sans Unicode"/>
              </a:rPr>
              <a:t>N-</a:t>
            </a:r>
            <a:r>
              <a:rPr dirty="0" sz="950" spc="-120">
                <a:latin typeface="Lucida Sans Unicode"/>
                <a:cs typeface="Lucida Sans Unicode"/>
              </a:rPr>
              <a:t>•924-</a:t>
            </a:r>
            <a:r>
              <a:rPr dirty="0" sz="950" spc="-110">
                <a:latin typeface="Lucida Sans Unicode"/>
                <a:cs typeface="Lucida Sans Unicode"/>
              </a:rPr>
              <a:t>001.1/002.0/17-</a:t>
            </a:r>
            <a:r>
              <a:rPr dirty="0" sz="950" spc="-120">
                <a:latin typeface="Lucida Sans Unicode"/>
                <a:cs typeface="Lucida Sans Unicode"/>
              </a:rPr>
              <a:t>25</a:t>
            </a:r>
            <a:r>
              <a:rPr dirty="0" sz="950" spc="85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від</a:t>
            </a:r>
            <a:r>
              <a:rPr dirty="0" sz="950" spc="85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28.10.2025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373660" y="9507219"/>
            <a:ext cx="188404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36015" algn="l"/>
              </a:tabLst>
            </a:pPr>
            <a:r>
              <a:rPr dirty="0" sz="1000" spc="-35">
                <a:latin typeface="Times New Roman"/>
                <a:cs typeface="Times New Roman"/>
              </a:rPr>
              <a:t>ОЛОВНОГО</a:t>
            </a:r>
            <a:r>
              <a:rPr dirty="0" sz="1000">
                <a:latin typeface="Times New Roman"/>
                <a:cs typeface="Times New Roman"/>
              </a:rPr>
              <a:t> </a:t>
            </a:r>
            <a:r>
              <a:rPr dirty="0" sz="1000" spc="-50">
                <a:latin typeface="Times New Roman"/>
                <a:cs typeface="Times New Roman"/>
              </a:rPr>
              <a:t>л</a:t>
            </a:r>
            <a:r>
              <a:rPr dirty="0" sz="1000">
                <a:latin typeface="Times New Roman"/>
                <a:cs typeface="Times New Roman"/>
              </a:rPr>
              <a:t>	</a:t>
            </a:r>
            <a:r>
              <a:rPr dirty="0" sz="1000" spc="-30">
                <a:latin typeface="Times New Roman"/>
                <a:cs typeface="Times New Roman"/>
              </a:rPr>
              <a:t>ВПlЪlПИів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та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369005" y="9647935"/>
            <a:ext cx="69405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latin typeface="Times New Roman"/>
                <a:cs typeface="Times New Roman"/>
              </a:rPr>
              <a:t>контролю</a:t>
            </a:r>
            <a:r>
              <a:rPr dirty="0" sz="900" spc="365">
                <a:latin typeface="Times New Roman"/>
                <a:cs typeface="Times New Roman"/>
              </a:rPr>
              <a:t> </a:t>
            </a:r>
            <a:r>
              <a:rPr dirty="0" sz="900" spc="-25">
                <a:latin typeface="Times New Roman"/>
                <a:cs typeface="Times New Roman"/>
              </a:rPr>
              <a:t>за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220071" y="9756902"/>
            <a:ext cx="909319" cy="4362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75565">
              <a:lnSpc>
                <a:spcPts val="1170"/>
              </a:lnSpc>
              <a:spcBef>
                <a:spcPts val="100"/>
              </a:spcBef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ts val="985"/>
              </a:lnSpc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marL="330200">
              <a:lnSpc>
                <a:spcPts val="1075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63340" y="7082028"/>
            <a:ext cx="1956815" cy="1266444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995994" y="628395"/>
            <a:ext cx="5996940" cy="259524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algn="just" marL="12700" marR="10160" indent="3175">
              <a:lnSpc>
                <a:spcPct val="118100"/>
              </a:lnSpc>
              <a:spcBef>
                <a:spcPts val="130"/>
              </a:spcBef>
            </a:pPr>
            <a:r>
              <a:rPr dirty="0" sz="1300">
                <a:latin typeface="Times New Roman"/>
                <a:cs typeface="Times New Roman"/>
              </a:rPr>
              <a:t>Національної</a:t>
            </a:r>
            <a:r>
              <a:rPr dirty="0" sz="1300" spc="2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поліції</a:t>
            </a:r>
            <a:r>
              <a:rPr dirty="0" sz="1300" spc="24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26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у</a:t>
            </a:r>
            <a:r>
              <a:rPr dirty="0" sz="1300" spc="27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Львівській</a:t>
            </a:r>
            <a:r>
              <a:rPr dirty="0" sz="1300" spc="2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області</a:t>
            </a:r>
            <a:r>
              <a:rPr dirty="0" sz="1300" spc="2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(лист</a:t>
            </a:r>
            <a:r>
              <a:rPr dirty="0" sz="1300" spc="24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22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22.07.2025 </a:t>
            </a:r>
            <a:r>
              <a:rPr dirty="0" sz="1300">
                <a:latin typeface="Times New Roman"/>
                <a:cs typeface="Times New Roman"/>
              </a:rPr>
              <a:t>N‹</a:t>
            </a:r>
            <a:r>
              <a:rPr dirty="0" sz="1300" spc="4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236167-2025)</a:t>
            </a:r>
            <a:r>
              <a:rPr dirty="0" sz="1300" spc="4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щодо</a:t>
            </a:r>
            <a:r>
              <a:rPr dirty="0" sz="1300" spc="3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виявлення</a:t>
            </a:r>
            <a:r>
              <a:rPr dirty="0" sz="1300" spc="45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</a:t>
            </a:r>
            <a:r>
              <a:rPr dirty="0" sz="1300" spc="2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обігу,</a:t>
            </a:r>
            <a:r>
              <a:rPr dirty="0" sz="1300" spc="3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ввезених</a:t>
            </a:r>
            <a:r>
              <a:rPr dirty="0" sz="1300" spc="4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2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порушенням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лікарських </a:t>
            </a:r>
            <a:r>
              <a:rPr dirty="0" sz="1300">
                <a:latin typeface="Times New Roman"/>
                <a:cs typeface="Times New Roman"/>
              </a:rPr>
              <a:t>засобів,</a:t>
            </a:r>
            <a:r>
              <a:rPr dirty="0" sz="1300" spc="20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16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маркуванням</a:t>
            </a:r>
            <a:r>
              <a:rPr dirty="0" sz="1300" spc="2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іноземною</a:t>
            </a:r>
            <a:r>
              <a:rPr dirty="0" sz="1300" spc="23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мовою,</a:t>
            </a:r>
            <a:r>
              <a:rPr dirty="0" sz="1300" spc="190">
                <a:latin typeface="Times New Roman"/>
                <a:cs typeface="Times New Roman"/>
              </a:rPr>
              <a:t>  </a:t>
            </a:r>
            <a:r>
              <a:rPr dirty="0" u="sng" sz="130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00" spc="165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0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300" spc="225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0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00" spc="195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0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00" spc="229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00" spc="-25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sz="1300" spc="-25"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03030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00" spc="340">
                <a:uFill>
                  <a:solidFill>
                    <a:srgbClr val="03030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03030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00" spc="3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2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метою</a:t>
            </a:r>
            <a:r>
              <a:rPr dirty="0" sz="1300" spc="2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активної</a:t>
            </a:r>
            <a:r>
              <a:rPr dirty="0" sz="1300" spc="3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протидії</a:t>
            </a:r>
            <a:r>
              <a:rPr dirty="0" sz="1300" spc="3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поширенню</a:t>
            </a:r>
            <a:r>
              <a:rPr dirty="0" sz="1300" spc="3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37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засобів, </a:t>
            </a:r>
            <a:r>
              <a:rPr dirty="0" sz="1300">
                <a:latin typeface="Times New Roman"/>
                <a:cs typeface="Times New Roman"/>
              </a:rPr>
              <a:t>шляхи</a:t>
            </a:r>
            <a:r>
              <a:rPr dirty="0" sz="1300" spc="4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надходження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3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умови</a:t>
            </a:r>
            <a:r>
              <a:rPr dirty="0" sz="1300" spc="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зберігання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яких</a:t>
            </a:r>
            <a:r>
              <a:rPr dirty="0" sz="1300" spc="4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невідомі,</a:t>
            </a:r>
            <a:r>
              <a:rPr dirty="0" sz="1300" spc="4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визначити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якість</a:t>
            </a:r>
            <a:r>
              <a:rPr dirty="0" sz="1300" spc="415">
                <a:latin typeface="Times New Roman"/>
                <a:cs typeface="Times New Roman"/>
              </a:rPr>
              <a:t> </a:t>
            </a:r>
            <a:r>
              <a:rPr dirty="0" sz="1300" spc="-25">
                <a:latin typeface="Times New Roman"/>
                <a:cs typeface="Times New Roman"/>
              </a:rPr>
              <a:t>та </a:t>
            </a:r>
            <a:r>
              <a:rPr dirty="0" sz="1300">
                <a:latin typeface="Times New Roman"/>
                <a:cs typeface="Times New Roman"/>
              </a:rPr>
              <a:t>безпечність</a:t>
            </a:r>
            <a:r>
              <a:rPr dirty="0" sz="1300" spc="3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яких</a:t>
            </a:r>
            <a:r>
              <a:rPr dirty="0" sz="1300" spc="2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неможливо,</a:t>
            </a:r>
            <a:r>
              <a:rPr dirty="0" sz="1300" spc="3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1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огляду</a:t>
            </a:r>
            <a:r>
              <a:rPr dirty="0" sz="1300" spc="30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</a:t>
            </a:r>
            <a:r>
              <a:rPr dirty="0" sz="1300" spc="1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те,</a:t>
            </a:r>
            <a:r>
              <a:rPr dirty="0" sz="1300" spc="2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що</a:t>
            </a:r>
            <a:r>
              <a:rPr dirty="0" sz="1300" spc="2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така</a:t>
            </a:r>
            <a:r>
              <a:rPr dirty="0" sz="1300" spc="2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продукція</a:t>
            </a:r>
            <a:r>
              <a:rPr dirty="0" sz="1300" spc="3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с</a:t>
            </a:r>
            <a:r>
              <a:rPr dirty="0" sz="1300" spc="114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небезпечною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1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може</a:t>
            </a:r>
            <a:r>
              <a:rPr dirty="0" sz="1300" spc="1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нести</a:t>
            </a:r>
            <a:r>
              <a:rPr dirty="0" sz="1300" spc="2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потенційну</a:t>
            </a:r>
            <a:r>
              <a:rPr dirty="0" sz="1300" spc="3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загрозу</a:t>
            </a:r>
            <a:r>
              <a:rPr dirty="0" sz="1300" spc="2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життю</a:t>
            </a:r>
            <a:r>
              <a:rPr dirty="0" sz="1300" spc="1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1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здоров’ю</a:t>
            </a:r>
            <a:r>
              <a:rPr dirty="0" sz="1300" spc="25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населения:</a:t>
            </a:r>
            <a:endParaRPr sz="1300">
              <a:latin typeface="Times New Roman"/>
              <a:cs typeface="Times New Roman"/>
            </a:endParaRPr>
          </a:p>
          <a:p>
            <a:pPr algn="just" marL="17145" marR="5080" indent="445770">
              <a:lnSpc>
                <a:spcPts val="1870"/>
              </a:lnSpc>
              <a:spcBef>
                <a:spcPts val="40"/>
              </a:spcBef>
            </a:pPr>
            <a:r>
              <a:rPr dirty="0" sz="1300" b="1">
                <a:latin typeface="Times New Roman"/>
                <a:cs typeface="Times New Roman"/>
              </a:rPr>
              <a:t>ЗАБОРОНПЮ</a:t>
            </a:r>
            <a:r>
              <a:rPr dirty="0" sz="1300" spc="135" b="1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реалізацію,</a:t>
            </a:r>
            <a:r>
              <a:rPr dirty="0" sz="1300" spc="1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зберігання</a:t>
            </a:r>
            <a:r>
              <a:rPr dirty="0" sz="1300" spc="4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4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застосування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серій</a:t>
            </a:r>
            <a:r>
              <a:rPr dirty="0" sz="1300" spc="465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80234702, </a:t>
            </a:r>
            <a:r>
              <a:rPr dirty="0" sz="1300" b="1">
                <a:latin typeface="Times New Roman"/>
                <a:cs typeface="Times New Roman"/>
              </a:rPr>
              <a:t>80234587,</a:t>
            </a:r>
            <a:r>
              <a:rPr dirty="0" sz="1300" spc="245" b="1">
                <a:latin typeface="Times New Roman"/>
                <a:cs typeface="Times New Roman"/>
              </a:rPr>
              <a:t>   </a:t>
            </a:r>
            <a:r>
              <a:rPr dirty="0" sz="1300" b="1">
                <a:latin typeface="Times New Roman"/>
                <a:cs typeface="Times New Roman"/>
              </a:rPr>
              <a:t>80240192</a:t>
            </a:r>
            <a:r>
              <a:rPr dirty="0" sz="1300" spc="265" b="1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лікарського</a:t>
            </a:r>
            <a:r>
              <a:rPr dirty="0" sz="1300" spc="250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засобу</a:t>
            </a:r>
            <a:r>
              <a:rPr dirty="0" sz="1300" spc="254">
                <a:latin typeface="Times New Roman"/>
                <a:cs typeface="Times New Roman"/>
              </a:rPr>
              <a:t>   </a:t>
            </a:r>
            <a:r>
              <a:rPr dirty="0" sz="1300" b="1">
                <a:latin typeface="Times New Roman"/>
                <a:cs typeface="Times New Roman"/>
              </a:rPr>
              <a:t>SYNCUMAR</a:t>
            </a:r>
            <a:r>
              <a:rPr dirty="0" sz="1300" spc="290" b="1">
                <a:latin typeface="Times New Roman"/>
                <a:cs typeface="Times New Roman"/>
              </a:rPr>
              <a:t>   </a:t>
            </a:r>
            <a:r>
              <a:rPr dirty="0" sz="1300" b="1">
                <a:latin typeface="Times New Roman"/>
                <a:cs typeface="Times New Roman"/>
              </a:rPr>
              <a:t>MITE</a:t>
            </a:r>
            <a:r>
              <a:rPr dirty="0" sz="1300" spc="484" b="1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1</a:t>
            </a:r>
            <a:r>
              <a:rPr dirty="0" sz="1300" spc="260">
                <a:latin typeface="Times New Roman"/>
                <a:cs typeface="Times New Roman"/>
              </a:rPr>
              <a:t>   </a:t>
            </a:r>
            <a:r>
              <a:rPr dirty="0" sz="1300" spc="-25">
                <a:latin typeface="Times New Roman"/>
                <a:cs typeface="Times New Roman"/>
              </a:rPr>
              <a:t>mg,</a:t>
            </a:r>
            <a:endParaRPr sz="1300">
              <a:latin typeface="Times New Roman"/>
              <a:cs typeface="Times New Roman"/>
            </a:endParaRPr>
          </a:p>
          <a:p>
            <a:pPr algn="just" marL="17780" marR="15240" indent="3810">
              <a:lnSpc>
                <a:spcPts val="1800"/>
              </a:lnSpc>
              <a:spcBef>
                <a:spcPts val="25"/>
              </a:spcBef>
            </a:pPr>
            <a:r>
              <a:rPr dirty="0" sz="1300" b="1">
                <a:latin typeface="Times New Roman"/>
                <a:cs typeface="Times New Roman"/>
              </a:rPr>
              <a:t>виробництва</a:t>
            </a:r>
            <a:r>
              <a:rPr dirty="0" sz="1300" spc="28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Bausch</a:t>
            </a:r>
            <a:r>
              <a:rPr dirty="0" sz="1300" spc="21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Health</a:t>
            </a:r>
            <a:r>
              <a:rPr dirty="0" sz="1300" spc="220" b="1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,</a:t>
            </a:r>
            <a:r>
              <a:rPr dirty="0" sz="1300" spc="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85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маркуванням</a:t>
            </a:r>
            <a:r>
              <a:rPr dirty="0" sz="1300" spc="33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іноземною</a:t>
            </a:r>
            <a:r>
              <a:rPr dirty="0" sz="1300" spc="22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мовою,</a:t>
            </a:r>
            <a:r>
              <a:rPr dirty="0" sz="1300" spc="12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що</a:t>
            </a:r>
            <a:r>
              <a:rPr dirty="0" sz="1300" spc="55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офіційно </a:t>
            </a:r>
            <a:r>
              <a:rPr dirty="0" sz="1300" b="1">
                <a:latin typeface="Times New Roman"/>
                <a:cs typeface="Times New Roman"/>
              </a:rPr>
              <a:t>не</a:t>
            </a:r>
            <a:r>
              <a:rPr dirty="0" sz="1300" spc="16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ввозився</a:t>
            </a:r>
            <a:r>
              <a:rPr dirty="0" sz="1300" spc="35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па</a:t>
            </a:r>
            <a:r>
              <a:rPr dirty="0" sz="1300" spc="20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територію</a:t>
            </a:r>
            <a:r>
              <a:rPr dirty="0" sz="1300" spc="270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України.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01316" y="3193288"/>
            <a:ext cx="1260475" cy="729615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algn="just" marL="12700" marR="5080" indent="442595">
              <a:lnSpc>
                <a:spcPct val="118800"/>
              </a:lnSpc>
              <a:spcBef>
                <a:spcPts val="80"/>
              </a:spcBef>
            </a:pPr>
            <a:r>
              <a:rPr dirty="0" sz="1300" spc="-10">
                <a:latin typeface="Times New Roman"/>
                <a:cs typeface="Times New Roman"/>
              </a:rPr>
              <a:t>Cy6’ектам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13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застосування розпорядження,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319882" y="3193288"/>
            <a:ext cx="4667250" cy="729615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algn="just" marL="12700" marR="5080" indent="51435">
              <a:lnSpc>
                <a:spcPct val="118800"/>
              </a:lnSpc>
              <a:spcBef>
                <a:spcPts val="80"/>
              </a:spcBef>
            </a:pPr>
            <a:r>
              <a:rPr dirty="0" sz="1300">
                <a:latin typeface="Times New Roman"/>
                <a:cs typeface="Times New Roman"/>
              </a:rPr>
              <a:t>господарювання,</a:t>
            </a:r>
            <a:r>
              <a:rPr dirty="0" sz="1300" spc="3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які</a:t>
            </a:r>
            <a:r>
              <a:rPr dirty="0" sz="1300" spc="3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здійснюють</a:t>
            </a:r>
            <a:r>
              <a:rPr dirty="0" sz="1300" spc="4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реалізацію,</a:t>
            </a:r>
            <a:r>
              <a:rPr dirty="0" sz="1300" spc="42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зберігання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27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засобів,</a:t>
            </a:r>
            <a:r>
              <a:rPr dirty="0" sz="1300" spc="2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невідкладно,</a:t>
            </a:r>
            <a:r>
              <a:rPr dirty="0" sz="1300" spc="27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після</a:t>
            </a:r>
            <a:r>
              <a:rPr dirty="0" sz="1300" spc="21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одержання</a:t>
            </a:r>
            <a:r>
              <a:rPr dirty="0" sz="1300" spc="254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даного </a:t>
            </a:r>
            <a:r>
              <a:rPr dirty="0" sz="1300">
                <a:latin typeface="Times New Roman"/>
                <a:cs typeface="Times New Roman"/>
              </a:rPr>
              <a:t>перевірити</a:t>
            </a:r>
            <a:r>
              <a:rPr dirty="0" sz="1300" spc="2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наявність</a:t>
            </a:r>
            <a:r>
              <a:rPr dirty="0" sz="1300" spc="24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серій</a:t>
            </a:r>
            <a:r>
              <a:rPr dirty="0" sz="1300" spc="2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вказаного</a:t>
            </a:r>
            <a:r>
              <a:rPr dirty="0" sz="1300" spc="27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лікарського</a:t>
            </a:r>
            <a:r>
              <a:rPr dirty="0" sz="1300" spc="29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засобу,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00349" y="3897376"/>
            <a:ext cx="6000750" cy="211518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just" marL="13335" marR="5715" indent="6350">
              <a:lnSpc>
                <a:spcPct val="117100"/>
              </a:lnSpc>
              <a:spcBef>
                <a:spcPts val="110"/>
              </a:spcBef>
            </a:pPr>
            <a:r>
              <a:rPr dirty="0" sz="1300">
                <a:latin typeface="Times New Roman"/>
                <a:cs typeface="Times New Roman"/>
              </a:rPr>
              <a:t>вжити</a:t>
            </a:r>
            <a:r>
              <a:rPr dirty="0" sz="1300" spc="4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заходи</a:t>
            </a:r>
            <a:r>
              <a:rPr dirty="0" sz="1300" spc="43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щодо</a:t>
            </a:r>
            <a:r>
              <a:rPr dirty="0" sz="1300" spc="3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вилучення</a:t>
            </a:r>
            <a:r>
              <a:rPr dirty="0" sz="1300" spc="45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ïx</a:t>
            </a:r>
            <a:r>
              <a:rPr dirty="0" sz="1300" spc="3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3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обігу</a:t>
            </a:r>
            <a:r>
              <a:rPr dirty="0" sz="1300" spc="48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шляхом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знищення</a:t>
            </a:r>
            <a:r>
              <a:rPr dirty="0" sz="1300" spc="4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або</a:t>
            </a:r>
            <a:r>
              <a:rPr dirty="0" sz="1300" spc="409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повернення </a:t>
            </a:r>
            <a:r>
              <a:rPr dirty="0" sz="1300">
                <a:latin typeface="Times New Roman"/>
                <a:cs typeface="Times New Roman"/>
              </a:rPr>
              <a:t>постачальнику,</a:t>
            </a:r>
            <a:r>
              <a:rPr dirty="0" sz="1300" spc="1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про</a:t>
            </a:r>
            <a:r>
              <a:rPr dirty="0" sz="1300" spc="229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що</a:t>
            </a:r>
            <a:r>
              <a:rPr dirty="0" sz="1300" spc="2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повідомити</a:t>
            </a:r>
            <a:r>
              <a:rPr dirty="0" sz="1300" spc="2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територіальний</a:t>
            </a:r>
            <a:r>
              <a:rPr dirty="0" sz="1300" spc="2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орган</a:t>
            </a:r>
            <a:r>
              <a:rPr dirty="0" sz="1300" spc="254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Держлікслужби. </a:t>
            </a:r>
            <a:r>
              <a:rPr dirty="0" sz="1300">
                <a:latin typeface="Times New Roman"/>
                <a:cs typeface="Times New Roman"/>
              </a:rPr>
              <a:t>У</a:t>
            </a:r>
            <a:r>
              <a:rPr dirty="0" sz="1300" spc="2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разi</a:t>
            </a:r>
            <a:r>
              <a:rPr dirty="0" sz="1300" spc="3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знищення</a:t>
            </a:r>
            <a:r>
              <a:rPr dirty="0" sz="1300" spc="3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відходів</a:t>
            </a:r>
            <a:r>
              <a:rPr dirty="0" sz="1300" spc="2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зазначених</a:t>
            </a:r>
            <a:r>
              <a:rPr dirty="0" sz="1300" spc="3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серій</a:t>
            </a:r>
            <a:r>
              <a:rPr dirty="0" sz="1300" spc="30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лікарського</a:t>
            </a:r>
            <a:r>
              <a:rPr dirty="0" sz="1300" spc="3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засобу</a:t>
            </a:r>
            <a:r>
              <a:rPr dirty="0" sz="1300" spc="3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</a:t>
            </a:r>
            <a:r>
              <a:rPr dirty="0" sz="1300" spc="27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двотижневий </a:t>
            </a:r>
            <a:r>
              <a:rPr dirty="0" sz="1300">
                <a:latin typeface="Times New Roman"/>
                <a:cs typeface="Times New Roman"/>
              </a:rPr>
              <a:t>строк</a:t>
            </a:r>
            <a:r>
              <a:rPr dirty="0" sz="1300" spc="31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направити</a:t>
            </a:r>
            <a:r>
              <a:rPr dirty="0" sz="1300" spc="33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до</a:t>
            </a:r>
            <a:r>
              <a:rPr dirty="0" sz="1300" spc="3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територіального</a:t>
            </a:r>
            <a:r>
              <a:rPr dirty="0" sz="1300" spc="27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органу</a:t>
            </a:r>
            <a:r>
              <a:rPr dirty="0" sz="1300" spc="3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Держлікслужби</a:t>
            </a:r>
            <a:r>
              <a:rPr dirty="0" sz="1300" spc="38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копію</a:t>
            </a:r>
            <a:r>
              <a:rPr dirty="0" sz="1300" spc="300">
                <a:latin typeface="Times New Roman"/>
                <a:cs typeface="Times New Roman"/>
              </a:rPr>
              <a:t>  </a:t>
            </a:r>
            <a:r>
              <a:rPr dirty="0" sz="1300" spc="-20">
                <a:latin typeface="Times New Roman"/>
                <a:cs typeface="Times New Roman"/>
              </a:rPr>
              <a:t>акта </a:t>
            </a:r>
            <a:r>
              <a:rPr dirty="0" sz="1300">
                <a:latin typeface="Times New Roman"/>
                <a:cs typeface="Times New Roman"/>
              </a:rPr>
              <a:t>про</a:t>
            </a:r>
            <a:r>
              <a:rPr dirty="0" sz="1300" spc="2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знищення</a:t>
            </a:r>
            <a:r>
              <a:rPr dirty="0" sz="1300" spc="3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відходів</a:t>
            </a:r>
            <a:r>
              <a:rPr dirty="0" sz="1300" spc="2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лікарського</a:t>
            </a:r>
            <a:r>
              <a:rPr dirty="0" sz="1300" spc="28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засобу.</a:t>
            </a:r>
            <a:endParaRPr sz="1300">
              <a:latin typeface="Times New Roman"/>
              <a:cs typeface="Times New Roman"/>
            </a:endParaRPr>
          </a:p>
          <a:p>
            <a:pPr algn="just" marL="13335" marR="28575" indent="450215">
              <a:lnSpc>
                <a:spcPct val="115399"/>
              </a:lnSpc>
              <a:spcBef>
                <a:spcPts val="70"/>
              </a:spcBef>
            </a:pPr>
            <a:r>
              <a:rPr dirty="0" sz="1300">
                <a:latin typeface="Times New Roman"/>
                <a:cs typeface="Times New Roman"/>
              </a:rPr>
              <a:t>Контроль</a:t>
            </a:r>
            <a:r>
              <a:rPr dirty="0" sz="1300" spc="38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36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виконанням</a:t>
            </a:r>
            <a:r>
              <a:rPr dirty="0" sz="1300" spc="370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даного</a:t>
            </a:r>
            <a:r>
              <a:rPr dirty="0" sz="1300" spc="380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розпорядження</a:t>
            </a:r>
            <a:r>
              <a:rPr dirty="0" sz="1300" spc="425">
                <a:latin typeface="Times New Roman"/>
                <a:cs typeface="Times New Roman"/>
              </a:rPr>
              <a:t>   </a:t>
            </a:r>
            <a:r>
              <a:rPr dirty="0" sz="1300" spc="-10">
                <a:latin typeface="Times New Roman"/>
                <a:cs typeface="Times New Roman"/>
              </a:rPr>
              <a:t>здійснюють </a:t>
            </a:r>
            <a:r>
              <a:rPr dirty="0" sz="1300">
                <a:latin typeface="Times New Roman"/>
                <a:cs typeface="Times New Roman"/>
              </a:rPr>
              <a:t>територіальні</a:t>
            </a:r>
            <a:r>
              <a:rPr dirty="0" sz="1300" spc="3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органи</a:t>
            </a:r>
            <a:r>
              <a:rPr dirty="0" sz="1300" spc="2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Держлікслужби</a:t>
            </a:r>
            <a:r>
              <a:rPr dirty="0" sz="1300" spc="4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</a:t>
            </a:r>
            <a:r>
              <a:rPr dirty="0" sz="1300" spc="2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відповідній</a:t>
            </a:r>
            <a:r>
              <a:rPr dirty="0" sz="1300" spc="34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території.</a:t>
            </a:r>
            <a:endParaRPr sz="1300">
              <a:latin typeface="Times New Roman"/>
              <a:cs typeface="Times New Roman"/>
            </a:endParaRPr>
          </a:p>
          <a:p>
            <a:pPr algn="just" marL="12700" marR="5080" indent="447040">
              <a:lnSpc>
                <a:spcPct val="115399"/>
              </a:lnSpc>
              <a:spcBef>
                <a:spcPts val="35"/>
              </a:spcBef>
            </a:pPr>
            <a:r>
              <a:rPr dirty="0" sz="1300">
                <a:latin typeface="Times New Roman"/>
                <a:cs typeface="Times New Roman"/>
              </a:rPr>
              <a:t>Невиконання</a:t>
            </a:r>
            <a:r>
              <a:rPr dirty="0" sz="1300" spc="229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даного</a:t>
            </a:r>
            <a:r>
              <a:rPr dirty="0" sz="1300" spc="15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розпорядження</a:t>
            </a:r>
            <a:r>
              <a:rPr dirty="0" sz="1300" spc="2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тягне</a:t>
            </a:r>
            <a:r>
              <a:rPr dirty="0" sz="1300" spc="14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1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собою</a:t>
            </a:r>
            <a:r>
              <a:rPr dirty="0" sz="1300" spc="18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відповідальність </a:t>
            </a:r>
            <a:r>
              <a:rPr dirty="0" sz="1300" spc="10">
                <a:latin typeface="Times New Roman"/>
                <a:cs typeface="Times New Roman"/>
              </a:rPr>
              <a:t>згідно</a:t>
            </a:r>
            <a:r>
              <a:rPr dirty="0" sz="1300" spc="215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з</a:t>
            </a:r>
            <a:r>
              <a:rPr dirty="0" sz="1300" spc="135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чинним</a:t>
            </a:r>
            <a:r>
              <a:rPr dirty="0" sz="1300" spc="305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законодавством</a:t>
            </a:r>
            <a:r>
              <a:rPr dirty="0" sz="1300" spc="21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України.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99301" y="6219952"/>
            <a:ext cx="4406265" cy="958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4490" marR="974725" indent="-352425">
              <a:lnSpc>
                <a:spcPct val="120000"/>
              </a:lnSpc>
              <a:spcBef>
                <a:spcPts val="100"/>
              </a:spcBef>
            </a:pPr>
            <a:r>
              <a:rPr dirty="0" sz="1300">
                <a:latin typeface="Times New Roman"/>
                <a:cs typeface="Times New Roman"/>
              </a:rPr>
              <a:t>Копіі</a:t>
            </a:r>
            <a:r>
              <a:rPr dirty="0" sz="1300" spc="1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даного</a:t>
            </a:r>
            <a:r>
              <a:rPr dirty="0" sz="1300" spc="2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розпорядження</a:t>
            </a:r>
            <a:r>
              <a:rPr dirty="0" sz="1300" spc="484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направлені: </a:t>
            </a:r>
            <a:r>
              <a:rPr dirty="0" sz="1300">
                <a:latin typeface="Times New Roman"/>
                <a:cs typeface="Times New Roman"/>
              </a:rPr>
              <a:t>Міністерство</a:t>
            </a:r>
            <a:r>
              <a:rPr dirty="0" sz="1300" spc="3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охорони</a:t>
            </a:r>
            <a:r>
              <a:rPr dirty="0" sz="1300" spc="3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здоров’я</a:t>
            </a:r>
            <a:r>
              <a:rPr dirty="0" sz="1300" spc="39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Украі'ни;</a:t>
            </a:r>
            <a:endParaRPr sz="1300">
              <a:latin typeface="Times New Roman"/>
              <a:cs typeface="Times New Roman"/>
            </a:endParaRPr>
          </a:p>
          <a:p>
            <a:pPr marL="13335" marR="5080" indent="351790">
              <a:lnSpc>
                <a:spcPct val="110800"/>
              </a:lnSpc>
              <a:spcBef>
                <a:spcPts val="140"/>
              </a:spcBef>
              <a:tabLst>
                <a:tab pos="760095" algn="l"/>
                <a:tab pos="1842770" algn="l"/>
                <a:tab pos="2850515" algn="l"/>
                <a:tab pos="3423285" algn="l"/>
              </a:tabLst>
            </a:pPr>
            <a:r>
              <a:rPr dirty="0" sz="1300" spc="35">
                <a:latin typeface="Times New Roman"/>
                <a:cs typeface="Times New Roman"/>
              </a:rPr>
              <a:t>ДП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«Державний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експертний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центр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Міністерства України».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45862" y="6735064"/>
            <a:ext cx="64452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0">
                <a:latin typeface="Times New Roman"/>
                <a:cs typeface="Times New Roman"/>
              </a:rPr>
              <a:t>охорони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326729" y="6735064"/>
            <a:ext cx="64833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0">
                <a:latin typeface="Times New Roman"/>
                <a:cs typeface="Times New Roman"/>
              </a:rPr>
              <a:t>здоров’я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108707" y="7416291"/>
            <a:ext cx="57594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0" b="1">
                <a:latin typeface="Times New Roman"/>
                <a:cs typeface="Times New Roman"/>
              </a:rPr>
              <a:t>Голова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991304" y="9491471"/>
            <a:ext cx="19621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35">
                <a:latin typeface="Times New Roman"/>
                <a:cs typeface="Times New Roman"/>
              </a:rPr>
              <a:t>Гl</a:t>
            </a:r>
            <a:r>
              <a:rPr dirty="0" sz="800" spc="-7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iна</a:t>
            </a:r>
            <a:r>
              <a:rPr dirty="0" sz="800" spc="70">
                <a:latin typeface="Times New Roman"/>
                <a:cs typeface="Times New Roman"/>
              </a:rPr>
              <a:t> </a:t>
            </a:r>
            <a:r>
              <a:rPr dirty="0" sz="800" spc="-75">
                <a:latin typeface="Times New Roman"/>
                <a:cs typeface="Times New Roman"/>
              </a:rPr>
              <a:t>ЧОРГІ</a:t>
            </a:r>
            <a:r>
              <a:rPr dirty="0" sz="800" spc="-85">
                <a:latin typeface="Times New Roman"/>
                <a:cs typeface="Times New Roman"/>
              </a:rPr>
              <a:t> </a:t>
            </a:r>
            <a:r>
              <a:rPr dirty="0" sz="800" spc="-80">
                <a:latin typeface="Times New Roman"/>
                <a:cs typeface="Times New Roman"/>
              </a:rPr>
              <a:t>Е</a:t>
            </a:r>
            <a:r>
              <a:rPr dirty="0" sz="800" spc="-114">
                <a:latin typeface="Times New Roman"/>
                <a:cs typeface="Times New Roman"/>
              </a:rPr>
              <a:t> </a:t>
            </a:r>
            <a:r>
              <a:rPr dirty="0" sz="800" spc="-145">
                <a:latin typeface="Times New Roman"/>
                <a:cs typeface="Times New Roman"/>
              </a:rPr>
              <a:t>I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IbKA,</a:t>
            </a:r>
            <a:r>
              <a:rPr dirty="0" sz="800" spc="160">
                <a:latin typeface="Times New Roman"/>
                <a:cs typeface="Times New Roman"/>
              </a:rPr>
              <a:t> </a:t>
            </a:r>
            <a:r>
              <a:rPr dirty="0" sz="800" spc="-45">
                <a:latin typeface="Times New Roman"/>
                <a:cs typeface="Times New Roman"/>
              </a:rPr>
              <a:t>ic/1.{044)</a:t>
            </a:r>
            <a:r>
              <a:rPr dirty="0" sz="800" spc="7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422-</a:t>
            </a:r>
            <a:r>
              <a:rPr dirty="0" sz="800">
                <a:latin typeface="Times New Roman"/>
                <a:cs typeface="Times New Roman"/>
              </a:rPr>
              <a:t>55-76</a:t>
            </a:r>
            <a:r>
              <a:rPr dirty="0" sz="800" spc="29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133)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813755" y="7443723"/>
            <a:ext cx="108966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b="1">
                <a:latin typeface="Times New Roman"/>
                <a:cs typeface="Times New Roman"/>
              </a:rPr>
              <a:t>ан</a:t>
            </a:r>
            <a:r>
              <a:rPr dirty="0" sz="1300" spc="155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ICACHKO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84852" y="167639"/>
            <a:ext cx="457107" cy="627887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453785" y="10120995"/>
            <a:ext cx="132080" cy="239395"/>
          </a:xfrm>
          <a:prstGeom prst="rect">
            <a:avLst/>
          </a:prstGeom>
        </p:spPr>
        <p:txBody>
          <a:bodyPr wrap="square" lIns="0" tIns="3175" rIns="0" bIns="0" rtlCol="0" vert="vert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750" spc="-130">
                <a:latin typeface="Arial MT"/>
                <a:cs typeface="Arial MT"/>
              </a:rPr>
              <a:t>0’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 spc="-70">
                <a:latin typeface="Arial MT"/>
                <a:cs typeface="Arial MT"/>
              </a:rPr>
              <a:t>C00</a:t>
            </a:r>
            <a:endParaRPr sz="750">
              <a:latin typeface="Arial MT"/>
              <a:cs typeface="Arial MT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99983" y="10119359"/>
            <a:ext cx="1645588" cy="246888"/>
          </a:xfrm>
          <a:prstGeom prst="rect">
            <a:avLst/>
          </a:prstGeom>
        </p:spPr>
      </p:pic>
      <p:grpSp>
        <p:nvGrpSpPr>
          <p:cNvPr id="5" name="object 5" descr=""/>
          <p:cNvGrpSpPr/>
          <p:nvPr/>
        </p:nvGrpSpPr>
        <p:grpSpPr>
          <a:xfrm>
            <a:off x="6125244" y="9418319"/>
            <a:ext cx="1149350" cy="243840"/>
            <a:chOff x="6125244" y="9418319"/>
            <a:chExt cx="1149350" cy="243840"/>
          </a:xfrm>
        </p:grpSpPr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274567" y="9418319"/>
              <a:ext cx="48758" cy="103631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481789" y="9445751"/>
              <a:ext cx="383969" cy="60959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176593" y="9442703"/>
              <a:ext cx="45710" cy="57912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125244" y="9424415"/>
              <a:ext cx="1148864" cy="237743"/>
            </a:xfrm>
            <a:prstGeom prst="rect">
              <a:avLst/>
            </a:prstGeom>
          </p:spPr>
        </p:pic>
      </p:grpSp>
      <p:pic>
        <p:nvPicPr>
          <p:cNvPr id="10" name="object 10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777843" y="10302240"/>
            <a:ext cx="1697393" cy="198120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1114832" y="803147"/>
            <a:ext cx="5821680" cy="216408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algn="ctr" marL="412115" marR="439420">
              <a:lnSpc>
                <a:spcPts val="1610"/>
              </a:lnSpc>
              <a:spcBef>
                <a:spcPts val="210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12065">
              <a:lnSpc>
                <a:spcPts val="1515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48895" marR="43815">
              <a:lnSpc>
                <a:spcPts val="1270"/>
              </a:lnSpc>
              <a:spcBef>
                <a:spcPts val="1585"/>
              </a:spcBef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Берестейський,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 spc="-185">
                <a:latin typeface="Times New Roman"/>
                <a:cs typeface="Times New Roman"/>
              </a:rPr>
              <a:t>120—</a:t>
            </a:r>
            <a:r>
              <a:rPr dirty="0" sz="1100" spc="-70">
                <a:latin typeface="Times New Roman"/>
                <a:cs typeface="Times New Roman"/>
              </a:rPr>
              <a:t>A,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Київ, </a:t>
            </a:r>
            <a:r>
              <a:rPr dirty="0" sz="1100">
                <a:latin typeface="Times New Roman"/>
                <a:cs typeface="Times New Roman"/>
              </a:rPr>
              <a:t>03115,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55">
                <a:latin typeface="Times New Roman"/>
                <a:cs typeface="Times New Roman"/>
              </a:rPr>
              <a:t> </a:t>
            </a:r>
            <a:r>
              <a:rPr dirty="0" sz="1100" spc="-90">
                <a:latin typeface="Times New Roman"/>
                <a:cs typeface="Times New Roman"/>
              </a:rPr>
              <a:t>422-</a:t>
            </a:r>
            <a:r>
              <a:rPr dirty="0" sz="1100" spc="-125">
                <a:latin typeface="Times New Roman"/>
                <a:cs typeface="Times New Roman"/>
              </a:rPr>
              <a:t>55—</a:t>
            </a:r>
            <a:r>
              <a:rPr dirty="0" sz="1100" spc="-35">
                <a:latin typeface="Times New Roman"/>
                <a:cs typeface="Times New Roman"/>
              </a:rPr>
              <a:t>77,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85">
                <a:latin typeface="Times New Roman"/>
                <a:cs typeface="Times New Roman"/>
              </a:rPr>
              <a:t>e—</a:t>
            </a:r>
            <a:r>
              <a:rPr dirty="0" sz="1100" spc="-95">
                <a:latin typeface="Times New Roman"/>
                <a:cs typeface="Times New Roman"/>
              </a:rPr>
              <a:t>mail: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  <a:hlinkClick r:id="rId9"/>
              </a:rPr>
              <a:t>dls@dls.gov.ua</a:t>
            </a:r>
            <a:r>
              <a:rPr dirty="0" sz="1100" spc="-10">
                <a:latin typeface="Times New Roman"/>
                <a:cs typeface="Times New Roman"/>
                <a:hlinkClick r:id="rId9"/>
              </a:rPr>
              <a:t>,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https://www.dls.яov.na,</a:t>
            </a:r>
            <a:r>
              <a:rPr dirty="0" sz="110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Код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tabLst>
                <a:tab pos="915669" algn="l"/>
                <a:tab pos="2289810" algn="l"/>
                <a:tab pos="3108325" algn="l"/>
                <a:tab pos="4496435" algn="l"/>
                <a:tab pos="5788025" algn="l"/>
              </a:tabLst>
            </a:pPr>
            <a:r>
              <a:rPr dirty="0" u="sng" sz="14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baseline="2057" sz="2025">
                <a:latin typeface="Times New Roman"/>
                <a:cs typeface="Times New Roman"/>
              </a:rPr>
              <a:t>На N* </a:t>
            </a:r>
            <a:r>
              <a:rPr dirty="0" u="sng" baseline="2057" sz="202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3968" sz="2100">
                <a:latin typeface="Times New Roman"/>
                <a:cs typeface="Times New Roman"/>
              </a:rPr>
              <a:t>від </a:t>
            </a:r>
            <a:r>
              <a:rPr dirty="0" u="sng" baseline="3968" sz="21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endParaRPr baseline="3968" sz="2100">
              <a:latin typeface="Times New Roman"/>
              <a:cs typeface="Times New Roman"/>
            </a:endParaRPr>
          </a:p>
          <a:p>
            <a:pPr marL="3127375" marR="5080" indent="-6985">
              <a:lnSpc>
                <a:spcPts val="1580"/>
              </a:lnSpc>
              <a:spcBef>
                <a:spcPts val="1555"/>
              </a:spcBef>
              <a:tabLst>
                <a:tab pos="5101590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0">
                <a:latin typeface="Times New Roman"/>
                <a:cs typeface="Times New Roman"/>
              </a:rPr>
              <a:t>суб'сктів </a:t>
            </a:r>
            <a:r>
              <a:rPr dirty="0" sz="1350" spc="55">
                <a:latin typeface="Times New Roman"/>
                <a:cs typeface="Times New Roman"/>
              </a:rPr>
              <a:t>господарювання,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заимаються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558958" y="2937002"/>
            <a:ext cx="138874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4770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зберіганням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i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029261" y="3141217"/>
            <a:ext cx="906144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55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230298" y="2937002"/>
            <a:ext cx="1184275" cy="6369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5080" indent="2540">
              <a:lnSpc>
                <a:spcPct val="98500"/>
              </a:lnSpc>
              <a:spcBef>
                <a:spcPts val="125"/>
              </a:spcBef>
            </a:pPr>
            <a:r>
              <a:rPr dirty="0" sz="1350" spc="-10">
                <a:latin typeface="Times New Roman"/>
                <a:cs typeface="Times New Roman"/>
              </a:rPr>
              <a:t>реалізацісю, </a:t>
            </a:r>
            <a:r>
              <a:rPr dirty="0" sz="1350" spc="40">
                <a:latin typeface="Times New Roman"/>
                <a:cs typeface="Times New Roman"/>
              </a:rPr>
              <a:t>застосуванняи </a:t>
            </a:r>
            <a:r>
              <a:rPr dirty="0" sz="1350" spc="-10">
                <a:latin typeface="Times New Roman"/>
                <a:cs typeface="Times New Roman"/>
              </a:rPr>
              <a:t>засобів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045480" y="3741928"/>
            <a:ext cx="5984875" cy="51873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192780">
              <a:lnSpc>
                <a:spcPts val="1535"/>
              </a:lnSpc>
              <a:spcBef>
                <a:spcPts val="100"/>
              </a:spcBef>
              <a:tabLst>
                <a:tab pos="4639310" algn="l"/>
              </a:tabLst>
            </a:pPr>
            <a:r>
              <a:rPr dirty="0" sz="1300" spc="-10">
                <a:latin typeface="Cambria"/>
                <a:cs typeface="Cambria"/>
              </a:rPr>
              <a:t>Керівникам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10">
                <a:latin typeface="Cambria"/>
                <a:cs typeface="Cambria"/>
              </a:rPr>
              <a:t>територіальних</a:t>
            </a:r>
            <a:endParaRPr sz="1300">
              <a:latin typeface="Cambria"/>
              <a:cs typeface="Cambria"/>
            </a:endParaRPr>
          </a:p>
          <a:p>
            <a:pPr marL="3193415">
              <a:lnSpc>
                <a:spcPts val="1655"/>
              </a:lnSpc>
            </a:pPr>
            <a:r>
              <a:rPr dirty="0" sz="1400">
                <a:latin typeface="Cambria"/>
                <a:cs typeface="Cambria"/>
              </a:rPr>
              <a:t>органів </a:t>
            </a:r>
            <a:r>
              <a:rPr dirty="0" sz="1400" spc="-10">
                <a:latin typeface="Cambria"/>
                <a:cs typeface="Cambria"/>
              </a:rPr>
              <a:t>Держлікслужби</a:t>
            </a:r>
            <a:endParaRPr sz="14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1525"/>
              </a:spcBef>
            </a:pPr>
            <a:endParaRPr sz="1400">
              <a:latin typeface="Cambria"/>
              <a:cs typeface="Cambria"/>
            </a:endParaRPr>
          </a:p>
          <a:p>
            <a:pPr algn="ctr" marL="66675">
              <a:lnSpc>
                <a:spcPct val="100000"/>
              </a:lnSpc>
            </a:pP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7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9740">
              <a:lnSpc>
                <a:spcPct val="100000"/>
              </a:lnSpc>
            </a:pPr>
            <a:r>
              <a:rPr dirty="0" sz="1300">
                <a:latin typeface="Times New Roman"/>
                <a:cs typeface="Times New Roman"/>
              </a:rPr>
              <a:t>Відповідно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до</a:t>
            </a:r>
            <a:r>
              <a:rPr dirty="0" sz="1300" spc="4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Конституцїі</a:t>
            </a:r>
            <a:r>
              <a:rPr dirty="0" sz="1300" spc="4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України,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статей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15,</a:t>
            </a:r>
            <a:r>
              <a:rPr dirty="0" sz="1300" spc="4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22,</a:t>
            </a:r>
            <a:r>
              <a:rPr dirty="0" sz="1300" spc="4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55</a:t>
            </a:r>
            <a:r>
              <a:rPr dirty="0" sz="1300" spc="4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Закону</a:t>
            </a:r>
            <a:r>
              <a:rPr dirty="0" sz="1300" spc="8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України</a:t>
            </a:r>
            <a:endParaRPr sz="1300">
              <a:latin typeface="Times New Roman"/>
              <a:cs typeface="Times New Roman"/>
            </a:endParaRPr>
          </a:p>
          <a:p>
            <a:pPr algn="just" marL="15875" marR="5080" indent="-3175">
              <a:lnSpc>
                <a:spcPct val="113700"/>
              </a:lnSpc>
              <a:spcBef>
                <a:spcPts val="15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 15,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17,</a:t>
            </a:r>
            <a:r>
              <a:rPr dirty="0" sz="1350" spc="-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40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3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3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(тимчасовоl</a:t>
            </a:r>
            <a:r>
              <a:rPr dirty="0" sz="1350" spc="459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території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Украіни,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</a:t>
            </a:r>
            <a:r>
              <a:rPr dirty="0" sz="1350" spc="350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юстицїі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185">
                <a:latin typeface="Times New Roman"/>
                <a:cs typeface="Times New Roman"/>
              </a:rPr>
              <a:t> </a:t>
            </a:r>
            <a:r>
              <a:rPr dirty="0" sz="1300" spc="-260">
                <a:latin typeface="Times New Roman"/>
                <a:cs typeface="Times New Roman"/>
              </a:rPr>
              <a:t>№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126/20439,</a:t>
            </a:r>
            <a:r>
              <a:rPr dirty="0" sz="1300" spc="2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Порядку</a:t>
            </a:r>
            <a:r>
              <a:rPr dirty="0" sz="1300" spc="2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контролю</a:t>
            </a:r>
            <a:r>
              <a:rPr dirty="0" sz="1300" spc="2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якості</a:t>
            </a:r>
            <a:r>
              <a:rPr dirty="0" sz="1300" spc="2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лlкарськИХ</a:t>
            </a:r>
            <a:r>
              <a:rPr dirty="0" sz="1300" spc="2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28С</a:t>
            </a:r>
            <a:r>
              <a:rPr dirty="0" sz="1300" spc="3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бів</a:t>
            </a:r>
            <a:r>
              <a:rPr dirty="0" sz="1300" spc="1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під</a:t>
            </a:r>
            <a:r>
              <a:rPr dirty="0" sz="1300" spc="1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час</a:t>
            </a:r>
            <a:r>
              <a:rPr dirty="0" sz="1300" spc="204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оптової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3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роздрібної</a:t>
            </a:r>
            <a:r>
              <a:rPr dirty="0" sz="1300" spc="4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торгівлі,</a:t>
            </a:r>
            <a:r>
              <a:rPr dirty="0" sz="1300" spc="43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затвердженого</a:t>
            </a:r>
            <a:r>
              <a:rPr dirty="0" sz="1300" spc="4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наказом</a:t>
            </a:r>
            <a:r>
              <a:rPr dirty="0" sz="1300" spc="4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Міністерства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охорони</a:t>
            </a:r>
            <a:r>
              <a:rPr dirty="0" sz="1300" spc="42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здоров'я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3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2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29.09.2014</a:t>
            </a:r>
            <a:r>
              <a:rPr dirty="0" sz="1300" spc="315">
                <a:latin typeface="Times New Roman"/>
                <a:cs typeface="Times New Roman"/>
              </a:rPr>
              <a:t> </a:t>
            </a:r>
            <a:r>
              <a:rPr dirty="0" sz="1300" spc="-135">
                <a:latin typeface="Times New Roman"/>
                <a:cs typeface="Times New Roman"/>
              </a:rPr>
              <a:t>N*</a:t>
            </a:r>
            <a:r>
              <a:rPr dirty="0" sz="1300" spc="1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677,</a:t>
            </a:r>
            <a:r>
              <a:rPr dirty="0" sz="1300" spc="2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заресстрованого</a:t>
            </a:r>
            <a:r>
              <a:rPr dirty="0" sz="1300" spc="1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Міністерством</a:t>
            </a:r>
            <a:r>
              <a:rPr dirty="0" sz="1300" spc="4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юстиції</a:t>
            </a:r>
            <a:r>
              <a:rPr dirty="0" sz="1300" spc="254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України</a:t>
            </a:r>
            <a:endParaRPr sz="1300">
              <a:latin typeface="Times New Roman"/>
              <a:cs typeface="Times New Roman"/>
            </a:endParaRPr>
          </a:p>
          <a:p>
            <a:pPr algn="just" marL="13970" marR="16510" indent="6350">
              <a:lnSpc>
                <a:spcPct val="113199"/>
              </a:lnSpc>
              <a:spcBef>
                <a:spcPts val="10"/>
              </a:spcBef>
            </a:pPr>
            <a:r>
              <a:rPr dirty="0" sz="1300">
                <a:latin typeface="Times New Roman"/>
                <a:cs typeface="Times New Roman"/>
              </a:rPr>
              <a:t>26.11.2014</a:t>
            </a:r>
            <a:r>
              <a:rPr dirty="0" sz="1300" spc="1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№</a:t>
            </a:r>
            <a:r>
              <a:rPr dirty="0" sz="1300" spc="11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1515/26292,</a:t>
            </a:r>
            <a:r>
              <a:rPr dirty="0" sz="1300" spc="2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Правил</a:t>
            </a:r>
            <a:r>
              <a:rPr dirty="0" sz="1300" spc="2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утилізації</a:t>
            </a:r>
            <a:r>
              <a:rPr dirty="0" sz="1300" spc="20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1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знищення</a:t>
            </a:r>
            <a:r>
              <a:rPr dirty="0" sz="1300" spc="2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29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 </a:t>
            </a:r>
            <a:r>
              <a:rPr dirty="0" sz="1350">
                <a:latin typeface="Times New Roman"/>
                <a:cs typeface="Times New Roman"/>
              </a:rPr>
              <a:t>3в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242,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заресстрованих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3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18.05.2015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012136" y="8907571"/>
            <a:ext cx="6022340" cy="71945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algn="just" marL="50800" marR="30480" indent="4445">
              <a:lnSpc>
                <a:spcPct val="111300"/>
              </a:lnSpc>
              <a:spcBef>
                <a:spcPts val="85"/>
              </a:spcBef>
            </a:pP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N*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550/26995,</a:t>
            </a:r>
            <a:r>
              <a:rPr dirty="0" sz="1350" spc="3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підставі</a:t>
            </a:r>
            <a:r>
              <a:rPr dirty="0" sz="1350" spc="3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3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термінового</a:t>
            </a:r>
            <a:r>
              <a:rPr dirty="0" sz="1350" spc="31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повідомлення </a:t>
            </a:r>
            <a:r>
              <a:rPr dirty="0" sz="1400" spc="-10">
                <a:latin typeface="Times New Roman"/>
                <a:cs typeface="Times New Roman"/>
              </a:rPr>
              <a:t>Від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17.09.2025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195">
                <a:latin typeface="Times New Roman"/>
                <a:cs typeface="Times New Roman"/>
              </a:rPr>
              <a:t>  </a:t>
            </a:r>
            <a:r>
              <a:rPr dirty="0" sz="1400" spc="-70">
                <a:latin typeface="Times New Roman"/>
                <a:cs typeface="Times New Roman"/>
              </a:rPr>
              <a:t>640—</a:t>
            </a:r>
            <a:r>
              <a:rPr dirty="0" sz="1400" spc="-55">
                <a:latin typeface="Times New Roman"/>
                <a:cs typeface="Times New Roman"/>
              </a:rPr>
              <a:t>01.1/02.0/06.14-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 </a:t>
            </a:r>
            <a:r>
              <a:rPr dirty="0" sz="1350">
                <a:latin typeface="Cambria"/>
                <a:cs typeface="Cambria"/>
              </a:rPr>
              <a:t>засобів</a:t>
            </a:r>
            <a:r>
              <a:rPr dirty="0" sz="1350" spc="135">
                <a:latin typeface="Cambria"/>
                <a:cs typeface="Cambria"/>
              </a:rPr>
              <a:t>  </a:t>
            </a:r>
            <a:r>
              <a:rPr dirty="0" sz="1350">
                <a:latin typeface="Cambria"/>
                <a:cs typeface="Cambria"/>
              </a:rPr>
              <a:t>та</a:t>
            </a:r>
            <a:r>
              <a:rPr dirty="0" sz="1350" spc="140">
                <a:latin typeface="Cambria"/>
                <a:cs typeface="Cambria"/>
              </a:rPr>
              <a:t>  </a:t>
            </a:r>
            <a:r>
              <a:rPr dirty="0" sz="1350" spc="-20">
                <a:latin typeface="Cambria"/>
                <a:cs typeface="Cambria"/>
              </a:rPr>
              <a:t>контролю</a:t>
            </a:r>
            <a:r>
              <a:rPr dirty="0" sz="1350" spc="190">
                <a:latin typeface="Cambria"/>
                <a:cs typeface="Cambria"/>
              </a:rPr>
              <a:t>  </a:t>
            </a:r>
            <a:r>
              <a:rPr dirty="0" sz="1350">
                <a:latin typeface="Cambria"/>
                <a:cs typeface="Cambria"/>
              </a:rPr>
              <a:t>за</a:t>
            </a:r>
            <a:r>
              <a:rPr dirty="0" sz="1350" spc="125">
                <a:latin typeface="Cambria"/>
                <a:cs typeface="Cambria"/>
              </a:rPr>
              <a:t>  </a:t>
            </a:r>
            <a:r>
              <a:rPr dirty="0" sz="1350" spc="-40">
                <a:latin typeface="Cambria"/>
                <a:cs typeface="Cambria"/>
              </a:rPr>
              <a:t>наркотиками</a:t>
            </a:r>
            <a:r>
              <a:rPr dirty="0" sz="1350" spc="200">
                <a:latin typeface="Cambria"/>
                <a:cs typeface="Cambria"/>
              </a:rPr>
              <a:t>  </a:t>
            </a:r>
            <a:r>
              <a:rPr dirty="0" sz="1350">
                <a:latin typeface="Cambria"/>
                <a:cs typeface="Cambria"/>
              </a:rPr>
              <a:t>у</a:t>
            </a:r>
            <a:r>
              <a:rPr dirty="0" sz="1350" spc="165">
                <a:latin typeface="Cambria"/>
                <a:cs typeface="Cambria"/>
              </a:rPr>
              <a:t>  </a:t>
            </a:r>
            <a:r>
              <a:rPr dirty="0" sz="1350" spc="-10">
                <a:latin typeface="Cambria"/>
                <a:cs typeface="Cambria"/>
              </a:rPr>
              <a:t>Львівській</a:t>
            </a:r>
            <a:r>
              <a:rPr dirty="0" sz="1350" spc="165">
                <a:latin typeface="Cambria"/>
                <a:cs typeface="Cambria"/>
              </a:rPr>
              <a:t>  </a:t>
            </a:r>
            <a:r>
              <a:rPr dirty="0" sz="1350" spc="-10">
                <a:latin typeface="Cambria"/>
                <a:cs typeface="Cambria"/>
              </a:rPr>
              <a:t>обла</a:t>
            </a:r>
            <a:r>
              <a:rPr dirty="0" baseline="-6944" sz="1200" spc="-15">
                <a:latin typeface="Cambria"/>
                <a:cs typeface="Cambria"/>
              </a:rPr>
              <a:t>В</a:t>
            </a:r>
            <a:r>
              <a:rPr dirty="0" sz="1350" spc="-10">
                <a:latin typeface="Cambria"/>
                <a:cs typeface="Cambria"/>
              </a:rPr>
              <a:t>ті,</a:t>
            </a:r>
            <a:endParaRPr sz="1350">
              <a:latin typeface="Cambria"/>
              <a:cs typeface="Cambria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2455350" y="9843516"/>
            <a:ext cx="2486660" cy="289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19"/>
              </a:lnSpc>
              <a:spcBef>
                <a:spcPts val="100"/>
              </a:spcBef>
            </a:pPr>
            <a:r>
              <a:rPr dirty="0" sz="800" spc="-85">
                <a:latin typeface="Lucida Sans Unicode"/>
                <a:cs typeface="Lucida Sans Unicode"/>
              </a:rPr>
              <a:t>M2</a:t>
            </a:r>
            <a:r>
              <a:rPr dirty="0" sz="800" spc="7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Держлікслужба</a:t>
            </a:r>
            <a:endParaRPr sz="800">
              <a:latin typeface="Lucida Sans Unicode"/>
              <a:cs typeface="Lucida Sans Unicode"/>
            </a:endParaRPr>
          </a:p>
          <a:p>
            <a:pPr marL="183515">
              <a:lnSpc>
                <a:spcPts val="1160"/>
              </a:lnSpc>
            </a:pPr>
            <a:r>
              <a:rPr dirty="0" sz="1000" spc="-125">
                <a:latin typeface="Lucida Sans Unicode"/>
                <a:cs typeface="Lucida Sans Unicode"/>
              </a:rPr>
              <a:t>N°-</a:t>
            </a:r>
            <a:r>
              <a:rPr dirty="0" sz="1000" spc="-145">
                <a:latin typeface="Lucida Sans Unicode"/>
                <a:cs typeface="Lucida Sans Unicode"/>
              </a:rPr>
              <a:t>925-</a:t>
            </a:r>
            <a:r>
              <a:rPr dirty="0" sz="1000" spc="-135">
                <a:latin typeface="Lucida Sans Unicode"/>
                <a:cs typeface="Lucida Sans Unicode"/>
              </a:rPr>
              <a:t>001.1/002.0/17-</a:t>
            </a:r>
            <a:r>
              <a:rPr dirty="0" sz="1000" spc="-140">
                <a:latin typeface="Lucida Sans Unicode"/>
                <a:cs typeface="Lucida Sans Unicode"/>
              </a:rPr>
              <a:t>25</a:t>
            </a:r>
            <a:r>
              <a:rPr dirty="0" sz="1000" spc="20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50">
                <a:latin typeface="Lucida Sans Unicode"/>
                <a:cs typeface="Lucida Sans Unicode"/>
              </a:rPr>
              <a:t> </a:t>
            </a:r>
            <a:r>
              <a:rPr dirty="0" sz="1000" spc="-60">
                <a:latin typeface="Lucida Sans Unicode"/>
                <a:cs typeface="Lucida Sans Unicode"/>
              </a:rPr>
              <a:t>28.10.2025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998699" y="9357867"/>
            <a:ext cx="10541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430">
                <a:latin typeface="Arial MT"/>
                <a:cs typeface="Arial MT"/>
              </a:rPr>
              <a:t>б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126988" y="9616947"/>
            <a:ext cx="1290320" cy="681990"/>
          </a:xfrm>
          <a:prstGeom prst="rect">
            <a:avLst/>
          </a:prstGeom>
        </p:spPr>
        <p:txBody>
          <a:bodyPr wrap="square" lIns="0" tIns="38735" rIns="0" bIns="0" rtlCol="0" vert="horz">
            <a:spAutoFit/>
          </a:bodyPr>
          <a:lstStyle/>
          <a:p>
            <a:pPr algn="ctr" marL="132715" marR="264795" indent="81915">
              <a:lnSpc>
                <a:spcPct val="82700"/>
              </a:lnSpc>
              <a:spcBef>
                <a:spcPts val="305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ts val="101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20"/>
              </a:spcBef>
            </a:pPr>
            <a:r>
              <a:rPr dirty="0" sz="800" spc="-10">
                <a:latin typeface="Times New Roman"/>
                <a:cs typeface="Times New Roman"/>
              </a:rPr>
              <a:t>№815'02.</a:t>
            </a:r>
            <a:r>
              <a:rPr dirty="0" sz="800" spc="-13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5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1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30.10.2025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03320" y="7466076"/>
            <a:ext cx="1819655" cy="882396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24127" y="9509759"/>
            <a:ext cx="1938527" cy="105156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97280" y="7923276"/>
            <a:ext cx="562356" cy="118872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004395" y="620522"/>
            <a:ext cx="5998845" cy="1882139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just" marL="12700" marR="5080" indent="2540">
              <a:lnSpc>
                <a:spcPct val="112700"/>
              </a:lnSpc>
              <a:spcBef>
                <a:spcPts val="110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Національної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поліції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області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-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-5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1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3030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335">
                <a:uFill>
                  <a:solidFill>
                    <a:srgbClr val="03030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30303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405">
                <a:uFill>
                  <a:solidFill>
                    <a:srgbClr val="03030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3030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280">
                <a:uFill>
                  <a:solidFill>
                    <a:srgbClr val="03030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3030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375">
                <a:uFill>
                  <a:solidFill>
                    <a:srgbClr val="03030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3030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активної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поширенню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невідомі,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така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здоров’ю населения: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10138" y="2476754"/>
            <a:ext cx="3105150" cy="4921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45770">
              <a:lnSpc>
                <a:spcPct val="113300"/>
              </a:lnSpc>
              <a:spcBef>
                <a:spcPts val="100"/>
              </a:spcBef>
              <a:tabLst>
                <a:tab pos="505459" algn="l"/>
                <a:tab pos="1576070" algn="l"/>
                <a:tab pos="2030730" algn="l"/>
                <a:tab pos="2613025" algn="l"/>
              </a:tabLst>
            </a:pPr>
            <a:r>
              <a:rPr dirty="0" sz="1350" spc="-10" b="1">
                <a:latin typeface="Times New Roman"/>
                <a:cs typeface="Times New Roman"/>
              </a:rPr>
              <a:t>ЗАБОРОНЯЮ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реалізацію, cepiï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CSD09014A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лікарсвкого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засобу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251636" y="2476754"/>
            <a:ext cx="2747010" cy="492125"/>
          </a:xfrm>
          <a:prstGeom prst="rect">
            <a:avLst/>
          </a:prstGeom>
        </p:spPr>
        <p:txBody>
          <a:bodyPr wrap="square" lIns="0" tIns="4000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315"/>
              </a:spcBef>
              <a:tabLst>
                <a:tab pos="1205865" algn="l"/>
                <a:tab pos="1748789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зберігання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та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застосування</a:t>
            </a: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  <a:tabLst>
                <a:tab pos="1243965" algn="l"/>
                <a:tab pos="2131060" algn="l"/>
                <a:tab pos="2462530" algn="l"/>
              </a:tabLst>
            </a:pPr>
            <a:r>
              <a:rPr dirty="0" sz="1350" spc="-10" b="1">
                <a:latin typeface="Times New Roman"/>
                <a:cs typeface="Times New Roman"/>
              </a:rPr>
              <a:t>AZACITIDIN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SANDOZ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25" b="1">
                <a:latin typeface="Times New Roman"/>
                <a:cs typeface="Times New Roman"/>
              </a:rPr>
              <a:t>25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25" b="1">
                <a:latin typeface="Times New Roman"/>
                <a:cs typeface="Times New Roman"/>
              </a:rPr>
              <a:t>mg,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014461" y="2943098"/>
            <a:ext cx="6004560" cy="32899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29209">
              <a:lnSpc>
                <a:spcPct val="115599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внробництва</a:t>
            </a:r>
            <a:r>
              <a:rPr dirty="0" sz="1350" spc="31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LEK</a:t>
            </a:r>
            <a:r>
              <a:rPr dirty="0" sz="1350" spc="25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Pharmaceutiticals</a:t>
            </a:r>
            <a:r>
              <a:rPr dirty="0" sz="1350" spc="1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d.d.</a:t>
            </a:r>
            <a:r>
              <a:rPr dirty="0" sz="1350" spc="18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(SVN),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38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іноземною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10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4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14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7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16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на</a:t>
            </a:r>
            <a:r>
              <a:rPr dirty="0" sz="1350" spc="3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територію</a:t>
            </a:r>
            <a:r>
              <a:rPr dirty="0" sz="1350" spc="14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  <a:p>
            <a:pPr algn="just" marL="12700" marR="23495" indent="447040">
              <a:lnSpc>
                <a:spcPct val="111100"/>
              </a:lnSpc>
            </a:pPr>
            <a:r>
              <a:rPr dirty="0" sz="1350">
                <a:latin typeface="Times New Roman"/>
                <a:cs typeface="Times New Roman"/>
              </a:rPr>
              <a:t>Суб'ектам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3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</a:t>
            </a:r>
            <a:endParaRPr sz="1350">
              <a:latin typeface="Times New Roman"/>
              <a:cs typeface="Times New Roman"/>
            </a:endParaRPr>
          </a:p>
          <a:p>
            <a:pPr algn="just" marL="12700" marR="10160" indent="6350">
              <a:lnSpc>
                <a:spcPct val="112900"/>
              </a:lnSpc>
              <a:spcBef>
                <a:spcPts val="5"/>
              </a:spcBef>
            </a:pP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-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вказаного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Ii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територіалвний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зазначеної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12700" marR="29209" indent="450215">
              <a:lnSpc>
                <a:spcPct val="111100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0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8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1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30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16510" marR="5080" indent="441959">
              <a:lnSpc>
                <a:spcPct val="111100"/>
              </a:lnSpc>
              <a:spcBef>
                <a:spcPts val="11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012903" y="6445250"/>
            <a:ext cx="5188585" cy="939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8935" marR="1750060" indent="-356870">
              <a:lnSpc>
                <a:spcPct val="1133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Копіі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3335" marR="5080" indent="356235">
              <a:lnSpc>
                <a:spcPct val="102200"/>
              </a:lnSpc>
              <a:spcBef>
                <a:spcPts val="215"/>
              </a:spcBef>
              <a:tabLst>
                <a:tab pos="764540" algn="l"/>
                <a:tab pos="1842135" algn="l"/>
                <a:tab pos="2855595" algn="l"/>
                <a:tab pos="3427729" algn="l"/>
                <a:tab pos="4563110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340370" y="6943597"/>
            <a:ext cx="65151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513862" y="7876285"/>
            <a:ext cx="14192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Cambria"/>
                <a:cs typeface="Cambria"/>
              </a:rPr>
              <a:t>Роман</a:t>
            </a:r>
            <a:r>
              <a:rPr dirty="0" sz="1350" spc="114">
                <a:latin typeface="Cambria"/>
                <a:cs typeface="Cambria"/>
              </a:rPr>
              <a:t> </a:t>
            </a:r>
            <a:r>
              <a:rPr dirty="0" sz="1350" spc="145">
                <a:latin typeface="Cambria"/>
                <a:cs typeface="Cambria"/>
              </a:rPr>
              <a:t>ICACHKO</a:t>
            </a:r>
            <a:endParaRPr sz="13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2025-11-04T09:28:00Z</dcterms:created>
  <dcterms:modified xsi:type="dcterms:W3CDTF">2025-11-04T09:28:00Z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2025-11-04T00:00:00Z</vt:filetime>
  </property>
  <property fmtid="{D5CDD505-2E9C-101B-9397-08002B2CF9AE}" pid="3" name="LastSaved">
    <vt:filetime>2025-11-04T00:00:00Z</vt:filetime>
  </property>
  <property fmtid="{D5CDD505-2E9C-101B-9397-08002B2CF9AE}" pid="4" name="Producer">
    <vt:lpwstr>iLovePDF</vt:lpwstr>
  </property>
</Properties>
</file>