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Relationship Id="rId9" Type="http://schemas.openxmlformats.org/officeDocument/2006/relationships/image" Target="../media/image14.png"/><Relationship Id="rId10" Type="http://schemas.openxmlformats.org/officeDocument/2006/relationships/image" Target="../media/image15.png"/><Relationship Id="rId11" Type="http://schemas.openxmlformats.org/officeDocument/2006/relationships/image" Target="../media/image16.png"/><Relationship Id="rId12" Type="http://schemas.openxmlformats.org/officeDocument/2006/relationships/image" Target="../media/image17.png"/><Relationship Id="rId13" Type="http://schemas.openxmlformats.org/officeDocument/2006/relationships/hyperlink" Target="http://www.dls.gov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Relationship Id="rId8" Type="http://schemas.openxmlformats.org/officeDocument/2006/relationships/image" Target="../media/image25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6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Relationship Id="rId6" Type="http://schemas.openxmlformats.org/officeDocument/2006/relationships/image" Target="../media/image31.png"/><Relationship Id="rId7" Type="http://schemas.openxmlformats.org/officeDocument/2006/relationships/image" Target="../media/image32.png"/><Relationship Id="rId8" Type="http://schemas.openxmlformats.org/officeDocument/2006/relationships/image" Target="../media/image33.png"/><Relationship Id="rId9" Type="http://schemas.openxmlformats.org/officeDocument/2006/relationships/image" Target="../media/image34.png"/><Relationship Id="rId10" Type="http://schemas.openxmlformats.org/officeDocument/2006/relationships/image" Target="../media/image35.png"/><Relationship Id="rId11" Type="http://schemas.openxmlformats.org/officeDocument/2006/relationships/image" Target="../media/image36.png"/><Relationship Id="rId12" Type="http://schemas.openxmlformats.org/officeDocument/2006/relationships/image" Target="../media/image37.png"/><Relationship Id="rId13" Type="http://schemas.openxmlformats.org/officeDocument/2006/relationships/image" Target="../media/image38.png"/><Relationship Id="rId14" Type="http://schemas.openxmlformats.org/officeDocument/2006/relationships/image" Target="../media/image39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41064" y="271271"/>
            <a:ext cx="472439" cy="6096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79847" y="91439"/>
            <a:ext cx="2508504" cy="57911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5084064" y="2250947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345935" y="2250947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2642616" y="2247900"/>
            <a:ext cx="1606550" cy="0"/>
          </a:xfrm>
          <a:custGeom>
            <a:avLst/>
            <a:gdLst/>
            <a:ahLst/>
            <a:cxnLst/>
            <a:rect l="l" t="t" r="r" b="b"/>
            <a:pathLst>
              <a:path w="1606550" h="0">
                <a:moveTo>
                  <a:pt x="0" y="0"/>
                </a:moveTo>
                <a:lnTo>
                  <a:pt x="1606296" y="0"/>
                </a:lnTo>
              </a:path>
            </a:pathLst>
          </a:custGeom>
          <a:ln w="9144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277111" y="2247900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642359" y="9945623"/>
            <a:ext cx="710184" cy="688848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60720" y="1908047"/>
            <a:ext cx="182879" cy="344424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45408" y="9945623"/>
            <a:ext cx="3063240" cy="222503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92352" y="1956815"/>
            <a:ext cx="4995672" cy="292608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146059" y="816740"/>
            <a:ext cx="6032500" cy="113411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35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3810">
              <a:lnSpc>
                <a:spcPts val="1675"/>
              </a:lnSpc>
              <a:spcBef>
                <a:spcPts val="26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ЛІКАРСЬЕНХ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1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2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1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НАРКОТИКАМИ</a:t>
            </a:r>
            <a:r>
              <a:rPr dirty="0" sz="1450" spc="3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БІРОВОГРАДСЬБІЙ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910590">
              <a:lnSpc>
                <a:spcPts val="1130"/>
              </a:lnSpc>
              <a:spcBef>
                <a:spcPts val="940"/>
              </a:spcBef>
            </a:pPr>
            <a:r>
              <a:rPr dirty="0" sz="1050" spc="-20">
                <a:latin typeface="Times New Roman"/>
                <a:cs typeface="Times New Roman"/>
              </a:rPr>
              <a:t>вул.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Кроішвницький,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25006,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(0522)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35">
                <a:latin typeface="Times New Roman"/>
                <a:cs typeface="Times New Roman"/>
              </a:rPr>
              <a:t>e-</a:t>
            </a:r>
            <a:r>
              <a:rPr dirty="0" sz="1050" spc="-10">
                <a:latin typeface="Times New Roman"/>
                <a:cs typeface="Times New Roman"/>
              </a:rPr>
              <a:t>шail: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u="sng" sz="1050" spc="-4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dls.kr(й}dls.eov.na</a:t>
            </a:r>
            <a:r>
              <a:rPr dirty="0" sz="1050" spc="-40">
                <a:latin typeface="Times New Roman"/>
                <a:cs typeface="Times New Roman"/>
              </a:rPr>
              <a:t>,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u="sng" sz="1050" spc="-2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https</a:t>
            </a:r>
            <a:r>
              <a:rPr dirty="0" u="sng" sz="1050" spc="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//www</a:t>
            </a:r>
            <a:r>
              <a:rPr dirty="0" u="sng" sz="1050" spc="409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8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ls,g_yo.up</a:t>
            </a:r>
            <a:r>
              <a:rPr dirty="0" u="sng" sz="1050" spc="4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СДРПОУ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78029" y="3367278"/>
            <a:ext cx="6158230" cy="5664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034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Уповноважених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29209" marR="20320" indent="352425">
              <a:lnSpc>
                <a:spcPts val="1370"/>
              </a:lnSpc>
              <a:spcBef>
                <a:spcPts val="1410"/>
              </a:spcBef>
            </a:pPr>
            <a:r>
              <a:rPr dirty="0" sz="1200">
                <a:latin typeface="Times New Roman"/>
                <a:cs typeface="Times New Roman"/>
              </a:rPr>
              <a:t>Надасмо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тпмчасової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лінарського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зясобу.</a:t>
            </a:r>
            <a:endParaRPr sz="1200">
              <a:latin typeface="Times New Roman"/>
              <a:cs typeface="Times New Roman"/>
            </a:endParaRPr>
          </a:p>
          <a:p>
            <a:pPr marL="26034" marR="7620" indent="361315">
              <a:lnSpc>
                <a:spcPts val="1370"/>
              </a:lnSpc>
              <a:spcBef>
                <a:spcPts val="20"/>
              </a:spcBef>
              <a:tabLst>
                <a:tab pos="5913755" algn="l"/>
              </a:tabLst>
            </a:pPr>
            <a:r>
              <a:rPr dirty="0" u="sng" sz="1150">
                <a:uFill>
                  <a:solidFill>
                    <a:srgbClr val="0C080C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150" spc="440">
                <a:uFill>
                  <a:solidFill>
                    <a:srgbClr val="0C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5">
                <a:uFill>
                  <a:solidFill>
                    <a:srgbClr val="0C080C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150" spc="4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розпорядженні</a:t>
            </a:r>
            <a:r>
              <a:rPr dirty="0" sz="1150" spc="16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6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459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C080C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Державну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09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11111"/>
                </a:solidFill>
                <a:latin typeface="Times New Roman"/>
                <a:cs typeface="Times New Roman"/>
              </a:rPr>
              <a:t>у</a:t>
            </a:r>
            <a:r>
              <a:rPr dirty="0" sz="1150" spc="3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3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про</a:t>
            </a:r>
            <a:endParaRPr sz="1150">
              <a:latin typeface="Times New Roman"/>
              <a:cs typeface="Times New Roman"/>
            </a:endParaRPr>
          </a:p>
          <a:p>
            <a:pPr marL="27305">
              <a:lnSpc>
                <a:spcPts val="1330"/>
              </a:lnSpc>
            </a:pPr>
            <a:r>
              <a:rPr dirty="0" u="sng" sz="120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200" spc="-1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захоgи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marL="25400" marR="5080" indent="360045">
              <a:lnSpc>
                <a:spcPts val="1390"/>
              </a:lnSpc>
              <a:spcBef>
                <a:spcPts val="65"/>
              </a:spcBef>
            </a:pPr>
            <a:r>
              <a:rPr dirty="0" u="sng" sz="1200" spc="-2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lніtіопмацію</a:t>
            </a:r>
            <a:r>
              <a:rPr dirty="0" u="sng" sz="1200" spc="7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3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1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16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пошгою,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35">
                <a:latin typeface="Times New Roman"/>
                <a:cs typeface="Times New Roman"/>
              </a:rPr>
              <a:t>«ул.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 i="1">
                <a:latin typeface="Times New Roman"/>
                <a:cs typeface="Times New Roman"/>
              </a:rPr>
              <a:t>Мреображенська, </a:t>
            </a:r>
            <a:r>
              <a:rPr dirty="0" sz="1200" spc="20" i="1">
                <a:latin typeface="Times New Roman"/>
                <a:cs typeface="Times New Roman"/>
              </a:rPr>
              <a:t>2,</a:t>
            </a:r>
            <a:r>
              <a:rPr dirty="0" sz="1200" spc="-75" i="1">
                <a:latin typeface="Times New Roman"/>
                <a:cs typeface="Times New Roman"/>
              </a:rPr>
              <a:t> </a:t>
            </a:r>
            <a:r>
              <a:rPr dirty="0" sz="1200" spc="30" i="1">
                <a:latin typeface="Times New Roman"/>
                <a:cs typeface="Times New Roman"/>
              </a:rPr>
              <a:t>м.</a:t>
            </a:r>
            <a:r>
              <a:rPr dirty="0" sz="1200" spc="-45" i="1">
                <a:latin typeface="Times New Roman"/>
                <a:cs typeface="Times New Roman"/>
              </a:rPr>
              <a:t> </a:t>
            </a:r>
            <a:r>
              <a:rPr dirty="0" sz="1200" spc="30" i="1">
                <a:latin typeface="Times New Roman"/>
                <a:cs typeface="Times New Roman"/>
              </a:rPr>
              <a:t>Кропианицький,</a:t>
            </a:r>
            <a:r>
              <a:rPr dirty="0" sz="1200" spc="-125" i="1">
                <a:latin typeface="Times New Roman"/>
                <a:cs typeface="Times New Roman"/>
              </a:rPr>
              <a:t> </a:t>
            </a:r>
            <a:r>
              <a:rPr dirty="0" sz="1200" spc="30" i="1">
                <a:latin typeface="Times New Roman"/>
                <a:cs typeface="Times New Roman"/>
              </a:rPr>
              <a:t>35006,</a:t>
            </a:r>
            <a:r>
              <a:rPr dirty="0" sz="1200" spc="-20" i="1">
                <a:latin typeface="Times New Roman"/>
                <a:cs typeface="Times New Roman"/>
              </a:rPr>
              <a:t> </a:t>
            </a:r>
            <a:r>
              <a:rPr dirty="0" u="sng" sz="1200" spc="30" i="1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i="1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85445">
              <a:lnSpc>
                <a:spcPts val="131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пря</a:t>
            </a:r>
            <a:r>
              <a:rPr dirty="0" u="sng" sz="1200" spc="-4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200" spc="4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7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-10">
                <a:latin typeface="Times New Roman"/>
                <a:cs typeface="Times New Roman"/>
              </a:rPr>
              <a:t> додасться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81000">
              <a:lnSpc>
                <a:spcPts val="141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ппи</a:t>
            </a:r>
            <a:r>
              <a:rPr dirty="0" u="sng" sz="1200" spc="-2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00" spc="7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поетачальникv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додаються: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89629">
              <a:lnSpc>
                <a:spcPct val="100000"/>
              </a:lnSpc>
              <a:spcBef>
                <a:spcPts val="25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27305" marR="12700" indent="354965">
              <a:lnSpc>
                <a:spcPct val="94800"/>
              </a:lnSpc>
              <a:spcBef>
                <a:spcPts val="180"/>
              </a:spcBef>
            </a:pPr>
            <a:r>
              <a:rPr dirty="0" baseline="2415" sz="1725">
                <a:latin typeface="Times New Roman"/>
                <a:cs typeface="Times New Roman"/>
              </a:rPr>
              <a:t>В)</a:t>
            </a:r>
            <a:r>
              <a:rPr dirty="0" baseline="2415" sz="1725" spc="727">
                <a:latin typeface="Times New Roman"/>
                <a:cs typeface="Times New Roman"/>
              </a:rPr>
              <a:t> </a:t>
            </a:r>
            <a:r>
              <a:rPr dirty="0" u="sng" baseline="2415" sz="1725" spc="-419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baseline="2415" sz="1725" spc="202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baseline="2415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ипадку</a:t>
            </a:r>
            <a:r>
              <a:rPr dirty="0" u="sng" baseline="2415" sz="1725" spc="307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пepeдaui</a:t>
            </a:r>
            <a:r>
              <a:rPr dirty="0" u="sng" baseline="2415" sz="1725" spc="232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baseline="2415" sz="1725" spc="187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baseline="2415" sz="1725" spc="262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засобv</a:t>
            </a:r>
            <a:r>
              <a:rPr dirty="0" u="sng" baseline="2415" sz="1725" spc="187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baseline="2415" sz="1725" spc="209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baseline="2415" sz="1725" spc="232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baseline="2415" sz="1725" spc="157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 spc="-1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знищення.</a:t>
            </a:r>
            <a:r>
              <a:rPr dirty="0" baseline="2415" sz="1725" spc="-1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2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двотижневгій</a:t>
            </a:r>
            <a:r>
              <a:rPr dirty="0" u="sng" sz="1150" spc="229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сгрок</a:t>
            </a:r>
            <a:r>
              <a:rPr dirty="0" u="sng" sz="1150" spc="204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поінt§ормувати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E0E0E"/>
                </a:solidFill>
                <a:latin typeface="Times New Roman"/>
                <a:cs typeface="Times New Roman"/>
              </a:rPr>
              <a:t>з</a:t>
            </a:r>
            <a:r>
              <a:rPr dirty="0" sz="1150" spc="41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Кіровогралській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надати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копію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22860" marR="9525" indent="355600">
              <a:lnSpc>
                <a:spcPts val="139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вказавих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суб'ект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повияея</a:t>
            </a:r>
            <a:r>
              <a:rPr dirty="0" sz="1200" spc="2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2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29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реалізаіііі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150">
                <a:latin typeface="Times New Roman"/>
                <a:cs typeface="Times New Roman"/>
              </a:rPr>
              <a:t>застосування</a:t>
            </a:r>
            <a:r>
              <a:rPr dirty="0" sz="1150" spc="25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зазначених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розпорядженнях.</a:t>
            </a:r>
            <a:endParaRPr sz="1150">
              <a:latin typeface="Times New Roman"/>
              <a:cs typeface="Times New Roman"/>
            </a:endParaRPr>
          </a:p>
          <a:p>
            <a:pPr algn="just" marL="376555">
              <a:lnSpc>
                <a:spcPts val="1310"/>
              </a:lnSpc>
            </a:pPr>
            <a:r>
              <a:rPr dirty="0" u="heavy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00" spc="39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внпвднv</a:t>
            </a:r>
            <a:r>
              <a:rPr dirty="0" u="heavy" sz="1200" spc="445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відсутності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аказаних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51515"/>
                </a:solidFill>
                <a:latin typeface="Times New Roman"/>
                <a:cs typeface="Times New Roman"/>
              </a:rPr>
              <a:t>у</a:t>
            </a:r>
            <a:r>
              <a:rPr dirty="0" sz="1200" spc="36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</a:t>
            </a:r>
            <a:endParaRPr sz="1200">
              <a:latin typeface="Times New Roman"/>
              <a:cs typeface="Times New Roman"/>
            </a:endParaRPr>
          </a:p>
          <a:p>
            <a:pPr algn="just" marL="22860">
              <a:lnSpc>
                <a:spcPts val="1380"/>
              </a:lnSpc>
            </a:pPr>
            <a:r>
              <a:rPr dirty="0" sz="1200" spc="-10">
                <a:latin typeface="Times New Roman"/>
                <a:cs typeface="Times New Roman"/>
              </a:rPr>
              <a:t>Держлікслужби, </a:t>
            </a:r>
            <a:r>
              <a:rPr dirty="0" u="heavy" sz="1200">
                <a:uFill>
                  <a:solidFill>
                    <a:srgbClr val="1F1C1F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60">
                <a:uFill>
                  <a:solidFill>
                    <a:srgbClr val="1F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1F1C1F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70">
                <a:uFill>
                  <a:solidFill>
                    <a:srgbClr val="1F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1F1C1F"/>
                  </a:solidFill>
                </a:uFill>
                <a:latin typeface="Times New Roman"/>
                <a:cs typeface="Times New Roman"/>
              </a:rPr>
              <a:t>пттсьмовому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вигляді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u="heavy" sz="1200" spc="55">
                <a:uFill>
                  <a:solidFill>
                    <a:srgbClr val="1F1C1F"/>
                  </a:solidFill>
                </a:uFill>
                <a:latin typeface="Times New Roman"/>
                <a:cs typeface="Times New Roman"/>
              </a:rPr>
              <a:t>вадаватя</a:t>
            </a:r>
            <a:r>
              <a:rPr dirty="0" u="heavy" sz="1200" spc="90">
                <a:uFill>
                  <a:solidFill>
                    <a:srgbClr val="1F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1F1C1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50">
                <a:uFill>
                  <a:solidFill>
                    <a:srgbClr val="1F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1F1C1F"/>
                  </a:solidFill>
                </a:uFill>
                <a:latin typeface="Times New Roman"/>
                <a:cs typeface="Times New Roman"/>
              </a:rPr>
              <a:t>потрі0яо.</a:t>
            </a:r>
            <a:endParaRPr sz="1200">
              <a:latin typeface="Times New Roman"/>
              <a:cs typeface="Times New Roman"/>
            </a:endParaRPr>
          </a:p>
          <a:p>
            <a:pPr algn="just" marL="20320" marR="15240" indent="358775">
              <a:lnSpc>
                <a:spcPct val="95600"/>
              </a:lnSpc>
              <a:spcBef>
                <a:spcPts val="25"/>
              </a:spcBef>
            </a:pPr>
            <a:r>
              <a:rPr dirty="0" sz="1200">
                <a:latin typeface="Times New Roman"/>
                <a:cs typeface="Times New Roman"/>
              </a:rPr>
              <a:t>Одноиасно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232323"/>
                </a:solidFill>
                <a:latin typeface="Times New Roman"/>
                <a:cs typeface="Times New Roman"/>
              </a:rPr>
              <a:t>з</a:t>
            </a:r>
            <a:r>
              <a:rPr dirty="0" sz="1200" spc="32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служби</a:t>
            </a:r>
            <a:r>
              <a:rPr dirty="0" sz="1200" spc="170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131313"/>
                </a:solidFill>
                <a:latin typeface="Times New Roman"/>
                <a:cs typeface="Times New Roman"/>
              </a:rPr>
              <a:t>з</a:t>
            </a:r>
            <a:r>
              <a:rPr dirty="0" sz="1200" spc="1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4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(https://www.dls,gov.uh)</a:t>
            </a:r>
            <a:r>
              <a:rPr dirty="0" sz="1200" spc="3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85">
                <a:latin typeface="Times New Roman"/>
                <a:cs typeface="Times New Roman"/>
              </a:rPr>
              <a:t>  </a:t>
            </a:r>
            <a:r>
              <a:rPr dirty="0" sz="1200" spc="-35">
                <a:latin typeface="Times New Roman"/>
                <a:cs typeface="Times New Roman"/>
              </a:rPr>
              <a:t>розділ </a:t>
            </a:r>
            <a:r>
              <a:rPr dirty="0" sz="1200">
                <a:latin typeface="Times New Roman"/>
                <a:cs typeface="Times New Roman"/>
              </a:rPr>
              <a:t>i</a:t>
            </a:r>
            <a:r>
              <a:rPr dirty="0" sz="1200" spc="42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ДЕРЖЛІКСЛУЖБИ.</a:t>
            </a:r>
            <a:endParaRPr sz="1200">
              <a:latin typeface="Times New Roman"/>
              <a:cs typeface="Times New Roman"/>
            </a:endParaRPr>
          </a:p>
          <a:p>
            <a:pPr marL="22225">
              <a:lnSpc>
                <a:spcPts val="1415"/>
              </a:lnSpc>
              <a:spcBef>
                <a:spcPts val="1345"/>
              </a:spcBef>
            </a:pPr>
            <a:r>
              <a:rPr dirty="0" sz="1200" spc="-10">
                <a:latin typeface="Cambria"/>
                <a:cs typeface="Cambria"/>
              </a:rPr>
              <a:t>Додатки:</a:t>
            </a:r>
            <a:endParaRPr sz="1200">
              <a:latin typeface="Cambria"/>
              <a:cs typeface="Cambria"/>
            </a:endParaRPr>
          </a:p>
          <a:p>
            <a:pPr marL="17145" marR="13335" indent="182880">
              <a:lnSpc>
                <a:spcPts val="1420"/>
              </a:lnSpc>
              <a:spcBef>
                <a:spcPts val="40"/>
              </a:spcBef>
              <a:buAutoNum type="arabicPeriod"/>
              <a:tabLst>
                <a:tab pos="200025" algn="l"/>
              </a:tabLst>
            </a:pPr>
            <a:r>
              <a:rPr dirty="0" sz="1200">
                <a:latin typeface="Cambria"/>
                <a:cs typeface="Cambria"/>
              </a:rPr>
              <a:t>Копія</a:t>
            </a:r>
            <a:r>
              <a:rPr dirty="0" sz="1200" spc="160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розпорядження</a:t>
            </a:r>
            <a:r>
              <a:rPr dirty="0" sz="1200" spc="254">
                <a:latin typeface="Cambria"/>
                <a:cs typeface="Cambria"/>
              </a:rPr>
              <a:t> </a:t>
            </a:r>
            <a:r>
              <a:rPr dirty="0" sz="1200" spc="-35">
                <a:latin typeface="Cambria"/>
                <a:cs typeface="Cambria"/>
              </a:rPr>
              <a:t>Державної</a:t>
            </a:r>
            <a:r>
              <a:rPr dirty="0" sz="1200" spc="19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сяужби</a:t>
            </a:r>
            <a:r>
              <a:rPr dirty="0" sz="1200" spc="21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Україіпі</a:t>
            </a:r>
            <a:r>
              <a:rPr dirty="0" sz="1200" spc="2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155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лікарських</a:t>
            </a:r>
            <a:r>
              <a:rPr dirty="0" sz="1200" spc="25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засобів</a:t>
            </a:r>
            <a:r>
              <a:rPr dirty="0" sz="1200" spc="16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та</a:t>
            </a:r>
            <a:r>
              <a:rPr dirty="0" sz="1200" spc="100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контролю</a:t>
            </a:r>
            <a:r>
              <a:rPr dirty="0" sz="1200" spc="21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за </a:t>
            </a:r>
            <a:r>
              <a:rPr dirty="0" sz="1200" spc="-80">
                <a:latin typeface="Cambria"/>
                <a:cs typeface="Cambria"/>
              </a:rPr>
              <a:t>наркотиками</a:t>
            </a:r>
            <a:r>
              <a:rPr dirty="0" sz="1200" spc="9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від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09.12.2025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-90">
                <a:latin typeface="Cambria"/>
                <a:cs typeface="Cambria"/>
              </a:rPr>
              <a:t>№1029-</a:t>
            </a:r>
            <a:r>
              <a:rPr dirty="0" sz="1200" spc="-75">
                <a:latin typeface="Cambria"/>
                <a:cs typeface="Cambria"/>
              </a:rPr>
              <a:t>001,3/002.0/17-</a:t>
            </a:r>
            <a:r>
              <a:rPr dirty="0" sz="1200" spc="-50">
                <a:latin typeface="Cambria"/>
                <a:cs typeface="Cambria"/>
              </a:rPr>
              <a:t>25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</a:t>
            </a:r>
            <a:r>
              <a:rPr dirty="0" sz="1200" spc="45">
                <a:latin typeface="Cambria"/>
                <a:cs typeface="Cambria"/>
              </a:rPr>
              <a:t> </a:t>
            </a:r>
            <a:r>
              <a:rPr dirty="0" sz="1200" spc="-265">
                <a:latin typeface="Cambria"/>
                <a:cs typeface="Cambria"/>
              </a:rPr>
              <a:t>1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арк.;</a:t>
            </a:r>
            <a:endParaRPr sz="1200">
              <a:latin typeface="Cambria"/>
              <a:cs typeface="Cambria"/>
            </a:endParaRPr>
          </a:p>
          <a:p>
            <a:pPr marL="203835" indent="-191135">
              <a:lnSpc>
                <a:spcPts val="1295"/>
              </a:lnSpc>
              <a:buAutoNum type="arabicPeriod"/>
              <a:tabLst>
                <a:tab pos="203835" algn="l"/>
              </a:tabLst>
            </a:pPr>
            <a:r>
              <a:rPr dirty="0" sz="1200" spc="-10">
                <a:latin typeface="Cambria"/>
                <a:cs typeface="Cambria"/>
              </a:rPr>
              <a:t>Копія</a:t>
            </a:r>
            <a:r>
              <a:rPr dirty="0" sz="1200" spc="165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розпорядження</a:t>
            </a:r>
            <a:r>
              <a:rPr dirty="0" sz="1200" spc="254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Державяоі’</a:t>
            </a:r>
            <a:r>
              <a:rPr dirty="0" sz="1200" spc="15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служби</a:t>
            </a:r>
            <a:r>
              <a:rPr dirty="0" sz="1200" spc="225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України</a:t>
            </a:r>
            <a:r>
              <a:rPr dirty="0" sz="1200" spc="20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14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лікарських</a:t>
            </a:r>
            <a:r>
              <a:rPr dirty="0" sz="1200" spc="254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засобів</a:t>
            </a:r>
            <a:r>
              <a:rPr dirty="0" sz="1200" spc="19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та</a:t>
            </a:r>
            <a:r>
              <a:rPr dirty="0" sz="1200" spc="135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контролю</a:t>
            </a:r>
            <a:r>
              <a:rPr dirty="0" sz="1200" spc="22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за</a:t>
            </a:r>
            <a:endParaRPr sz="1200">
              <a:latin typeface="Cambria"/>
              <a:cs typeface="Cambria"/>
            </a:endParaRPr>
          </a:p>
          <a:p>
            <a:pPr marL="23495">
              <a:lnSpc>
                <a:spcPts val="1405"/>
              </a:lnSpc>
            </a:pPr>
            <a:r>
              <a:rPr dirty="0" sz="1200" spc="-85">
                <a:latin typeface="Cambria"/>
                <a:cs typeface="Cambria"/>
              </a:rPr>
              <a:t>наркотиками</a:t>
            </a:r>
            <a:r>
              <a:rPr dirty="0" sz="1200" spc="13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аід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09.12.2025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-90">
                <a:latin typeface="Cambria"/>
                <a:cs typeface="Cambria"/>
              </a:rPr>
              <a:t>№1030-</a:t>
            </a:r>
            <a:r>
              <a:rPr dirty="0" sz="1200" spc="-75">
                <a:latin typeface="Cambria"/>
                <a:cs typeface="Cambria"/>
              </a:rPr>
              <a:t>001.3/002.0/17-</a:t>
            </a:r>
            <a:r>
              <a:rPr dirty="0" sz="1200" spc="-25">
                <a:latin typeface="Cambria"/>
                <a:cs typeface="Cambria"/>
              </a:rPr>
              <a:t>25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на</a:t>
            </a:r>
            <a:r>
              <a:rPr dirty="0" sz="1200" spc="55">
                <a:latin typeface="Cambria"/>
                <a:cs typeface="Cambria"/>
              </a:rPr>
              <a:t> </a:t>
            </a:r>
            <a:r>
              <a:rPr dirty="0" sz="1200" spc="-235">
                <a:latin typeface="Cambria"/>
                <a:cs typeface="Cambria"/>
              </a:rPr>
              <a:t>1</a:t>
            </a:r>
            <a:r>
              <a:rPr dirty="0" sz="1200" spc="14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арк.;</a:t>
            </a:r>
            <a:endParaRPr sz="1200">
              <a:latin typeface="Cambria"/>
              <a:cs typeface="Cambria"/>
            </a:endParaRPr>
          </a:p>
          <a:p>
            <a:pPr marL="193675" indent="-175895">
              <a:lnSpc>
                <a:spcPts val="1350"/>
              </a:lnSpc>
              <a:buAutoNum type="arabicPeriod" startAt="3"/>
              <a:tabLst>
                <a:tab pos="193675" algn="l"/>
              </a:tabLst>
            </a:pPr>
            <a:r>
              <a:rPr dirty="0" sz="1150">
                <a:latin typeface="Cambria"/>
                <a:cs typeface="Cambria"/>
              </a:rPr>
              <a:t>КопЬi</a:t>
            </a:r>
            <a:r>
              <a:rPr dirty="0" sz="1150" spc="215">
                <a:latin typeface="Cambria"/>
                <a:cs typeface="Cambria"/>
              </a:rPr>
              <a:t> </a:t>
            </a:r>
            <a:r>
              <a:rPr dirty="0" sz="1150" spc="-30">
                <a:latin typeface="Cambria"/>
                <a:cs typeface="Cambria"/>
              </a:rPr>
              <a:t>розпорядження</a:t>
            </a:r>
            <a:r>
              <a:rPr dirty="0" sz="1150" spc="28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Державної</a:t>
            </a:r>
            <a:r>
              <a:rPr dirty="0" sz="1150" spc="20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спужби</a:t>
            </a:r>
            <a:r>
              <a:rPr dirty="0" sz="1150" spc="24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України</a:t>
            </a:r>
            <a:r>
              <a:rPr dirty="0" sz="1150" spc="20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</a:t>
            </a:r>
            <a:r>
              <a:rPr dirty="0" sz="1150" spc="15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лікарських</a:t>
            </a:r>
            <a:r>
              <a:rPr dirty="0" sz="1150" spc="22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засобів</a:t>
            </a:r>
            <a:r>
              <a:rPr dirty="0" sz="1150" spc="21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та</a:t>
            </a:r>
            <a:r>
              <a:rPr dirty="0" sz="1150" spc="145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контролю</a:t>
            </a:r>
            <a:r>
              <a:rPr dirty="0" sz="1150" spc="245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за</a:t>
            </a:r>
            <a:endParaRPr sz="1150">
              <a:latin typeface="Cambria"/>
              <a:cs typeface="Cambria"/>
            </a:endParaRPr>
          </a:p>
          <a:p>
            <a:pPr marL="17145">
              <a:lnSpc>
                <a:spcPts val="1420"/>
              </a:lnSpc>
            </a:pPr>
            <a:r>
              <a:rPr dirty="0" sz="1200" spc="-75">
                <a:latin typeface="Cambria"/>
                <a:cs typeface="Cambria"/>
              </a:rPr>
              <a:t>наркотиками</a:t>
            </a:r>
            <a:r>
              <a:rPr dirty="0" sz="1200" spc="4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від </a:t>
            </a:r>
            <a:r>
              <a:rPr dirty="0" sz="1200" spc="-40">
                <a:latin typeface="Cambria"/>
                <a:cs typeface="Cambria"/>
              </a:rPr>
              <a:t>09.12.2025</a:t>
            </a:r>
            <a:r>
              <a:rPr dirty="0" sz="1200" spc="55">
                <a:latin typeface="Cambria"/>
                <a:cs typeface="Cambria"/>
              </a:rPr>
              <a:t> </a:t>
            </a:r>
            <a:r>
              <a:rPr dirty="0" sz="1200" spc="-80">
                <a:latin typeface="Cambria"/>
                <a:cs typeface="Cambria"/>
              </a:rPr>
              <a:t>N•1031-</a:t>
            </a:r>
            <a:r>
              <a:rPr dirty="0" sz="1200" spc="-75">
                <a:latin typeface="Cambria"/>
                <a:cs typeface="Cambria"/>
              </a:rPr>
              <a:t>001.3/002.0/17-</a:t>
            </a:r>
            <a:r>
              <a:rPr dirty="0" sz="1200" spc="-85">
                <a:latin typeface="Cambria"/>
                <a:cs typeface="Cambria"/>
              </a:rPr>
              <a:t>25</a:t>
            </a:r>
            <a:r>
              <a:rPr dirty="0" sz="1200" spc="-4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</a:t>
            </a:r>
            <a:r>
              <a:rPr dirty="0" sz="1200" spc="100">
                <a:latin typeface="Cambria"/>
                <a:cs typeface="Cambria"/>
              </a:rPr>
              <a:t> </a:t>
            </a:r>
            <a:r>
              <a:rPr dirty="0" sz="1200" spc="-300">
                <a:latin typeface="Cambria"/>
                <a:cs typeface="Cambria"/>
              </a:rPr>
              <a:t>1</a:t>
            </a:r>
            <a:r>
              <a:rPr dirty="0" sz="1200" spc="19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арк..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483280" y="2489454"/>
            <a:ext cx="2721610" cy="566420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12700" marR="5080" indent="-635">
              <a:lnSpc>
                <a:spcPct val="92000"/>
              </a:lnSpc>
              <a:spcBef>
                <a:spcPts val="220"/>
              </a:spcBef>
            </a:pPr>
            <a:r>
              <a:rPr dirty="0" sz="1250">
                <a:latin typeface="Times New Roman"/>
                <a:cs typeface="Times New Roman"/>
              </a:rPr>
              <a:t>Керівникам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Уповноважепим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особам </a:t>
            </a:r>
            <a:r>
              <a:rPr dirty="0" sz="1250">
                <a:latin typeface="Times New Roman"/>
                <a:cs typeface="Times New Roman"/>
              </a:rPr>
              <a:t>аптечних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медичнях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закладів </a:t>
            </a:r>
            <a:r>
              <a:rPr dirty="0" sz="1250">
                <a:latin typeface="Times New Roman"/>
                <a:cs typeface="Times New Roman"/>
              </a:rPr>
              <a:t>Кіровоградської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області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81974" y="9350755"/>
            <a:ext cx="1343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Началънин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83163" y="9970516"/>
            <a:ext cx="171640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Валентина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32 14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795502" y="9351009"/>
            <a:ext cx="137922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Лілія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ПАНФІЛОВА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052234" y="10224516"/>
            <a:ext cx="463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Cambria"/>
                <a:cs typeface="Cambria"/>
              </a:rPr>
              <a:t>'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307053" y="10126980"/>
            <a:ext cx="2271395" cy="44958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69850" marR="501015">
              <a:lnSpc>
                <a:spcPct val="80000"/>
              </a:lnSpc>
              <a:spcBef>
                <a:spcPts val="290"/>
              </a:spcBef>
            </a:pPr>
            <a:r>
              <a:rPr dirty="0" sz="800" spc="-55">
                <a:latin typeface="Cambria"/>
                <a:cs typeface="Cambria"/>
              </a:rPr>
              <a:t>нархопікваіті</a:t>
            </a:r>
            <a:r>
              <a:rPr dirty="0" sz="800" spc="145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151515"/>
                </a:solidFill>
                <a:latin typeface="Cambria"/>
                <a:cs typeface="Cambria"/>
              </a:rPr>
              <a:t>у</a:t>
            </a:r>
            <a:r>
              <a:rPr dirty="0" sz="800" spc="15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Кірпвогршіеъкііt</a:t>
            </a:r>
            <a:r>
              <a:rPr dirty="0" sz="800" spc="50">
                <a:latin typeface="Cambria"/>
                <a:cs typeface="Cambria"/>
              </a:rPr>
              <a:t> </a:t>
            </a:r>
            <a:r>
              <a:rPr dirty="0" sz="800" spc="-35">
                <a:latin typeface="Cambria"/>
                <a:cs typeface="Cambria"/>
              </a:rPr>
              <a:t>об.засті</a:t>
            </a:r>
            <a:r>
              <a:rPr dirty="0" sz="800" spc="500">
                <a:latin typeface="Cambria"/>
                <a:cs typeface="Cambria"/>
              </a:rPr>
              <a:t> </a:t>
            </a:r>
            <a:r>
              <a:rPr dirty="0" sz="800" spc="-65">
                <a:latin typeface="Cambria"/>
                <a:cs typeface="Cambria"/>
              </a:rPr>
              <a:t>Nв7I</a:t>
            </a:r>
            <a:r>
              <a:rPr dirty="0" sz="800" spc="-40">
                <a:latin typeface="Cambria"/>
                <a:cs typeface="Cambria"/>
              </a:rPr>
              <a:t> </a:t>
            </a:r>
            <a:r>
              <a:rPr dirty="0" sz="800" spc="-60">
                <a:latin typeface="Cambria"/>
                <a:cs typeface="Cambria"/>
              </a:rPr>
              <a:t>3-</a:t>
            </a:r>
            <a:r>
              <a:rPr dirty="0" sz="800" spc="-55">
                <a:latin typeface="Cambria"/>
                <a:cs typeface="Cambria"/>
              </a:rPr>
              <a:t>01.1/112.0,'0•i.l2-</a:t>
            </a:r>
            <a:r>
              <a:rPr dirty="0" sz="800" spc="-40">
                <a:latin typeface="Cambria"/>
                <a:cs typeface="Cambria"/>
              </a:rPr>
              <a:t>25</a:t>
            </a:r>
            <a:r>
              <a:rPr dirty="0" sz="800" spc="6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ni.i</a:t>
            </a:r>
            <a:r>
              <a:rPr dirty="0" sz="800" spc="150">
                <a:latin typeface="Cambria"/>
                <a:cs typeface="Cambria"/>
              </a:rPr>
              <a:t> </a:t>
            </a:r>
            <a:r>
              <a:rPr dirty="0" sz="800" spc="-30">
                <a:latin typeface="Cambria"/>
                <a:cs typeface="Cambria"/>
              </a:rPr>
              <a:t>11..12.2(J2ï</a:t>
            </a:r>
            <a:endParaRPr sz="800">
              <a:latin typeface="Cambria"/>
              <a:cs typeface="Cambria"/>
            </a:endParaRPr>
          </a:p>
          <a:p>
            <a:pPr marL="68580" marR="5080" indent="-56515">
              <a:lnSpc>
                <a:spcPts val="790"/>
              </a:lnSpc>
              <a:spcBef>
                <a:spcPts val="25"/>
              </a:spcBef>
            </a:pPr>
            <a:r>
              <a:rPr dirty="0" sz="800">
                <a:solidFill>
                  <a:srgbClr val="0C0C0C"/>
                </a:solidFill>
                <a:latin typeface="Cambria"/>
                <a:cs typeface="Cambria"/>
              </a:rPr>
              <a:t>-</a:t>
            </a:r>
            <a:r>
              <a:rPr dirty="0" sz="800" spc="5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KEП:</a:t>
            </a:r>
            <a:r>
              <a:rPr dirty="0" sz="800" spc="25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Пaлфuluыi</a:t>
            </a:r>
            <a:r>
              <a:rPr dirty="0" sz="800" spc="45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.'1.</a:t>
            </a:r>
            <a:r>
              <a:rPr dirty="0" sz="800" spc="6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II.</a:t>
            </a:r>
            <a:r>
              <a:rPr dirty="0" sz="800" spc="160">
                <a:latin typeface="Cambria"/>
                <a:cs typeface="Cambria"/>
              </a:rPr>
              <a:t> </a:t>
            </a:r>
            <a:r>
              <a:rPr dirty="0" sz="800" spc="-65">
                <a:latin typeface="Cambria"/>
                <a:cs typeface="Cambria"/>
              </a:rPr>
              <a:t>11.</a:t>
            </a:r>
            <a:r>
              <a:rPr dirty="0" sz="800" spc="-90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12.2025</a:t>
            </a:r>
            <a:r>
              <a:rPr dirty="0" sz="800" spc="8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09..31</a:t>
            </a:r>
            <a:r>
              <a:rPr dirty="0" sz="800" spc="500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3PAA9288358EC</a:t>
            </a:r>
            <a:r>
              <a:rPr dirty="0" sz="800" spc="30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%ЗfИ00Оt1ЮВ94Г</a:t>
            </a:r>
            <a:r>
              <a:rPr dirty="0" sz="800" spc="-40">
                <a:solidFill>
                  <a:srgbClr val="181818"/>
                </a:solidFill>
                <a:latin typeface="Cambria"/>
                <a:cs typeface="Cambria"/>
              </a:rPr>
              <a:t>1</a:t>
            </a:r>
            <a:r>
              <a:rPr dirty="0" sz="800" spc="-40">
                <a:latin typeface="Cambria"/>
                <a:cs typeface="Cambria"/>
              </a:rPr>
              <a:t>Г0О9СВ5D3I10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487627" y="10328147"/>
            <a:ext cx="476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Cambria"/>
                <a:cs typeface="Cambria"/>
              </a:rPr>
              <a:t>’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25032" y="124967"/>
            <a:ext cx="457107" cy="60960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237238" y="2470403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1911" y="0"/>
                </a:lnTo>
              </a:path>
            </a:pathLst>
          </a:custGeom>
          <a:ln w="9144">
            <a:solidFill>
              <a:srgbClr val="0F0F0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05514" y="2467355"/>
            <a:ext cx="1076325" cy="0"/>
          </a:xfrm>
          <a:custGeom>
            <a:avLst/>
            <a:gdLst/>
            <a:ahLst/>
            <a:cxnLst/>
            <a:rect l="l" t="t" r="r" b="b"/>
            <a:pathLst>
              <a:path w="1076325" h="0">
                <a:moveTo>
                  <a:pt x="0" y="0"/>
                </a:moveTo>
                <a:lnTo>
                  <a:pt x="1075726" y="0"/>
                </a:lnTo>
              </a:path>
            </a:pathLst>
          </a:custGeom>
          <a:ln w="9144">
            <a:solidFill>
              <a:srgbClr val="0F0F0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62851" y="10094976"/>
            <a:ext cx="426634" cy="237743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19959" y="10101071"/>
            <a:ext cx="1142769" cy="25298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71519" y="9378695"/>
            <a:ext cx="79232" cy="79247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457410" y="9378695"/>
            <a:ext cx="67042" cy="79247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676821" y="9375647"/>
            <a:ext cx="76184" cy="82296"/>
          </a:xfrm>
          <a:prstGeom prst="rect">
            <a:avLst/>
          </a:prstGeom>
        </p:spPr>
      </p:pic>
      <p:grpSp>
        <p:nvGrpSpPr>
          <p:cNvPr id="10" name="object 10" descr=""/>
          <p:cNvGrpSpPr/>
          <p:nvPr/>
        </p:nvGrpSpPr>
        <p:grpSpPr>
          <a:xfrm>
            <a:off x="2562851" y="10094976"/>
            <a:ext cx="1600200" cy="259079"/>
            <a:chOff x="2562851" y="10094976"/>
            <a:chExt cx="1600200" cy="259079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62851" y="10094976"/>
              <a:ext cx="426634" cy="237743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19959" y="10101072"/>
              <a:ext cx="1142769" cy="252984"/>
            </a:xfrm>
            <a:prstGeom prst="rect">
              <a:avLst/>
            </a:prstGeom>
          </p:spPr>
        </p:pic>
      </p:grpSp>
      <p:pic>
        <p:nvPicPr>
          <p:cNvPr id="13" name="object 13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205391" y="10125455"/>
            <a:ext cx="9142" cy="228600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756511" y="10314431"/>
            <a:ext cx="1746152" cy="195072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413529" y="2353055"/>
            <a:ext cx="140179" cy="103631"/>
          </a:xfrm>
          <a:prstGeom prst="rect">
            <a:avLst/>
          </a:prstGeom>
        </p:spPr>
      </p:pic>
      <p:grpSp>
        <p:nvGrpSpPr>
          <p:cNvPr id="16" name="object 16" descr=""/>
          <p:cNvGrpSpPr/>
          <p:nvPr/>
        </p:nvGrpSpPr>
        <p:grpSpPr>
          <a:xfrm>
            <a:off x="6167908" y="9375647"/>
            <a:ext cx="1039494" cy="170815"/>
            <a:chOff x="6167908" y="9375647"/>
            <a:chExt cx="1039494" cy="170815"/>
          </a:xfrm>
        </p:grpSpPr>
        <p:pic>
          <p:nvPicPr>
            <p:cNvPr id="17" name="object 17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737769" y="9375647"/>
              <a:ext cx="469297" cy="167640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167908" y="9375647"/>
              <a:ext cx="533292" cy="170687"/>
            </a:xfrm>
            <a:prstGeom prst="rect">
              <a:avLst/>
            </a:prstGeom>
          </p:spPr>
        </p:pic>
      </p:grpSp>
      <p:sp>
        <p:nvSpPr>
          <p:cNvPr id="19" name="object 19" descr=""/>
          <p:cNvSpPr txBox="1"/>
          <p:nvPr/>
        </p:nvSpPr>
        <p:spPr>
          <a:xfrm>
            <a:off x="1267110" y="728725"/>
            <a:ext cx="5897245" cy="178117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algn="ctr" marR="133350">
              <a:lnSpc>
                <a:spcPct val="100000"/>
              </a:lnSpc>
              <a:spcBef>
                <a:spcPts val="325"/>
              </a:spcBef>
            </a:pPr>
            <a:r>
              <a:rPr dirty="0" sz="1350" b="1">
                <a:latin typeface="Times New Roman"/>
                <a:cs typeface="Times New Roman"/>
              </a:rPr>
              <a:t>ДЕРЖАВНА</a:t>
            </a:r>
            <a:r>
              <a:rPr dirty="0" sz="1350" spc="2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СЛУЖБА</a:t>
            </a:r>
            <a:r>
              <a:rPr dirty="0" sz="1350" spc="2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УКРАЇНИ</a:t>
            </a:r>
            <a:r>
              <a:rPr dirty="0" sz="1350" spc="2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3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ЛІКАРСЬКИХ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  <a:p>
            <a:pPr algn="ctr" marR="126364">
              <a:lnSpc>
                <a:spcPct val="100000"/>
              </a:lnSpc>
              <a:spcBef>
                <a:spcPts val="229"/>
              </a:spcBef>
            </a:pPr>
            <a:r>
              <a:rPr dirty="0" sz="1350" spc="60">
                <a:latin typeface="Times New Roman"/>
                <a:cs typeface="Times New Roman"/>
              </a:rPr>
              <a:t>ТА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100">
                <a:latin typeface="Times New Roman"/>
                <a:cs typeface="Times New Roman"/>
              </a:rPr>
              <a:t>КОНТРОЛЮ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R="93980">
              <a:lnSpc>
                <a:spcPct val="100000"/>
              </a:lnSpc>
              <a:spcBef>
                <a:spcPts val="180"/>
              </a:spcBef>
            </a:pPr>
            <a:r>
              <a:rPr dirty="0" sz="1350" spc="-10" b="1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700" marR="114300">
              <a:lnSpc>
                <a:spcPct val="10730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Киі'в,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dlsfid</a:t>
            </a:r>
            <a:r>
              <a:rPr dirty="0" u="sng" sz="1100" spc="-17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2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1s.boy.na,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13"/>
              </a:rPr>
              <a:t>https://www.dls.gov.ua,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1100">
              <a:latin typeface="Times New Roman"/>
              <a:cs typeface="Times New Roman"/>
            </a:endParaRPr>
          </a:p>
          <a:p>
            <a:pPr marL="3221355">
              <a:lnSpc>
                <a:spcPct val="100000"/>
              </a:lnSpc>
              <a:spcBef>
                <a:spcPts val="5"/>
              </a:spcBef>
              <a:tabLst>
                <a:tab pos="4625975" algn="l"/>
                <a:tab pos="5883910" algn="l"/>
              </a:tabLst>
            </a:pP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222" sz="1875">
                <a:latin typeface="Courier New"/>
                <a:cs typeface="Courier New"/>
              </a:rPr>
              <a:t>віД</a:t>
            </a:r>
            <a:r>
              <a:rPr dirty="0" baseline="2222" sz="1875" spc="-7">
                <a:latin typeface="Courier New"/>
                <a:cs typeface="Courier New"/>
              </a:rPr>
              <a:t> </a:t>
            </a:r>
            <a:r>
              <a:rPr dirty="0" u="sng" baseline="2222" sz="1875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endParaRPr baseline="2222" sz="1875">
              <a:latin typeface="Courier New"/>
              <a:cs typeface="Courier New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478536" y="2714752"/>
            <a:ext cx="1429385" cy="96774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6510" marR="5080" indent="-4445">
              <a:lnSpc>
                <a:spcPct val="118500"/>
              </a:lnSpc>
              <a:spcBef>
                <a:spcPts val="120"/>
              </a:spcBef>
              <a:tabLst>
                <a:tab pos="1207770" algn="l"/>
              </a:tabLst>
            </a:pPr>
            <a:r>
              <a:rPr dirty="0" sz="1300" spc="-10">
                <a:latin typeface="Cambria"/>
                <a:cs typeface="Cambria"/>
              </a:rPr>
              <a:t>Керівникам господаріовання, займаються зберіганням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i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920206" y="2714752"/>
            <a:ext cx="1202055" cy="96774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algn="r" marR="14604">
              <a:lnSpc>
                <a:spcPct val="100000"/>
              </a:lnSpc>
              <a:spcBef>
                <a:spcPts val="409"/>
              </a:spcBef>
            </a:pPr>
            <a:r>
              <a:rPr dirty="0" sz="1300" spc="-10">
                <a:latin typeface="Cambria"/>
                <a:cs typeface="Cambria"/>
              </a:rPr>
              <a:t>суб'сктів</a:t>
            </a:r>
            <a:endParaRPr sz="1300">
              <a:latin typeface="Cambria"/>
              <a:cs typeface="Cambria"/>
            </a:endParaRPr>
          </a:p>
          <a:p>
            <a:pPr algn="r" marL="12700" marR="5080" indent="939800">
              <a:lnSpc>
                <a:spcPct val="117700"/>
              </a:lnSpc>
              <a:spcBef>
                <a:spcPts val="35"/>
              </a:spcBef>
            </a:pPr>
            <a:r>
              <a:rPr dirty="0" sz="1300" spc="-25">
                <a:latin typeface="Cambria"/>
                <a:cs typeface="Cambria"/>
              </a:rPr>
              <a:t>які </a:t>
            </a:r>
            <a:r>
              <a:rPr dirty="0" sz="1300" spc="-10">
                <a:latin typeface="Cambria"/>
                <a:cs typeface="Cambria"/>
              </a:rPr>
              <a:t>реалізацісіо, застосуваііням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170423" y="3687064"/>
            <a:ext cx="6043930" cy="55772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33115">
              <a:lnSpc>
                <a:spcPct val="100000"/>
              </a:lnSpc>
              <a:spcBef>
                <a:spcPts val="100"/>
              </a:spcBef>
            </a:pPr>
            <a:r>
              <a:rPr dirty="0" sz="1300">
                <a:latin typeface="Cambria"/>
                <a:cs typeface="Cambria"/>
              </a:rPr>
              <a:t>лікарських</a:t>
            </a:r>
            <a:r>
              <a:rPr dirty="0" sz="1300" spc="200">
                <a:latin typeface="Cambria"/>
                <a:cs typeface="Cambria"/>
              </a:rPr>
              <a:t>  </a:t>
            </a:r>
            <a:r>
              <a:rPr dirty="0" sz="1300" spc="-10">
                <a:latin typeface="Cambria"/>
                <a:cs typeface="Cambria"/>
              </a:rPr>
              <a:t>засобів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1300">
              <a:latin typeface="Cambria"/>
              <a:cs typeface="Cambria"/>
            </a:endParaRPr>
          </a:p>
          <a:p>
            <a:pPr marL="3333115" marR="89535" indent="2540">
              <a:lnSpc>
                <a:spcPct val="114100"/>
              </a:lnSpc>
              <a:tabLst>
                <a:tab pos="4686300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Керівникам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територіальних </a:t>
            </a:r>
            <a:r>
              <a:rPr dirty="0" sz="1350" b="1">
                <a:latin typeface="Times New Roman"/>
                <a:cs typeface="Times New Roman"/>
              </a:rPr>
              <a:t>органів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R="33655">
              <a:lnSpc>
                <a:spcPct val="100000"/>
              </a:lnSpc>
            </a:pPr>
            <a:r>
              <a:rPr dirty="0" sz="1350" spc="-10" b="1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20"/>
              </a:spcBef>
            </a:pPr>
            <a:endParaRPr sz="1350">
              <a:latin typeface="Times New Roman"/>
              <a:cs typeface="Times New Roman"/>
            </a:endParaRPr>
          </a:p>
          <a:p>
            <a:pPr algn="r" marR="26034">
              <a:lnSpc>
                <a:spcPct val="1000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Украі'ни,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r" marR="24765">
              <a:lnSpc>
                <a:spcPct val="100000"/>
              </a:lnSpc>
              <a:spcBef>
                <a:spcPts val="20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Украі'ни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95">
                <a:latin typeface="Times New Roman"/>
                <a:cs typeface="Times New Roman"/>
              </a:rPr>
              <a:t>2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</a:t>
            </a:r>
            <a:endParaRPr sz="1350">
              <a:latin typeface="Times New Roman"/>
              <a:cs typeface="Times New Roman"/>
            </a:endParaRPr>
          </a:p>
          <a:p>
            <a:pPr algn="just" marL="19050" marR="5080" indent="-3810">
              <a:lnSpc>
                <a:spcPct val="112700"/>
              </a:lnSpc>
              <a:spcBef>
                <a:spcPts val="25"/>
              </a:spcBef>
            </a:pP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N›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здійснения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i="1">
                <a:latin typeface="Times New Roman"/>
                <a:cs typeface="Times New Roman"/>
              </a:rPr>
              <a:t>N</a:t>
            </a:r>
            <a:r>
              <a:rPr dirty="0" sz="1350" spc="120" i="1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85">
                <a:latin typeface="Times New Roman"/>
                <a:cs typeface="Times New Roman"/>
              </a:rPr>
              <a:t>3.1</a:t>
            </a:r>
            <a:r>
              <a:rPr dirty="0" sz="1350">
                <a:latin typeface="Times New Roman"/>
                <a:cs typeface="Times New Roman"/>
              </a:rPr>
              <a:t> .1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заборони)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N••</a:t>
            </a:r>
            <a:r>
              <a:rPr dirty="0" sz="1350" spc="140" i="1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809, </a:t>
            </a:r>
            <a:r>
              <a:rPr dirty="0" sz="1350">
                <a:latin typeface="Times New Roman"/>
                <a:cs typeface="Times New Roman"/>
              </a:rPr>
              <a:t>заресстрованим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Міністерстві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30.01.2012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№1</a:t>
            </a:r>
            <a:r>
              <a:rPr dirty="0" sz="1350" spc="114" i="1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26/20439,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оптової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роздрібної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-90" i="1">
                <a:latin typeface="Times New Roman"/>
                <a:cs typeface="Times New Roman"/>
              </a:rPr>
              <a:t>N••</a:t>
            </a:r>
            <a:r>
              <a:rPr dirty="0" sz="1350" spc="18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зареестрованим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Міністерстві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юстииlЇ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УК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filHИ</a:t>
            </a:r>
            <a:endParaRPr sz="1350">
              <a:latin typeface="Times New Roman"/>
              <a:cs typeface="Times New Roman"/>
            </a:endParaRPr>
          </a:p>
          <a:p>
            <a:pPr algn="just" marL="31115" marR="5080" indent="-1905">
              <a:lnSpc>
                <a:spcPts val="1870"/>
              </a:lnSpc>
              <a:spcBef>
                <a:spcPts val="80"/>
              </a:spcBef>
            </a:pPr>
            <a:r>
              <a:rPr dirty="0" sz="1350" spc="-20">
                <a:latin typeface="Times New Roman"/>
                <a:cs typeface="Times New Roman"/>
              </a:rPr>
              <a:t>26.11.20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254">
                <a:latin typeface="Times New Roman"/>
                <a:cs typeface="Times New Roman"/>
              </a:rPr>
              <a:t>N*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затверднених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</a:t>
            </a:r>
            <a:r>
              <a:rPr dirty="0" sz="1350" spc="-14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15</a:t>
            </a:r>
            <a:endParaRPr sz="1350">
              <a:latin typeface="Times New Roman"/>
              <a:cs typeface="Times New Roman"/>
            </a:endParaRPr>
          </a:p>
          <a:p>
            <a:pPr algn="just" marL="40640">
              <a:lnSpc>
                <a:spcPct val="100000"/>
              </a:lnSpc>
              <a:spcBef>
                <a:spcPts val="105"/>
              </a:spcBef>
            </a:pP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38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зареестрованим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Міністерстві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163608" y="9247885"/>
            <a:ext cx="4975860" cy="86868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38735" marR="30480" indent="-1270">
              <a:lnSpc>
                <a:spcPts val="1780"/>
              </a:lnSpc>
              <a:spcBef>
                <a:spcPts val="180"/>
              </a:spcBef>
              <a:tabLst>
                <a:tab pos="391795" algn="l"/>
                <a:tab pos="1626870" algn="l"/>
                <a:tab pos="1668145" algn="l"/>
                <a:tab pos="2007235" algn="l"/>
                <a:tab pos="2814955" algn="l"/>
                <a:tab pos="4030979" algn="l"/>
                <a:tab pos="4330065" algn="l"/>
                <a:tab pos="4806315" algn="l"/>
              </a:tabLst>
            </a:pP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х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03.12.2025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i="1">
                <a:latin typeface="Times New Roman"/>
                <a:cs typeface="Times New Roman"/>
              </a:rPr>
              <a:t>№N•</a:t>
            </a:r>
            <a:r>
              <a:rPr dirty="0" sz="1350" spc="50" i="1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282-</a:t>
            </a:r>
            <a:r>
              <a:rPr dirty="0" sz="1350">
                <a:latin typeface="Times New Roman"/>
                <a:cs typeface="Times New Roman"/>
              </a:rPr>
              <a:t>01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1/02.0/06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17-</a:t>
            </a:r>
            <a:r>
              <a:rPr dirty="0" sz="1350" spc="-25">
                <a:latin typeface="Times New Roman"/>
                <a:cs typeface="Times New Roman"/>
              </a:rPr>
              <a:t>25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20">
                <a:latin typeface="Times New Roman"/>
                <a:cs typeface="Times New Roman"/>
              </a:rPr>
              <a:t>283-</a:t>
            </a:r>
            <a:r>
              <a:rPr dirty="0" sz="1350">
                <a:latin typeface="Times New Roman"/>
                <a:cs typeface="Times New Roman"/>
              </a:rPr>
              <a:t>01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229">
                <a:latin typeface="Times New Roman"/>
                <a:cs typeface="Times New Roman"/>
              </a:rPr>
              <a:t>1</a:t>
            </a:r>
            <a:endParaRPr sz="1350">
              <a:latin typeface="Times New Roman"/>
              <a:cs typeface="Times New Roman"/>
            </a:endParaRPr>
          </a:p>
          <a:p>
            <a:pPr marL="1935480">
              <a:lnSpc>
                <a:spcPts val="585"/>
              </a:lnSpc>
              <a:tabLst>
                <a:tab pos="3724275" algn="l"/>
                <a:tab pos="4799330" algn="l"/>
              </a:tabLst>
            </a:pPr>
            <a:r>
              <a:rPr dirty="0" sz="1000" spc="-50">
                <a:latin typeface="Times New Roman"/>
                <a:cs typeface="Times New Roman"/>
              </a:rPr>
              <a:t>*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50">
                <a:latin typeface="Times New Roman"/>
                <a:cs typeface="Times New Roman"/>
              </a:rPr>
              <a:t>’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50">
                <a:latin typeface="Times New Roman"/>
                <a:cs typeface="Times New Roman"/>
              </a:rPr>
              <a:t>’</a:t>
            </a:r>
            <a:endParaRPr sz="1000">
              <a:latin typeface="Times New Roman"/>
              <a:cs typeface="Times New Roman"/>
            </a:endParaRPr>
          </a:p>
          <a:p>
            <a:pPr marL="1177290">
              <a:lnSpc>
                <a:spcPct val="100000"/>
              </a:lnSpc>
              <a:spcBef>
                <a:spcPts val="245"/>
              </a:spcBef>
            </a:pPr>
            <a:r>
              <a:rPr dirty="0" sz="850" spc="-95">
                <a:latin typeface="Times New Roman"/>
                <a:cs typeface="Times New Roman"/>
              </a:rPr>
              <a:t>^^*</a:t>
            </a:r>
            <a:r>
              <a:rPr dirty="0" sz="850" spc="130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Держлікслужба</a:t>
            </a:r>
            <a:endParaRPr sz="850">
              <a:latin typeface="Times New Roman"/>
              <a:cs typeface="Times New Roman"/>
            </a:endParaRPr>
          </a:p>
          <a:p>
            <a:pPr algn="ctr" marL="76835">
              <a:lnSpc>
                <a:spcPct val="100000"/>
              </a:lnSpc>
              <a:spcBef>
                <a:spcPts val="10"/>
              </a:spcBef>
            </a:pPr>
            <a:r>
              <a:rPr dirty="0" baseline="6172" sz="1350" spc="-82">
                <a:latin typeface="Lucida Sans Unicode"/>
                <a:cs typeface="Lucida Sans Unicode"/>
              </a:rPr>
              <a:t>№</a:t>
            </a:r>
            <a:r>
              <a:rPr dirty="0" baseline="3086" sz="1350" spc="-82">
                <a:latin typeface="Lucida Sans Unicode"/>
                <a:cs typeface="Lucida Sans Unicode"/>
              </a:rPr>
              <a:t>102</a:t>
            </a:r>
            <a:r>
              <a:rPr dirty="0" sz="900" spc="-55">
                <a:latin typeface="Lucida Sans Unicode"/>
                <a:cs typeface="Lucida Sans Unicode"/>
              </a:rPr>
              <a:t>9-</a:t>
            </a:r>
            <a:r>
              <a:rPr dirty="0" sz="900" spc="-50">
                <a:latin typeface="Lucida Sans Unicode"/>
                <a:cs typeface="Lucida Sans Unicode"/>
              </a:rPr>
              <a:t>001.3/002.0/17-2</a:t>
            </a:r>
            <a:r>
              <a:rPr dirty="0" baseline="-6172" sz="1350" spc="-75">
                <a:latin typeface="Lucida Sans Unicode"/>
                <a:cs typeface="Lucida Sans Unicode"/>
              </a:rPr>
              <a:t>5</a:t>
            </a:r>
            <a:r>
              <a:rPr dirty="0" baseline="-6172" sz="1350" spc="67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аід</a:t>
            </a:r>
            <a:r>
              <a:rPr dirty="0" sz="900" spc="185">
                <a:latin typeface="Lucida Sans Unicode"/>
                <a:cs typeface="Lucida Sans Unicode"/>
              </a:rPr>
              <a:t> </a:t>
            </a:r>
            <a:r>
              <a:rPr dirty="0" baseline="-5847" sz="1425" spc="67" b="1">
                <a:latin typeface="Times New Roman"/>
                <a:cs typeface="Times New Roman"/>
              </a:rPr>
              <a:t>09.12.202</a:t>
            </a:r>
            <a:r>
              <a:rPr dirty="0" baseline="-8771" sz="1425" spc="67" b="1">
                <a:latin typeface="Times New Roman"/>
                <a:cs typeface="Times New Roman"/>
              </a:rPr>
              <a:t>5</a:t>
            </a:r>
            <a:endParaRPr baseline="-8771" sz="1425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227141" y="9456673"/>
            <a:ext cx="10642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970280" algn="l"/>
              </a:tabLst>
            </a:pPr>
            <a:r>
              <a:rPr dirty="0" baseline="-16460" sz="2025" spc="-15">
                <a:latin typeface="Times New Roman"/>
                <a:cs typeface="Times New Roman"/>
              </a:rPr>
              <a:t>&amp;вв</a:t>
            </a:r>
            <a:r>
              <a:rPr dirty="0" sz="1350" spc="-10">
                <a:latin typeface="Times New Roman"/>
                <a:cs typeface="Times New Roman"/>
              </a:rPr>
              <a:t>фз{сф_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226167" y="9632188"/>
            <a:ext cx="995680" cy="55499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marL="12700" marR="5080" indent="118110">
              <a:lnSpc>
                <a:spcPct val="82700"/>
              </a:lnSpc>
              <a:spcBef>
                <a:spcPts val="305"/>
              </a:spcBef>
            </a:pPr>
            <a:r>
              <a:rPr dirty="0" sz="1000" spc="-35">
                <a:latin typeface="Times New Roman"/>
                <a:cs typeface="Times New Roman"/>
              </a:rPr>
              <a:t>’контрfiлю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за</a:t>
            </a:r>
            <a:r>
              <a:rPr dirty="0" sz="1000" spc="150">
                <a:latin typeface="Times New Roman"/>
                <a:cs typeface="Times New Roman"/>
              </a:rPr>
              <a:t>  </a:t>
            </a:r>
            <a:r>
              <a:rPr dirty="0" sz="1000" spc="-50">
                <a:solidFill>
                  <a:srgbClr val="383838"/>
                </a:solidFill>
                <a:latin typeface="Times New Roman"/>
                <a:cs typeface="Times New Roman"/>
              </a:rPr>
              <a:t>’</a:t>
            </a:r>
            <a:r>
              <a:rPr dirty="0" sz="1000" spc="-4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marL="33337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099562" y="10163555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№894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10">
                <a:latin typeface="Times New Roman"/>
                <a:cs typeface="Times New Roman"/>
              </a:rPr>
              <a:t> 10.12.2025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98747" y="8353043"/>
            <a:ext cx="1376172" cy="64922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03892" y="555243"/>
            <a:ext cx="6059170" cy="631190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13970" marR="27940" indent="-1905">
              <a:lnSpc>
                <a:spcPct val="117500"/>
              </a:lnSpc>
              <a:spcBef>
                <a:spcPts val="140"/>
              </a:spcBef>
            </a:pPr>
            <a:r>
              <a:rPr dirty="0" sz="1300" spc="35">
                <a:latin typeface="Times New Roman"/>
                <a:cs typeface="Times New Roman"/>
              </a:rPr>
              <a:t>291-</a:t>
            </a:r>
            <a:r>
              <a:rPr dirty="0" sz="1300" spc="30">
                <a:latin typeface="Times New Roman"/>
                <a:cs typeface="Times New Roman"/>
              </a:rPr>
              <a:t>01.1/02.0/06.17-</a:t>
            </a:r>
            <a:r>
              <a:rPr dirty="0" sz="1300" spc="35">
                <a:latin typeface="Times New Roman"/>
                <a:cs typeface="Times New Roman"/>
              </a:rPr>
              <a:t>25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Державної</a:t>
            </a:r>
            <a:r>
              <a:rPr dirty="0" sz="1300" spc="229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служби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з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лікарських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засобів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та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контроліо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 spc="-35">
                <a:latin typeface="Times New Roman"/>
                <a:cs typeface="Times New Roman"/>
              </a:rPr>
              <a:t>за</a:t>
            </a:r>
            <a:r>
              <a:rPr dirty="0" sz="1300" spc="-2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наркотиками</a:t>
            </a:r>
            <a:r>
              <a:rPr dirty="0" sz="1300" spc="6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52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Полтавській</a:t>
            </a:r>
            <a:r>
              <a:rPr dirty="0" sz="1300" spc="63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області</a:t>
            </a:r>
            <a:r>
              <a:rPr dirty="0" sz="1300" spc="625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та</a:t>
            </a:r>
            <a:r>
              <a:rPr dirty="0" sz="1300" spc="525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негативних</a:t>
            </a:r>
            <a:r>
              <a:rPr dirty="0" sz="1300" spc="62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висноиків</a:t>
            </a:r>
            <a:r>
              <a:rPr dirty="0" sz="1300" spc="61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щодо</a:t>
            </a:r>
            <a:r>
              <a:rPr dirty="0" sz="1300" spc="575">
                <a:latin typeface="Times New Roman"/>
                <a:cs typeface="Times New Roman"/>
              </a:rPr>
              <a:t> </a:t>
            </a:r>
            <a:r>
              <a:rPr dirty="0" sz="1300" spc="-5">
                <a:latin typeface="Times New Roman"/>
                <a:cs typeface="Times New Roman"/>
              </a:rPr>
              <a:t>якості </a:t>
            </a:r>
            <a:r>
              <a:rPr dirty="0" sz="1300" spc="5">
                <a:latin typeface="Times New Roman"/>
                <a:cs typeface="Times New Roman"/>
              </a:rPr>
              <a:t>від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0</a:t>
            </a:r>
            <a:r>
              <a:rPr dirty="0" sz="1300" spc="-110">
                <a:latin typeface="Times New Roman"/>
                <a:cs typeface="Times New Roman"/>
              </a:rPr>
              <a:t> i</a:t>
            </a:r>
            <a:r>
              <a:rPr dirty="0" sz="1300" spc="-65">
                <a:latin typeface="Times New Roman"/>
                <a:cs typeface="Times New Roman"/>
              </a:rPr>
              <a:t> </a:t>
            </a:r>
            <a:r>
              <a:rPr dirty="0" sz="1300" spc="-85">
                <a:latin typeface="Times New Roman"/>
                <a:cs typeface="Times New Roman"/>
              </a:rPr>
              <a:t>.1</a:t>
            </a:r>
            <a:r>
              <a:rPr dirty="0" sz="1300" spc="-6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2.2025</a:t>
            </a:r>
            <a:r>
              <a:rPr dirty="0" sz="1300" spc="540">
                <a:latin typeface="Times New Roman"/>
                <a:cs typeface="Times New Roman"/>
              </a:rPr>
              <a:t> </a:t>
            </a:r>
            <a:r>
              <a:rPr dirty="0" sz="1300" spc="-100" i="1">
                <a:latin typeface="Times New Roman"/>
                <a:cs typeface="Times New Roman"/>
              </a:rPr>
              <a:t>№N.•</a:t>
            </a:r>
            <a:r>
              <a:rPr dirty="0" sz="1300" spc="125" i="1">
                <a:latin typeface="Times New Roman"/>
                <a:cs typeface="Times New Roman"/>
              </a:rPr>
              <a:t> </a:t>
            </a:r>
            <a:r>
              <a:rPr dirty="0" sz="1300" spc="35">
                <a:latin typeface="Times New Roman"/>
                <a:cs typeface="Times New Roman"/>
              </a:rPr>
              <a:t>370,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345,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360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Лабораторії</a:t>
            </a:r>
            <a:r>
              <a:rPr dirty="0" sz="1300" spc="50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з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контролю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якості</a:t>
            </a:r>
            <a:r>
              <a:rPr dirty="0" sz="1300" spc="50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лікарських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засобів</a:t>
            </a:r>
            <a:r>
              <a:rPr dirty="0" sz="1300" spc="819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та</a:t>
            </a:r>
            <a:r>
              <a:rPr dirty="0" sz="1300" spc="81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медичної</a:t>
            </a:r>
            <a:r>
              <a:rPr dirty="0" sz="1300" spc="844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продукції</a:t>
            </a:r>
            <a:r>
              <a:rPr dirty="0" sz="1300" spc="819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Державної</a:t>
            </a:r>
            <a:r>
              <a:rPr dirty="0" sz="1300" spc="84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служби</a:t>
            </a:r>
            <a:r>
              <a:rPr dirty="0" sz="1300" spc="87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з</a:t>
            </a:r>
            <a:r>
              <a:rPr dirty="0" sz="1300" spc="74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лікарських</a:t>
            </a:r>
            <a:r>
              <a:rPr dirty="0" sz="1300" spc="869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засоб</a:t>
            </a:r>
            <a:r>
              <a:rPr dirty="0" sz="1300" spc="-17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ів </a:t>
            </a:r>
            <a:r>
              <a:rPr dirty="0" sz="1300" spc="10">
                <a:latin typeface="Times New Roman"/>
                <a:cs typeface="Times New Roman"/>
              </a:rPr>
              <a:t>та</a:t>
            </a:r>
            <a:r>
              <a:rPr dirty="0" sz="1300" spc="110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контролю</a:t>
            </a:r>
            <a:r>
              <a:rPr dirty="0" sz="1300" spc="118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за</a:t>
            </a:r>
            <a:r>
              <a:rPr dirty="0" sz="1300" spc="110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наркотиками</a:t>
            </a:r>
            <a:r>
              <a:rPr dirty="0" sz="1300" spc="11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1100">
                <a:latin typeface="Times New Roman"/>
                <a:cs typeface="Times New Roman"/>
              </a:rPr>
              <a:t> </a:t>
            </a:r>
            <a:r>
              <a:rPr dirty="0" sz="1300" spc="35">
                <a:latin typeface="Times New Roman"/>
                <a:cs typeface="Times New Roman"/>
              </a:rPr>
              <a:t>Дніпропетровській</a:t>
            </a:r>
            <a:r>
              <a:rPr dirty="0" sz="1300" spc="103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області</a:t>
            </a:r>
            <a:r>
              <a:rPr dirty="0" sz="1300" spc="1165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стосовно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невідповідності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вимогам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 spc="50">
                <a:latin typeface="Times New Roman"/>
                <a:cs typeface="Times New Roman"/>
              </a:rPr>
              <a:t>МКЯ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за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показником</a:t>
            </a:r>
            <a:r>
              <a:rPr dirty="0" sz="1300" spc="535">
                <a:latin typeface="Times New Roman"/>
                <a:cs typeface="Times New Roman"/>
              </a:rPr>
              <a:t> </a:t>
            </a:r>
            <a:r>
              <a:rPr dirty="0" sz="1300" spc="35" b="1">
                <a:latin typeface="Times New Roman"/>
                <a:cs typeface="Times New Roman"/>
              </a:rPr>
              <a:t>«Опис»</a:t>
            </a:r>
            <a:r>
              <a:rPr dirty="0" sz="1300" spc="465" b="1">
                <a:latin typeface="Times New Roman"/>
                <a:cs typeface="Times New Roman"/>
              </a:rPr>
              <a:t> </a:t>
            </a:r>
            <a:r>
              <a:rPr dirty="0" sz="1300" spc="15" b="1">
                <a:latin typeface="Times New Roman"/>
                <a:cs typeface="Times New Roman"/>
              </a:rPr>
              <a:t>(частини</a:t>
            </a:r>
            <a:r>
              <a:rPr dirty="0" sz="1300" spc="520" b="1">
                <a:latin typeface="Times New Roman"/>
                <a:cs typeface="Times New Roman"/>
              </a:rPr>
              <a:t> </a:t>
            </a:r>
            <a:r>
              <a:rPr dirty="0" sz="1300" spc="70">
                <a:latin typeface="Times New Roman"/>
                <a:cs typeface="Times New Roman"/>
              </a:rPr>
              <a:t>декількох</a:t>
            </a:r>
            <a:r>
              <a:rPr dirty="0" sz="1300" spc="35">
                <a:latin typeface="Times New Roman"/>
                <a:cs typeface="Times New Roman"/>
              </a:rPr>
              <a:t> </a:t>
            </a:r>
            <a:r>
              <a:rPr dirty="0" sz="1300" spc="25" b="1">
                <a:latin typeface="Times New Roman"/>
                <a:cs typeface="Times New Roman"/>
              </a:rPr>
              <a:t>льодяників</a:t>
            </a:r>
            <a:r>
              <a:rPr dirty="0" sz="1300" spc="190" b="1">
                <a:latin typeface="Times New Roman"/>
                <a:cs typeface="Times New Roman"/>
              </a:rPr>
              <a:t> </a:t>
            </a:r>
            <a:r>
              <a:rPr dirty="0" sz="1300" spc="20" b="1">
                <a:latin typeface="Times New Roman"/>
                <a:cs typeface="Times New Roman"/>
              </a:rPr>
              <a:t>відколоті</a:t>
            </a:r>
            <a:r>
              <a:rPr dirty="0" sz="1300" spc="175" b="1">
                <a:latin typeface="Times New Roman"/>
                <a:cs typeface="Times New Roman"/>
              </a:rPr>
              <a:t> </a:t>
            </a:r>
            <a:r>
              <a:rPr dirty="0" sz="1300" spc="45">
                <a:latin typeface="Times New Roman"/>
                <a:cs typeface="Times New Roman"/>
              </a:rPr>
              <a:t>та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 spc="45">
                <a:latin typeface="Times New Roman"/>
                <a:cs typeface="Times New Roman"/>
              </a:rPr>
              <a:t>відсутні</a:t>
            </a:r>
            <a:r>
              <a:rPr dirty="0" sz="1300" spc="175">
                <a:latin typeface="Times New Roman"/>
                <a:cs typeface="Times New Roman"/>
              </a:rPr>
              <a:t> </a:t>
            </a:r>
            <a:r>
              <a:rPr dirty="0" sz="1300" spc="-50" b="1">
                <a:latin typeface="Times New Roman"/>
                <a:cs typeface="Times New Roman"/>
              </a:rPr>
              <a:t>в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spc="25" b="1">
                <a:latin typeface="Times New Roman"/>
                <a:cs typeface="Times New Roman"/>
              </a:rPr>
              <a:t>блістері;</a:t>
            </a:r>
            <a:r>
              <a:rPr dirty="0" sz="1300" spc="20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в</a:t>
            </a:r>
            <a:r>
              <a:rPr dirty="0" sz="1300" spc="70" b="1">
                <a:latin typeface="Times New Roman"/>
                <a:cs typeface="Times New Roman"/>
              </a:rPr>
              <a:t> </a:t>
            </a:r>
            <a:r>
              <a:rPr dirty="0" sz="1300" spc="-35" b="1">
                <a:latin typeface="Times New Roman"/>
                <a:cs typeface="Times New Roman"/>
              </a:rPr>
              <a:t>ча</a:t>
            </a:r>
            <a:r>
              <a:rPr dirty="0" sz="1300" spc="-13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рунці</a:t>
            </a:r>
            <a:r>
              <a:rPr dirty="0" sz="1300" spc="210" b="1">
                <a:latin typeface="Times New Roman"/>
                <a:cs typeface="Times New Roman"/>
              </a:rPr>
              <a:t> </a:t>
            </a:r>
            <a:r>
              <a:rPr dirty="0" sz="1300" spc="-15" b="1">
                <a:latin typeface="Times New Roman"/>
                <a:cs typeface="Times New Roman"/>
              </a:rPr>
              <a:t>ная</a:t>
            </a:r>
            <a:r>
              <a:rPr dirty="0" sz="1300" spc="-16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виа</a:t>
            </a:r>
            <a:r>
              <a:rPr dirty="0" sz="1300" spc="150" b="1">
                <a:latin typeface="Times New Roman"/>
                <a:cs typeface="Times New Roman"/>
              </a:rPr>
              <a:t> </a:t>
            </a:r>
            <a:r>
              <a:rPr dirty="0" sz="1300" spc="20" b="1">
                <a:latin typeface="Times New Roman"/>
                <a:cs typeface="Times New Roman"/>
              </a:rPr>
              <a:t>льодя</a:t>
            </a:r>
            <a:r>
              <a:rPr dirty="0" sz="1300" spc="-150" b="1">
                <a:latin typeface="Times New Roman"/>
                <a:cs typeface="Times New Roman"/>
              </a:rPr>
              <a:t> </a:t>
            </a:r>
            <a:r>
              <a:rPr dirty="0" sz="1300" spc="15" b="1">
                <a:latin typeface="Times New Roman"/>
                <a:cs typeface="Times New Roman"/>
              </a:rPr>
              <a:t>никова</a:t>
            </a:r>
            <a:r>
              <a:rPr dirty="0" sz="1300" spc="-15" b="1">
                <a:latin typeface="Times New Roman"/>
                <a:cs typeface="Times New Roman"/>
              </a:rPr>
              <a:t> </a:t>
            </a:r>
            <a:r>
              <a:rPr dirty="0" sz="1300" spc="60">
                <a:latin typeface="Times New Roman"/>
                <a:cs typeface="Times New Roman"/>
              </a:rPr>
              <a:t>маса)</a:t>
            </a:r>
            <a:r>
              <a:rPr dirty="0" sz="1300" spc="102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серій</a:t>
            </a:r>
            <a:r>
              <a:rPr dirty="0" sz="1300" spc="103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TC</a:t>
            </a:r>
            <a:r>
              <a:rPr dirty="0" sz="1300" spc="-21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736,</a:t>
            </a:r>
            <a:r>
              <a:rPr dirty="0" sz="1300" spc="1019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RK521,</a:t>
            </a:r>
            <a:r>
              <a:rPr dirty="0" sz="1300" spc="106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TR088</a:t>
            </a:r>
            <a:r>
              <a:rPr dirty="0" sz="1300" spc="106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лікарського</a:t>
            </a:r>
            <a:r>
              <a:rPr dirty="0" sz="1300" spc="115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засобу</a:t>
            </a:r>
            <a:r>
              <a:rPr dirty="0" sz="1300" spc="105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СТРЕПСІЛС</a:t>
            </a:r>
            <a:r>
              <a:rPr dirty="0" sz="1300" spc="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'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3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 spc="40">
                <a:latin typeface="Times New Roman"/>
                <a:cs typeface="Times New Roman"/>
              </a:rPr>
              <a:t>МЕНТОЛОМ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ТА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 spc="40">
                <a:latin typeface="Times New Roman"/>
                <a:cs typeface="Times New Roman"/>
              </a:rPr>
              <a:t>EBКАЛІПТОМ,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льодяники,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по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 spc="-185">
                <a:latin typeface="Times New Roman"/>
                <a:cs typeface="Times New Roman"/>
              </a:rPr>
              <a:t>1</a:t>
            </a:r>
            <a:r>
              <a:rPr dirty="0" sz="1300" spc="-9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2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льодяників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 spc="-75">
                <a:latin typeface="Times New Roman"/>
                <a:cs typeface="Times New Roman"/>
              </a:rPr>
              <a:t>у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блістері;</a:t>
            </a:r>
            <a:r>
              <a:rPr dirty="0" sz="1300" spc="10">
                <a:latin typeface="Times New Roman"/>
                <a:cs typeface="Times New Roman"/>
              </a:rPr>
              <a:t> по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2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блістери</a:t>
            </a:r>
            <a:r>
              <a:rPr dirty="0" sz="1300" spc="540">
                <a:latin typeface="Times New Roman"/>
                <a:cs typeface="Times New Roman"/>
              </a:rPr>
              <a:t> </a:t>
            </a:r>
            <a:r>
              <a:rPr dirty="0" sz="1300" spc="-15">
                <a:latin typeface="Times New Roman"/>
                <a:cs typeface="Times New Roman"/>
              </a:rPr>
              <a:t>в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картонній</a:t>
            </a:r>
            <a:r>
              <a:rPr dirty="0" sz="1300" spc="55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коробці,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виробництва</a:t>
            </a:r>
            <a:r>
              <a:rPr dirty="0" sz="1300" spc="57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Реккітт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Бенкізер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Хелскер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Інтернешнл</a:t>
            </a:r>
            <a:r>
              <a:rPr dirty="0" sz="1300" spc="1895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Лімітед,</a:t>
            </a:r>
            <a:r>
              <a:rPr dirty="0" sz="1300" spc="180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Велика</a:t>
            </a:r>
            <a:r>
              <a:rPr dirty="0" sz="1300" spc="1814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Британія</a:t>
            </a:r>
            <a:r>
              <a:rPr dirty="0" sz="1300" spc="186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(ресстраційне</a:t>
            </a:r>
            <a:r>
              <a:rPr dirty="0" sz="1300" spc="1914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посвідчення</a:t>
            </a:r>
            <a:endParaRPr sz="1300">
              <a:latin typeface="Times New Roman"/>
              <a:cs typeface="Times New Roman"/>
            </a:endParaRPr>
          </a:p>
          <a:p>
            <a:pPr algn="just" marL="32384">
              <a:lnSpc>
                <a:spcPct val="100000"/>
              </a:lnSpc>
              <a:spcBef>
                <a:spcPts val="345"/>
              </a:spcBef>
            </a:pPr>
            <a:r>
              <a:rPr dirty="0" sz="1300" spc="-345" i="1">
                <a:latin typeface="Times New Roman"/>
                <a:cs typeface="Times New Roman"/>
              </a:rPr>
              <a:t>№</a:t>
            </a:r>
            <a:r>
              <a:rPr dirty="0" sz="1300" spc="420" i="1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UA/6401/01/01):</a:t>
            </a:r>
            <a:endParaRPr sz="1300">
              <a:latin typeface="Times New Roman"/>
              <a:cs typeface="Times New Roman"/>
            </a:endParaRPr>
          </a:p>
          <a:p>
            <a:pPr algn="just" marL="380365">
              <a:lnSpc>
                <a:spcPct val="100000"/>
              </a:lnSpc>
              <a:spcBef>
                <a:spcPts val="204"/>
              </a:spcBef>
            </a:pPr>
            <a:r>
              <a:rPr dirty="0" sz="1300" spc="60" b="1">
                <a:latin typeface="Times New Roman"/>
                <a:cs typeface="Times New Roman"/>
              </a:rPr>
              <a:t>ТИМЧАСОВО</a:t>
            </a:r>
            <a:r>
              <a:rPr dirty="0" sz="1300" spc="45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ЗАБОРОНЯЮ</a:t>
            </a:r>
            <a:r>
              <a:rPr dirty="0" sz="1300" spc="465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реалізацію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 spc="55">
                <a:latin typeface="Times New Roman"/>
                <a:cs typeface="Times New Roman"/>
              </a:rPr>
              <a:t>ТС736,</a:t>
            </a:r>
            <a:endParaRPr sz="1300">
              <a:latin typeface="Times New Roman"/>
              <a:cs typeface="Times New Roman"/>
            </a:endParaRPr>
          </a:p>
          <a:p>
            <a:pPr algn="just" marL="28575" marR="12700" indent="-2540">
              <a:lnSpc>
                <a:spcPct val="117700"/>
              </a:lnSpc>
            </a:pPr>
            <a:r>
              <a:rPr dirty="0" sz="1300" b="1">
                <a:latin typeface="Times New Roman"/>
                <a:cs typeface="Times New Roman"/>
              </a:rPr>
              <a:t>RK521,</a:t>
            </a:r>
            <a:r>
              <a:rPr dirty="0" sz="1300" spc="32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TR088</a:t>
            </a:r>
            <a:r>
              <a:rPr dirty="0" sz="1300" spc="340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3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350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СТРЕПСІЛС^</a:t>
            </a:r>
            <a:r>
              <a:rPr dirty="0" sz="1300" spc="320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3</a:t>
            </a:r>
            <a:r>
              <a:rPr dirty="0" sz="1300" spc="345">
                <a:latin typeface="Times New Roman"/>
                <a:cs typeface="Times New Roman"/>
              </a:rPr>
              <a:t>  </a:t>
            </a:r>
            <a:r>
              <a:rPr dirty="0" sz="1300" spc="105">
                <a:latin typeface="Times New Roman"/>
                <a:cs typeface="Times New Roman"/>
              </a:rPr>
              <a:t>МЕПТОЛОМ</a:t>
            </a:r>
            <a:r>
              <a:rPr dirty="0" sz="1300" spc="390">
                <a:latin typeface="Times New Roman"/>
                <a:cs typeface="Times New Roman"/>
              </a:rPr>
              <a:t>  </a:t>
            </a:r>
            <a:r>
              <a:rPr dirty="0" sz="1300" spc="-25">
                <a:latin typeface="Times New Roman"/>
                <a:cs typeface="Times New Roman"/>
              </a:rPr>
              <a:t>ТА </a:t>
            </a:r>
            <a:r>
              <a:rPr dirty="0" sz="1300" b="1">
                <a:latin typeface="Times New Roman"/>
                <a:cs typeface="Times New Roman"/>
              </a:rPr>
              <a:t>ЕВКАЛІПТОМ,</a:t>
            </a:r>
            <a:r>
              <a:rPr dirty="0" sz="1300" spc="16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льодяники,</a:t>
            </a:r>
            <a:r>
              <a:rPr dirty="0" sz="1300" spc="13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по</a:t>
            </a:r>
            <a:r>
              <a:rPr dirty="0" sz="1300" spc="340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12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льодяників</a:t>
            </a:r>
            <a:r>
              <a:rPr dirty="0" sz="1300" spc="114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у</a:t>
            </a:r>
            <a:r>
              <a:rPr dirty="0" sz="1300" spc="38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блістері;</a:t>
            </a:r>
            <a:r>
              <a:rPr dirty="0" sz="1300" spc="11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по</a:t>
            </a:r>
            <a:r>
              <a:rPr dirty="0" sz="1300" spc="409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блістери</a:t>
            </a:r>
            <a:r>
              <a:rPr dirty="0" sz="1300" spc="195">
                <a:latin typeface="Times New Roman"/>
                <a:cs typeface="Times New Roman"/>
              </a:rPr>
              <a:t>  </a:t>
            </a:r>
            <a:r>
              <a:rPr dirty="0" sz="1300" spc="-50">
                <a:latin typeface="Times New Roman"/>
                <a:cs typeface="Times New Roman"/>
              </a:rPr>
              <a:t>в </a:t>
            </a:r>
            <a:r>
              <a:rPr dirty="0" sz="1300" b="1">
                <a:latin typeface="Times New Roman"/>
                <a:cs typeface="Times New Roman"/>
              </a:rPr>
              <a:t>картонпій</a:t>
            </a:r>
            <a:r>
              <a:rPr dirty="0" sz="1300" spc="23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коробці,</a:t>
            </a:r>
            <a:r>
              <a:rPr dirty="0" sz="1300" spc="19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виробництва</a:t>
            </a:r>
            <a:r>
              <a:rPr dirty="0" sz="1300" spc="22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Реккітт</a:t>
            </a:r>
            <a:r>
              <a:rPr dirty="0" sz="1300" spc="15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Бенкізер</a:t>
            </a:r>
            <a:r>
              <a:rPr dirty="0" sz="1300" spc="17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Хелскер</a:t>
            </a:r>
            <a:r>
              <a:rPr dirty="0" sz="1300" spc="185" b="1">
                <a:latin typeface="Times New Roman"/>
                <a:cs typeface="Times New Roman"/>
              </a:rPr>
              <a:t>  </a:t>
            </a:r>
            <a:r>
              <a:rPr dirty="0" sz="1300" spc="60">
                <a:latin typeface="Times New Roman"/>
                <a:cs typeface="Times New Roman"/>
              </a:rPr>
              <a:t>Інтернешнл </a:t>
            </a:r>
            <a:r>
              <a:rPr dirty="0" sz="1300" b="1">
                <a:latin typeface="Times New Roman"/>
                <a:cs typeface="Times New Roman"/>
              </a:rPr>
              <a:t>Лімітед,</a:t>
            </a:r>
            <a:r>
              <a:rPr dirty="0" sz="1300" spc="17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Велика</a:t>
            </a:r>
            <a:r>
              <a:rPr dirty="0" sz="1300" spc="26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Британія</a:t>
            </a:r>
            <a:r>
              <a:rPr dirty="0" sz="1300" spc="345" b="1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(ресстраційне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пос</a:t>
            </a:r>
            <a:r>
              <a:rPr dirty="0" sz="1300" spc="-165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відчення</a:t>
            </a:r>
            <a:r>
              <a:rPr dirty="0" sz="1300" spc="285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UA/6401/01/01).</a:t>
            </a:r>
            <a:endParaRPr sz="1300">
              <a:latin typeface="Times New Roman"/>
              <a:cs typeface="Times New Roman"/>
            </a:endParaRPr>
          </a:p>
          <a:p>
            <a:pPr algn="just" marL="33020" marR="13970" indent="351155">
              <a:lnSpc>
                <a:spcPts val="1839"/>
              </a:lnSpc>
              <a:spcBef>
                <a:spcPts val="65"/>
              </a:spcBef>
            </a:pPr>
            <a:r>
              <a:rPr dirty="0" sz="1300" spc="10">
                <a:latin typeface="Times New Roman"/>
                <a:cs typeface="Times New Roman"/>
              </a:rPr>
              <a:t>Cy6’сктам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 spc="10">
                <a:latin typeface="Times New Roman"/>
                <a:cs typeface="Times New Roman"/>
              </a:rPr>
              <a:t>господарювання,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які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 spc="10">
                <a:latin typeface="Times New Roman"/>
                <a:cs typeface="Times New Roman"/>
              </a:rPr>
              <a:t>здійснюють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 spc="10">
                <a:latin typeface="Times New Roman"/>
                <a:cs typeface="Times New Roman"/>
              </a:rPr>
              <a:t>реалізацію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 spc="10">
                <a:latin typeface="Times New Roman"/>
                <a:cs typeface="Times New Roman"/>
              </a:rPr>
              <a:t>та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застосування</a:t>
            </a:r>
            <a:r>
              <a:rPr dirty="0" sz="1300" spc="500">
                <a:latin typeface="Times New Roman"/>
                <a:cs typeface="Times New Roman"/>
              </a:rPr>
              <a:t> </a:t>
            </a:r>
            <a:r>
              <a:rPr dirty="0" sz="1300" spc="-175">
                <a:latin typeface="Times New Roman"/>
                <a:cs typeface="Times New Roman"/>
              </a:rPr>
              <a:t>лі</a:t>
            </a:r>
            <a:r>
              <a:rPr dirty="0" sz="1300" spc="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карських</a:t>
            </a:r>
            <a:r>
              <a:rPr dirty="0" sz="1300" spc="2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невідкладно,</a:t>
            </a:r>
            <a:r>
              <a:rPr dirty="0" sz="1300" spc="3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після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одержання</a:t>
            </a:r>
            <a:r>
              <a:rPr dirty="0" sz="1300" spc="3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розпорядже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ння, </a:t>
            </a:r>
            <a:r>
              <a:rPr dirty="0" sz="1300">
                <a:latin typeface="Times New Roman"/>
                <a:cs typeface="Times New Roman"/>
              </a:rPr>
              <a:t>перевірити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наявність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вищевказаних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засобу.</a:t>
            </a:r>
            <a:endParaRPr sz="1300">
              <a:latin typeface="Times New Roman"/>
              <a:cs typeface="Times New Roman"/>
            </a:endParaRPr>
          </a:p>
          <a:p>
            <a:pPr algn="just" marL="393065">
              <a:lnSpc>
                <a:spcPct val="100000"/>
              </a:lnSpc>
              <a:spcBef>
                <a:spcPts val="160"/>
              </a:spcBef>
            </a:pP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2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разі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виявлення</a:t>
            </a:r>
            <a:r>
              <a:rPr dirty="0" sz="1300" spc="3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зазначених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cepi</a:t>
            </a:r>
            <a:r>
              <a:rPr dirty="0" sz="1300" spc="-1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й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препарату,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вжити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заходи</a:t>
            </a:r>
            <a:r>
              <a:rPr dirty="0" sz="1300" spc="310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щодо</a:t>
            </a:r>
            <a:endParaRPr sz="1300">
              <a:latin typeface="Times New Roman"/>
              <a:cs typeface="Times New Roman"/>
            </a:endParaRPr>
          </a:p>
          <a:p>
            <a:pPr algn="just" marL="38100" marR="24765" indent="1270">
              <a:lnSpc>
                <a:spcPct val="117700"/>
              </a:lnSpc>
            </a:pPr>
            <a:r>
              <a:rPr dirty="0" sz="1300">
                <a:latin typeface="Times New Roman"/>
                <a:cs typeface="Times New Roman"/>
              </a:rPr>
              <a:t>вилучення</a:t>
            </a:r>
            <a:r>
              <a:rPr dirty="0" sz="1300" spc="2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ïx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1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шляхом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поміщення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карантин,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повідомити </a:t>
            </a:r>
            <a:r>
              <a:rPr dirty="0" sz="1300" spc="30">
                <a:latin typeface="Times New Roman"/>
                <a:cs typeface="Times New Roman"/>
              </a:rPr>
              <a:t>територіальний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орган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Держлікслужби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за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місцем</a:t>
            </a:r>
            <a:r>
              <a:rPr dirty="0" sz="1300" spc="1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розташування.</a:t>
            </a:r>
            <a:endParaRPr sz="1300">
              <a:latin typeface="Times New Roman"/>
              <a:cs typeface="Times New Roman"/>
            </a:endParaRPr>
          </a:p>
          <a:p>
            <a:pPr algn="just" marL="38100" marR="12065" indent="358775">
              <a:lnSpc>
                <a:spcPct val="115399"/>
              </a:lnSpc>
              <a:spcBef>
                <a:spcPts val="40"/>
              </a:spcBef>
            </a:pPr>
            <a:r>
              <a:rPr dirty="0" sz="1300">
                <a:latin typeface="Times New Roman"/>
                <a:cs typeface="Times New Roman"/>
              </a:rPr>
              <a:t>Контроль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виконанням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здійснюють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територіальн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i </a:t>
            </a:r>
            <a:r>
              <a:rPr dirty="0" sz="1300">
                <a:latin typeface="Times New Roman"/>
                <a:cs typeface="Times New Roman"/>
              </a:rPr>
              <a:t>органи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Держлі</a:t>
            </a:r>
            <a:r>
              <a:rPr dirty="0" sz="1300" spc="-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кслужби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місцем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розташування.</a:t>
            </a:r>
            <a:endParaRPr sz="1300">
              <a:latin typeface="Times New Roman"/>
              <a:cs typeface="Times New Roman"/>
            </a:endParaRPr>
          </a:p>
          <a:p>
            <a:pPr algn="just" marL="41275" marR="5080" indent="355600">
              <a:lnSpc>
                <a:spcPct val="117700"/>
              </a:lnSpc>
            </a:pPr>
            <a:r>
              <a:rPr dirty="0" sz="1300">
                <a:latin typeface="Times New Roman"/>
                <a:cs typeface="Times New Roman"/>
              </a:rPr>
              <a:t>Невиконання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2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тягне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собою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відповідальн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ість </a:t>
            </a:r>
            <a:r>
              <a:rPr dirty="0" sz="1300">
                <a:latin typeface="Times New Roman"/>
                <a:cs typeface="Times New Roman"/>
              </a:rPr>
              <a:t>згідно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чинним</a:t>
            </a:r>
            <a:r>
              <a:rPr dirty="0" sz="1300" spc="229">
                <a:latin typeface="Times New Roman"/>
                <a:cs typeface="Times New Roman"/>
              </a:rPr>
              <a:t> </a:t>
            </a:r>
            <a:r>
              <a:rPr dirty="0" sz="1300" spc="45">
                <a:latin typeface="Times New Roman"/>
                <a:cs typeface="Times New Roman"/>
              </a:rPr>
              <a:t>законодавством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36701" y="7079488"/>
            <a:ext cx="3439160" cy="118237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368935" marR="5080" indent="-356870">
              <a:lnSpc>
                <a:spcPct val="116500"/>
              </a:lnSpc>
              <a:spcBef>
                <a:spcPts val="80"/>
              </a:spcBef>
              <a:tabLst>
                <a:tab pos="768350" algn="l"/>
                <a:tab pos="1868805" algn="l"/>
                <a:tab pos="2891155" algn="l"/>
              </a:tabLst>
            </a:pPr>
            <a:r>
              <a:rPr dirty="0" sz="1300">
                <a:latin typeface="Times New Roman"/>
                <a:cs typeface="Times New Roman"/>
              </a:rPr>
              <a:t>Koпiï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3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направлені: </a:t>
            </a:r>
            <a:r>
              <a:rPr dirty="0" sz="1300">
                <a:latin typeface="Times New Roman"/>
                <a:cs typeface="Times New Roman"/>
              </a:rPr>
              <a:t>Міністерство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України; </a:t>
            </a:r>
            <a:r>
              <a:rPr dirty="0" sz="1300" spc="-25">
                <a:latin typeface="Times New Roman"/>
                <a:cs typeface="Times New Roman"/>
              </a:rPr>
              <a:t>ДП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«Державний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експертний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центр</a:t>
            </a:r>
            <a:endParaRPr sz="130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275"/>
              </a:spcBef>
            </a:pPr>
            <a:r>
              <a:rPr dirty="0" sz="1300" spc="-10">
                <a:latin typeface="Times New Roman"/>
                <a:cs typeface="Times New Roman"/>
              </a:rPr>
              <a:t>України»;</a:t>
            </a:r>
            <a:endParaRPr sz="1300">
              <a:latin typeface="Times New Roman"/>
              <a:cs typeface="Times New Roman"/>
            </a:endParaRPr>
          </a:p>
          <a:p>
            <a:pPr marL="371475">
              <a:lnSpc>
                <a:spcPct val="100000"/>
              </a:lnSpc>
              <a:spcBef>
                <a:spcPts val="280"/>
              </a:spcBef>
            </a:pPr>
            <a:r>
              <a:rPr dirty="0" sz="1300">
                <a:latin typeface="Times New Roman"/>
                <a:cs typeface="Times New Roman"/>
              </a:rPr>
              <a:t>ТОВ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«Реккіт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Бензікер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Україна».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597706" y="7571740"/>
            <a:ext cx="100393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Міністерства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747030" y="7571740"/>
            <a:ext cx="63881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охорони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527896" y="7571740"/>
            <a:ext cx="62801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здоров'я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40711" y="8737600"/>
            <a:ext cx="149225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Times New Roman"/>
                <a:cs typeface="Times New Roman"/>
              </a:rPr>
              <a:t>Заступник</a:t>
            </a:r>
            <a:r>
              <a:rPr dirty="0" sz="1300" spc="35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Голови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46851" y="9427464"/>
            <a:ext cx="19843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 spc="-60">
                <a:latin typeface="Times New Roman"/>
                <a:cs typeface="Times New Roman"/>
              </a:rPr>
              <a:t>ЧОРН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FHhKA.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Вся.(04Ј)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J22-эS-</a:t>
            </a:r>
            <a:r>
              <a:rPr dirty="0" sz="800">
                <a:latin typeface="Times New Roman"/>
                <a:cs typeface="Times New Roman"/>
              </a:rPr>
              <a:t>7G</a:t>
            </a:r>
            <a:r>
              <a:rPr dirty="0" sz="800" spc="3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963466" y="8746743"/>
            <a:ext cx="212725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>
                <a:latin typeface="Times New Roman"/>
                <a:cs typeface="Times New Roman"/>
              </a:rPr>
              <a:t>BoлoДими</a:t>
            </a:r>
            <a:r>
              <a:rPr dirty="0" sz="1300" spc="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 spc="105">
                <a:latin typeface="Times New Roman"/>
                <a:cs typeface="Times New Roman"/>
              </a:rPr>
              <a:t>КОРОЛЕНКО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64864" y="155447"/>
            <a:ext cx="441960" cy="606551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2426207" y="10158983"/>
            <a:ext cx="1645920" cy="287020"/>
            <a:chOff x="2426207" y="10158983"/>
            <a:chExt cx="1645920" cy="287020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26207" y="10158983"/>
              <a:ext cx="219456" cy="249936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70047" y="10165079"/>
              <a:ext cx="341375" cy="252984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035807" y="10174223"/>
              <a:ext cx="1036319" cy="271272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90215" y="10162031"/>
              <a:ext cx="155448" cy="246888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70047" y="10165079"/>
              <a:ext cx="341375" cy="252984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035807" y="10174223"/>
              <a:ext cx="1036319" cy="271272"/>
            </a:xfrm>
            <a:prstGeom prst="rect">
              <a:avLst/>
            </a:prstGeom>
          </p:spPr>
        </p:pic>
      </p:grpSp>
      <p:grpSp>
        <p:nvGrpSpPr>
          <p:cNvPr id="10" name="object 10" descr=""/>
          <p:cNvGrpSpPr/>
          <p:nvPr/>
        </p:nvGrpSpPr>
        <p:grpSpPr>
          <a:xfrm>
            <a:off x="6291071" y="9628631"/>
            <a:ext cx="866140" cy="241300"/>
            <a:chOff x="6291071" y="9628631"/>
            <a:chExt cx="866140" cy="241300"/>
          </a:xfrm>
        </p:grpSpPr>
        <p:pic>
          <p:nvPicPr>
            <p:cNvPr id="11" name="object 1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605015" y="9628631"/>
              <a:ext cx="551687" cy="134112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291071" y="9643871"/>
              <a:ext cx="670559" cy="225552"/>
            </a:xfrm>
            <a:prstGeom prst="rect">
              <a:avLst/>
            </a:prstGeom>
          </p:spPr>
        </p:pic>
      </p:grpSp>
      <p:sp>
        <p:nvSpPr>
          <p:cNvPr id="13" name="object 13" descr=""/>
          <p:cNvSpPr txBox="1"/>
          <p:nvPr/>
        </p:nvSpPr>
        <p:spPr>
          <a:xfrm>
            <a:off x="1187978" y="763524"/>
            <a:ext cx="5795645" cy="1344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85445" marR="398145">
              <a:lnSpc>
                <a:spcPct val="11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СЛУЖБА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65"/>
              </a:spcBef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ct val="104299"/>
              </a:lnSpc>
              <a:spcBef>
                <a:spcPts val="5"/>
              </a:spcBef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 </a:t>
            </a:r>
            <a:r>
              <a:rPr dirty="0" sz="1150" spc="-5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Київ,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03115,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(044)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dlsGdls.gov.na</a:t>
            </a:r>
            <a:r>
              <a:rPr dirty="0" sz="1150" spc="-10">
                <a:latin typeface="Times New Roman"/>
                <a:cs typeface="Times New Roman"/>
              </a:rPr>
              <a:t>, </a:t>
            </a:r>
            <a:r>
              <a:rPr dirty="0" u="sng" sz="115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https://www.d1s.яov.ua,</a:t>
            </a:r>
            <a:r>
              <a:rPr dirty="0" sz="1150" spc="-20">
                <a:latin typeface="Times New Roman"/>
                <a:cs typeface="Times New Roman"/>
              </a:rPr>
              <a:t> Код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54683" y="2302764"/>
            <a:ext cx="25539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76020" algn="l"/>
                <a:tab pos="2540635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Courier New"/>
                <a:cs typeface="Courier New"/>
              </a:rPr>
              <a:t>Ns</a:t>
            </a:r>
            <a:r>
              <a:rPr dirty="0" sz="1400" spc="-345">
                <a:latin typeface="Courier New"/>
                <a:cs typeface="Courier New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397764" y="2330195"/>
            <a:ext cx="26301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6050" algn="l"/>
                <a:tab pos="2616835" algn="l"/>
              </a:tabLst>
            </a:pPr>
            <a:r>
              <a:rPr dirty="0" sz="1400">
                <a:latin typeface="Times New Roman"/>
                <a:cs typeface="Times New Roman"/>
              </a:rPr>
              <a:t>На N'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397592" y="2774037"/>
            <a:ext cx="1418590" cy="9626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6510" marR="5080" indent="-4445">
              <a:lnSpc>
                <a:spcPct val="111700"/>
              </a:lnSpc>
              <a:spcBef>
                <a:spcPts val="105"/>
              </a:spcBef>
              <a:tabLst>
                <a:tab pos="119570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 </a:t>
            </a:r>
            <a:r>
              <a:rPr dirty="0" sz="1350" spc="55">
                <a:latin typeface="Times New Roman"/>
                <a:cs typeface="Times New Roman"/>
              </a:rPr>
              <a:t>господарювання, </a:t>
            </a:r>
            <a:r>
              <a:rPr dirty="0" sz="1350" spc="45">
                <a:latin typeface="Times New Roman"/>
                <a:cs typeface="Times New Roman"/>
              </a:rPr>
              <a:t>займаються </a:t>
            </a: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831280" y="2774037"/>
            <a:ext cx="1194435" cy="96266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algn="r" marR="10160">
              <a:lnSpc>
                <a:spcPct val="100000"/>
              </a:lnSpc>
              <a:spcBef>
                <a:spcPts val="300"/>
              </a:spcBef>
            </a:pP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algn="r" marL="12700" marR="5080" indent="930910">
              <a:lnSpc>
                <a:spcPct val="111800"/>
              </a:lnSpc>
              <a:spcBef>
                <a:spcPts val="5"/>
              </a:spcBef>
            </a:pPr>
            <a:r>
              <a:rPr dirty="0" sz="1350" spc="-25">
                <a:latin typeface="Times New Roman"/>
                <a:cs typeface="Times New Roman"/>
              </a:rPr>
              <a:t>пкі </a:t>
            </a: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400" spc="-10">
                <a:latin typeface="Times New Roman"/>
                <a:cs typeface="Times New Roman"/>
              </a:rPr>
              <a:t>застосуванням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82071" y="3738879"/>
            <a:ext cx="6042660" cy="5847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7400">
              <a:lnSpc>
                <a:spcPct val="100000"/>
              </a:lnSpc>
              <a:spcBef>
                <a:spcPts val="100"/>
              </a:spcBef>
            </a:pPr>
            <a:r>
              <a:rPr dirty="0" sz="1300" spc="95">
                <a:latin typeface="Times New Roman"/>
                <a:cs typeface="Times New Roman"/>
              </a:rPr>
              <a:t>лікарських</a:t>
            </a:r>
            <a:r>
              <a:rPr dirty="0" sz="1300" spc="175">
                <a:latin typeface="Times New Roman"/>
                <a:cs typeface="Times New Roman"/>
              </a:rPr>
              <a:t> </a:t>
            </a:r>
            <a:r>
              <a:rPr dirty="0" sz="1300" spc="40">
                <a:latin typeface="Times New Roman"/>
                <a:cs typeface="Times New Roman"/>
              </a:rPr>
              <a:t>засобів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1300">
              <a:latin typeface="Times New Roman"/>
              <a:cs typeface="Times New Roman"/>
            </a:endParaRPr>
          </a:p>
          <a:p>
            <a:pPr marL="3328035" marR="97790" indent="-635">
              <a:lnSpc>
                <a:spcPct val="110000"/>
              </a:lnSpc>
              <a:tabLst>
                <a:tab pos="468058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49530">
              <a:lnSpc>
                <a:spcPct val="100000"/>
              </a:lnSpc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1350">
              <a:latin typeface="Times New Roman"/>
              <a:cs typeface="Times New Roman"/>
            </a:endParaRPr>
          </a:p>
          <a:p>
            <a:pPr algn="r" marR="4445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r" marR="34290">
              <a:lnSpc>
                <a:spcPct val="100000"/>
              </a:lnSpc>
              <a:spcBef>
                <a:spcPts val="200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здоров'я»,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</a:t>
            </a:r>
            <a:endParaRPr sz="1400">
              <a:latin typeface="Times New Roman"/>
              <a:cs typeface="Times New Roman"/>
            </a:endParaRPr>
          </a:p>
          <a:p>
            <a:pPr algn="r" marR="38100">
              <a:lnSpc>
                <a:spcPct val="100000"/>
              </a:lnSpc>
              <a:spcBef>
                <a:spcPts val="220"/>
              </a:spcBef>
            </a:pP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5875" marR="31115" indent="-3175">
              <a:lnSpc>
                <a:spcPct val="112400"/>
              </a:lnSpc>
              <a:spcBef>
                <a:spcPts val="10"/>
              </a:spcBef>
            </a:pP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наркотиками,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якістю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Украіну,</a:t>
            </a:r>
            <a:endParaRPr sz="14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270"/>
              </a:spcBef>
            </a:pP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360" i="1">
                <a:latin typeface="Times New Roman"/>
                <a:cs typeface="Times New Roman"/>
              </a:rPr>
              <a:t>№</a:t>
            </a:r>
            <a:r>
              <a:rPr dirty="0" sz="1350" spc="475" i="1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</a:t>
            </a:r>
            <a:endParaRPr sz="1350">
              <a:latin typeface="Times New Roman"/>
              <a:cs typeface="Times New Roman"/>
            </a:endParaRPr>
          </a:p>
          <a:p>
            <a:pPr algn="just" marL="17145" marR="20320">
              <a:lnSpc>
                <a:spcPts val="1870"/>
              </a:lnSpc>
              <a:spcBef>
                <a:spcPts val="55"/>
              </a:spcBef>
            </a:pPr>
            <a:r>
              <a:rPr dirty="0" sz="1300">
                <a:latin typeface="Times New Roman"/>
                <a:cs typeface="Times New Roman"/>
              </a:rPr>
              <a:t>пункту</a:t>
            </a:r>
            <a:r>
              <a:rPr dirty="0" sz="1300" spc="3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3.1.1</a:t>
            </a:r>
            <a:r>
              <a:rPr dirty="0" sz="1300" spc="3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3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встановлення</a:t>
            </a:r>
            <a:r>
              <a:rPr dirty="0" sz="1300" spc="3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заборони</a:t>
            </a:r>
            <a:r>
              <a:rPr dirty="0" sz="1300" spc="3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(тимчасової</a:t>
            </a:r>
            <a:r>
              <a:rPr dirty="0" sz="1300" spc="3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заборони)</a:t>
            </a:r>
            <a:r>
              <a:rPr dirty="0" sz="1300" spc="365">
                <a:latin typeface="Times New Roman"/>
                <a:cs typeface="Times New Roman"/>
              </a:rPr>
              <a:t>  </a:t>
            </a:r>
            <a:r>
              <a:rPr dirty="0" sz="1300" spc="-25">
                <a:latin typeface="Times New Roman"/>
                <a:cs typeface="Times New Roman"/>
              </a:rPr>
              <a:t>та </a:t>
            </a:r>
            <a:r>
              <a:rPr dirty="0" sz="1300">
                <a:latin typeface="Times New Roman"/>
                <a:cs typeface="Times New Roman"/>
              </a:rPr>
              <a:t>поновлення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території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затвердженого</a:t>
            </a:r>
            <a:endParaRPr sz="1300">
              <a:latin typeface="Times New Roman"/>
              <a:cs typeface="Times New Roman"/>
            </a:endParaRPr>
          </a:p>
          <a:p>
            <a:pPr algn="just" marL="20320">
              <a:lnSpc>
                <a:spcPct val="100000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22.11.201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 spc="-280">
                <a:latin typeface="Times New Roman"/>
                <a:cs typeface="Times New Roman"/>
              </a:rPr>
              <a:t>1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 spc="-110" i="1">
                <a:latin typeface="Times New Roman"/>
                <a:cs typeface="Times New Roman"/>
              </a:rPr>
              <a:t>N••</a:t>
            </a:r>
            <a:r>
              <a:rPr dirty="0" sz="1350" spc="175" i="1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809,</a:t>
            </a:r>
            <a:endParaRPr sz="1350">
              <a:latin typeface="Times New Roman"/>
              <a:cs typeface="Times New Roman"/>
            </a:endParaRPr>
          </a:p>
          <a:p>
            <a:pPr algn="just" marL="20955" marR="16510" indent="635">
              <a:lnSpc>
                <a:spcPct val="112999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30.01.2012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126/20439,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оптової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роздрібної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Украіни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заресстрованим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Міністерстві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N•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утилізаціі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Міністеретва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40640">
              <a:lnSpc>
                <a:spcPct val="100000"/>
              </a:lnSpc>
              <a:spcBef>
                <a:spcPts val="229"/>
              </a:spcBef>
            </a:pP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42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зареестрованим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Міністерстві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algn="just" marL="34290">
              <a:lnSpc>
                <a:spcPct val="100000"/>
              </a:lnSpc>
              <a:spcBef>
                <a:spcPts val="225"/>
              </a:spcBef>
            </a:pP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9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4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4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45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4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термінqјgіх</a:t>
            </a:r>
            <a:r>
              <a:rPr dirty="0" sz="1400" spc="434">
                <a:latin typeface="Times New Roman"/>
                <a:cs typeface="Times New Roman"/>
              </a:rPr>
              <a:t>   </a:t>
            </a:r>
            <a:r>
              <a:rPr dirty="0" sz="1400" spc="55">
                <a:latin typeface="Times New Roman"/>
                <a:cs typeface="Times New Roman"/>
              </a:rPr>
              <a:t>g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фо</a:t>
            </a:r>
            <a:r>
              <a:rPr dirty="0" sz="1400" spc="335">
                <a:latin typeface="Times New Roman"/>
                <a:cs typeface="Times New Roman"/>
              </a:rPr>
              <a:t>    </a:t>
            </a:r>
            <a:r>
              <a:rPr dirty="0" sz="1400" spc="-50">
                <a:latin typeface="Times New Roman"/>
                <a:cs typeface="Times New Roman"/>
              </a:rPr>
              <a:t>ь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164539" y="9882025"/>
            <a:ext cx="2605405" cy="30670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5"/>
              </a:spcBef>
            </a:pPr>
            <a:r>
              <a:rPr dirty="0" sz="850">
                <a:latin typeface="Cambria"/>
                <a:cs typeface="Cambria"/>
              </a:rPr>
              <a:t>**</a:t>
            </a:r>
            <a:r>
              <a:rPr dirty="0" sz="850" spc="350">
                <a:latin typeface="Cambria"/>
                <a:cs typeface="Cambria"/>
              </a:rPr>
              <a:t> </a:t>
            </a:r>
            <a:r>
              <a:rPr dirty="0" sz="850">
                <a:latin typeface="Cambria"/>
                <a:cs typeface="Cambria"/>
              </a:rPr>
              <a:t>Дер</a:t>
            </a:r>
            <a:r>
              <a:rPr dirty="0" sz="850" spc="110">
                <a:latin typeface="Cambria"/>
                <a:cs typeface="Cambria"/>
              </a:rPr>
              <a:t> </a:t>
            </a:r>
            <a:r>
              <a:rPr dirty="0" sz="850" spc="-10">
                <a:latin typeface="Cambria"/>
                <a:cs typeface="Cambria"/>
              </a:rPr>
              <a:t>‹ліксгужба</a:t>
            </a:r>
            <a:endParaRPr sz="850">
              <a:latin typeface="Cambria"/>
              <a:cs typeface="Cambria"/>
            </a:endParaRPr>
          </a:p>
          <a:p>
            <a:pPr marL="207010">
              <a:lnSpc>
                <a:spcPct val="100000"/>
              </a:lnSpc>
              <a:spcBef>
                <a:spcPts val="55"/>
              </a:spcBef>
            </a:pPr>
            <a:r>
              <a:rPr dirty="0" baseline="12345" sz="1350">
                <a:latin typeface="Trebuchet MS"/>
                <a:cs typeface="Trebuchet MS"/>
              </a:rPr>
              <a:t>N-•1</a:t>
            </a:r>
            <a:r>
              <a:rPr dirty="0" baseline="9259" sz="1350">
                <a:latin typeface="Trebuchet MS"/>
                <a:cs typeface="Trebuchet MS"/>
              </a:rPr>
              <a:t>030</a:t>
            </a:r>
            <a:r>
              <a:rPr dirty="0" baseline="3086" sz="1350">
                <a:latin typeface="Trebuchet MS"/>
                <a:cs typeface="Trebuchet MS"/>
              </a:rPr>
              <a:t>-001.3/00</a:t>
            </a:r>
            <a:r>
              <a:rPr dirty="0" sz="900">
                <a:latin typeface="Trebuchet MS"/>
                <a:cs typeface="Trebuchet MS"/>
              </a:rPr>
              <a:t>2.0/1</a:t>
            </a:r>
            <a:r>
              <a:rPr dirty="0" baseline="-3086" sz="1350">
                <a:latin typeface="Trebuchet MS"/>
                <a:cs typeface="Trebuchet MS"/>
              </a:rPr>
              <a:t>7-25</a:t>
            </a:r>
            <a:r>
              <a:rPr dirty="0" baseline="-3086" sz="1350" spc="390">
                <a:latin typeface="Trebuchet MS"/>
                <a:cs typeface="Trebuchet MS"/>
              </a:rPr>
              <a:t> </a:t>
            </a:r>
            <a:r>
              <a:rPr dirty="0" baseline="-6172" sz="1350">
                <a:latin typeface="Times New Roman"/>
                <a:cs typeface="Times New Roman"/>
              </a:rPr>
              <a:t>від</a:t>
            </a:r>
            <a:r>
              <a:rPr dirty="0" baseline="-6172" sz="1350" spc="690">
                <a:latin typeface="Times New Roman"/>
                <a:cs typeface="Times New Roman"/>
              </a:rPr>
              <a:t> </a:t>
            </a:r>
            <a:r>
              <a:rPr dirty="0" baseline="-12345" sz="1350" spc="104">
                <a:latin typeface="Times New Roman"/>
                <a:cs typeface="Times New Roman"/>
              </a:rPr>
              <a:t>09.12.202</a:t>
            </a:r>
            <a:r>
              <a:rPr dirty="0" baseline="-15432" sz="1350" spc="104">
                <a:latin typeface="Times New Roman"/>
                <a:cs typeface="Times New Roman"/>
              </a:rPr>
              <a:t>5</a:t>
            </a:r>
            <a:endParaRPr baseline="-15432" sz="13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04945" y="9559435"/>
            <a:ext cx="5908675" cy="447040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  <a:tabLst>
                <a:tab pos="1191260" algn="l"/>
              </a:tabLst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03.12.2025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№N•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290-01.1/02.0/06.17-25,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292-01</a:t>
            </a:r>
            <a:r>
              <a:rPr dirty="0" sz="1350" spc="-185">
                <a:latin typeface="Times New Roman"/>
                <a:cs typeface="Times New Roman"/>
              </a:rPr>
              <a:t> </a:t>
            </a:r>
            <a:r>
              <a:rPr dirty="0" baseline="4115" sz="2025" spc="-30">
                <a:latin typeface="Times New Roman"/>
                <a:cs typeface="Times New Roman"/>
              </a:rPr>
              <a:t>.1/02.0/06.17-</a:t>
            </a:r>
            <a:r>
              <a:rPr dirty="0" baseline="4115" sz="2025">
                <a:latin typeface="Times New Roman"/>
                <a:cs typeface="Times New Roman"/>
              </a:rPr>
              <a:t>ЧФ</a:t>
            </a:r>
            <a:r>
              <a:rPr dirty="0" baseline="4115" sz="2025" spc="240">
                <a:latin typeface="Times New Roman"/>
                <a:cs typeface="Times New Roman"/>
              </a:rPr>
              <a:t> </a:t>
            </a:r>
            <a:r>
              <a:rPr dirty="0" baseline="4115" sz="2025" spc="-75">
                <a:latin typeface="Times New Roman"/>
                <a:cs typeface="Times New Roman"/>
              </a:rPr>
              <a:t>°</a:t>
            </a:r>
            <a:endParaRPr baseline="4115" sz="2025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90"/>
              </a:spcBef>
            </a:pPr>
            <a:r>
              <a:rPr dirty="0" sz="1050" spc="-30">
                <a:latin typeface="Times New Roman"/>
                <a:cs typeface="Times New Roman"/>
              </a:rPr>
              <a:t>наркотиками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120630" y="9952228"/>
            <a:ext cx="911860" cy="306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105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330200">
              <a:lnSpc>
                <a:spcPts val="110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997162" y="10233659"/>
            <a:ext cx="1290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№895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15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10.12.2025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53384" y="7909559"/>
            <a:ext cx="1207008" cy="10759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34186" y="586740"/>
            <a:ext cx="6061075" cy="587184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2700" marR="31115" indent="635">
              <a:lnSpc>
                <a:spcPct val="109400"/>
              </a:lnSpc>
              <a:spcBef>
                <a:spcPts val="135"/>
              </a:spcBef>
            </a:pPr>
            <a:r>
              <a:rPr dirty="0" sz="1400" spc="-10">
                <a:latin typeface="Times New Roman"/>
                <a:cs typeface="Times New Roman"/>
              </a:rPr>
              <a:t>служби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Полтавсы‹ій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негативних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висновків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01.12.2025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65">
                <a:latin typeface="Times New Roman"/>
                <a:cs typeface="Times New Roman"/>
              </a:rPr>
              <a:t>№N*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356,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384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Лабораторії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медичної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продукції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служби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Днlпропетровській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стосовно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невідповідності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вимогам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MKfl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показником: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«Опис»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(частини </a:t>
            </a:r>
            <a:r>
              <a:rPr dirty="0" sz="1400" spc="-10" b="1">
                <a:latin typeface="Times New Roman"/>
                <a:cs typeface="Times New Roman"/>
              </a:rPr>
              <a:t>льодяників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відколоті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відсутні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в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блістері)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TC241,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SX023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СТРЕПСІЛС"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БЕЗ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ЦУКРУ,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ЗІ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CMAKOM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ЛИМОНА,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льодяники,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8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льодяників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блістері;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блістери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картонній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коробці,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виробництва </a:t>
            </a:r>
            <a:r>
              <a:rPr dirty="0" sz="1400">
                <a:latin typeface="Times New Roman"/>
                <a:cs typeface="Times New Roman"/>
              </a:rPr>
              <a:t>Реккітт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Бенкізер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Хелскер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Інтернешнл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Лімітед,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Велика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Британія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(ресстраційне посвідчення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15">
                <a:latin typeface="Times New Roman"/>
                <a:cs typeface="Times New Roman"/>
              </a:rPr>
              <a:t>N*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UA/4927/01/01):</a:t>
            </a:r>
            <a:endParaRPr sz="1400">
              <a:latin typeface="Times New Roman"/>
              <a:cs typeface="Times New Roman"/>
            </a:endParaRPr>
          </a:p>
          <a:p>
            <a:pPr marL="16510" marR="31115" indent="356235">
              <a:lnSpc>
                <a:spcPts val="1850"/>
              </a:lnSpc>
              <a:spcBef>
                <a:spcPts val="60"/>
              </a:spcBef>
              <a:tabLst>
                <a:tab pos="643255" algn="l"/>
                <a:tab pos="1672589" algn="l"/>
                <a:tab pos="2301240" algn="l"/>
                <a:tab pos="3591560" algn="l"/>
                <a:tab pos="4057650" algn="l"/>
                <a:tab pos="4874260" algn="l"/>
                <a:tab pos="517271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ТИМЧАСОВО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ЗАБОРОНЯЮ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реалізацію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TC241, SX023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СТРЕПСІЛС‘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5" b="1">
                <a:latin typeface="Times New Roman"/>
                <a:cs typeface="Times New Roman"/>
              </a:rPr>
              <a:t>БЕЗ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ЦУЕРУ,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5" b="1">
                <a:latin typeface="Times New Roman"/>
                <a:cs typeface="Times New Roman"/>
              </a:rPr>
              <a:t>ЗІ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40" b="1">
                <a:latin typeface="Times New Roman"/>
                <a:cs typeface="Times New Roman"/>
              </a:rPr>
              <a:t>CMAKOM</a:t>
            </a:r>
            <a:endParaRPr sz="1400">
              <a:latin typeface="Times New Roman"/>
              <a:cs typeface="Times New Roman"/>
            </a:endParaRPr>
          </a:p>
          <a:p>
            <a:pPr algn="just" marL="18415" marR="22860">
              <a:lnSpc>
                <a:spcPts val="1820"/>
              </a:lnSpc>
              <a:spcBef>
                <a:spcPts val="70"/>
              </a:spcBef>
            </a:pPr>
            <a:r>
              <a:rPr dirty="0" sz="1400" b="1">
                <a:latin typeface="Times New Roman"/>
                <a:cs typeface="Times New Roman"/>
              </a:rPr>
              <a:t>ЛММОПА,</a:t>
            </a:r>
            <a:r>
              <a:rPr dirty="0" sz="1400" spc="13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льодяники,</a:t>
            </a:r>
            <a:r>
              <a:rPr dirty="0" sz="1400" spc="10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по</a:t>
            </a:r>
            <a:r>
              <a:rPr dirty="0" sz="1400" spc="4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8</a:t>
            </a:r>
            <a:r>
              <a:rPr dirty="0" sz="1400" spc="4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льодяників</a:t>
            </a:r>
            <a:r>
              <a:rPr dirty="0" sz="1400" spc="114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у</a:t>
            </a:r>
            <a:r>
              <a:rPr dirty="0" sz="1400" spc="7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блістері;</a:t>
            </a:r>
            <a:r>
              <a:rPr dirty="0" sz="1400" spc="12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по</a:t>
            </a:r>
            <a:r>
              <a:rPr dirty="0" sz="1400" spc="75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блістери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50">
                <a:latin typeface="Times New Roman"/>
                <a:cs typeface="Times New Roman"/>
              </a:rPr>
              <a:t>в </a:t>
            </a:r>
            <a:r>
              <a:rPr dirty="0" sz="1400" b="1">
                <a:latin typeface="Times New Roman"/>
                <a:cs typeface="Times New Roman"/>
              </a:rPr>
              <a:t>картонній</a:t>
            </a:r>
            <a:r>
              <a:rPr dirty="0" sz="1400" spc="2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коробці,</a:t>
            </a:r>
            <a:r>
              <a:rPr dirty="0" sz="1400" spc="2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3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Реккітт</a:t>
            </a:r>
            <a:r>
              <a:rPr dirty="0" sz="1400" spc="2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Бенкізер</a:t>
            </a:r>
            <a:r>
              <a:rPr dirty="0" sz="1400" spc="2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Хелскер</a:t>
            </a:r>
            <a:r>
              <a:rPr dirty="0" sz="1400" spc="2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Інтернешнл </a:t>
            </a:r>
            <a:r>
              <a:rPr dirty="0" sz="1400" b="1">
                <a:latin typeface="Times New Roman"/>
                <a:cs typeface="Times New Roman"/>
              </a:rPr>
              <a:t>Лімітед,</a:t>
            </a:r>
            <a:r>
              <a:rPr dirty="0" sz="1400" spc="-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Велика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Британія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(ресстраційне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посвідчення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 spc="-175">
                <a:latin typeface="Times New Roman"/>
                <a:cs typeface="Times New Roman"/>
              </a:rPr>
              <a:t>N•.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UA/4927/01/01).</a:t>
            </a:r>
            <a:endParaRPr sz="1400">
              <a:latin typeface="Times New Roman"/>
              <a:cs typeface="Times New Roman"/>
            </a:endParaRPr>
          </a:p>
          <a:p>
            <a:pPr marL="375920">
              <a:lnSpc>
                <a:spcPct val="10000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Суб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сктам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endParaRPr sz="1400">
              <a:latin typeface="Times New Roman"/>
              <a:cs typeface="Times New Roman"/>
            </a:endParaRPr>
          </a:p>
          <a:p>
            <a:pPr marL="24765" marR="23495" indent="-635">
              <a:lnSpc>
                <a:spcPts val="1870"/>
              </a:lnSpc>
              <a:spcBef>
                <a:spcPts val="70"/>
              </a:spcBef>
              <a:tabLst>
                <a:tab pos="959485" algn="l"/>
                <a:tab pos="1661160" algn="l"/>
                <a:tab pos="4192904" algn="l"/>
                <a:tab pos="4829810" algn="l"/>
              </a:tabLst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>
                <a:latin typeface="Times New Roman"/>
                <a:cs typeface="Times New Roman"/>
              </a:rPr>
              <a:t>	невідкладно,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одержання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розпорядження, </a:t>
            </a:r>
            <a:r>
              <a:rPr dirty="0" sz="1400" spc="-10">
                <a:latin typeface="Times New Roman"/>
                <a:cs typeface="Times New Roman"/>
              </a:rPr>
              <a:t>перевірити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наявність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вищевказаних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marL="382905">
              <a:lnSpc>
                <a:spcPct val="100000"/>
              </a:lnSpc>
              <a:spcBef>
                <a:spcPts val="55"/>
              </a:spcBef>
              <a:tabLst>
                <a:tab pos="635635" algn="l"/>
                <a:tab pos="1051560" algn="l"/>
                <a:tab pos="1965325" algn="l"/>
                <a:tab pos="2930525" algn="l"/>
                <a:tab pos="3450590" algn="l"/>
                <a:tab pos="4392295" algn="l"/>
                <a:tab pos="4998085" algn="l"/>
                <a:tab pos="5629910" algn="l"/>
              </a:tabLst>
            </a:pP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разі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виявлення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зазначених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серій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препарату,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вжити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заходи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щодо</a:t>
            </a:r>
            <a:endParaRPr sz="1400">
              <a:latin typeface="Times New Roman"/>
              <a:cs typeface="Times New Roman"/>
            </a:endParaRPr>
          </a:p>
          <a:p>
            <a:pPr marL="27305" marR="38735" indent="-635">
              <a:lnSpc>
                <a:spcPct val="108600"/>
              </a:lnSpc>
            </a:pP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поміщення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карантин,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повідомити територіальний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місцем </a:t>
            </a:r>
            <a:r>
              <a:rPr dirty="0" sz="1400" spc="-10">
                <a:latin typeface="Times New Roman"/>
                <a:cs typeface="Times New Roman"/>
              </a:rPr>
              <a:t>розташування.</a:t>
            </a:r>
            <a:endParaRPr sz="1400">
              <a:latin typeface="Times New Roman"/>
              <a:cs typeface="Times New Roman"/>
            </a:endParaRPr>
          </a:p>
          <a:p>
            <a:pPr marL="31750" marR="41910" indent="353060">
              <a:lnSpc>
                <a:spcPts val="1900"/>
              </a:lnSpc>
              <a:spcBef>
                <a:spcPts val="45"/>
              </a:spcBef>
            </a:pPr>
            <a:r>
              <a:rPr dirty="0" sz="1400" spc="-10">
                <a:latin typeface="Times New Roman"/>
                <a:cs typeface="Times New Roman"/>
              </a:rPr>
              <a:t>Контроль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виконанням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територіальні органи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місцем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розташування.</a:t>
            </a:r>
            <a:endParaRPr sz="1400">
              <a:latin typeface="Times New Roman"/>
              <a:cs typeface="Times New Roman"/>
            </a:endParaRPr>
          </a:p>
          <a:p>
            <a:pPr marL="385445">
              <a:lnSpc>
                <a:spcPct val="100000"/>
              </a:lnSpc>
              <a:spcBef>
                <a:spcPts val="15"/>
              </a:spcBef>
              <a:tabLst>
                <a:tab pos="3413760" algn="l"/>
              </a:tabLst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>
                <a:latin typeface="Times New Roman"/>
                <a:cs typeface="Times New Roman"/>
              </a:rPr>
              <a:t>	тягне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відповідальність</a:t>
            </a:r>
            <a:endParaRPr sz="1400">
              <a:latin typeface="Times New Roman"/>
              <a:cs typeface="Times New Roman"/>
            </a:endParaRPr>
          </a:p>
          <a:p>
            <a:pPr marL="32384">
              <a:lnSpc>
                <a:spcPct val="10000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9706" y="6676643"/>
            <a:ext cx="3435985" cy="1189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5760" marR="5080" indent="-353695">
              <a:lnSpc>
                <a:spcPct val="107100"/>
              </a:lnSpc>
              <a:spcBef>
                <a:spcPts val="100"/>
              </a:spcBef>
              <a:tabLst>
                <a:tab pos="762000" algn="l"/>
                <a:tab pos="1867535" algn="l"/>
                <a:tab pos="2884805" algn="l"/>
              </a:tabLst>
            </a:pPr>
            <a:r>
              <a:rPr dirty="0" sz="1400" spc="-20">
                <a:latin typeface="Times New Roman"/>
                <a:cs typeface="Times New Roman"/>
              </a:rPr>
              <a:t>Koпiï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-10">
                <a:latin typeface="Times New Roman"/>
                <a:cs typeface="Times New Roman"/>
              </a:rPr>
              <a:t> охорони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 </a:t>
            </a: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endParaRPr sz="1400">
              <a:latin typeface="Times New Roman"/>
              <a:cs typeface="Times New Roman"/>
            </a:endParaRPr>
          </a:p>
          <a:p>
            <a:pPr marL="19050">
              <a:lnSpc>
                <a:spcPct val="100000"/>
              </a:lnSpc>
              <a:spcBef>
                <a:spcPts val="265"/>
              </a:spcBef>
            </a:pPr>
            <a:r>
              <a:rPr dirty="0" sz="1400" spc="-10">
                <a:latin typeface="Times New Roman"/>
                <a:cs typeface="Times New Roman"/>
              </a:rPr>
              <a:t>України»;</a:t>
            </a:r>
            <a:endParaRPr sz="1400">
              <a:latin typeface="Times New Roman"/>
              <a:cs typeface="Times New Roman"/>
            </a:endParaRPr>
          </a:p>
          <a:p>
            <a:pPr marL="369570">
              <a:lnSpc>
                <a:spcPct val="100000"/>
              </a:lnSpc>
              <a:spcBef>
                <a:spcPts val="140"/>
              </a:spcBef>
            </a:pPr>
            <a:r>
              <a:rPr dirty="0" sz="1400">
                <a:latin typeface="Times New Roman"/>
                <a:cs typeface="Times New Roman"/>
              </a:rPr>
              <a:t>ТОВ «Реккіт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Бензікер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Україна».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419187" y="7149083"/>
            <a:ext cx="10001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71342" y="7149083"/>
            <a:ext cx="6413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352487" y="7149083"/>
            <a:ext cx="6305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71293" y="8337804"/>
            <a:ext cx="14960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Заступник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Голови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85307" y="9633204"/>
            <a:ext cx="19875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472" sz="1200">
                <a:latin typeface="Times New Roman"/>
                <a:cs typeface="Times New Roman"/>
              </a:rPr>
              <a:t>Ніна</a:t>
            </a:r>
            <a:r>
              <a:rPr dirty="0" baseline="3472" sz="1200" spc="67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ЧО</a:t>
            </a:r>
            <a:r>
              <a:rPr dirty="0" baseline="3472" sz="1200" spc="-15">
                <a:latin typeface="Times New Roman"/>
                <a:cs typeface="Times New Roman"/>
              </a:rPr>
              <a:t>РНЕНЬКА,</a:t>
            </a:r>
            <a:r>
              <a:rPr dirty="0" baseline="3472" sz="1200" spc="15">
                <a:latin typeface="Times New Roman"/>
                <a:cs typeface="Times New Roman"/>
              </a:rPr>
              <a:t> </a:t>
            </a:r>
            <a:r>
              <a:rPr dirty="0" baseline="3472" sz="1200">
                <a:latin typeface="Times New Roman"/>
                <a:cs typeface="Times New Roman"/>
              </a:rPr>
              <a:t>тел</a:t>
            </a:r>
            <a:r>
              <a:rPr dirty="0" baseline="3472" sz="1200" spc="22">
                <a:latin typeface="Times New Roman"/>
                <a:cs typeface="Times New Roman"/>
              </a:rPr>
              <a:t> </a:t>
            </a:r>
            <a:r>
              <a:rPr dirty="0" baseline="3472" sz="1200">
                <a:latin typeface="Times New Roman"/>
                <a:cs typeface="Times New Roman"/>
              </a:rPr>
              <a:t>(044)</a:t>
            </a:r>
            <a:r>
              <a:rPr dirty="0" baseline="3472" sz="1200" spc="22">
                <a:latin typeface="Times New Roman"/>
                <a:cs typeface="Times New Roman"/>
              </a:rPr>
              <a:t> </a:t>
            </a:r>
            <a:r>
              <a:rPr dirty="0" baseline="3472" sz="1200" spc="-30">
                <a:latin typeface="Times New Roman"/>
                <a:cs typeface="Times New Roman"/>
              </a:rPr>
              <a:t>422-55</a:t>
            </a:r>
            <a:r>
              <a:rPr dirty="0" baseline="3472" sz="1200" spc="-172">
                <a:latin typeface="Times New Roman"/>
                <a:cs typeface="Times New Roman"/>
              </a:rPr>
              <a:t> </a:t>
            </a:r>
            <a:r>
              <a:rPr dirty="0" baseline="3472" sz="1200" spc="-15">
                <a:latin typeface="Times New Roman"/>
                <a:cs typeface="Times New Roman"/>
              </a:rPr>
              <a:t>-</a:t>
            </a:r>
            <a:r>
              <a:rPr dirty="0" baseline="3472" sz="1200">
                <a:latin typeface="Times New Roman"/>
                <a:cs typeface="Times New Roman"/>
              </a:rPr>
              <a:t>76</a:t>
            </a:r>
            <a:r>
              <a:rPr dirty="0" baseline="3472" sz="1200" spc="15">
                <a:latin typeface="Times New Roman"/>
                <a:cs typeface="Times New Roman"/>
              </a:rPr>
              <a:t> </a:t>
            </a:r>
            <a:r>
              <a:rPr dirty="0" baseline="3472" sz="1200" spc="-15">
                <a:latin typeface="Times New Roman"/>
                <a:cs typeface="Times New Roman"/>
              </a:rPr>
              <a:t>(133)</a:t>
            </a:r>
            <a:endParaRPr baseline="3472" sz="12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878654" y="8316467"/>
            <a:ext cx="21355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BoлoдимиP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КОРОЛЕНБО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3320" y="210311"/>
            <a:ext cx="438912" cy="60960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365248" y="2561843"/>
            <a:ext cx="1069975" cy="0"/>
          </a:xfrm>
          <a:custGeom>
            <a:avLst/>
            <a:gdLst/>
            <a:ahLst/>
            <a:cxnLst/>
            <a:rect l="l" t="t" r="r" b="b"/>
            <a:pathLst>
              <a:path w="1069975" h="0">
                <a:moveTo>
                  <a:pt x="0" y="0"/>
                </a:moveTo>
                <a:lnTo>
                  <a:pt x="106984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002791" y="2561843"/>
            <a:ext cx="1143000" cy="0"/>
          </a:xfrm>
          <a:custGeom>
            <a:avLst/>
            <a:gdLst/>
            <a:ahLst/>
            <a:cxnLst/>
            <a:rect l="l" t="t" r="r" b="b"/>
            <a:pathLst>
              <a:path w="1143000" h="0">
                <a:moveTo>
                  <a:pt x="0" y="0"/>
                </a:moveTo>
                <a:lnTo>
                  <a:pt x="114300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22320" y="10241279"/>
            <a:ext cx="128015" cy="21945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90927" y="10222992"/>
            <a:ext cx="1091184" cy="25603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70320" y="9704831"/>
            <a:ext cx="115824" cy="121919"/>
          </a:xfrm>
          <a:prstGeom prst="rect">
            <a:avLst/>
          </a:prstGeom>
        </p:spPr>
      </p:pic>
      <p:grpSp>
        <p:nvGrpSpPr>
          <p:cNvPr id="8" name="object 8" descr=""/>
          <p:cNvGrpSpPr/>
          <p:nvPr/>
        </p:nvGrpSpPr>
        <p:grpSpPr>
          <a:xfrm>
            <a:off x="3322320" y="10241279"/>
            <a:ext cx="558165" cy="250190"/>
            <a:chOff x="3322320" y="10241279"/>
            <a:chExt cx="558165" cy="250190"/>
          </a:xfrm>
        </p:grpSpPr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432048" y="10244327"/>
              <a:ext cx="448055" cy="246888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22320" y="10241279"/>
              <a:ext cx="128015" cy="219456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29655" y="10539983"/>
            <a:ext cx="1566672" cy="149352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200400" y="10241279"/>
            <a:ext cx="155448" cy="240791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907535" y="10250423"/>
            <a:ext cx="48767" cy="240791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355335" y="10582655"/>
            <a:ext cx="204215" cy="85344"/>
          </a:xfrm>
          <a:prstGeom prst="rect">
            <a:avLst/>
          </a:prstGeom>
        </p:spPr>
      </p:pic>
      <p:grpSp>
        <p:nvGrpSpPr>
          <p:cNvPr id="15" name="object 15" descr=""/>
          <p:cNvGrpSpPr/>
          <p:nvPr/>
        </p:nvGrpSpPr>
        <p:grpSpPr>
          <a:xfrm>
            <a:off x="5702808" y="9662159"/>
            <a:ext cx="1033780" cy="381000"/>
            <a:chOff x="5702808" y="9662159"/>
            <a:chExt cx="1033780" cy="381000"/>
          </a:xfrm>
        </p:grpSpPr>
        <p:pic>
          <p:nvPicPr>
            <p:cNvPr id="16" name="object 16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702808" y="9662159"/>
              <a:ext cx="1033271" cy="246888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016752" y="9948671"/>
              <a:ext cx="670559" cy="94488"/>
            </a:xfrm>
            <a:prstGeom prst="rect">
              <a:avLst/>
            </a:prstGeom>
          </p:spPr>
        </p:pic>
      </p:grpSp>
      <p:pic>
        <p:nvPicPr>
          <p:cNvPr id="18" name="object 18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2173223" y="2438400"/>
            <a:ext cx="140207" cy="109727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641592" y="9683495"/>
            <a:ext cx="310896" cy="143256"/>
          </a:xfrm>
          <a:prstGeom prst="rect">
            <a:avLst/>
          </a:prstGeom>
        </p:spPr>
      </p:pic>
      <p:sp>
        <p:nvSpPr>
          <p:cNvPr id="20" name="object 20" descr=""/>
          <p:cNvSpPr txBox="1"/>
          <p:nvPr/>
        </p:nvSpPr>
        <p:spPr>
          <a:xfrm>
            <a:off x="1026434" y="818387"/>
            <a:ext cx="5885180" cy="17995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82270" marR="492125">
              <a:lnSpc>
                <a:spcPct val="1114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ДЕРЖАВПА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СЛУЖБА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КОПТРОЛЮ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85090">
              <a:lnSpc>
                <a:spcPct val="100000"/>
              </a:lnSpc>
              <a:spcBef>
                <a:spcPts val="165"/>
              </a:spcBef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065" marR="106045">
              <a:lnSpc>
                <a:spcPct val="104299"/>
              </a:lnSpc>
              <a:tabLst>
                <a:tab pos="5177155" algn="l"/>
              </a:tabLst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5">
                <a:latin typeface="Times New Roman"/>
                <a:cs typeface="Times New Roman"/>
              </a:rPr>
              <a:t> 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Київ,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03115,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тел/факс: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(044)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dls.яov.ua,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https://www.dls.яov.ua,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Код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150">
              <a:latin typeface="Times New Roman"/>
              <a:cs typeface="Times New Roman"/>
            </a:endParaRPr>
          </a:p>
          <a:p>
            <a:pPr marL="3218815">
              <a:lnSpc>
                <a:spcPct val="100000"/>
              </a:lnSpc>
              <a:tabLst>
                <a:tab pos="4620895" algn="l"/>
                <a:tab pos="5871845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150">
                <a:latin typeface="Courier New"/>
                <a:cs typeface="Courier New"/>
              </a:rPr>
              <a:t>BіД</a:t>
            </a:r>
            <a:r>
              <a:rPr dirty="0" sz="1150" spc="-5">
                <a:latin typeface="Courier New"/>
                <a:cs typeface="Courier New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229130" y="2821206"/>
            <a:ext cx="1423035" cy="963294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5875" marR="5080" indent="-3810">
              <a:lnSpc>
                <a:spcPct val="118600"/>
              </a:lnSpc>
              <a:spcBef>
                <a:spcPts val="60"/>
              </a:spcBef>
              <a:tabLst>
                <a:tab pos="1198245" algn="l"/>
              </a:tabLst>
            </a:pPr>
            <a:r>
              <a:rPr dirty="0" sz="1350" spc="-10">
                <a:latin typeface="Cambria"/>
                <a:cs typeface="Cambria"/>
              </a:rPr>
              <a:t>Керівникам </a:t>
            </a:r>
            <a:r>
              <a:rPr dirty="0" sz="1300" spc="-10">
                <a:latin typeface="Cambria"/>
                <a:cs typeface="Cambria"/>
              </a:rPr>
              <a:t>господарювання, займаються </a:t>
            </a:r>
            <a:r>
              <a:rPr dirty="0" sz="1250" spc="-10">
                <a:latin typeface="Cambria"/>
                <a:cs typeface="Cambria"/>
              </a:rPr>
              <a:t>зберіганням</a:t>
            </a:r>
            <a:r>
              <a:rPr dirty="0" sz="1250">
                <a:latin typeface="Cambria"/>
                <a:cs typeface="Cambria"/>
              </a:rPr>
              <a:t>	</a:t>
            </a:r>
            <a:r>
              <a:rPr dirty="0" sz="1250" spc="-50">
                <a:latin typeface="Cambria"/>
                <a:cs typeface="Cambria"/>
              </a:rPr>
              <a:t>i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665618" y="2821206"/>
            <a:ext cx="1213485" cy="963294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algn="r" marR="17145">
              <a:lnSpc>
                <a:spcPct val="100000"/>
              </a:lnSpc>
              <a:spcBef>
                <a:spcPts val="360"/>
              </a:spcBef>
            </a:pPr>
            <a:r>
              <a:rPr dirty="0" sz="1350" spc="-10">
                <a:latin typeface="Cambria"/>
                <a:cs typeface="Cambria"/>
              </a:rPr>
              <a:t>су0’сктів</a:t>
            </a:r>
            <a:endParaRPr sz="1350">
              <a:latin typeface="Cambria"/>
              <a:cs typeface="Cambria"/>
            </a:endParaRPr>
          </a:p>
          <a:p>
            <a:pPr algn="r" marL="219710" marR="5080" indent="725805">
              <a:lnSpc>
                <a:spcPts val="1820"/>
              </a:lnSpc>
              <a:spcBef>
                <a:spcPts val="100"/>
              </a:spcBef>
            </a:pPr>
            <a:r>
              <a:rPr dirty="0" sz="1300" spc="-25">
                <a:latin typeface="Cambria"/>
                <a:cs typeface="Cambria"/>
              </a:rPr>
              <a:t>які </a:t>
            </a:r>
            <a:r>
              <a:rPr dirty="0" sz="1300" spc="-10">
                <a:latin typeface="Cambria"/>
                <a:cs typeface="Cambria"/>
              </a:rPr>
              <a:t>реалізаііісіо,</a:t>
            </a:r>
            <a:endParaRPr sz="1300">
              <a:latin typeface="Cambria"/>
              <a:cs typeface="Cambria"/>
            </a:endParaRPr>
          </a:p>
          <a:p>
            <a:pPr algn="r" marR="35560">
              <a:lnSpc>
                <a:spcPct val="100000"/>
              </a:lnSpc>
              <a:spcBef>
                <a:spcPts val="260"/>
              </a:spcBef>
            </a:pPr>
            <a:r>
              <a:rPr dirty="0" sz="1250" spc="-10">
                <a:latin typeface="Cambria"/>
                <a:cs typeface="Cambria"/>
              </a:rPr>
              <a:t>застосуванннм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917729" y="3793743"/>
            <a:ext cx="6039485" cy="5371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33750">
              <a:lnSpc>
                <a:spcPct val="100000"/>
              </a:lnSpc>
              <a:spcBef>
                <a:spcPts val="100"/>
              </a:spcBef>
            </a:pPr>
            <a:r>
              <a:rPr dirty="0" sz="1300">
                <a:latin typeface="Cambria"/>
                <a:cs typeface="Cambria"/>
              </a:rPr>
              <a:t>лікарських</a:t>
            </a:r>
            <a:r>
              <a:rPr dirty="0" sz="1300" spc="190">
                <a:latin typeface="Cambria"/>
                <a:cs typeface="Cambria"/>
              </a:rPr>
              <a:t>  </a:t>
            </a:r>
            <a:r>
              <a:rPr dirty="0" sz="1300" spc="-10">
                <a:latin typeface="Cambria"/>
                <a:cs typeface="Cambria"/>
              </a:rPr>
              <a:t>засобів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300">
              <a:latin typeface="Cambria"/>
              <a:cs typeface="Cambria"/>
            </a:endParaRPr>
          </a:p>
          <a:p>
            <a:pPr marL="3333750" marR="88900" indent="-635">
              <a:lnSpc>
                <a:spcPct val="112900"/>
              </a:lnSpc>
              <a:tabLst>
                <a:tab pos="468630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26670">
              <a:lnSpc>
                <a:spcPct val="100000"/>
              </a:lnSpc>
            </a:pPr>
            <a:r>
              <a:rPr dirty="0" sz="1400" spc="40">
                <a:latin typeface="Times New Roman"/>
                <a:cs typeface="Times New Roman"/>
              </a:rPr>
              <a:t>РОЗПОРЯДЖЕПНЯ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8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6512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24765" indent="2540">
              <a:lnSpc>
                <a:spcPct val="11290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«Основи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законодавства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охорону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здоров'я»,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Закопу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7780" marR="5080" indent="-5080">
              <a:lnSpc>
                <a:spcPct val="113500"/>
              </a:lnSpc>
              <a:spcBef>
                <a:spcPts val="30"/>
              </a:spcBef>
            </a:pP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наркотиками,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постаповоіо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якіетю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N•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3.1.1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заборони)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809. </a:t>
            </a:r>
            <a:r>
              <a:rPr dirty="0" sz="1350">
                <a:latin typeface="Times New Roman"/>
                <a:cs typeface="Times New Roman"/>
              </a:rPr>
              <a:t>зареестрованим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Міністерстві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30.01.2012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126/20439,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оптової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роздрібної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заресстрованим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Міністерстві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80">
                <a:latin typeface="Times New Roman"/>
                <a:cs typeface="Times New Roman"/>
              </a:rPr>
              <a:t>N•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засобів. </a:t>
            </a:r>
            <a:r>
              <a:rPr dirty="0" sz="1400" spc="-10">
                <a:latin typeface="Times New Roman"/>
                <a:cs typeface="Times New Roman"/>
              </a:rPr>
              <a:t>затверджених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939240" y="9145423"/>
            <a:ext cx="4789805" cy="495300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295"/>
              </a:spcBef>
              <a:tabLst>
                <a:tab pos="695325" algn="l"/>
                <a:tab pos="2058670" algn="l"/>
                <a:tab pos="2300605" algn="l"/>
                <a:tab pos="3427729" algn="l"/>
                <a:tab pos="4172585" algn="l"/>
              </a:tabLst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заресстрованим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  <a:tabLst>
                <a:tab pos="339090" algn="l"/>
                <a:tab pos="1540510" algn="l"/>
                <a:tab pos="1897380" algn="l"/>
                <a:tab pos="2680335" algn="l"/>
                <a:tab pos="3865879" algn="l"/>
              </a:tabLst>
            </a:pP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881161" y="9145423"/>
            <a:ext cx="1064895" cy="495300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marL="33655">
              <a:lnSpc>
                <a:spcPct val="100000"/>
              </a:lnSpc>
              <a:spcBef>
                <a:spcPts val="200"/>
              </a:spcBef>
            </a:pPr>
            <a:r>
              <a:rPr dirty="0" sz="1400" spc="-25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940204" y="9636252"/>
            <a:ext cx="4760595" cy="4737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03.12.2025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N-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284-01.1/02.0/06.17-25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Державної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лі</a:t>
            </a:r>
            <a:endParaRPr sz="1400">
              <a:latin typeface="Times New Roman"/>
              <a:cs typeface="Times New Roman"/>
            </a:endParaRPr>
          </a:p>
          <a:p>
            <a:pPr marL="1141730">
              <a:lnSpc>
                <a:spcPct val="100000"/>
              </a:lnSpc>
              <a:spcBef>
                <a:spcPts val="885"/>
              </a:spcBef>
            </a:pPr>
            <a:r>
              <a:rPr dirty="0" sz="800" spc="-190">
                <a:latin typeface="Lucida Sans Unicode"/>
                <a:cs typeface="Lucida Sans Unicode"/>
              </a:rPr>
              <a:t>*+-</a:t>
            </a:r>
            <a:r>
              <a:rPr dirty="0" sz="800" spc="135"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latin typeface="Lucida Sans Unicode"/>
                <a:cs typeface="Lucida Sans Unicode"/>
              </a:rPr>
              <a:t>Держ</a:t>
            </a:r>
            <a:r>
              <a:rPr dirty="0" sz="800" spc="-10">
                <a:latin typeface="Lucida Sans Unicode"/>
                <a:cs typeface="Lucida Sans Unicode"/>
              </a:rPr>
              <a:t>лікслужба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212263" y="10071354"/>
            <a:ext cx="172910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5847" sz="1425" spc="-112">
                <a:latin typeface="Lucida Sans Unicode"/>
                <a:cs typeface="Lucida Sans Unicode"/>
              </a:rPr>
              <a:t>№</a:t>
            </a:r>
            <a:r>
              <a:rPr dirty="0" baseline="2923" sz="1425" spc="-112">
                <a:latin typeface="Lucida Sans Unicode"/>
                <a:cs typeface="Lucida Sans Unicode"/>
              </a:rPr>
              <a:t>1</a:t>
            </a:r>
            <a:r>
              <a:rPr dirty="0" sz="950" spc="-75">
                <a:latin typeface="Lucida Sans Unicode"/>
                <a:cs typeface="Lucida Sans Unicode"/>
              </a:rPr>
              <a:t>031-</a:t>
            </a:r>
            <a:r>
              <a:rPr dirty="0" sz="950" spc="-80">
                <a:latin typeface="Lucida Sans Unicode"/>
                <a:cs typeface="Lucida Sans Unicode"/>
              </a:rPr>
              <a:t>001.3/002.0/1</a:t>
            </a:r>
            <a:r>
              <a:rPr dirty="0" baseline="-2923" sz="1425" spc="-120">
                <a:latin typeface="Lucida Sans Unicode"/>
                <a:cs typeface="Lucida Sans Unicode"/>
              </a:rPr>
              <a:t>7-</a:t>
            </a:r>
            <a:r>
              <a:rPr dirty="0" baseline="-9259" sz="1350">
                <a:latin typeface="Times New Roman"/>
                <a:cs typeface="Times New Roman"/>
              </a:rPr>
              <a:t>25</a:t>
            </a:r>
            <a:r>
              <a:rPr dirty="0" baseline="-9259" sz="1350" spc="600">
                <a:latin typeface="Times New Roman"/>
                <a:cs typeface="Times New Roman"/>
              </a:rPr>
              <a:t> </a:t>
            </a:r>
            <a:r>
              <a:rPr dirty="0" baseline="-9259" sz="1350" spc="-37">
                <a:latin typeface="Times New Roman"/>
                <a:cs typeface="Times New Roman"/>
              </a:rPr>
              <a:t>від</a:t>
            </a:r>
            <a:endParaRPr baseline="-9259" sz="1350">
              <a:latin typeface="Times New Roman"/>
              <a:cs typeface="Times New Roman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982144" y="10095991"/>
            <a:ext cx="64262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70">
                <a:latin typeface="Times New Roman"/>
                <a:cs typeface="Times New Roman"/>
              </a:rPr>
              <a:t>09.12.2025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753223" y="9769602"/>
            <a:ext cx="15049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65">
                <a:latin typeface="Courier New"/>
                <a:cs typeface="Courier New"/>
              </a:rPr>
              <a:t>та</a:t>
            </a:r>
            <a:endParaRPr sz="950">
              <a:latin typeface="Courier New"/>
              <a:cs typeface="Courier New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687362" y="10007091"/>
            <a:ext cx="1336040" cy="553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4315">
              <a:lnSpc>
                <a:spcPts val="1130"/>
              </a:lnSpc>
              <a:spcBef>
                <a:spcPts val="100"/>
              </a:spcBef>
            </a:pPr>
            <a:r>
              <a:rPr dirty="0" baseline="5555" sz="1500" spc="-15">
                <a:latin typeface="Cambria"/>
                <a:cs typeface="Cambria"/>
              </a:rPr>
              <a:t>н</a:t>
            </a:r>
            <a:r>
              <a:rPr dirty="0" baseline="2777" sz="1500" spc="-15">
                <a:latin typeface="Cambria"/>
                <a:cs typeface="Cambria"/>
              </a:rPr>
              <a:t>ар</a:t>
            </a:r>
            <a:r>
              <a:rPr dirty="0" sz="1000" spc="-10">
                <a:latin typeface="Cambria"/>
                <a:cs typeface="Cambria"/>
              </a:rPr>
              <a:t>котикамиу</a:t>
            </a:r>
            <a:endParaRPr sz="1000">
              <a:latin typeface="Cambria"/>
              <a:cs typeface="Cambria"/>
            </a:endParaRPr>
          </a:p>
          <a:p>
            <a:pPr marL="160655">
              <a:lnSpc>
                <a:spcPts val="980"/>
              </a:lnSpc>
            </a:pPr>
            <a:r>
              <a:rPr dirty="0" baseline="8771" sz="1425" spc="-15">
                <a:latin typeface="Cambria"/>
                <a:cs typeface="Cambria"/>
              </a:rPr>
              <a:t>Кзро</a:t>
            </a:r>
            <a:r>
              <a:rPr dirty="0" baseline="2923" sz="1425" spc="-15">
                <a:latin typeface="Cambria"/>
                <a:cs typeface="Cambria"/>
              </a:rPr>
              <a:t>воградс</a:t>
            </a:r>
            <a:r>
              <a:rPr dirty="0" sz="950" spc="-10">
                <a:latin typeface="Cambria"/>
                <a:cs typeface="Cambria"/>
              </a:rPr>
              <a:t>ькій</a:t>
            </a:r>
            <a:endParaRPr sz="950">
              <a:latin typeface="Cambria"/>
              <a:cs typeface="Cambria"/>
            </a:endParaRPr>
          </a:p>
          <a:p>
            <a:pPr algn="ctr" marL="10160">
              <a:lnSpc>
                <a:spcPts val="1050"/>
              </a:lnSpc>
            </a:pPr>
            <a:r>
              <a:rPr dirty="0" sz="950" spc="-10">
                <a:latin typeface="Times New Roman"/>
                <a:cs typeface="Times New Roman"/>
              </a:rPr>
              <a:t>об.засті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dirty="0" baseline="10416" sz="1200" spc="-359" i="1">
                <a:latin typeface="Times New Roman"/>
                <a:cs typeface="Times New Roman"/>
              </a:rPr>
              <a:t>№</a:t>
            </a:r>
            <a:r>
              <a:rPr dirty="0" baseline="10416" sz="1200" spc="22" i="1">
                <a:latin typeface="Times New Roman"/>
                <a:cs typeface="Times New Roman"/>
              </a:rPr>
              <a:t> </a:t>
            </a:r>
            <a:r>
              <a:rPr dirty="0" baseline="10416" sz="1200" spc="-60">
                <a:latin typeface="Times New Roman"/>
                <a:cs typeface="Times New Roman"/>
              </a:rPr>
              <a:t>896,'02.</a:t>
            </a:r>
            <a:r>
              <a:rPr dirty="0" baseline="10416" sz="1200" spc="-127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10.12.2025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3279" y="7994904"/>
            <a:ext cx="1307591" cy="78333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02848" y="608076"/>
            <a:ext cx="6065520" cy="58686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3970" marR="31115" indent="-1905">
              <a:lnSpc>
                <a:spcPct val="109700"/>
              </a:lnSpc>
              <a:spcBef>
                <a:spcPts val="105"/>
              </a:spcBef>
            </a:pPr>
            <a:r>
              <a:rPr dirty="0" sz="1400">
                <a:latin typeface="Cambria"/>
                <a:cs typeface="Cambria"/>
              </a:rPr>
              <a:t>та</a:t>
            </a:r>
            <a:r>
              <a:rPr dirty="0" sz="1400" spc="-15">
                <a:latin typeface="Cambria"/>
                <a:cs typeface="Cambria"/>
              </a:rPr>
              <a:t> </a:t>
            </a:r>
            <a:r>
              <a:rPr dirty="0" sz="1400" spc="-45">
                <a:latin typeface="Cambria"/>
                <a:cs typeface="Cambria"/>
              </a:rPr>
              <a:t>контролю</a:t>
            </a:r>
            <a:r>
              <a:rPr dirty="0" sz="1400" spc="5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за</a:t>
            </a:r>
            <a:r>
              <a:rPr dirty="0" sz="1400" spc="-10">
                <a:latin typeface="Cambria"/>
                <a:cs typeface="Cambria"/>
              </a:rPr>
              <a:t> </a:t>
            </a:r>
            <a:r>
              <a:rPr dirty="0" sz="1400" spc="-50">
                <a:latin typeface="Cambria"/>
                <a:cs typeface="Cambria"/>
              </a:rPr>
              <a:t>наркотиками</a:t>
            </a:r>
            <a:r>
              <a:rPr dirty="0" sz="1400" spc="9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у</a:t>
            </a:r>
            <a:r>
              <a:rPr dirty="0" sz="1400" spc="15">
                <a:latin typeface="Cambria"/>
                <a:cs typeface="Cambria"/>
              </a:rPr>
              <a:t> </a:t>
            </a:r>
            <a:r>
              <a:rPr dirty="0" sz="1400" spc="-40">
                <a:latin typeface="Cambria"/>
                <a:cs typeface="Cambria"/>
              </a:rPr>
              <a:t>Полтавській</a:t>
            </a:r>
            <a:r>
              <a:rPr dirty="0" sz="1400" spc="40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області</a:t>
            </a:r>
            <a:r>
              <a:rPr dirty="0" sz="1400" spc="7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та</a:t>
            </a:r>
            <a:r>
              <a:rPr dirty="0" sz="1400" spc="-10">
                <a:latin typeface="Cambria"/>
                <a:cs typeface="Cambria"/>
              </a:rPr>
              <a:t> </a:t>
            </a:r>
            <a:r>
              <a:rPr dirty="0" sz="1400" spc="-50">
                <a:latin typeface="Cambria"/>
                <a:cs typeface="Cambria"/>
              </a:rPr>
              <a:t>негативного</a:t>
            </a:r>
            <a:r>
              <a:rPr dirty="0" sz="1400" spc="55">
                <a:latin typeface="Cambria"/>
                <a:cs typeface="Cambria"/>
              </a:rPr>
              <a:t> </a:t>
            </a:r>
            <a:r>
              <a:rPr dirty="0" sz="1400" spc="-40">
                <a:latin typeface="Cambria"/>
                <a:cs typeface="Cambria"/>
              </a:rPr>
              <a:t>висгіовку </a:t>
            </a:r>
            <a:r>
              <a:rPr dirty="0" sz="1400">
                <a:latin typeface="Cambria"/>
                <a:cs typeface="Cambria"/>
              </a:rPr>
              <a:t>щодо</a:t>
            </a:r>
            <a:r>
              <a:rPr dirty="0" sz="1400" spc="-80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якості</a:t>
            </a:r>
            <a:r>
              <a:rPr dirty="0" sz="1400" spc="-70">
                <a:latin typeface="Cambria"/>
                <a:cs typeface="Cambria"/>
              </a:rPr>
              <a:t> </a:t>
            </a:r>
            <a:r>
              <a:rPr dirty="0" sz="1400" spc="-20">
                <a:latin typeface="Cambria"/>
                <a:cs typeface="Cambria"/>
              </a:rPr>
              <a:t>від</a:t>
            </a:r>
            <a:r>
              <a:rPr dirty="0" sz="1400" spc="-55">
                <a:latin typeface="Cambria"/>
                <a:cs typeface="Cambria"/>
              </a:rPr>
              <a:t> </a:t>
            </a:r>
            <a:r>
              <a:rPr dirty="0" sz="1400" spc="-25">
                <a:latin typeface="Cambria"/>
                <a:cs typeface="Cambria"/>
              </a:rPr>
              <a:t>01.12.2025</a:t>
            </a:r>
            <a:r>
              <a:rPr dirty="0" sz="1400" spc="30">
                <a:latin typeface="Cambria"/>
                <a:cs typeface="Cambria"/>
              </a:rPr>
              <a:t> </a:t>
            </a:r>
            <a:r>
              <a:rPr dirty="0" sz="1400" spc="-409">
                <a:latin typeface="Cambria"/>
                <a:cs typeface="Cambria"/>
              </a:rPr>
              <a:t>№</a:t>
            </a:r>
            <a:r>
              <a:rPr dirty="0" sz="1400" spc="33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367</a:t>
            </a:r>
            <a:r>
              <a:rPr dirty="0" sz="1400" spc="50">
                <a:latin typeface="Cambria"/>
                <a:cs typeface="Cambria"/>
              </a:rPr>
              <a:t> </a:t>
            </a:r>
            <a:r>
              <a:rPr dirty="0" sz="1400" spc="-30">
                <a:latin typeface="Cambria"/>
                <a:cs typeface="Cambria"/>
              </a:rPr>
              <a:t>Лабораторії</a:t>
            </a:r>
            <a:r>
              <a:rPr dirty="0" sz="1400" spc="10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з</a:t>
            </a:r>
            <a:r>
              <a:rPr dirty="0" sz="1400" spc="10">
                <a:latin typeface="Cambria"/>
                <a:cs typeface="Cambria"/>
              </a:rPr>
              <a:t> </a:t>
            </a:r>
            <a:r>
              <a:rPr dirty="0" sz="1400" spc="-30">
                <a:latin typeface="Cambria"/>
                <a:cs typeface="Cambria"/>
              </a:rPr>
              <a:t>контролю</a:t>
            </a:r>
            <a:r>
              <a:rPr dirty="0" sz="1400" spc="10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якості</a:t>
            </a:r>
            <a:r>
              <a:rPr dirty="0" sz="1400" spc="70">
                <a:latin typeface="Cambria"/>
                <a:cs typeface="Cambria"/>
              </a:rPr>
              <a:t> </a:t>
            </a:r>
            <a:r>
              <a:rPr dirty="0" sz="1400" spc="-40">
                <a:latin typeface="Cambria"/>
                <a:cs typeface="Cambria"/>
              </a:rPr>
              <a:t>лікарських </a:t>
            </a:r>
            <a:r>
              <a:rPr dirty="0" sz="1400">
                <a:latin typeface="Cambria"/>
                <a:cs typeface="Cambria"/>
              </a:rPr>
              <a:t>засобів</a:t>
            </a:r>
            <a:r>
              <a:rPr dirty="0" sz="1400" spc="13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та</a:t>
            </a:r>
            <a:r>
              <a:rPr dirty="0" sz="1400" spc="9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медичної</a:t>
            </a:r>
            <a:r>
              <a:rPr dirty="0" sz="1400" spc="16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продукції</a:t>
            </a:r>
            <a:r>
              <a:rPr dirty="0" sz="1400" spc="18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Державної</a:t>
            </a:r>
            <a:r>
              <a:rPr dirty="0" sz="1400" spc="16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служби</a:t>
            </a:r>
            <a:r>
              <a:rPr dirty="0" sz="1400" spc="16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з</a:t>
            </a:r>
            <a:r>
              <a:rPr dirty="0" sz="1400" spc="10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ііікарських</a:t>
            </a:r>
            <a:r>
              <a:rPr dirty="0" sz="1400" spc="21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засобія</a:t>
            </a:r>
            <a:r>
              <a:rPr dirty="0" sz="1400" spc="170">
                <a:latin typeface="Cambria"/>
                <a:cs typeface="Cambria"/>
              </a:rPr>
              <a:t> </a:t>
            </a:r>
            <a:r>
              <a:rPr dirty="0" sz="1400" spc="-25">
                <a:latin typeface="Cambria"/>
                <a:cs typeface="Cambria"/>
              </a:rPr>
              <a:t>та </a:t>
            </a:r>
            <a:r>
              <a:rPr dirty="0" sz="1400">
                <a:latin typeface="Cambria"/>
                <a:cs typeface="Cambria"/>
              </a:rPr>
              <a:t>контролю</a:t>
            </a:r>
            <a:r>
              <a:rPr dirty="0" sz="1400" spc="375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за</a:t>
            </a:r>
            <a:r>
              <a:rPr dirty="0" sz="1400" spc="335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наркотиками</a:t>
            </a:r>
            <a:r>
              <a:rPr dirty="0" sz="1400" spc="390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у</a:t>
            </a:r>
            <a:r>
              <a:rPr dirty="0" sz="1400" spc="355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Дніпропетровській</a:t>
            </a:r>
            <a:r>
              <a:rPr dirty="0" sz="1400" spc="315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області</a:t>
            </a:r>
            <a:r>
              <a:rPr dirty="0" sz="1400" spc="375">
                <a:latin typeface="Cambria"/>
                <a:cs typeface="Cambria"/>
              </a:rPr>
              <a:t>  </a:t>
            </a:r>
            <a:r>
              <a:rPr dirty="0" sz="1400" spc="-40">
                <a:latin typeface="Cambria"/>
                <a:cs typeface="Cambria"/>
              </a:rPr>
              <a:t>стосовно </a:t>
            </a:r>
            <a:r>
              <a:rPr dirty="0" sz="1400" spc="-30">
                <a:latin typeface="Cambria"/>
                <a:cs typeface="Cambria"/>
              </a:rPr>
              <a:t>невідповідності</a:t>
            </a:r>
            <a:r>
              <a:rPr dirty="0" sz="1400" spc="165">
                <a:latin typeface="Cambria"/>
                <a:cs typeface="Cambria"/>
              </a:rPr>
              <a:t> </a:t>
            </a:r>
            <a:r>
              <a:rPr dirty="0" sz="1400" spc="-20">
                <a:latin typeface="Cambria"/>
                <a:cs typeface="Cambria"/>
              </a:rPr>
              <a:t>вимогам</a:t>
            </a:r>
            <a:r>
              <a:rPr dirty="0" sz="1400" spc="155">
                <a:latin typeface="Cambria"/>
                <a:cs typeface="Cambria"/>
              </a:rPr>
              <a:t> </a:t>
            </a:r>
            <a:r>
              <a:rPr dirty="0" sz="1400" spc="75">
                <a:latin typeface="Cambria"/>
                <a:cs typeface="Cambria"/>
              </a:rPr>
              <a:t>МКЯ</a:t>
            </a:r>
            <a:r>
              <a:rPr dirty="0" sz="1400" spc="114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за</a:t>
            </a:r>
            <a:r>
              <a:rPr dirty="0" sz="1400" spc="125">
                <a:latin typeface="Cambria"/>
                <a:cs typeface="Cambria"/>
              </a:rPr>
              <a:t> </a:t>
            </a:r>
            <a:r>
              <a:rPr dirty="0" sz="1400" spc="-35">
                <a:latin typeface="Cambria"/>
                <a:cs typeface="Cambria"/>
              </a:rPr>
              <a:t>показником</a:t>
            </a:r>
            <a:r>
              <a:rPr dirty="0" sz="1400" spc="19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«Опис»</a:t>
            </a:r>
            <a:r>
              <a:rPr dirty="0" sz="1400" spc="17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(частина</a:t>
            </a:r>
            <a:r>
              <a:rPr dirty="0" sz="1400" spc="245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льодяника </a:t>
            </a:r>
            <a:r>
              <a:rPr dirty="0" sz="1400">
                <a:latin typeface="Cambria"/>
                <a:cs typeface="Cambria"/>
              </a:rPr>
              <a:t>відколота</a:t>
            </a:r>
            <a:r>
              <a:rPr dirty="0" sz="1400" spc="95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та</a:t>
            </a:r>
            <a:r>
              <a:rPr dirty="0" sz="1400" spc="44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відсутня</a:t>
            </a:r>
            <a:r>
              <a:rPr dirty="0" sz="1400" spc="445">
                <a:latin typeface="Cambria"/>
                <a:cs typeface="Cambria"/>
              </a:rPr>
              <a:t> </a:t>
            </a:r>
            <a:r>
              <a:rPr dirty="0" sz="1400" spc="55">
                <a:latin typeface="Cambria"/>
                <a:cs typeface="Cambria"/>
              </a:rPr>
              <a:t>в</a:t>
            </a:r>
            <a:r>
              <a:rPr dirty="0" sz="1400" spc="34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блістері;</a:t>
            </a:r>
            <a:r>
              <a:rPr dirty="0" sz="1400" spc="48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льодяник</a:t>
            </a:r>
            <a:r>
              <a:rPr dirty="0" sz="1400" spc="95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мас</a:t>
            </a:r>
            <a:r>
              <a:rPr dirty="0" sz="1400" spc="43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невідповідну</a:t>
            </a:r>
            <a:r>
              <a:rPr dirty="0" sz="1400" spc="120">
                <a:latin typeface="Cambria"/>
                <a:cs typeface="Cambria"/>
              </a:rPr>
              <a:t>  </a:t>
            </a:r>
            <a:r>
              <a:rPr dirty="0" sz="1400" spc="-10">
                <a:latin typeface="Cambria"/>
                <a:cs typeface="Cambria"/>
              </a:rPr>
              <a:t>форму) </a:t>
            </a:r>
            <a:r>
              <a:rPr dirty="0" baseline="1984" sz="2100">
                <a:latin typeface="Cambria"/>
                <a:cs typeface="Cambria"/>
              </a:rPr>
              <a:t>cepiï</a:t>
            </a:r>
            <a:r>
              <a:rPr dirty="0" baseline="1984" sz="2100" spc="337">
                <a:latin typeface="Cambria"/>
                <a:cs typeface="Cambria"/>
              </a:rPr>
              <a:t> </a:t>
            </a:r>
            <a:r>
              <a:rPr dirty="0" baseline="1984" sz="2100">
                <a:latin typeface="Cambria"/>
                <a:cs typeface="Cambria"/>
              </a:rPr>
              <a:t>TN842</a:t>
            </a:r>
            <a:r>
              <a:rPr dirty="0" baseline="1984" sz="2100" spc="419">
                <a:latin typeface="Cambria"/>
                <a:cs typeface="Cambria"/>
              </a:rPr>
              <a:t> </a:t>
            </a:r>
            <a:r>
              <a:rPr dirty="0" baseline="1984" sz="2100" spc="-37">
                <a:latin typeface="Cambria"/>
                <a:cs typeface="Cambria"/>
              </a:rPr>
              <a:t>лікарського</a:t>
            </a:r>
            <a:r>
              <a:rPr dirty="0" baseline="1984" sz="2100" spc="494">
                <a:latin typeface="Cambria"/>
                <a:cs typeface="Cambria"/>
              </a:rPr>
              <a:t> </a:t>
            </a:r>
            <a:r>
              <a:rPr dirty="0" baseline="1984" sz="2100">
                <a:latin typeface="Cambria"/>
                <a:cs typeface="Cambria"/>
              </a:rPr>
              <a:t>засобу</a:t>
            </a:r>
            <a:r>
              <a:rPr dirty="0" baseline="1984" sz="2100" spc="202">
                <a:latin typeface="Cambria"/>
                <a:cs typeface="Cambria"/>
              </a:rPr>
              <a:t>  </a:t>
            </a:r>
            <a:r>
              <a:rPr dirty="0" baseline="1984" sz="2100" spc="82">
                <a:latin typeface="Cambria"/>
                <a:cs typeface="Cambria"/>
              </a:rPr>
              <a:t>СТРЕПСІЛС</a:t>
            </a:r>
            <a:r>
              <a:rPr dirty="0" sz="800" spc="55">
                <a:latin typeface="Cambria"/>
                <a:cs typeface="Cambria"/>
              </a:rPr>
              <a:t>"</a:t>
            </a:r>
            <a:r>
              <a:rPr dirty="0" sz="800" spc="229">
                <a:latin typeface="Cambria"/>
                <a:cs typeface="Cambria"/>
              </a:rPr>
              <a:t>  </a:t>
            </a:r>
            <a:r>
              <a:rPr dirty="0" baseline="1984" sz="2100">
                <a:latin typeface="Cambria"/>
                <a:cs typeface="Cambria"/>
              </a:rPr>
              <a:t>3</a:t>
            </a:r>
            <a:r>
              <a:rPr dirty="0" baseline="1984" sz="2100" spc="195">
                <a:latin typeface="Cambria"/>
                <a:cs typeface="Cambria"/>
              </a:rPr>
              <a:t> </a:t>
            </a:r>
            <a:r>
              <a:rPr dirty="0" baseline="1984" sz="2100" spc="135">
                <a:latin typeface="Cambria"/>
                <a:cs typeface="Cambria"/>
              </a:rPr>
              <a:t>МЕДОМ</a:t>
            </a:r>
            <a:r>
              <a:rPr dirty="0" baseline="1984" sz="2100" spc="300">
                <a:latin typeface="Cambria"/>
                <a:cs typeface="Cambria"/>
              </a:rPr>
              <a:t> </a:t>
            </a:r>
            <a:r>
              <a:rPr dirty="0" baseline="1984" sz="2100" spc="104">
                <a:latin typeface="Cambria"/>
                <a:cs typeface="Cambria"/>
              </a:rPr>
              <a:t>ТА</a:t>
            </a:r>
            <a:r>
              <a:rPr dirty="0" baseline="1984" sz="2100" spc="382">
                <a:latin typeface="Cambria"/>
                <a:cs typeface="Cambria"/>
              </a:rPr>
              <a:t> </a:t>
            </a:r>
            <a:r>
              <a:rPr dirty="0" baseline="1984" sz="2100" spc="-15">
                <a:latin typeface="Cambria"/>
                <a:cs typeface="Cambria"/>
              </a:rPr>
              <a:t>ЛИМОНОМ, </a:t>
            </a:r>
            <a:r>
              <a:rPr dirty="0" sz="1400" spc="-40">
                <a:latin typeface="Cambria"/>
                <a:cs typeface="Cambria"/>
              </a:rPr>
              <a:t>льодяники,</a:t>
            </a:r>
            <a:r>
              <a:rPr dirty="0" sz="1400" spc="14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по</a:t>
            </a:r>
            <a:r>
              <a:rPr dirty="0" sz="1400" spc="12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12</a:t>
            </a:r>
            <a:r>
              <a:rPr dirty="0" sz="1400" spc="80">
                <a:latin typeface="Cambria"/>
                <a:cs typeface="Cambria"/>
              </a:rPr>
              <a:t> </a:t>
            </a:r>
            <a:r>
              <a:rPr dirty="0" sz="1400" spc="-45">
                <a:latin typeface="Cambria"/>
                <a:cs typeface="Cambria"/>
              </a:rPr>
              <a:t>льодяників</a:t>
            </a:r>
            <a:r>
              <a:rPr dirty="0" sz="1400" spc="204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у</a:t>
            </a:r>
            <a:r>
              <a:rPr dirty="0" sz="1400" spc="55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блістері;</a:t>
            </a:r>
            <a:r>
              <a:rPr dirty="0" sz="1400" spc="12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по</a:t>
            </a:r>
            <a:r>
              <a:rPr dirty="0" sz="1400" spc="30">
                <a:latin typeface="Cambria"/>
                <a:cs typeface="Cambria"/>
              </a:rPr>
              <a:t> </a:t>
            </a:r>
            <a:r>
              <a:rPr dirty="0" sz="1400" spc="50">
                <a:latin typeface="Cambria"/>
                <a:cs typeface="Cambria"/>
              </a:rPr>
              <a:t>2</a:t>
            </a:r>
            <a:r>
              <a:rPr dirty="0" sz="1400" spc="15">
                <a:latin typeface="Cambria"/>
                <a:cs typeface="Cambria"/>
              </a:rPr>
              <a:t> </a:t>
            </a:r>
            <a:r>
              <a:rPr dirty="0" sz="1400" spc="-25">
                <a:latin typeface="Cambria"/>
                <a:cs typeface="Cambria"/>
              </a:rPr>
              <a:t>блістери</a:t>
            </a:r>
            <a:r>
              <a:rPr dirty="0" sz="1400" spc="10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в</a:t>
            </a:r>
            <a:r>
              <a:rPr dirty="0" sz="1400" spc="25">
                <a:latin typeface="Cambria"/>
                <a:cs typeface="Cambria"/>
              </a:rPr>
              <a:t> </a:t>
            </a:r>
            <a:r>
              <a:rPr dirty="0" sz="1400" spc="-35">
                <a:latin typeface="Cambria"/>
                <a:cs typeface="Cambria"/>
              </a:rPr>
              <a:t>картонній</a:t>
            </a:r>
            <a:r>
              <a:rPr dirty="0" sz="1400" spc="130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коробці, </a:t>
            </a:r>
            <a:r>
              <a:rPr dirty="0" sz="1400" spc="-65">
                <a:latin typeface="Cambria"/>
                <a:cs typeface="Cambria"/>
              </a:rPr>
              <a:t>виробництва</a:t>
            </a:r>
            <a:r>
              <a:rPr dirty="0" sz="1400" spc="-15">
                <a:latin typeface="Cambria"/>
                <a:cs typeface="Cambria"/>
              </a:rPr>
              <a:t> </a:t>
            </a:r>
            <a:r>
              <a:rPr dirty="0" sz="1400" spc="-30">
                <a:latin typeface="Cambria"/>
                <a:cs typeface="Cambria"/>
              </a:rPr>
              <a:t>Реккітт</a:t>
            </a:r>
            <a:r>
              <a:rPr dirty="0" sz="1400" spc="-35">
                <a:latin typeface="Cambria"/>
                <a:cs typeface="Cambria"/>
              </a:rPr>
              <a:t> </a:t>
            </a:r>
            <a:r>
              <a:rPr dirty="0" sz="1400" spc="-25">
                <a:latin typeface="Cambria"/>
                <a:cs typeface="Cambria"/>
              </a:rPr>
              <a:t>Бенкізер</a:t>
            </a:r>
            <a:r>
              <a:rPr dirty="0" sz="1400" spc="2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Хелскер</a:t>
            </a:r>
            <a:r>
              <a:rPr dirty="0" sz="1400" spc="-25">
                <a:latin typeface="Cambria"/>
                <a:cs typeface="Cambria"/>
              </a:rPr>
              <a:t> </a:t>
            </a:r>
            <a:r>
              <a:rPr dirty="0" sz="1400" spc="-50">
                <a:latin typeface="Cambria"/>
                <a:cs typeface="Cambria"/>
              </a:rPr>
              <a:t>Інтернешнл</a:t>
            </a:r>
            <a:r>
              <a:rPr dirty="0" sz="1400" spc="15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Лімітед,</a:t>
            </a:r>
            <a:r>
              <a:rPr dirty="0" sz="1400" spc="-20">
                <a:latin typeface="Cambria"/>
                <a:cs typeface="Cambria"/>
              </a:rPr>
              <a:t> Велика</a:t>
            </a:r>
            <a:r>
              <a:rPr dirty="0" sz="1400" spc="-50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Британія </a:t>
            </a:r>
            <a:r>
              <a:rPr dirty="0" sz="1400" spc="-60">
                <a:latin typeface="Cambria"/>
                <a:cs typeface="Cambria"/>
              </a:rPr>
              <a:t>(ресстраційне</a:t>
            </a:r>
            <a:r>
              <a:rPr dirty="0" sz="1400" spc="80">
                <a:latin typeface="Cambria"/>
                <a:cs typeface="Cambria"/>
              </a:rPr>
              <a:t> </a:t>
            </a:r>
            <a:r>
              <a:rPr dirty="0" sz="1400" spc="-55">
                <a:latin typeface="Cambria"/>
                <a:cs typeface="Cambria"/>
              </a:rPr>
              <a:t>посвідчення</a:t>
            </a:r>
            <a:r>
              <a:rPr dirty="0" sz="1400" spc="6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N</a:t>
            </a:r>
            <a:r>
              <a:rPr dirty="0" sz="1400" spc="405">
                <a:latin typeface="Cambria"/>
                <a:cs typeface="Cambria"/>
              </a:rPr>
              <a:t> </a:t>
            </a:r>
            <a:r>
              <a:rPr dirty="0" sz="1400" spc="-35">
                <a:latin typeface="Cambria"/>
                <a:cs typeface="Cambria"/>
              </a:rPr>
              <a:t>UA/6400/01/01):</a:t>
            </a:r>
            <a:endParaRPr sz="1400">
              <a:latin typeface="Cambria"/>
              <a:cs typeface="Cambria"/>
            </a:endParaRPr>
          </a:p>
          <a:p>
            <a:pPr algn="just" marL="22225" marR="24130" indent="358140">
              <a:lnSpc>
                <a:spcPct val="109300"/>
              </a:lnSpc>
              <a:spcBef>
                <a:spcPts val="10"/>
              </a:spcBef>
            </a:pPr>
            <a:r>
              <a:rPr dirty="0" sz="1400" spc="70" b="1">
                <a:latin typeface="Cambria"/>
                <a:cs typeface="Cambria"/>
              </a:rPr>
              <a:t>ТИМЧАСОВО</a:t>
            </a:r>
            <a:r>
              <a:rPr dirty="0" sz="1400" spc="180" b="1">
                <a:latin typeface="Cambria"/>
                <a:cs typeface="Cambria"/>
              </a:rPr>
              <a:t> </a:t>
            </a:r>
            <a:r>
              <a:rPr dirty="0" sz="1400" spc="60" b="1">
                <a:latin typeface="Cambria"/>
                <a:cs typeface="Cambria"/>
              </a:rPr>
              <a:t>ЗАБОРОНЯЮ</a:t>
            </a:r>
            <a:r>
              <a:rPr dirty="0" sz="1400" spc="155" b="1">
                <a:latin typeface="Cambria"/>
                <a:cs typeface="Cambria"/>
              </a:rPr>
              <a:t> </a:t>
            </a:r>
            <a:r>
              <a:rPr dirty="0" sz="1400" spc="-35">
                <a:latin typeface="Cambria"/>
                <a:cs typeface="Cambria"/>
              </a:rPr>
              <a:t>реалізацію</a:t>
            </a:r>
            <a:r>
              <a:rPr dirty="0" sz="1400" spc="17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та</a:t>
            </a:r>
            <a:r>
              <a:rPr dirty="0" sz="1400" spc="55">
                <a:latin typeface="Cambria"/>
                <a:cs typeface="Cambria"/>
              </a:rPr>
              <a:t> </a:t>
            </a:r>
            <a:r>
              <a:rPr dirty="0" sz="1400" spc="-35">
                <a:latin typeface="Cambria"/>
                <a:cs typeface="Cambria"/>
              </a:rPr>
              <a:t>застосування</a:t>
            </a:r>
            <a:r>
              <a:rPr dirty="0" sz="1400" spc="21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cepiï</a:t>
            </a:r>
            <a:r>
              <a:rPr dirty="0" sz="1400" spc="95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TN842 </a:t>
            </a:r>
            <a:r>
              <a:rPr dirty="0" sz="1400" spc="-45">
                <a:latin typeface="Cambria"/>
                <a:cs typeface="Cambria"/>
              </a:rPr>
              <a:t>лікарського</a:t>
            </a:r>
            <a:r>
              <a:rPr dirty="0" sz="1400" spc="15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засобу</a:t>
            </a:r>
            <a:r>
              <a:rPr dirty="0" sz="1400" spc="175">
                <a:latin typeface="Cambria"/>
                <a:cs typeface="Cambria"/>
              </a:rPr>
              <a:t> </a:t>
            </a:r>
            <a:r>
              <a:rPr dirty="0" sz="1400" spc="75" b="1">
                <a:latin typeface="Cambria"/>
                <a:cs typeface="Cambria"/>
              </a:rPr>
              <a:t>СТРЕПСІЛС^</a:t>
            </a:r>
            <a:r>
              <a:rPr dirty="0" sz="1400" spc="80" b="1">
                <a:latin typeface="Cambria"/>
                <a:cs typeface="Cambria"/>
              </a:rPr>
              <a:t> </a:t>
            </a:r>
            <a:r>
              <a:rPr dirty="0" sz="1400" spc="75">
                <a:latin typeface="Cambria"/>
                <a:cs typeface="Cambria"/>
              </a:rPr>
              <a:t>3</a:t>
            </a:r>
            <a:r>
              <a:rPr dirty="0" sz="1400" spc="10">
                <a:latin typeface="Cambria"/>
                <a:cs typeface="Cambria"/>
              </a:rPr>
              <a:t> </a:t>
            </a:r>
            <a:r>
              <a:rPr dirty="0" sz="1400" spc="140">
                <a:latin typeface="Cambria"/>
                <a:cs typeface="Cambria"/>
              </a:rPr>
              <a:t>МЕДОМ</a:t>
            </a:r>
            <a:r>
              <a:rPr dirty="0" sz="1400" spc="105">
                <a:latin typeface="Cambria"/>
                <a:cs typeface="Cambria"/>
              </a:rPr>
              <a:t> </a:t>
            </a:r>
            <a:r>
              <a:rPr dirty="0" sz="1400" spc="125">
                <a:latin typeface="Cambria"/>
                <a:cs typeface="Cambria"/>
              </a:rPr>
              <a:t>ТА</a:t>
            </a:r>
            <a:r>
              <a:rPr dirty="0" sz="1400" spc="105">
                <a:latin typeface="Cambria"/>
                <a:cs typeface="Cambria"/>
              </a:rPr>
              <a:t> </a:t>
            </a:r>
            <a:r>
              <a:rPr dirty="0" sz="1400" spc="60" b="1">
                <a:latin typeface="Cambria"/>
                <a:cs typeface="Cambria"/>
              </a:rPr>
              <a:t>ЛИМОПОМ,</a:t>
            </a:r>
            <a:r>
              <a:rPr dirty="0" sz="1400" spc="235" b="1">
                <a:latin typeface="Cambria"/>
                <a:cs typeface="Cambria"/>
              </a:rPr>
              <a:t> </a:t>
            </a:r>
            <a:r>
              <a:rPr dirty="0" sz="1400" spc="-45" b="1">
                <a:latin typeface="Cambria"/>
                <a:cs typeface="Cambria"/>
              </a:rPr>
              <a:t>льодяники, </a:t>
            </a:r>
            <a:r>
              <a:rPr dirty="0" sz="1400">
                <a:latin typeface="Cambria"/>
                <a:cs typeface="Cambria"/>
              </a:rPr>
              <a:t>по</a:t>
            </a:r>
            <a:r>
              <a:rPr dirty="0" sz="1400" spc="160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12</a:t>
            </a:r>
            <a:r>
              <a:rPr dirty="0" sz="1400" spc="155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льодяників</a:t>
            </a:r>
            <a:r>
              <a:rPr dirty="0" sz="1400" spc="229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у</a:t>
            </a:r>
            <a:r>
              <a:rPr dirty="0" sz="1400" spc="165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блістері;</a:t>
            </a:r>
            <a:r>
              <a:rPr dirty="0" sz="1400" spc="210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по</a:t>
            </a:r>
            <a:r>
              <a:rPr dirty="0" sz="1400" spc="150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2</a:t>
            </a:r>
            <a:r>
              <a:rPr dirty="0" sz="1400" spc="130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бліст'ери</a:t>
            </a:r>
            <a:r>
              <a:rPr dirty="0" sz="1400" spc="204">
                <a:latin typeface="Cambria"/>
                <a:cs typeface="Cambria"/>
              </a:rPr>
              <a:t>  </a:t>
            </a:r>
            <a:r>
              <a:rPr dirty="0" sz="1400" spc="55">
                <a:latin typeface="Cambria"/>
                <a:cs typeface="Cambria"/>
              </a:rPr>
              <a:t>в</a:t>
            </a:r>
            <a:r>
              <a:rPr dirty="0" sz="1400" spc="155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картонній</a:t>
            </a:r>
            <a:r>
              <a:rPr dirty="0" sz="1400" spc="225">
                <a:latin typeface="Cambria"/>
                <a:cs typeface="Cambria"/>
              </a:rPr>
              <a:t>  </a:t>
            </a:r>
            <a:r>
              <a:rPr dirty="0" sz="1400" spc="-10">
                <a:latin typeface="Cambria"/>
                <a:cs typeface="Cambria"/>
              </a:rPr>
              <a:t>коробці, </a:t>
            </a:r>
            <a:r>
              <a:rPr dirty="0" sz="1400">
                <a:latin typeface="Cambria"/>
                <a:cs typeface="Cambria"/>
              </a:rPr>
              <a:t>виробництва</a:t>
            </a:r>
            <a:r>
              <a:rPr dirty="0" sz="1400" spc="145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Реккітт</a:t>
            </a:r>
            <a:r>
              <a:rPr dirty="0" sz="1400" spc="465">
                <a:latin typeface="Cambria"/>
                <a:cs typeface="Cambria"/>
              </a:rPr>
              <a:t> </a:t>
            </a:r>
            <a:r>
              <a:rPr dirty="0" sz="1400" b="1">
                <a:latin typeface="Cambria"/>
                <a:cs typeface="Cambria"/>
              </a:rPr>
              <a:t>Бенкізер</a:t>
            </a:r>
            <a:r>
              <a:rPr dirty="0" sz="1400" spc="140" b="1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Хелскер</a:t>
            </a:r>
            <a:r>
              <a:rPr dirty="0" sz="1400" spc="95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Інтернешнл</a:t>
            </a:r>
            <a:r>
              <a:rPr dirty="0" sz="1400" spc="145"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Лімітед,</a:t>
            </a:r>
            <a:r>
              <a:rPr dirty="0" sz="1400" spc="470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Велика </a:t>
            </a:r>
            <a:r>
              <a:rPr dirty="0" sz="1400">
                <a:latin typeface="Cambria"/>
                <a:cs typeface="Cambria"/>
              </a:rPr>
              <a:t>Британія</a:t>
            </a:r>
            <a:r>
              <a:rPr dirty="0" sz="1400" spc="5">
                <a:latin typeface="Cambria"/>
                <a:cs typeface="Cambria"/>
              </a:rPr>
              <a:t> </a:t>
            </a:r>
            <a:r>
              <a:rPr dirty="0" sz="1400" spc="-35">
                <a:latin typeface="Cambria"/>
                <a:cs typeface="Cambria"/>
              </a:rPr>
              <a:t>(реестраційне</a:t>
            </a:r>
            <a:r>
              <a:rPr dirty="0" sz="1400" spc="150">
                <a:latin typeface="Cambria"/>
                <a:cs typeface="Cambria"/>
              </a:rPr>
              <a:t> </a:t>
            </a:r>
            <a:r>
              <a:rPr dirty="0" sz="1400" spc="-20">
                <a:latin typeface="Cambria"/>
                <a:cs typeface="Cambria"/>
              </a:rPr>
              <a:t>посвідчення</a:t>
            </a:r>
            <a:r>
              <a:rPr dirty="0" sz="1400" spc="80">
                <a:latin typeface="Cambria"/>
                <a:cs typeface="Cambria"/>
              </a:rPr>
              <a:t> </a:t>
            </a:r>
            <a:r>
              <a:rPr dirty="0" sz="1400" spc="-155">
                <a:latin typeface="Cambria"/>
                <a:cs typeface="Cambria"/>
              </a:rPr>
              <a:t>N•.</a:t>
            </a:r>
            <a:r>
              <a:rPr dirty="0" sz="1400" spc="50">
                <a:latin typeface="Cambria"/>
                <a:cs typeface="Cambria"/>
              </a:rPr>
              <a:t> </a:t>
            </a:r>
            <a:r>
              <a:rPr dirty="0" sz="1400" spc="-20">
                <a:latin typeface="Cambria"/>
                <a:cs typeface="Cambria"/>
              </a:rPr>
              <a:t>UA/6400/01/01).</a:t>
            </a:r>
            <a:endParaRPr sz="1400">
              <a:latin typeface="Cambria"/>
              <a:cs typeface="Cambria"/>
            </a:endParaRPr>
          </a:p>
          <a:p>
            <a:pPr algn="just" marL="32384" indent="349250">
              <a:lnSpc>
                <a:spcPct val="100000"/>
              </a:lnSpc>
              <a:spcBef>
                <a:spcPts val="145"/>
              </a:spcBef>
            </a:pPr>
            <a:r>
              <a:rPr dirty="0" sz="1400">
                <a:latin typeface="Cambria"/>
                <a:cs typeface="Cambria"/>
              </a:rPr>
              <a:t>Cy6’сктам</a:t>
            </a:r>
            <a:r>
              <a:rPr dirty="0" sz="1400" spc="215">
                <a:latin typeface="Cambria"/>
                <a:cs typeface="Cambria"/>
              </a:rPr>
              <a:t> </a:t>
            </a:r>
            <a:r>
              <a:rPr dirty="0" sz="1400" spc="-40">
                <a:latin typeface="Cambria"/>
                <a:cs typeface="Cambria"/>
              </a:rPr>
              <a:t>господарювання,</a:t>
            </a:r>
            <a:r>
              <a:rPr dirty="0" sz="1400" spc="165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які</a:t>
            </a:r>
            <a:r>
              <a:rPr dirty="0" sz="1400" spc="200">
                <a:latin typeface="Cambria"/>
                <a:cs typeface="Cambria"/>
              </a:rPr>
              <a:t> </a:t>
            </a:r>
            <a:r>
              <a:rPr dirty="0" sz="1400" spc="-65">
                <a:latin typeface="Cambria"/>
                <a:cs typeface="Cambria"/>
              </a:rPr>
              <a:t>здійснюють</a:t>
            </a:r>
            <a:r>
              <a:rPr dirty="0" sz="1400" spc="250">
                <a:latin typeface="Cambria"/>
                <a:cs typeface="Cambria"/>
              </a:rPr>
              <a:t> </a:t>
            </a:r>
            <a:r>
              <a:rPr dirty="0" sz="1400" spc="-50">
                <a:latin typeface="Cambria"/>
                <a:cs typeface="Cambria"/>
              </a:rPr>
              <a:t>реалізацію</a:t>
            </a:r>
            <a:r>
              <a:rPr dirty="0" sz="1400" spc="229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та</a:t>
            </a:r>
            <a:r>
              <a:rPr dirty="0" sz="1400" spc="135">
                <a:latin typeface="Cambria"/>
                <a:cs typeface="Cambria"/>
              </a:rPr>
              <a:t> </a:t>
            </a:r>
            <a:r>
              <a:rPr dirty="0" sz="1400" spc="-20">
                <a:latin typeface="Cambria"/>
                <a:cs typeface="Cambria"/>
              </a:rPr>
              <a:t>застосування</a:t>
            </a:r>
            <a:endParaRPr sz="1400">
              <a:latin typeface="Cambria"/>
              <a:cs typeface="Cambria"/>
            </a:endParaRPr>
          </a:p>
          <a:p>
            <a:pPr algn="just" marL="26670" marR="13335" indent="5715">
              <a:lnSpc>
                <a:spcPct val="108600"/>
              </a:lnSpc>
              <a:spcBef>
                <a:spcPts val="25"/>
              </a:spcBef>
            </a:pPr>
            <a:r>
              <a:rPr dirty="0" sz="1400">
                <a:latin typeface="Cambria"/>
                <a:cs typeface="Cambria"/>
              </a:rPr>
              <a:t>лікарських</a:t>
            </a:r>
            <a:r>
              <a:rPr dirty="0" sz="1400" spc="16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засобів,</a:t>
            </a:r>
            <a:r>
              <a:rPr dirty="0" sz="1400" spc="125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невідкладно,</a:t>
            </a:r>
            <a:r>
              <a:rPr dirty="0" sz="1400" spc="17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після</a:t>
            </a:r>
            <a:r>
              <a:rPr dirty="0" sz="1400" spc="114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одержання</a:t>
            </a:r>
            <a:r>
              <a:rPr dirty="0" sz="1400" spc="15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даного</a:t>
            </a:r>
            <a:r>
              <a:rPr dirty="0" sz="1400" spc="125">
                <a:latin typeface="Cambria"/>
                <a:cs typeface="Cambria"/>
              </a:rPr>
              <a:t> </a:t>
            </a:r>
            <a:r>
              <a:rPr dirty="0" sz="1400" spc="-45">
                <a:latin typeface="Cambria"/>
                <a:cs typeface="Cambria"/>
              </a:rPr>
              <a:t>розпорядження, </a:t>
            </a:r>
            <a:r>
              <a:rPr dirty="0" sz="1400" spc="-70">
                <a:latin typeface="Cambria"/>
                <a:cs typeface="Cambria"/>
              </a:rPr>
              <a:t>перевірити</a:t>
            </a:r>
            <a:r>
              <a:rPr dirty="0" sz="1400" spc="25">
                <a:latin typeface="Cambria"/>
                <a:cs typeface="Cambria"/>
              </a:rPr>
              <a:t> </a:t>
            </a:r>
            <a:r>
              <a:rPr dirty="0" sz="1400" spc="-70">
                <a:latin typeface="Cambria"/>
                <a:cs typeface="Cambria"/>
              </a:rPr>
              <a:t>наявність</a:t>
            </a:r>
            <a:r>
              <a:rPr dirty="0" sz="1400" spc="60">
                <a:latin typeface="Cambria"/>
                <a:cs typeface="Cambria"/>
              </a:rPr>
              <a:t> </a:t>
            </a:r>
            <a:r>
              <a:rPr dirty="0" sz="1400" spc="-70">
                <a:latin typeface="Cambria"/>
                <a:cs typeface="Cambria"/>
              </a:rPr>
              <a:t>вищевказаної</a:t>
            </a:r>
            <a:r>
              <a:rPr dirty="0" sz="1400" spc="75">
                <a:latin typeface="Cambria"/>
                <a:cs typeface="Cambria"/>
              </a:rPr>
              <a:t> </a:t>
            </a:r>
            <a:r>
              <a:rPr dirty="0" sz="1400" spc="-20">
                <a:latin typeface="Cambria"/>
                <a:cs typeface="Cambria"/>
              </a:rPr>
              <a:t>cepïi</a:t>
            </a:r>
            <a:r>
              <a:rPr dirty="0" sz="1400" spc="-55">
                <a:latin typeface="Cambria"/>
                <a:cs typeface="Cambria"/>
              </a:rPr>
              <a:t> </a:t>
            </a:r>
            <a:r>
              <a:rPr dirty="0" sz="1400" spc="-60">
                <a:latin typeface="Cambria"/>
                <a:cs typeface="Cambria"/>
              </a:rPr>
              <a:t>лікарського</a:t>
            </a:r>
            <a:r>
              <a:rPr dirty="0" sz="1400" spc="70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засобу.</a:t>
            </a:r>
            <a:endParaRPr sz="1400">
              <a:latin typeface="Cambria"/>
              <a:cs typeface="Cambria"/>
            </a:endParaRPr>
          </a:p>
          <a:p>
            <a:pPr algn="just" marL="25400" marR="5080" indent="366395">
              <a:lnSpc>
                <a:spcPct val="110000"/>
              </a:lnSpc>
              <a:spcBef>
                <a:spcPts val="20"/>
              </a:spcBef>
            </a:pPr>
            <a:r>
              <a:rPr dirty="0" sz="1400">
                <a:latin typeface="Cambria"/>
                <a:cs typeface="Cambria"/>
              </a:rPr>
              <a:t>У</a:t>
            </a:r>
            <a:r>
              <a:rPr dirty="0" sz="1400" spc="-55">
                <a:latin typeface="Cambria"/>
                <a:cs typeface="Cambria"/>
              </a:rPr>
              <a:t> </a:t>
            </a:r>
            <a:r>
              <a:rPr dirty="0" sz="1400" spc="-60">
                <a:latin typeface="Cambria"/>
                <a:cs typeface="Cambria"/>
              </a:rPr>
              <a:t>разі</a:t>
            </a:r>
            <a:r>
              <a:rPr dirty="0" sz="1400" spc="-10">
                <a:latin typeface="Cambria"/>
                <a:cs typeface="Cambria"/>
              </a:rPr>
              <a:t> </a:t>
            </a:r>
            <a:r>
              <a:rPr dirty="0" sz="1400" spc="-100">
                <a:latin typeface="Cambria"/>
                <a:cs typeface="Cambria"/>
              </a:rPr>
              <a:t>виявлення</a:t>
            </a:r>
            <a:r>
              <a:rPr dirty="0" sz="1400" spc="60">
                <a:latin typeface="Cambria"/>
                <a:cs typeface="Cambria"/>
              </a:rPr>
              <a:t> </a:t>
            </a:r>
            <a:r>
              <a:rPr dirty="0" sz="1400" spc="-75">
                <a:latin typeface="Cambria"/>
                <a:cs typeface="Cambria"/>
              </a:rPr>
              <a:t>зазнаиеної</a:t>
            </a:r>
            <a:r>
              <a:rPr dirty="0" sz="1400" spc="55">
                <a:latin typeface="Cambria"/>
                <a:cs typeface="Cambria"/>
              </a:rPr>
              <a:t> </a:t>
            </a:r>
            <a:r>
              <a:rPr dirty="0" sz="1400" spc="-40">
                <a:latin typeface="Cambria"/>
                <a:cs typeface="Cambria"/>
              </a:rPr>
              <a:t>cepii</a:t>
            </a:r>
            <a:r>
              <a:rPr dirty="0" sz="1400" spc="-35">
                <a:latin typeface="Cambria"/>
                <a:cs typeface="Cambria"/>
              </a:rPr>
              <a:t> </a:t>
            </a:r>
            <a:r>
              <a:rPr dirty="0" sz="1400" spc="-55">
                <a:latin typeface="Cambria"/>
                <a:cs typeface="Cambria"/>
              </a:rPr>
              <a:t>препарату,</a:t>
            </a:r>
            <a:r>
              <a:rPr dirty="0" sz="1400" spc="100">
                <a:latin typeface="Cambria"/>
                <a:cs typeface="Cambria"/>
              </a:rPr>
              <a:t> </a:t>
            </a:r>
            <a:r>
              <a:rPr dirty="0" sz="1400" spc="-95">
                <a:latin typeface="Cambria"/>
                <a:cs typeface="Cambria"/>
              </a:rPr>
              <a:t>вжити</a:t>
            </a:r>
            <a:r>
              <a:rPr dirty="0" sz="1400" spc="15">
                <a:latin typeface="Cambria"/>
                <a:cs typeface="Cambria"/>
              </a:rPr>
              <a:t> </a:t>
            </a:r>
            <a:r>
              <a:rPr dirty="0" sz="1400" spc="-60">
                <a:latin typeface="Cambria"/>
                <a:cs typeface="Cambria"/>
              </a:rPr>
              <a:t>заходи</a:t>
            </a:r>
            <a:r>
              <a:rPr dirty="0" sz="1400">
                <a:latin typeface="Cambria"/>
                <a:cs typeface="Cambria"/>
              </a:rPr>
              <a:t> </a:t>
            </a:r>
            <a:r>
              <a:rPr dirty="0" sz="1400" spc="-60">
                <a:latin typeface="Cambria"/>
                <a:cs typeface="Cambria"/>
              </a:rPr>
              <a:t>щодо</a:t>
            </a:r>
            <a:r>
              <a:rPr dirty="0" sz="1400" spc="-5">
                <a:latin typeface="Cambria"/>
                <a:cs typeface="Cambria"/>
              </a:rPr>
              <a:t> </a:t>
            </a:r>
            <a:r>
              <a:rPr dirty="0" sz="1400" spc="-40">
                <a:latin typeface="Cambria"/>
                <a:cs typeface="Cambria"/>
              </a:rPr>
              <a:t>вилучення </a:t>
            </a:r>
            <a:r>
              <a:rPr dirty="0" sz="1400">
                <a:latin typeface="Cambria"/>
                <a:cs typeface="Cambria"/>
              </a:rPr>
              <a:t>ii</a:t>
            </a:r>
            <a:r>
              <a:rPr dirty="0" sz="1400" spc="10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з</a:t>
            </a:r>
            <a:r>
              <a:rPr dirty="0" sz="1400" spc="-1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обігу</a:t>
            </a:r>
            <a:r>
              <a:rPr dirty="0" sz="1400" spc="6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шляхом</a:t>
            </a:r>
            <a:r>
              <a:rPr dirty="0" sz="1400" spc="45">
                <a:latin typeface="Cambria"/>
                <a:cs typeface="Cambria"/>
              </a:rPr>
              <a:t> </a:t>
            </a:r>
            <a:r>
              <a:rPr dirty="0" sz="1400" spc="-35">
                <a:latin typeface="Cambria"/>
                <a:cs typeface="Cambria"/>
              </a:rPr>
              <a:t>поміщення</a:t>
            </a:r>
            <a:r>
              <a:rPr dirty="0" sz="1400" spc="8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в</a:t>
            </a:r>
            <a:r>
              <a:rPr dirty="0" sz="1400" spc="5">
                <a:latin typeface="Cambria"/>
                <a:cs typeface="Cambria"/>
              </a:rPr>
              <a:t> </a:t>
            </a:r>
            <a:r>
              <a:rPr dirty="0" sz="1400" spc="-50">
                <a:latin typeface="Cambria"/>
                <a:cs typeface="Cambria"/>
              </a:rPr>
              <a:t>карантин,</a:t>
            </a:r>
            <a:r>
              <a:rPr dirty="0" sz="1400" spc="9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про</a:t>
            </a:r>
            <a:r>
              <a:rPr dirty="0" sz="1400" spc="2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що</a:t>
            </a:r>
            <a:r>
              <a:rPr dirty="0" sz="1400" spc="10">
                <a:latin typeface="Cambria"/>
                <a:cs typeface="Cambria"/>
              </a:rPr>
              <a:t> </a:t>
            </a:r>
            <a:r>
              <a:rPr dirty="0" sz="1400" spc="-40">
                <a:latin typeface="Cambria"/>
                <a:cs typeface="Cambria"/>
              </a:rPr>
              <a:t>повідомити</a:t>
            </a:r>
            <a:r>
              <a:rPr dirty="0" sz="1400" spc="105">
                <a:latin typeface="Cambria"/>
                <a:cs typeface="Cambria"/>
              </a:rPr>
              <a:t> </a:t>
            </a:r>
            <a:r>
              <a:rPr dirty="0" sz="1400" spc="-65">
                <a:latin typeface="Cambria"/>
                <a:cs typeface="Cambria"/>
              </a:rPr>
              <a:t>територіальний </a:t>
            </a:r>
            <a:r>
              <a:rPr dirty="0" sz="1400" spc="-55">
                <a:latin typeface="Cambria"/>
                <a:cs typeface="Cambria"/>
              </a:rPr>
              <a:t>орган</a:t>
            </a:r>
            <a:r>
              <a:rPr dirty="0" sz="1400" spc="-25">
                <a:latin typeface="Cambria"/>
                <a:cs typeface="Cambria"/>
              </a:rPr>
              <a:t> </a:t>
            </a:r>
            <a:r>
              <a:rPr dirty="0" sz="1400" spc="-45">
                <a:latin typeface="Cambria"/>
                <a:cs typeface="Cambria"/>
              </a:rPr>
              <a:t>Держлікслужби</a:t>
            </a:r>
            <a:r>
              <a:rPr dirty="0" sz="1400" spc="60">
                <a:latin typeface="Cambria"/>
                <a:cs typeface="Cambria"/>
              </a:rPr>
              <a:t> </a:t>
            </a:r>
            <a:r>
              <a:rPr dirty="0" sz="1400" spc="-60">
                <a:latin typeface="Cambria"/>
                <a:cs typeface="Cambria"/>
              </a:rPr>
              <a:t>за</a:t>
            </a:r>
            <a:r>
              <a:rPr dirty="0" sz="1400" spc="-20">
                <a:latin typeface="Cambria"/>
                <a:cs typeface="Cambria"/>
              </a:rPr>
              <a:t> </a:t>
            </a:r>
            <a:r>
              <a:rPr dirty="0" sz="1400" spc="-25">
                <a:latin typeface="Cambria"/>
                <a:cs typeface="Cambria"/>
              </a:rPr>
              <a:t>місцем</a:t>
            </a:r>
            <a:r>
              <a:rPr dirty="0" sz="1400" spc="-15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розташування.</a:t>
            </a:r>
            <a:endParaRPr sz="1400">
              <a:latin typeface="Cambria"/>
              <a:cs typeface="Cambria"/>
            </a:endParaRPr>
          </a:p>
          <a:p>
            <a:pPr algn="just" marL="35560" marR="41910" indent="348615">
              <a:lnSpc>
                <a:spcPct val="108600"/>
              </a:lnSpc>
            </a:pPr>
            <a:r>
              <a:rPr dirty="0" sz="1400" spc="-55">
                <a:latin typeface="Cambria"/>
                <a:cs typeface="Cambria"/>
              </a:rPr>
              <a:t>Контроль</a:t>
            </a:r>
            <a:r>
              <a:rPr dirty="0" sz="1400" spc="-25">
                <a:latin typeface="Cambria"/>
                <a:cs typeface="Cambria"/>
              </a:rPr>
              <a:t> </a:t>
            </a:r>
            <a:r>
              <a:rPr dirty="0" sz="1400" spc="-90">
                <a:latin typeface="Cambria"/>
                <a:cs typeface="Cambria"/>
              </a:rPr>
              <a:t>за</a:t>
            </a:r>
            <a:r>
              <a:rPr dirty="0" sz="1400" spc="10">
                <a:latin typeface="Cambria"/>
                <a:cs typeface="Cambria"/>
              </a:rPr>
              <a:t> </a:t>
            </a:r>
            <a:r>
              <a:rPr dirty="0" sz="1400" spc="-80">
                <a:latin typeface="Cambria"/>
                <a:cs typeface="Cambria"/>
              </a:rPr>
              <a:t>виконанням</a:t>
            </a:r>
            <a:r>
              <a:rPr dirty="0" sz="1400" spc="10">
                <a:latin typeface="Cambria"/>
                <a:cs typeface="Cambria"/>
              </a:rPr>
              <a:t> </a:t>
            </a:r>
            <a:r>
              <a:rPr dirty="0" sz="1400" spc="-75">
                <a:latin typeface="Cambria"/>
                <a:cs typeface="Cambria"/>
              </a:rPr>
              <a:t>даного</a:t>
            </a:r>
            <a:r>
              <a:rPr dirty="0" sz="1400" spc="-5">
                <a:latin typeface="Cambria"/>
                <a:cs typeface="Cambria"/>
              </a:rPr>
              <a:t> </a:t>
            </a:r>
            <a:r>
              <a:rPr dirty="0" sz="1400" spc="-70">
                <a:latin typeface="Cambria"/>
                <a:cs typeface="Cambria"/>
              </a:rPr>
              <a:t>розпорядження</a:t>
            </a:r>
            <a:r>
              <a:rPr dirty="0" sz="1400" spc="100">
                <a:latin typeface="Cambria"/>
                <a:cs typeface="Cambria"/>
              </a:rPr>
              <a:t> </a:t>
            </a:r>
            <a:r>
              <a:rPr dirty="0" sz="1400" spc="-65">
                <a:latin typeface="Cambria"/>
                <a:cs typeface="Cambria"/>
              </a:rPr>
              <a:t>здійснюють</a:t>
            </a:r>
            <a:r>
              <a:rPr dirty="0" sz="1400" spc="25">
                <a:latin typeface="Cambria"/>
                <a:cs typeface="Cambria"/>
              </a:rPr>
              <a:t> </a:t>
            </a:r>
            <a:r>
              <a:rPr dirty="0" sz="1400" spc="-70">
                <a:latin typeface="Cambria"/>
                <a:cs typeface="Cambria"/>
              </a:rPr>
              <a:t>територіальнl </a:t>
            </a:r>
            <a:r>
              <a:rPr dirty="0" sz="1400" spc="-60">
                <a:latin typeface="Cambria"/>
                <a:cs typeface="Cambria"/>
              </a:rPr>
              <a:t>органи</a:t>
            </a:r>
            <a:r>
              <a:rPr dirty="0" sz="1400">
                <a:latin typeface="Cambria"/>
                <a:cs typeface="Cambria"/>
              </a:rPr>
              <a:t> </a:t>
            </a:r>
            <a:r>
              <a:rPr dirty="0" sz="1400" spc="-45">
                <a:latin typeface="Cambria"/>
                <a:cs typeface="Cambria"/>
              </a:rPr>
              <a:t>Держлікслужби</a:t>
            </a:r>
            <a:r>
              <a:rPr dirty="0" sz="1400" spc="35">
                <a:latin typeface="Cambria"/>
                <a:cs typeface="Cambria"/>
              </a:rPr>
              <a:t> </a:t>
            </a:r>
            <a:r>
              <a:rPr dirty="0" sz="1400" spc="-35">
                <a:latin typeface="Cambria"/>
                <a:cs typeface="Cambria"/>
              </a:rPr>
              <a:t>за</a:t>
            </a:r>
            <a:r>
              <a:rPr dirty="0" sz="1400" spc="-40">
                <a:latin typeface="Cambria"/>
                <a:cs typeface="Cambria"/>
              </a:rPr>
              <a:t> </a:t>
            </a:r>
            <a:r>
              <a:rPr dirty="0" sz="1400" spc="-30">
                <a:latin typeface="Cambria"/>
                <a:cs typeface="Cambria"/>
              </a:rPr>
              <a:t>місцем</a:t>
            </a:r>
            <a:r>
              <a:rPr dirty="0" sz="1400" spc="-40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розташування.</a:t>
            </a:r>
            <a:endParaRPr sz="1400">
              <a:latin typeface="Cambria"/>
              <a:cs typeface="Cambria"/>
            </a:endParaRPr>
          </a:p>
          <a:p>
            <a:pPr algn="just" marL="38100" marR="5715" indent="346710">
              <a:lnSpc>
                <a:spcPts val="1850"/>
              </a:lnSpc>
              <a:spcBef>
                <a:spcPts val="65"/>
              </a:spcBef>
            </a:pPr>
            <a:r>
              <a:rPr dirty="0" sz="1400">
                <a:latin typeface="Cambria"/>
                <a:cs typeface="Cambria"/>
              </a:rPr>
              <a:t>Невиконання</a:t>
            </a:r>
            <a:r>
              <a:rPr dirty="0" sz="1400" spc="25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даного</a:t>
            </a:r>
            <a:r>
              <a:rPr dirty="0" sz="1400" spc="160">
                <a:latin typeface="Cambria"/>
                <a:cs typeface="Cambria"/>
              </a:rPr>
              <a:t> </a:t>
            </a:r>
            <a:r>
              <a:rPr dirty="0" sz="1400" spc="-30">
                <a:latin typeface="Cambria"/>
                <a:cs typeface="Cambria"/>
              </a:rPr>
              <a:t>розпорядження</a:t>
            </a:r>
            <a:r>
              <a:rPr dirty="0" sz="1400" spc="25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тягне</a:t>
            </a:r>
            <a:r>
              <a:rPr dirty="0" sz="1400" spc="17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за</a:t>
            </a:r>
            <a:r>
              <a:rPr dirty="0" sz="1400" spc="17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собою</a:t>
            </a:r>
            <a:r>
              <a:rPr dirty="0" sz="1400" spc="175">
                <a:latin typeface="Cambria"/>
                <a:cs typeface="Cambria"/>
              </a:rPr>
              <a:t> </a:t>
            </a:r>
            <a:r>
              <a:rPr dirty="0" sz="1400" spc="-55">
                <a:latin typeface="Cambria"/>
                <a:cs typeface="Cambria"/>
              </a:rPr>
              <a:t>відповідальність </a:t>
            </a:r>
            <a:r>
              <a:rPr dirty="0" sz="1400" spc="-50">
                <a:latin typeface="Cambria"/>
                <a:cs typeface="Cambria"/>
              </a:rPr>
              <a:t>згідно</a:t>
            </a:r>
            <a:r>
              <a:rPr dirty="0" sz="1400">
                <a:latin typeface="Cambria"/>
                <a:cs typeface="Cambria"/>
              </a:rPr>
              <a:t> з</a:t>
            </a:r>
            <a:r>
              <a:rPr dirty="0" sz="1400" spc="-10">
                <a:latin typeface="Cambria"/>
                <a:cs typeface="Cambria"/>
              </a:rPr>
              <a:t> </a:t>
            </a:r>
            <a:r>
              <a:rPr dirty="0" sz="1400" spc="-65">
                <a:latin typeface="Cambria"/>
                <a:cs typeface="Cambria"/>
              </a:rPr>
              <a:t>чинним</a:t>
            </a:r>
            <a:r>
              <a:rPr dirty="0" sz="1400" spc="15">
                <a:latin typeface="Cambria"/>
                <a:cs typeface="Cambria"/>
              </a:rPr>
              <a:t> </a:t>
            </a:r>
            <a:r>
              <a:rPr dirty="0" sz="1400" spc="-60">
                <a:latin typeface="Cambria"/>
                <a:cs typeface="Cambria"/>
              </a:rPr>
              <a:t>законодавством</a:t>
            </a:r>
            <a:r>
              <a:rPr dirty="0" sz="1400" spc="-40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України.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27771" y="6704076"/>
            <a:ext cx="4477385" cy="1186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9570" marR="1033144" indent="-357505">
              <a:lnSpc>
                <a:spcPct val="105700"/>
              </a:lnSpc>
              <a:spcBef>
                <a:spcPts val="100"/>
              </a:spcBef>
            </a:pPr>
            <a:r>
              <a:rPr dirty="0" sz="1400">
                <a:latin typeface="Cambria"/>
                <a:cs typeface="Cambria"/>
              </a:rPr>
              <a:t>Koпiï</a:t>
            </a:r>
            <a:r>
              <a:rPr dirty="0" sz="1400" spc="-5">
                <a:latin typeface="Cambria"/>
                <a:cs typeface="Cambria"/>
              </a:rPr>
              <a:t> </a:t>
            </a:r>
            <a:r>
              <a:rPr dirty="0" sz="1400" spc="-55">
                <a:latin typeface="Cambria"/>
                <a:cs typeface="Cambria"/>
              </a:rPr>
              <a:t>даного</a:t>
            </a:r>
            <a:r>
              <a:rPr dirty="0" sz="1400" spc="10">
                <a:latin typeface="Cambria"/>
                <a:cs typeface="Cambria"/>
              </a:rPr>
              <a:t> </a:t>
            </a:r>
            <a:r>
              <a:rPr dirty="0" sz="1400" spc="-75">
                <a:latin typeface="Cambria"/>
                <a:cs typeface="Cambria"/>
              </a:rPr>
              <a:t>розпорядження</a:t>
            </a:r>
            <a:r>
              <a:rPr dirty="0" sz="1400" spc="114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направлені: </a:t>
            </a:r>
            <a:r>
              <a:rPr dirty="0" sz="1400" spc="-40">
                <a:latin typeface="Cambria"/>
                <a:cs typeface="Cambria"/>
              </a:rPr>
              <a:t>Міністерство</a:t>
            </a:r>
            <a:r>
              <a:rPr dirty="0" sz="1400" spc="114">
                <a:latin typeface="Cambria"/>
                <a:cs typeface="Cambria"/>
              </a:rPr>
              <a:t> </a:t>
            </a:r>
            <a:r>
              <a:rPr dirty="0" sz="1400" spc="-45">
                <a:latin typeface="Cambria"/>
                <a:cs typeface="Cambria"/>
              </a:rPr>
              <a:t>охорони</a:t>
            </a:r>
            <a:r>
              <a:rPr dirty="0" sz="1400" spc="30">
                <a:latin typeface="Cambria"/>
                <a:cs typeface="Cambria"/>
              </a:rPr>
              <a:t> </a:t>
            </a:r>
            <a:r>
              <a:rPr dirty="0" sz="1400" spc="-75">
                <a:latin typeface="Cambria"/>
                <a:cs typeface="Cambria"/>
              </a:rPr>
              <a:t>здоров'я</a:t>
            </a:r>
            <a:r>
              <a:rPr dirty="0" sz="1400" spc="65">
                <a:latin typeface="Cambria"/>
                <a:cs typeface="Cambria"/>
              </a:rPr>
              <a:t> </a:t>
            </a:r>
            <a:r>
              <a:rPr dirty="0" sz="1400" spc="-35">
                <a:latin typeface="Cambria"/>
                <a:cs typeface="Cambria"/>
              </a:rPr>
              <a:t>України;</a:t>
            </a:r>
            <a:endParaRPr sz="1400">
              <a:latin typeface="Cambria"/>
              <a:cs typeface="Cambria"/>
            </a:endParaRPr>
          </a:p>
          <a:p>
            <a:pPr marL="26034" marR="5080" indent="356235">
              <a:lnSpc>
                <a:spcPts val="1939"/>
              </a:lnSpc>
              <a:spcBef>
                <a:spcPts val="15"/>
              </a:spcBef>
              <a:tabLst>
                <a:tab pos="772795" algn="l"/>
                <a:tab pos="1878964" algn="l"/>
                <a:tab pos="2893695" algn="l"/>
                <a:tab pos="3475354" algn="l"/>
              </a:tabLst>
            </a:pPr>
            <a:r>
              <a:rPr dirty="0" sz="1400" spc="35">
                <a:latin typeface="Cambria"/>
                <a:cs typeface="Cambria"/>
              </a:rPr>
              <a:t>ДП</a:t>
            </a:r>
            <a:r>
              <a:rPr dirty="0" sz="1400">
                <a:latin typeface="Cambria"/>
                <a:cs typeface="Cambria"/>
              </a:rPr>
              <a:t>	</a:t>
            </a:r>
            <a:r>
              <a:rPr dirty="0" sz="1400" spc="-10">
                <a:latin typeface="Cambria"/>
                <a:cs typeface="Cambria"/>
              </a:rPr>
              <a:t>«Державний</a:t>
            </a:r>
            <a:r>
              <a:rPr dirty="0" sz="1400">
                <a:latin typeface="Cambria"/>
                <a:cs typeface="Cambria"/>
              </a:rPr>
              <a:t>	</a:t>
            </a:r>
            <a:r>
              <a:rPr dirty="0" sz="1400" spc="-10">
                <a:latin typeface="Cambria"/>
                <a:cs typeface="Cambria"/>
              </a:rPr>
              <a:t>експертний</a:t>
            </a:r>
            <a:r>
              <a:rPr dirty="0" sz="1400">
                <a:latin typeface="Cambria"/>
                <a:cs typeface="Cambria"/>
              </a:rPr>
              <a:t>	</a:t>
            </a:r>
            <a:r>
              <a:rPr dirty="0" sz="1400" spc="-10">
                <a:latin typeface="Cambria"/>
                <a:cs typeface="Cambria"/>
              </a:rPr>
              <a:t>центр</a:t>
            </a:r>
            <a:r>
              <a:rPr dirty="0" sz="1400">
                <a:latin typeface="Cambria"/>
                <a:cs typeface="Cambria"/>
              </a:rPr>
              <a:t>	</a:t>
            </a:r>
            <a:r>
              <a:rPr dirty="0" sz="1400" spc="-50">
                <a:latin typeface="Cambria"/>
                <a:cs typeface="Cambria"/>
              </a:rPr>
              <a:t>Міністерства </a:t>
            </a:r>
            <a:r>
              <a:rPr dirty="0" sz="1400" spc="-10">
                <a:latin typeface="Cambria"/>
                <a:cs typeface="Cambria"/>
              </a:rPr>
              <a:t>Украіни»;</a:t>
            </a:r>
            <a:endParaRPr sz="1400">
              <a:latin typeface="Cambria"/>
              <a:cs typeface="Cambria"/>
            </a:endParaRPr>
          </a:p>
          <a:p>
            <a:pPr marL="379730">
              <a:lnSpc>
                <a:spcPct val="100000"/>
              </a:lnSpc>
              <a:spcBef>
                <a:spcPts val="15"/>
              </a:spcBef>
            </a:pPr>
            <a:r>
              <a:rPr dirty="0" sz="1400">
                <a:latin typeface="Cambria"/>
                <a:cs typeface="Cambria"/>
              </a:rPr>
              <a:t>ТОВ</a:t>
            </a:r>
            <a:r>
              <a:rPr dirty="0" sz="1400" spc="60">
                <a:latin typeface="Cambria"/>
                <a:cs typeface="Cambria"/>
              </a:rPr>
              <a:t> </a:t>
            </a:r>
            <a:r>
              <a:rPr dirty="0" sz="1400" spc="-40">
                <a:latin typeface="Cambria"/>
                <a:cs typeface="Cambria"/>
              </a:rPr>
              <a:t>«Реккіт</a:t>
            </a:r>
            <a:r>
              <a:rPr dirty="0" sz="1400" spc="20">
                <a:latin typeface="Cambria"/>
                <a:cs typeface="Cambria"/>
              </a:rPr>
              <a:t> </a:t>
            </a:r>
            <a:r>
              <a:rPr dirty="0" sz="1400" spc="-50">
                <a:latin typeface="Cambria"/>
                <a:cs typeface="Cambria"/>
              </a:rPr>
              <a:t>Бензікер</a:t>
            </a:r>
            <a:r>
              <a:rPr dirty="0" sz="1400" spc="130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Україна».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833" y="7176515"/>
            <a:ext cx="6483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60">
                <a:latin typeface="Cambria"/>
                <a:cs typeface="Cambria"/>
              </a:rPr>
              <a:t>охорони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23242" y="7176515"/>
            <a:ext cx="6388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85">
                <a:latin typeface="Cambria"/>
                <a:cs typeface="Cambria"/>
              </a:rPr>
              <a:t>здоров'я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43706" y="8359140"/>
            <a:ext cx="15062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Cambria"/>
                <a:cs typeface="Cambria"/>
              </a:rPr>
              <a:t>Заступник</a:t>
            </a:r>
            <a:r>
              <a:rPr dirty="0" sz="1400" spc="10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Голови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60923" y="9532619"/>
            <a:ext cx="19875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ЧОРНЕНЬКА,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810045" y="8340852"/>
            <a:ext cx="21386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0" b="1">
                <a:latin typeface="Cambria"/>
                <a:cs typeface="Cambria"/>
              </a:rPr>
              <a:t>BoЛoдимиP</a:t>
            </a:r>
            <a:r>
              <a:rPr dirty="0" sz="1400" spc="40" b="1">
                <a:latin typeface="Cambria"/>
                <a:cs typeface="Cambria"/>
              </a:rPr>
              <a:t> </a:t>
            </a:r>
            <a:r>
              <a:rPr dirty="0" sz="1400" spc="90">
                <a:latin typeface="Cambria"/>
                <a:cs typeface="Cambria"/>
              </a:rPr>
              <a:t>КОРОЛЕНКО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2025-12-11T19:09:23Z</dcterms:created>
  <dcterms:modified xsi:type="dcterms:W3CDTF">2025-12-11T19:09:23Z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LastSaved">
    <vt:filetime>2025-12-11T00:00:00Z</vt:filetime>
  </property>
  <property fmtid="{D5CDD505-2E9C-101B-9397-08002B2CF9AE}" pid="4" name="Producer">
    <vt:lpwstr>iLovePDF</vt:lpwstr>
  </property>
</Properties>
</file>