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jpg"/><Relationship Id="rId4" Type="http://schemas.openxmlformats.org/officeDocument/2006/relationships/image" Target="../media/image8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8" Type="http://schemas.openxmlformats.org/officeDocument/2006/relationships/hyperlink" Target="http://www.dls.gov.u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image" Target="../media/image20.png"/><Relationship Id="rId6" Type="http://schemas.openxmlformats.org/officeDocument/2006/relationships/image" Target="../media/image21.png"/><Relationship Id="rId7" Type="http://schemas.openxmlformats.org/officeDocument/2006/relationships/image" Target="../media/image22.jpg"/><Relationship Id="rId8" Type="http://schemas.openxmlformats.org/officeDocument/2006/relationships/image" Target="../media/image23.png"/><Relationship Id="rId9" Type="http://schemas.openxmlformats.org/officeDocument/2006/relationships/image" Target="../media/image24.png"/><Relationship Id="rId10" Type="http://schemas.openxmlformats.org/officeDocument/2006/relationships/image" Target="../media/image25.png"/><Relationship Id="rId11" Type="http://schemas.openxmlformats.org/officeDocument/2006/relationships/image" Target="../media/image26.png"/><Relationship Id="rId12" Type="http://schemas.openxmlformats.org/officeDocument/2006/relationships/image" Target="../media/image27.png"/><Relationship Id="rId13" Type="http://schemas.openxmlformats.org/officeDocument/2006/relationships/hyperlink" Target="http://www.dls.gov.ua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8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50208" y="268223"/>
            <a:ext cx="460248" cy="59740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706879" y="5649467"/>
            <a:ext cx="5538470" cy="0"/>
          </a:xfrm>
          <a:custGeom>
            <a:avLst/>
            <a:gdLst/>
            <a:ahLst/>
            <a:cxnLst/>
            <a:rect l="l" t="t" r="r" b="b"/>
            <a:pathLst>
              <a:path w="5538470" h="0">
                <a:moveTo>
                  <a:pt x="0" y="0"/>
                </a:moveTo>
                <a:lnTo>
                  <a:pt x="5538216" y="0"/>
                </a:lnTo>
              </a:path>
            </a:pathLst>
          </a:custGeom>
          <a:ln w="9144">
            <a:solidFill>
              <a:srgbClr val="2B282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3663696" y="9936479"/>
            <a:ext cx="3066415" cy="688975"/>
            <a:chOff x="3663696" y="9936479"/>
            <a:chExt cx="3066415" cy="688975"/>
          </a:xfrm>
        </p:grpSpPr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63696" y="9936479"/>
              <a:ext cx="710184" cy="688848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01312" y="10058399"/>
              <a:ext cx="2328672" cy="100584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666744" y="10463783"/>
              <a:ext cx="256032" cy="106680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245864" y="9942575"/>
              <a:ext cx="292608" cy="94487"/>
            </a:xfrm>
            <a:prstGeom prst="rect">
              <a:avLst/>
            </a:prstGeom>
          </p:spPr>
        </p:pic>
      </p:grpSp>
      <p:sp>
        <p:nvSpPr>
          <p:cNvPr id="9" name="object 9" descr=""/>
          <p:cNvSpPr txBox="1"/>
          <p:nvPr/>
        </p:nvSpPr>
        <p:spPr>
          <a:xfrm>
            <a:off x="1103979" y="804418"/>
            <a:ext cx="6136640" cy="575881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algn="ctr" marL="12065">
              <a:lnSpc>
                <a:spcPct val="100000"/>
              </a:lnSpc>
              <a:spcBef>
                <a:spcPts val="325"/>
              </a:spcBef>
            </a:pPr>
            <a:r>
              <a:rPr dirty="0" sz="1450" spc="-10">
                <a:latin typeface="Times New Roman"/>
                <a:cs typeface="Times New Roman"/>
              </a:rPr>
              <a:t>ДЕРЖЛІКСЈІУЖБА</a:t>
            </a:r>
            <a:endParaRPr sz="1450">
              <a:latin typeface="Times New Roman"/>
              <a:cs typeface="Times New Roman"/>
            </a:endParaRPr>
          </a:p>
          <a:p>
            <a:pPr algn="ctr" marR="10795">
              <a:lnSpc>
                <a:spcPts val="1685"/>
              </a:lnSpc>
              <a:spcBef>
                <a:spcPts val="229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 spc="-60" b="1">
                <a:latin typeface="Times New Roman"/>
                <a:cs typeface="Times New Roman"/>
              </a:rPr>
              <a:t>СЛУЖБА</a:t>
            </a:r>
            <a:r>
              <a:rPr dirty="0" sz="1450" spc="40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3</a:t>
            </a:r>
            <a:r>
              <a:rPr dirty="0" sz="1450" spc="-75" b="1">
                <a:latin typeface="Times New Roman"/>
                <a:cs typeface="Times New Roman"/>
              </a:rPr>
              <a:t> </a:t>
            </a:r>
            <a:r>
              <a:rPr dirty="0" sz="1450" spc="-70" b="1">
                <a:latin typeface="Times New Roman"/>
                <a:cs typeface="Times New Roman"/>
              </a:rPr>
              <a:t>ЛIKAPCЬKRX</a:t>
            </a:r>
            <a:r>
              <a:rPr dirty="0" sz="1450" spc="150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 marR="10795">
              <a:lnSpc>
                <a:spcPts val="1685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КОНТРОЛЮ</a:t>
            </a:r>
            <a:r>
              <a:rPr dirty="0" sz="1450" spc="26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НАРКОТИКАМИ</a:t>
            </a:r>
            <a:r>
              <a:rPr dirty="0" sz="1450" spc="2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КІРОВОГРАДСЬКІЙ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150"/>
              </a:lnSpc>
              <a:spcBef>
                <a:spcPts val="844"/>
              </a:spcBef>
            </a:pPr>
            <a:r>
              <a:rPr dirty="0" sz="1000">
                <a:latin typeface="Times New Roman"/>
                <a:cs typeface="Times New Roman"/>
              </a:rPr>
              <a:t>вул.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Преображенська,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2,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м.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Кропивницы£lЈЙ,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25006,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тел/факс: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(0522)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32-14-</a:t>
            </a:r>
            <a:r>
              <a:rPr dirty="0" sz="1000" spc="-25">
                <a:latin typeface="Times New Roman"/>
                <a:cs typeface="Times New Roman"/>
              </a:rPr>
              <a:t>41,</a:t>
            </a:r>
            <a:endParaRPr sz="1000">
              <a:latin typeface="Times New Roman"/>
              <a:cs typeface="Times New Roman"/>
            </a:endParaRPr>
          </a:p>
          <a:p>
            <a:pPr algn="ctr" marL="1905">
              <a:lnSpc>
                <a:spcPts val="1210"/>
              </a:lnSpc>
              <a:tabLst>
                <a:tab pos="1042035" algn="l"/>
              </a:tabLst>
            </a:pPr>
            <a:r>
              <a:rPr dirty="0" sz="1050" spc="-40">
                <a:latin typeface="Times New Roman"/>
                <a:cs typeface="Times New Roman"/>
              </a:rPr>
              <a:t>e-</a:t>
            </a:r>
            <a:r>
              <a:rPr dirty="0" sz="1050" spc="-10">
                <a:latin typeface="Times New Roman"/>
                <a:cs typeface="Times New Roman"/>
              </a:rPr>
              <a:t>mail: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u="sng" sz="105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dls.kr9к)dl</a:t>
            </a:r>
            <a:r>
              <a:rPr dirty="0" u="sng" sz="10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50" spc="-2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ov.na,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https://яvм.dls,</a:t>
            </a:r>
            <a:r>
              <a:rPr dirty="0" u="sng" sz="1050" spc="23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2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cv.na,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Код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CДPПOV</a:t>
            </a:r>
            <a:r>
              <a:rPr dirty="0" sz="1050" spc="12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  <a:p>
            <a:pPr marL="187960">
              <a:lnSpc>
                <a:spcPct val="100000"/>
              </a:lnSpc>
              <a:spcBef>
                <a:spcPts val="1085"/>
              </a:spcBef>
              <a:tabLst>
                <a:tab pos="1334135" algn="l"/>
                <a:tab pos="3185795" algn="l"/>
                <a:tab pos="3421379" algn="l"/>
                <a:tab pos="5003165" algn="l"/>
                <a:tab pos="6032500" algn="l"/>
              </a:tabLst>
            </a:pPr>
            <a:r>
              <a:rPr dirty="0" u="sng" sz="1200" spc="105">
                <a:solidFill>
                  <a:srgbClr val="67627C"/>
                </a:solidFill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 spc="-50">
                <a:solidFill>
                  <a:srgbClr val="67627C"/>
                </a:solidFill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%</a:t>
            </a:r>
            <a:r>
              <a:rPr dirty="0" u="sng" sz="1200">
                <a:solidFill>
                  <a:srgbClr val="67627C"/>
                </a:solidFill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200">
                <a:solidFill>
                  <a:srgbClr val="67627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N•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>
                <a:solidFill>
                  <a:srgbClr val="131313"/>
                </a:solidFill>
                <a:latin typeface="Times New Roman"/>
                <a:cs typeface="Times New Roman"/>
              </a:rPr>
              <a:t>”</a:t>
            </a:r>
            <a:r>
              <a:rPr dirty="0" sz="1200" spc="36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31313"/>
                </a:solidFill>
                <a:latin typeface="Times New Roman"/>
                <a:cs typeface="Times New Roman"/>
              </a:rPr>
              <a:t>ha</a:t>
            </a:r>
            <a:r>
              <a:rPr dirty="0" sz="1200" spc="150">
                <a:solidFill>
                  <a:srgbClr val="131313"/>
                </a:solidFill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N•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200">
                <a:latin typeface="Times New Roman"/>
                <a:cs typeface="Times New Roman"/>
              </a:rPr>
              <a:t>від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	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95"/>
              </a:spcBef>
            </a:pPr>
            <a:endParaRPr sz="1200">
              <a:latin typeface="Times New Roman"/>
              <a:cs typeface="Times New Roman"/>
            </a:endParaRPr>
          </a:p>
          <a:p>
            <a:pPr marL="3399790" marR="37465" indent="-2540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Еерівникам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Уповноваженим</a:t>
            </a:r>
            <a:r>
              <a:rPr dirty="0" sz="1200" spc="145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особам </a:t>
            </a:r>
            <a:r>
              <a:rPr dirty="0" sz="1200" b="1">
                <a:latin typeface="Times New Roman"/>
                <a:cs typeface="Times New Roman"/>
              </a:rPr>
              <a:t>аптечних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-10" b="1">
                <a:latin typeface="Times New Roman"/>
                <a:cs typeface="Times New Roman"/>
              </a:rPr>
              <a:t>Кіровоградської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9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 spc="10">
                <a:latin typeface="Times New Roman"/>
                <a:cs typeface="Times New Roman"/>
              </a:rPr>
              <a:t>До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10">
                <a:latin typeface="Times New Roman"/>
                <a:cs typeface="Times New Roman"/>
              </a:rPr>
              <a:t>уваги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 spc="10">
                <a:latin typeface="Times New Roman"/>
                <a:cs typeface="Times New Roman"/>
              </a:rPr>
              <a:t>Уповноваженях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marL="15875" marR="21590" indent="352425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службв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лікарськвх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заборони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обігу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лікарського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380365">
              <a:lnSpc>
                <a:spcPts val="1295"/>
              </a:lnSpc>
            </a:pPr>
            <a:r>
              <a:rPr dirty="0" u="sng" sz="1200" b="1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Зв</a:t>
            </a:r>
            <a:r>
              <a:rPr dirty="0" u="sng" sz="1200" spc="254" b="1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55" b="1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наяв_ності,</a:t>
            </a:r>
            <a:r>
              <a:rPr dirty="0" sz="1200" spc="24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17145" marR="98425" indent="-1905">
              <a:lnSpc>
                <a:spcPts val="1420"/>
              </a:lnSpc>
              <a:spcBef>
                <a:spcPts val="30"/>
              </a:spcBef>
              <a:tabLst>
                <a:tab pos="5883275" algn="l"/>
              </a:tabLst>
            </a:pP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Кіровоградській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40">
                <a:latin typeface="Times New Roman"/>
                <a:cs typeface="Times New Roman"/>
              </a:rPr>
              <a:t>go </a:t>
            </a:r>
            <a:r>
              <a:rPr dirty="0" u="sng" sz="12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вжиті заходи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виконання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розпорядження.</a:t>
            </a:r>
            <a:endParaRPr sz="1200">
              <a:latin typeface="Times New Roman"/>
              <a:cs typeface="Times New Roman"/>
            </a:endParaRPr>
          </a:p>
          <a:p>
            <a:pPr marL="32384">
              <a:lnSpc>
                <a:spcPts val="1295"/>
              </a:lnSpc>
              <a:tabLst>
                <a:tab pos="284480" algn="l"/>
              </a:tabLst>
            </a:pPr>
            <a:r>
              <a:rPr dirty="0" u="sng" sz="12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3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ІнФормацію</a:t>
            </a:r>
            <a:r>
              <a:rPr dirty="0" u="sng" sz="1200" spc="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200" spc="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200" spc="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адресою: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вуп.</a:t>
            </a:r>
            <a:r>
              <a:rPr dirty="0" sz="1200" spc="-3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Преобрвженськв,</a:t>
            </a:r>
            <a:r>
              <a:rPr dirty="0" sz="1200" spc="-75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  <a:p>
            <a:pPr marL="15240">
              <a:lnSpc>
                <a:spcPts val="1380"/>
              </a:lnSpc>
            </a:pPr>
            <a:r>
              <a:rPr dirty="0" sz="1200" i="1">
                <a:latin typeface="Times New Roman"/>
                <a:cs typeface="Times New Roman"/>
              </a:rPr>
              <a:t>м.</a:t>
            </a:r>
            <a:r>
              <a:rPr dirty="0" sz="1200" spc="3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Кропивницьиий,</a:t>
            </a:r>
            <a:r>
              <a:rPr dirty="0" sz="1200" spc="40" i="1">
                <a:latin typeface="Times New Roman"/>
                <a:cs typeface="Times New Roman"/>
              </a:rPr>
              <a:t> </a:t>
            </a:r>
            <a:r>
              <a:rPr dirty="0" sz="1200" spc="-50" i="1">
                <a:latin typeface="Times New Roman"/>
                <a:cs typeface="Times New Roman"/>
              </a:rPr>
              <a:t>25006d</a:t>
            </a:r>
            <a:r>
              <a:rPr dirty="0" sz="1200" spc="345" i="1">
                <a:latin typeface="Times New Roman"/>
                <a:cs typeface="Times New Roman"/>
              </a:rPr>
              <a:t> </a:t>
            </a:r>
            <a:r>
              <a:rPr dirty="0" u="sng" sz="1200" i="1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90" i="1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371475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вміщенні</a:t>
            </a:r>
            <a:r>
              <a:rPr dirty="0" u="sng" sz="1200" spc="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solidFill>
                  <a:srgbClr val="151515"/>
                </a:solidFill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40">
                <a:solidFill>
                  <a:srgbClr val="151515"/>
                </a:solidFill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додасться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прибугкової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70205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3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200" spc="3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постачальникv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35">
                <a:latin typeface="Times New Roman"/>
                <a:cs typeface="Times New Roman"/>
              </a:rPr>
              <a:t>Додаються: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375660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повернення.</a:t>
            </a:r>
            <a:endParaRPr sz="1200">
              <a:latin typeface="Times New Roman"/>
              <a:cs typeface="Times New Roman"/>
            </a:endParaRPr>
          </a:p>
          <a:p>
            <a:pPr algn="just" marL="19685" marR="5080" indent="359410">
              <a:lnSpc>
                <a:spcPct val="95800"/>
              </a:lnSpc>
              <a:spcBef>
                <a:spcPts val="45"/>
              </a:spcBef>
            </a:pPr>
            <a:r>
              <a:rPr dirty="0" sz="1200">
                <a:latin typeface="Times New Roman"/>
                <a:cs typeface="Times New Roman"/>
              </a:rPr>
              <a:t>в)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 spc="-325">
                <a:latin typeface="Times New Roman"/>
                <a:cs typeface="Times New Roman"/>
              </a:rPr>
              <a:t>У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випа</a:t>
            </a:r>
            <a:r>
              <a:rPr dirty="0" sz="1200" spc="475">
                <a:latin typeface="Times New Roman"/>
                <a:cs typeface="Times New Roman"/>
              </a:rPr>
              <a:t>   </a:t>
            </a:r>
            <a:r>
              <a:rPr dirty="0" sz="1200">
                <a:latin typeface="Times New Roman"/>
                <a:cs typeface="Times New Roman"/>
              </a:rPr>
              <a:t>пepe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ач)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відходів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ького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6v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на_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утилізацію_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a6o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знищення, </a:t>
            </a:r>
            <a:r>
              <a:rPr dirty="0" u="sng" sz="120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-7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200" spc="2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200" spc="3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поінАормУвати</a:t>
            </a:r>
            <a:r>
              <a:rPr dirty="0" u="sng" sz="1200" spc="-5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Державну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 та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20">
                <a:latin typeface="Times New Roman"/>
                <a:cs typeface="Times New Roman"/>
              </a:rPr>
              <a:t>наркотиками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Кіровоградській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надати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копію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накладної.</a:t>
            </a:r>
            <a:endParaRPr sz="1200">
              <a:latin typeface="Times New Roman"/>
              <a:cs typeface="Times New Roman"/>
            </a:endParaRPr>
          </a:p>
          <a:p>
            <a:pPr algn="just" marL="15875" marR="7620" indent="358140">
              <a:lnSpc>
                <a:spcPts val="1390"/>
              </a:lnSpc>
              <a:spcBef>
                <a:spcPts val="20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2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moдo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запобігаиня</a:t>
            </a:r>
            <a:r>
              <a:rPr dirty="0" sz="1200" spc="229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прядбаяяя,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реалізації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зазнаяених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розпоряджеинях.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07027" y="6528307"/>
            <a:ext cx="1487805" cy="38862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356235">
              <a:lnSpc>
                <a:spcPts val="1420"/>
              </a:lnSpc>
              <a:spcBef>
                <a:spcPts val="160"/>
              </a:spcBef>
              <a:tabLst>
                <a:tab pos="1402080" algn="l"/>
              </a:tabLst>
            </a:pPr>
            <a:r>
              <a:rPr dirty="0" sz="1200" spc="-25">
                <a:latin typeface="Times New Roman"/>
                <a:cs typeface="Times New Roman"/>
              </a:rPr>
              <a:t>Дo </a:t>
            </a:r>
            <a:r>
              <a:rPr dirty="0" sz="1200" spc="-10">
                <a:latin typeface="Times New Roman"/>
                <a:cs typeface="Times New Roman"/>
              </a:rPr>
              <a:t>Держлікслужби,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в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65">
                <a:latin typeface="Times New Roman"/>
                <a:cs typeface="Times New Roman"/>
              </a:rPr>
              <a:t>о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861039" y="6528307"/>
            <a:ext cx="4363085" cy="38862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316230">
              <a:lnSpc>
                <a:spcPts val="1420"/>
              </a:lnSpc>
              <a:spcBef>
                <a:spcPts val="160"/>
              </a:spcBef>
            </a:pP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розпорядженнхх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ші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 </a:t>
            </a:r>
            <a:r>
              <a:rPr dirty="0" u="heavy" sz="1200" spc="5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200" spc="-55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b="1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20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вигляді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u="heavy" sz="1200" spc="-10" b="1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надявятя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Дo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98694" y="6878828"/>
            <a:ext cx="6148070" cy="249745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algn="just" marL="17780" marR="10795" indent="358775">
              <a:lnSpc>
                <a:spcPct val="96700"/>
              </a:lnSpc>
              <a:spcBef>
                <a:spcPts val="145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нагадуемо,</a:t>
            </a:r>
            <a:r>
              <a:rPr dirty="0" sz="1200" spc="4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10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7"/>
              </a:rPr>
              <a:t>https://www.dls.gov.ua/)</a:t>
            </a:r>
            <a:r>
              <a:rPr dirty="0" sz="1200" spc="3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7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ДЕРЖЛІКСЛУЖБИ.</a:t>
            </a:r>
            <a:endParaRPr sz="1200">
              <a:latin typeface="Times New Roman"/>
              <a:cs typeface="Times New Roman"/>
            </a:endParaRPr>
          </a:p>
          <a:p>
            <a:pPr marL="22860">
              <a:lnSpc>
                <a:spcPts val="1470"/>
              </a:lnSpc>
              <a:spcBef>
                <a:spcPts val="1270"/>
              </a:spcBef>
            </a:pPr>
            <a:r>
              <a:rPr dirty="0" sz="1250" spc="-10">
                <a:latin typeface="Cambria"/>
                <a:cs typeface="Cambria"/>
              </a:rPr>
              <a:t>Додатки:</a:t>
            </a:r>
            <a:endParaRPr sz="1250">
              <a:latin typeface="Cambria"/>
              <a:cs typeface="Cambria"/>
            </a:endParaRPr>
          </a:p>
          <a:p>
            <a:pPr marL="24130" marR="8255" indent="176530">
              <a:lnSpc>
                <a:spcPts val="1370"/>
              </a:lnSpc>
              <a:spcBef>
                <a:spcPts val="75"/>
              </a:spcBef>
              <a:buAutoNum type="arabicPeriod"/>
              <a:tabLst>
                <a:tab pos="200660" algn="l"/>
              </a:tabLst>
            </a:pPr>
            <a:r>
              <a:rPr dirty="0" sz="1200">
                <a:latin typeface="Cambria"/>
                <a:cs typeface="Cambria"/>
              </a:rPr>
              <a:t>Копія</a:t>
            </a:r>
            <a:r>
              <a:rPr dirty="0" sz="1200" spc="145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розворяджсння</a:t>
            </a:r>
            <a:r>
              <a:rPr dirty="0" sz="1200" spc="215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Державної</a:t>
            </a:r>
            <a:r>
              <a:rPr dirty="0" sz="1200" spc="225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служби</a:t>
            </a:r>
            <a:r>
              <a:rPr dirty="0" sz="1200" spc="220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України</a:t>
            </a:r>
            <a:r>
              <a:rPr dirty="0" sz="1200" spc="2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</a:t>
            </a:r>
            <a:r>
              <a:rPr dirty="0" sz="1200" spc="145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лікарських</a:t>
            </a:r>
            <a:r>
              <a:rPr dirty="0" sz="1200" spc="204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засобів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та</a:t>
            </a:r>
            <a:r>
              <a:rPr dirty="0" sz="1200" spc="125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контролю</a:t>
            </a:r>
            <a:r>
              <a:rPr dirty="0" sz="1200" spc="235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за </a:t>
            </a:r>
            <a:r>
              <a:rPr dirty="0" sz="1200" spc="-80">
                <a:latin typeface="Cambria"/>
                <a:cs typeface="Cambria"/>
              </a:rPr>
              <a:t>наркотиками</a:t>
            </a:r>
            <a:r>
              <a:rPr dirty="0" sz="1200" spc="1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від</a:t>
            </a:r>
            <a:r>
              <a:rPr dirty="0" sz="1200" spc="55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18.12.2025</a:t>
            </a:r>
            <a:r>
              <a:rPr dirty="0" sz="1200" spc="80">
                <a:latin typeface="Cambria"/>
                <a:cs typeface="Cambria"/>
              </a:rPr>
              <a:t> </a:t>
            </a:r>
            <a:r>
              <a:rPr dirty="0" sz="1200" spc="-350">
                <a:latin typeface="Cambria"/>
                <a:cs typeface="Cambria"/>
              </a:rPr>
              <a:t>№</a:t>
            </a:r>
            <a:r>
              <a:rPr dirty="0" sz="1200" spc="310">
                <a:latin typeface="Cambria"/>
                <a:cs typeface="Cambria"/>
              </a:rPr>
              <a:t> </a:t>
            </a:r>
            <a:r>
              <a:rPr dirty="0" sz="1200" spc="-85">
                <a:latin typeface="Cambria"/>
                <a:cs typeface="Cambria"/>
              </a:rPr>
              <a:t>1070-</a:t>
            </a:r>
            <a:r>
              <a:rPr dirty="0" sz="1200" spc="-90">
                <a:latin typeface="Cambria"/>
                <a:cs typeface="Cambria"/>
              </a:rPr>
              <a:t>00</a:t>
            </a:r>
            <a:r>
              <a:rPr dirty="0" sz="1200" spc="-20">
                <a:latin typeface="Cambria"/>
                <a:cs typeface="Cambria"/>
              </a:rPr>
              <a:t> </a:t>
            </a:r>
            <a:r>
              <a:rPr dirty="0" sz="1200" spc="-70">
                <a:latin typeface="Cambria"/>
                <a:cs typeface="Cambria"/>
              </a:rPr>
              <a:t>l.1/002.0/17-</a:t>
            </a:r>
            <a:r>
              <a:rPr dirty="0" sz="1200" spc="-50">
                <a:latin typeface="Cambria"/>
                <a:cs typeface="Cambria"/>
              </a:rPr>
              <a:t>25</a:t>
            </a:r>
            <a:r>
              <a:rPr dirty="0" sz="1200" spc="1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на</a:t>
            </a:r>
            <a:r>
              <a:rPr dirty="0" sz="1200" spc="80">
                <a:latin typeface="Cambria"/>
                <a:cs typeface="Cambria"/>
              </a:rPr>
              <a:t> </a:t>
            </a:r>
            <a:r>
              <a:rPr dirty="0" sz="1200" spc="-300">
                <a:latin typeface="Cambria"/>
                <a:cs typeface="Cambria"/>
              </a:rPr>
              <a:t>1</a:t>
            </a:r>
            <a:r>
              <a:rPr dirty="0" sz="1200" spc="19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арк.;</a:t>
            </a:r>
            <a:endParaRPr sz="1200">
              <a:latin typeface="Cambria"/>
              <a:cs typeface="Cambria"/>
            </a:endParaRPr>
          </a:p>
          <a:p>
            <a:pPr marL="204470" indent="-184785">
              <a:lnSpc>
                <a:spcPts val="1315"/>
              </a:lnSpc>
              <a:buAutoNum type="arabicPeriod"/>
              <a:tabLst>
                <a:tab pos="204470" algn="l"/>
              </a:tabLst>
            </a:pPr>
            <a:r>
              <a:rPr dirty="0" sz="1150">
                <a:latin typeface="Cambria"/>
                <a:cs typeface="Cambria"/>
              </a:rPr>
              <a:t>Копія</a:t>
            </a:r>
            <a:r>
              <a:rPr dirty="0" sz="1150" spc="180">
                <a:latin typeface="Cambria"/>
                <a:cs typeface="Cambria"/>
              </a:rPr>
              <a:t> </a:t>
            </a:r>
            <a:r>
              <a:rPr dirty="0" sz="1150" spc="-30">
                <a:latin typeface="Cambria"/>
                <a:cs typeface="Cambria"/>
              </a:rPr>
              <a:t>розпорядження</a:t>
            </a:r>
            <a:r>
              <a:rPr dirty="0" sz="1150" spc="270">
                <a:latin typeface="Cambria"/>
                <a:cs typeface="Cambria"/>
              </a:rPr>
              <a:t> </a:t>
            </a:r>
            <a:r>
              <a:rPr dirty="0" sz="1150" spc="-25">
                <a:latin typeface="Cambria"/>
                <a:cs typeface="Cambria"/>
              </a:rPr>
              <a:t>ДержаВRої</a:t>
            </a:r>
            <a:r>
              <a:rPr dirty="0" sz="1150" spc="210">
                <a:latin typeface="Cambria"/>
                <a:cs typeface="Cambria"/>
              </a:rPr>
              <a:t> </a:t>
            </a:r>
            <a:r>
              <a:rPr dirty="0" sz="1150" spc="-20">
                <a:latin typeface="Cambria"/>
                <a:cs typeface="Cambria"/>
              </a:rPr>
              <a:t>сЛужби</a:t>
            </a:r>
            <a:r>
              <a:rPr dirty="0" sz="1150" spc="26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України</a:t>
            </a:r>
            <a:r>
              <a:rPr dirty="0" sz="1150" spc="19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</a:t>
            </a:r>
            <a:r>
              <a:rPr dirty="0" sz="1150" spc="14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лікарських</a:t>
            </a:r>
            <a:r>
              <a:rPr dirty="0" sz="1150" spc="265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засобів</a:t>
            </a:r>
            <a:r>
              <a:rPr dirty="0" sz="1150" spc="21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та</a:t>
            </a:r>
            <a:r>
              <a:rPr dirty="0" sz="1150" spc="165">
                <a:latin typeface="Cambria"/>
                <a:cs typeface="Cambria"/>
              </a:rPr>
              <a:t> </a:t>
            </a:r>
            <a:r>
              <a:rPr dirty="0" sz="1150" spc="-25">
                <a:latin typeface="Cambria"/>
                <a:cs typeface="Cambria"/>
              </a:rPr>
              <a:t>контролю</a:t>
            </a:r>
            <a:r>
              <a:rPr dirty="0" sz="1150" spc="195">
                <a:latin typeface="Cambria"/>
                <a:cs typeface="Cambria"/>
              </a:rPr>
              <a:t> </a:t>
            </a:r>
            <a:r>
              <a:rPr dirty="0" sz="1150" spc="-25">
                <a:latin typeface="Cambria"/>
                <a:cs typeface="Cambria"/>
              </a:rPr>
              <a:t>за</a:t>
            </a:r>
            <a:endParaRPr sz="1150">
              <a:latin typeface="Cambria"/>
              <a:cs typeface="Cambria"/>
            </a:endParaRPr>
          </a:p>
          <a:p>
            <a:pPr marL="17780">
              <a:lnSpc>
                <a:spcPts val="1400"/>
              </a:lnSpc>
            </a:pPr>
            <a:r>
              <a:rPr dirty="0" sz="1200" spc="-80">
                <a:latin typeface="Cambria"/>
                <a:cs typeface="Cambria"/>
              </a:rPr>
              <a:t>наркотиками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від</a:t>
            </a:r>
            <a:r>
              <a:rPr dirty="0" sz="1200" spc="20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19.12.2025</a:t>
            </a:r>
            <a:r>
              <a:rPr dirty="0" sz="1200" spc="75">
                <a:latin typeface="Cambria"/>
                <a:cs typeface="Cambria"/>
              </a:rPr>
              <a:t> </a:t>
            </a:r>
            <a:r>
              <a:rPr dirty="0" sz="1200" spc="-140">
                <a:latin typeface="Cambria"/>
                <a:cs typeface="Cambria"/>
              </a:rPr>
              <a:t>N.•</a:t>
            </a:r>
            <a:r>
              <a:rPr dirty="0" sz="1200" spc="45">
                <a:latin typeface="Cambria"/>
                <a:cs typeface="Cambria"/>
              </a:rPr>
              <a:t> </a:t>
            </a:r>
            <a:r>
              <a:rPr dirty="0" sz="1200" spc="-85">
                <a:latin typeface="Cambria"/>
                <a:cs typeface="Cambria"/>
              </a:rPr>
              <a:t>1078-</a:t>
            </a:r>
            <a:r>
              <a:rPr dirty="0" sz="1200" spc="-80">
                <a:latin typeface="Cambria"/>
                <a:cs typeface="Cambria"/>
              </a:rPr>
              <a:t>001.1/002.0/17-</a:t>
            </a:r>
            <a:r>
              <a:rPr dirty="0" sz="1200" spc="-55">
                <a:latin typeface="Cambria"/>
                <a:cs typeface="Cambria"/>
              </a:rPr>
              <a:t>25</a:t>
            </a:r>
            <a:r>
              <a:rPr dirty="0" sz="1200">
                <a:latin typeface="Cambria"/>
                <a:cs typeface="Cambria"/>
              </a:rPr>
              <a:t> на</a:t>
            </a:r>
            <a:r>
              <a:rPr dirty="0" sz="1200" spc="10">
                <a:latin typeface="Cambria"/>
                <a:cs typeface="Cambria"/>
              </a:rPr>
              <a:t> </a:t>
            </a:r>
            <a:r>
              <a:rPr dirty="0" sz="1200" spc="-65">
                <a:latin typeface="Cambria"/>
                <a:cs typeface="Cambria"/>
              </a:rPr>
              <a:t>1</a:t>
            </a:r>
            <a:r>
              <a:rPr dirty="0" sz="1200" spc="7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арк.;</a:t>
            </a:r>
            <a:endParaRPr sz="1200">
              <a:latin typeface="Cambria"/>
              <a:cs typeface="Cambria"/>
            </a:endParaRPr>
          </a:p>
          <a:p>
            <a:pPr marL="203835" indent="-191135">
              <a:lnSpc>
                <a:spcPts val="1350"/>
              </a:lnSpc>
              <a:buAutoNum type="arabicPeriod" startAt="3"/>
              <a:tabLst>
                <a:tab pos="203835" algn="l"/>
              </a:tabLst>
            </a:pPr>
            <a:r>
              <a:rPr dirty="0" sz="1150">
                <a:latin typeface="Cambria"/>
                <a:cs typeface="Cambria"/>
              </a:rPr>
              <a:t>Копія</a:t>
            </a:r>
            <a:r>
              <a:rPr dirty="0" sz="1150" spc="160">
                <a:latin typeface="Cambria"/>
                <a:cs typeface="Cambria"/>
              </a:rPr>
              <a:t> </a:t>
            </a:r>
            <a:r>
              <a:rPr dirty="0" sz="1150" spc="-30">
                <a:latin typeface="Cambria"/>
                <a:cs typeface="Cambria"/>
              </a:rPr>
              <a:t>розпорядження</a:t>
            </a:r>
            <a:r>
              <a:rPr dirty="0" sz="1150" spc="320">
                <a:latin typeface="Cambria"/>
                <a:cs typeface="Cambria"/>
              </a:rPr>
              <a:t> </a:t>
            </a:r>
            <a:r>
              <a:rPr dirty="0" sz="1150" spc="-35">
                <a:latin typeface="Cambria"/>
                <a:cs typeface="Cambria"/>
              </a:rPr>
              <a:t>,f{ержавної</a:t>
            </a:r>
            <a:r>
              <a:rPr dirty="0" sz="1150" spc="24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служби</a:t>
            </a:r>
            <a:r>
              <a:rPr dirty="0" sz="1150" spc="28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України</a:t>
            </a:r>
            <a:r>
              <a:rPr dirty="0" sz="1150" spc="24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</a:t>
            </a:r>
            <a:r>
              <a:rPr dirty="0" sz="1150" spc="160">
                <a:latin typeface="Cambria"/>
                <a:cs typeface="Cambria"/>
              </a:rPr>
              <a:t> </a:t>
            </a:r>
            <a:r>
              <a:rPr dirty="0" sz="1150" spc="-20">
                <a:latin typeface="Cambria"/>
                <a:cs typeface="Cambria"/>
              </a:rPr>
              <a:t>лікарських</a:t>
            </a:r>
            <a:r>
              <a:rPr dirty="0" sz="1150" spc="275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засобів</a:t>
            </a:r>
            <a:r>
              <a:rPr dirty="0" sz="1150" spc="21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та</a:t>
            </a:r>
            <a:r>
              <a:rPr dirty="0" sz="1150" spc="175">
                <a:latin typeface="Cambria"/>
                <a:cs typeface="Cambria"/>
              </a:rPr>
              <a:t> </a:t>
            </a:r>
            <a:r>
              <a:rPr dirty="0" sz="1150" spc="-30">
                <a:latin typeface="Cambria"/>
                <a:cs typeface="Cambria"/>
              </a:rPr>
              <a:t>контролю</a:t>
            </a:r>
            <a:r>
              <a:rPr dirty="0" sz="1150" spc="260">
                <a:latin typeface="Cambria"/>
                <a:cs typeface="Cambria"/>
              </a:rPr>
              <a:t> </a:t>
            </a:r>
            <a:r>
              <a:rPr dirty="0" sz="1150" spc="-25">
                <a:latin typeface="Cambria"/>
                <a:cs typeface="Cambria"/>
              </a:rPr>
              <a:t>за</a:t>
            </a:r>
            <a:endParaRPr sz="1150">
              <a:latin typeface="Cambria"/>
              <a:cs typeface="Cambria"/>
            </a:endParaRPr>
          </a:p>
          <a:p>
            <a:pPr marL="17780">
              <a:lnSpc>
                <a:spcPts val="1420"/>
              </a:lnSpc>
            </a:pPr>
            <a:r>
              <a:rPr dirty="0" sz="1200" spc="-75">
                <a:latin typeface="Cambria"/>
                <a:cs typeface="Cambria"/>
              </a:rPr>
              <a:t>наркотиками</a:t>
            </a:r>
            <a:r>
              <a:rPr dirty="0" sz="1200" spc="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від</a:t>
            </a:r>
            <a:r>
              <a:rPr dirty="0" sz="1200" spc="-10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19.12,2025</a:t>
            </a:r>
            <a:r>
              <a:rPr dirty="0" sz="1200" spc="70">
                <a:latin typeface="Cambria"/>
                <a:cs typeface="Cambria"/>
              </a:rPr>
              <a:t> </a:t>
            </a:r>
            <a:r>
              <a:rPr dirty="0" sz="1200" spc="-350">
                <a:solidFill>
                  <a:srgbClr val="0F0F0F"/>
                </a:solidFill>
                <a:latin typeface="Cambria"/>
                <a:cs typeface="Cambria"/>
              </a:rPr>
              <a:t>№</a:t>
            </a:r>
            <a:r>
              <a:rPr dirty="0" sz="1200" spc="28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200" spc="-114">
                <a:latin typeface="Cambria"/>
                <a:cs typeface="Cambria"/>
              </a:rPr>
              <a:t>1079-</a:t>
            </a:r>
            <a:r>
              <a:rPr dirty="0" sz="1200" spc="-120">
                <a:latin typeface="Cambria"/>
                <a:cs typeface="Cambria"/>
              </a:rPr>
              <a:t>001.1/002.0/17—</a:t>
            </a:r>
            <a:r>
              <a:rPr dirty="0" sz="1200" spc="-55">
                <a:latin typeface="Cambria"/>
                <a:cs typeface="Cambria"/>
              </a:rPr>
              <a:t>25</a:t>
            </a:r>
            <a:r>
              <a:rPr dirty="0" sz="1200" spc="50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на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-90">
                <a:latin typeface="Cambria"/>
                <a:cs typeface="Cambria"/>
              </a:rPr>
              <a:t>1</a:t>
            </a:r>
            <a:r>
              <a:rPr dirty="0" sz="1200" spc="10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арк..</a:t>
            </a:r>
            <a:endParaRPr sz="1200">
              <a:latin typeface="Cambria"/>
              <a:cs typeface="Cambria"/>
            </a:endParaRPr>
          </a:p>
          <a:p>
            <a:pPr marL="17145">
              <a:lnSpc>
                <a:spcPct val="100000"/>
              </a:lnSpc>
              <a:spcBef>
                <a:spcPts val="1370"/>
              </a:spcBef>
              <a:tabLst>
                <a:tab pos="4346575" algn="l"/>
              </a:tabLst>
            </a:pPr>
            <a:r>
              <a:rPr dirty="0" sz="1200">
                <a:latin typeface="Times New Roman"/>
                <a:cs typeface="Times New Roman"/>
              </a:rPr>
              <a:t>Пачальник</a:t>
            </a:r>
            <a:r>
              <a:rPr dirty="0" sz="1200" spc="12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baseline="2314" sz="1800">
                <a:latin typeface="Times New Roman"/>
                <a:cs typeface="Times New Roman"/>
              </a:rPr>
              <a:t>Лілія</a:t>
            </a:r>
            <a:r>
              <a:rPr dirty="0" baseline="2314" sz="1800" spc="232">
                <a:latin typeface="Times New Roman"/>
                <a:cs typeface="Times New Roman"/>
              </a:rPr>
              <a:t> </a:t>
            </a:r>
            <a:r>
              <a:rPr dirty="0" baseline="2314" sz="1800" spc="-15">
                <a:latin typeface="Times New Roman"/>
                <a:cs typeface="Times New Roman"/>
              </a:rPr>
              <a:t>ПАRФІЛОВА</a:t>
            </a:r>
            <a:endParaRPr baseline="2314" sz="18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07770" y="9937241"/>
            <a:ext cx="168275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Остапенко</a:t>
            </a:r>
            <a:r>
              <a:rPr dirty="0" sz="950" spc="14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Валентина</a:t>
            </a:r>
            <a:r>
              <a:rPr dirty="0" sz="950" spc="16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32</a:t>
            </a:r>
            <a:r>
              <a:rPr dirty="0" sz="950" spc="9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55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329372" y="10111485"/>
            <a:ext cx="2269490" cy="45974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70485" marR="491490" indent="1270">
              <a:lnSpc>
                <a:spcPct val="77600"/>
              </a:lnSpc>
              <a:spcBef>
                <a:spcPts val="325"/>
              </a:spcBef>
            </a:pPr>
            <a:r>
              <a:rPr dirty="0" sz="850" spc="-35">
                <a:latin typeface="Times New Roman"/>
                <a:cs typeface="Times New Roman"/>
              </a:rPr>
              <a:t>нвркогнавмв</a:t>
            </a:r>
            <a:r>
              <a:rPr dirty="0" sz="850" spc="60">
                <a:latin typeface="Times New Roman"/>
                <a:cs typeface="Times New Roman"/>
              </a:rPr>
              <a:t> </a:t>
            </a:r>
            <a:r>
              <a:rPr dirty="0" sz="850">
                <a:latin typeface="Times New Roman"/>
                <a:cs typeface="Times New Roman"/>
              </a:rPr>
              <a:t>у</a:t>
            </a:r>
            <a:r>
              <a:rPr dirty="0" sz="850" spc="-10">
                <a:latin typeface="Times New Roman"/>
                <a:cs typeface="Times New Roman"/>
              </a:rPr>
              <a:t> </a:t>
            </a:r>
            <a:r>
              <a:rPr dirty="0" sz="850" spc="-35">
                <a:latin typeface="Times New Roman"/>
                <a:cs typeface="Times New Roman"/>
              </a:rPr>
              <a:t>Кіровогрпвськііі</a:t>
            </a:r>
            <a:r>
              <a:rPr dirty="0" sz="850" spc="5">
                <a:latin typeface="Times New Roman"/>
                <a:cs typeface="Times New Roman"/>
              </a:rPr>
              <a:t> </a:t>
            </a:r>
            <a:r>
              <a:rPr dirty="0" sz="850" spc="-20">
                <a:latin typeface="Times New Roman"/>
                <a:cs typeface="Times New Roman"/>
              </a:rPr>
              <a:t>області</a:t>
            </a:r>
            <a:r>
              <a:rPr dirty="0" sz="850" spc="500">
                <a:latin typeface="Times New Roman"/>
                <a:cs typeface="Times New Roman"/>
              </a:rPr>
              <a:t> </a:t>
            </a:r>
            <a:r>
              <a:rPr dirty="0" sz="850" spc="-80">
                <a:latin typeface="Times New Roman"/>
                <a:cs typeface="Times New Roman"/>
              </a:rPr>
              <a:t>ff+7t7-111.1.</a:t>
            </a:r>
            <a:r>
              <a:rPr dirty="0" sz="850" spc="95">
                <a:latin typeface="Times New Roman"/>
                <a:cs typeface="Times New Roman"/>
              </a:rPr>
              <a:t> </a:t>
            </a:r>
            <a:r>
              <a:rPr dirty="0" sz="850" spc="-75">
                <a:latin typeface="Times New Roman"/>
                <a:cs typeface="Times New Roman"/>
              </a:rPr>
              <a:t>t12.f1.’05.12-</a:t>
            </a:r>
            <a:r>
              <a:rPr dirty="0" sz="850" spc="-85">
                <a:latin typeface="Times New Roman"/>
                <a:cs typeface="Times New Roman"/>
              </a:rPr>
              <a:t>25</a:t>
            </a:r>
            <a:r>
              <a:rPr dirty="0" sz="850" spc="55">
                <a:latin typeface="Times New Roman"/>
                <a:cs typeface="Times New Roman"/>
              </a:rPr>
              <a:t> </a:t>
            </a:r>
            <a:r>
              <a:rPr dirty="0" sz="850" spc="-120">
                <a:latin typeface="Times New Roman"/>
                <a:cs typeface="Times New Roman"/>
              </a:rPr>
              <a:t>в1;з</a:t>
            </a:r>
            <a:r>
              <a:rPr dirty="0" sz="850" spc="90">
                <a:latin typeface="Times New Roman"/>
                <a:cs typeface="Times New Roman"/>
              </a:rPr>
              <a:t> </a:t>
            </a:r>
            <a:r>
              <a:rPr dirty="0" sz="850" spc="-45">
                <a:latin typeface="Times New Roman"/>
                <a:cs typeface="Times New Roman"/>
              </a:rPr>
              <a:t>19.12.2(125</a:t>
            </a:r>
            <a:endParaRPr sz="850">
              <a:latin typeface="Times New Roman"/>
              <a:cs typeface="Times New Roman"/>
            </a:endParaRPr>
          </a:p>
          <a:p>
            <a:pPr marL="75565" marR="5080" indent="-63500">
              <a:lnSpc>
                <a:spcPct val="77600"/>
              </a:lnSpc>
              <a:spcBef>
                <a:spcPts val="25"/>
              </a:spcBef>
            </a:pPr>
            <a:r>
              <a:rPr dirty="0" sz="850">
                <a:latin typeface="Times New Roman"/>
                <a:cs typeface="Times New Roman"/>
              </a:rPr>
              <a:t>-</a:t>
            </a:r>
            <a:r>
              <a:rPr dirty="0" sz="850" spc="-15">
                <a:latin typeface="Times New Roman"/>
                <a:cs typeface="Times New Roman"/>
              </a:rPr>
              <a:t> </a:t>
            </a:r>
            <a:r>
              <a:rPr dirty="0" sz="850" spc="-60">
                <a:latin typeface="Times New Roman"/>
                <a:cs typeface="Times New Roman"/>
              </a:rPr>
              <a:t>KEП:</a:t>
            </a:r>
            <a:r>
              <a:rPr dirty="0" sz="850" spc="10">
                <a:latin typeface="Times New Roman"/>
                <a:cs typeface="Times New Roman"/>
              </a:rPr>
              <a:t> </a:t>
            </a:r>
            <a:r>
              <a:rPr dirty="0" sz="850" spc="-90">
                <a:latin typeface="Times New Roman"/>
                <a:cs typeface="Times New Roman"/>
              </a:rPr>
              <a:t>Гkіш}шlова</a:t>
            </a:r>
            <a:r>
              <a:rPr dirty="0" sz="850" spc="35">
                <a:latin typeface="Times New Roman"/>
                <a:cs typeface="Times New Roman"/>
              </a:rPr>
              <a:t> </a:t>
            </a:r>
            <a:r>
              <a:rPr dirty="0" sz="850">
                <a:latin typeface="Times New Roman"/>
                <a:cs typeface="Times New Roman"/>
              </a:rPr>
              <a:t>Л.</a:t>
            </a:r>
            <a:r>
              <a:rPr dirty="0" sz="850" spc="-5">
                <a:latin typeface="Times New Roman"/>
                <a:cs typeface="Times New Roman"/>
              </a:rPr>
              <a:t> </a:t>
            </a:r>
            <a:r>
              <a:rPr dirty="0" sz="850">
                <a:latin typeface="Times New Roman"/>
                <a:cs typeface="Times New Roman"/>
              </a:rPr>
              <a:t>В.</a:t>
            </a:r>
            <a:r>
              <a:rPr dirty="0" sz="850" spc="25">
                <a:latin typeface="Times New Roman"/>
                <a:cs typeface="Times New Roman"/>
              </a:rPr>
              <a:t> </a:t>
            </a:r>
            <a:r>
              <a:rPr dirty="0" sz="850" spc="-30">
                <a:latin typeface="Times New Roman"/>
                <a:cs typeface="Times New Roman"/>
              </a:rPr>
              <a:t>19.12.2025</a:t>
            </a:r>
            <a:r>
              <a:rPr dirty="0" sz="850" spc="85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14:55 </a:t>
            </a:r>
            <a:r>
              <a:rPr dirty="0" sz="850" spc="-50">
                <a:latin typeface="Times New Roman"/>
                <a:cs typeface="Times New Roman"/>
              </a:rPr>
              <a:t>ЗУАА9288З58ЕС00З040tЮЮ0В94Г1F0С9СБ5DЗ00</a:t>
            </a:r>
            <a:endParaRPr sz="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64649" y="121919"/>
            <a:ext cx="460155" cy="61874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98855" y="10122407"/>
            <a:ext cx="1865000" cy="240791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59558" y="10314431"/>
            <a:ext cx="1743104" cy="195072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312821" y="736090"/>
            <a:ext cx="5793105" cy="1328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75285" marR="419734">
              <a:lnSpc>
                <a:spcPct val="108600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1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СЛУЖБА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УЕРАЇИИ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ЛІІ£АРСЬЕИХ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65"/>
              </a:spcBef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ct val="107300"/>
              </a:lnSpc>
              <a:spcBef>
                <a:spcPts val="5"/>
              </a:spcBef>
            </a:pPr>
            <a:r>
              <a:rPr dirty="0" sz="1100" spc="-10">
                <a:latin typeface="Times New Roman"/>
                <a:cs typeface="Times New Roman"/>
              </a:rPr>
              <a:t>проспект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Київ,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422-</a:t>
            </a:r>
            <a:r>
              <a:rPr dirty="0" sz="1100" spc="-1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dlsHdls.gov.ua</a:t>
            </a:r>
            <a:r>
              <a:rPr dirty="0" sz="1100" spc="-10">
                <a:latin typeface="Times New Roman"/>
                <a:cs typeface="Times New Roman"/>
              </a:rPr>
              <a:t>, </a:t>
            </a:r>
            <a:r>
              <a:rPr dirty="0" u="sng" sz="11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hnps://www.dls.яov.ua,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76343" y="2326385"/>
            <a:ext cx="248729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88085" algn="l"/>
                <a:tab pos="2473960" algn="l"/>
              </a:tabLst>
            </a:pPr>
            <a:r>
              <a:rPr dirty="0" u="sng" sz="95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	</a:t>
            </a:r>
            <a:r>
              <a:rPr dirty="0" sz="950" spc="50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°</a:t>
            </a:r>
            <a:r>
              <a:rPr dirty="0" sz="950" spc="185">
                <a:latin typeface="Arial MT"/>
                <a:cs typeface="Arial MT"/>
              </a:rPr>
              <a:t> </a:t>
            </a:r>
            <a:r>
              <a:rPr dirty="0" u="sng" sz="95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	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320691" y="2281428"/>
            <a:ext cx="2851150" cy="2116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  <a:tabLst>
                <a:tab pos="1416050" algn="l"/>
                <a:tab pos="2799080" algn="l"/>
              </a:tabLst>
            </a:pP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21590" marR="16510" indent="-6985">
              <a:lnSpc>
                <a:spcPct val="109000"/>
              </a:lnSpc>
              <a:tabLst>
                <a:tab pos="209931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38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47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займаються </a:t>
            </a:r>
            <a:r>
              <a:rPr dirty="0" sz="1400">
                <a:latin typeface="Times New Roman"/>
                <a:cs typeface="Times New Roman"/>
              </a:rPr>
              <a:t>реалізацісю,</a:t>
            </a:r>
            <a:r>
              <a:rPr dirty="0" sz="1400" spc="430">
                <a:latin typeface="Times New Roman"/>
                <a:cs typeface="Times New Roman"/>
              </a:rPr>
              <a:t>    </a:t>
            </a:r>
            <a:r>
              <a:rPr dirty="0" sz="1400" b="1">
                <a:latin typeface="Times New Roman"/>
                <a:cs typeface="Times New Roman"/>
              </a:rPr>
              <a:t>зберіганням</a:t>
            </a:r>
            <a:r>
              <a:rPr dirty="0" sz="1400" spc="450" b="1">
                <a:latin typeface="Times New Roman"/>
                <a:cs typeface="Times New Roman"/>
              </a:rPr>
              <a:t>    </a:t>
            </a:r>
            <a:r>
              <a:rPr dirty="0" sz="1400" spc="-50">
                <a:latin typeface="Times New Roman"/>
                <a:cs typeface="Times New Roman"/>
              </a:rPr>
              <a:t>i </a:t>
            </a:r>
            <a:r>
              <a:rPr dirty="0" sz="1400" spc="-20" b="1">
                <a:latin typeface="Times New Roman"/>
                <a:cs typeface="Times New Roman"/>
              </a:rPr>
              <a:t>застосуванням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27305" marR="5080" indent="-6350">
              <a:lnSpc>
                <a:spcPct val="110000"/>
              </a:lnSpc>
              <a:tabLst>
                <a:tab pos="156908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Еерівникам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18983" y="4622291"/>
            <a:ext cx="6034405" cy="46710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4191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362585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Відповідио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5875" marR="5080" indent="-3810">
              <a:lnSpc>
                <a:spcPct val="109300"/>
              </a:lnSpc>
              <a:spcBef>
                <a:spcPts val="10"/>
              </a:spcBef>
            </a:pPr>
            <a:r>
              <a:rPr dirty="0" sz="1400" spc="-25">
                <a:latin typeface="Times New Roman"/>
                <a:cs typeface="Times New Roman"/>
              </a:rPr>
              <a:t>«Основи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</a:t>
            </a:r>
            <a:r>
              <a:rPr dirty="0" sz="1400" spc="-20">
                <a:latin typeface="Times New Roman"/>
                <a:cs typeface="Times New Roman"/>
              </a:rPr>
              <a:t> про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охорону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статей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12,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15,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якістю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ввoзятьGя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Укрkіну,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3.2.1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заборони)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та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територїі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809, </a:t>
            </a:r>
            <a:r>
              <a:rPr dirty="0" sz="1400">
                <a:latin typeface="Times New Roman"/>
                <a:cs typeface="Times New Roman"/>
              </a:rPr>
              <a:t>заресстрованим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в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30.01.2012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430">
                <a:latin typeface="Times New Roman"/>
                <a:cs typeface="Times New Roman"/>
              </a:rPr>
              <a:t>№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126/20439,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оптової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роздрібної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N•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зареестрованим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3в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маркування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шрифтом </a:t>
            </a:r>
            <a:r>
              <a:rPr dirty="0" sz="1400">
                <a:latin typeface="Times New Roman"/>
                <a:cs typeface="Times New Roman"/>
              </a:rPr>
              <a:t>Брайля,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МОЗ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25.08.2010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722,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 утилізації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10">
                <a:latin typeface="Times New Roman"/>
                <a:cs typeface="Times New Roman"/>
              </a:rPr>
              <a:t> засобів,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наказом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 </a:t>
            </a:r>
            <a:r>
              <a:rPr dirty="0" sz="1400" spc="-20">
                <a:latin typeface="Times New Roman"/>
                <a:cs typeface="Times New Roman"/>
              </a:rPr>
              <a:t>охорони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зареестрованим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Міністерстві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211598" y="9267443"/>
            <a:ext cx="1348740" cy="501015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90"/>
              </a:spcBef>
            </a:pP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піщgаві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endParaRPr sz="1400">
              <a:latin typeface="Times New Roman"/>
              <a:cs typeface="Times New Roman"/>
            </a:endParaRPr>
          </a:p>
          <a:p>
            <a:pPr marL="93980">
              <a:lnSpc>
                <a:spcPct val="100000"/>
              </a:lnSpc>
              <a:spcBef>
                <a:spcPts val="195"/>
              </a:spcBef>
              <a:tabLst>
                <a:tab pos="1054100" algn="l"/>
              </a:tabLst>
            </a:pPr>
            <a:r>
              <a:rPr dirty="0" sz="1400">
                <a:latin typeface="Times New Roman"/>
                <a:cs typeface="Times New Roman"/>
              </a:rPr>
              <a:t>13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Держа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W</a:t>
            </a:r>
            <a:r>
              <a:rPr dirty="0" baseline="-24691" sz="1350" spc="-37">
                <a:latin typeface="Times New Roman"/>
                <a:cs typeface="Times New Roman"/>
              </a:rPr>
              <a:t>к</a:t>
            </a:r>
            <a:r>
              <a:rPr dirty="0" sz="1400" spc="-25">
                <a:latin typeface="Times New Roman"/>
                <a:cs typeface="Times New Roman"/>
              </a:rPr>
              <a:t>\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060889" y="9267443"/>
            <a:ext cx="210820" cy="501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1755" marR="5080" indent="-59690">
              <a:lnSpc>
                <a:spcPct val="111400"/>
              </a:lnSpc>
              <a:spcBef>
                <a:spcPts val="100"/>
              </a:spcBef>
            </a:pPr>
            <a:r>
              <a:rPr dirty="0" sz="1400" spc="-25">
                <a:latin typeface="Times New Roman"/>
                <a:cs typeface="Times New Roman"/>
              </a:rPr>
              <a:t>рд </a:t>
            </a:r>
            <a:r>
              <a:rPr dirty="0" sz="1400" spc="-110">
                <a:latin typeface="Times New Roman"/>
                <a:cs typeface="Times New Roman"/>
              </a:rPr>
              <a:t>‘4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44828" y="9267443"/>
            <a:ext cx="3952240" cy="866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400"/>
              </a:lnSpc>
              <a:spcBef>
                <a:spcPts val="100"/>
              </a:spcBef>
              <a:tabLst>
                <a:tab pos="984250" algn="l"/>
                <a:tab pos="1435100" algn="l"/>
              </a:tabLst>
            </a:pP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18.05.2015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N.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550/26995, термінових</a:t>
            </a:r>
            <a:r>
              <a:rPr dirty="0" sz="1400">
                <a:latin typeface="Times New Roman"/>
                <a:cs typeface="Times New Roman"/>
              </a:rPr>
              <a:t>	повідомлень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15.12.2025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3s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12,</a:t>
            </a:r>
            <a:endParaRPr sz="1400">
              <a:latin typeface="Times New Roman"/>
              <a:cs typeface="Times New Roman"/>
            </a:endParaRPr>
          </a:p>
          <a:p>
            <a:pPr marL="1235710">
              <a:lnSpc>
                <a:spcPts val="840"/>
              </a:lnSpc>
              <a:spcBef>
                <a:spcPts val="890"/>
              </a:spcBef>
            </a:pPr>
            <a:r>
              <a:rPr dirty="0" sz="750" spc="-60">
                <a:latin typeface="Lucida Sans Unicode"/>
                <a:cs typeface="Lucida Sans Unicode"/>
              </a:rPr>
              <a:t>M2</a:t>
            </a:r>
            <a:r>
              <a:rPr dirty="0" sz="750" spc="8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406525">
              <a:lnSpc>
                <a:spcPts val="1140"/>
              </a:lnSpc>
            </a:pPr>
            <a:r>
              <a:rPr dirty="0" sz="1000" spc="-125">
                <a:latin typeface="Lucida Sans Unicode"/>
                <a:cs typeface="Lucida Sans Unicode"/>
              </a:rPr>
              <a:t>Ns1070-</a:t>
            </a:r>
            <a:r>
              <a:rPr dirty="0" sz="1000" spc="-114">
                <a:latin typeface="Lucida Sans Unicode"/>
                <a:cs typeface="Lucida Sans Unicode"/>
              </a:rPr>
              <a:t>001.1/002.0/17-</a:t>
            </a:r>
            <a:r>
              <a:rPr dirty="0" sz="1000" spc="-125">
                <a:latin typeface="Lucida Sans Unicode"/>
                <a:cs typeface="Lucida Sans Unicode"/>
              </a:rPr>
              <a:t>25</a:t>
            </a:r>
            <a:r>
              <a:rPr dirty="0" sz="1000" spc="-8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-5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18.12.2025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95439" y="9747757"/>
            <a:ext cx="823594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099562" y="9888473"/>
            <a:ext cx="1289685" cy="4229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13664">
              <a:lnSpc>
                <a:spcPts val="1075"/>
              </a:lnSpc>
              <a:spcBef>
                <a:spcPts val="100"/>
              </a:spcBef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2700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65">
                <a:latin typeface="Times New Roman"/>
                <a:cs typeface="Times New Roman"/>
              </a:rPr>
              <a:t>№922,302.</a:t>
            </a:r>
            <a:r>
              <a:rPr dirty="0" sz="800" spc="-6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</a:t>
            </a:r>
            <a:r>
              <a:rPr dirty="0" sz="800" spc="250">
                <a:latin typeface="Times New Roman"/>
                <a:cs typeface="Times New Roman"/>
              </a:rPr>
              <a:t>  </a:t>
            </a:r>
            <a:r>
              <a:rPr dirty="0" sz="800" spc="-10">
                <a:latin typeface="Times New Roman"/>
                <a:cs typeface="Times New Roman"/>
              </a:rPr>
              <a:t>19.12.2025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31235" y="8604504"/>
            <a:ext cx="2043684" cy="1024127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15579" y="574801"/>
            <a:ext cx="6026785" cy="739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3970" marR="5080" indent="-1905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Дніпропетровській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негативних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сертифікатів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аналізу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12.12.2025</a:t>
            </a:r>
            <a:r>
              <a:rPr dirty="0" sz="1350" spc="375">
                <a:latin typeface="Times New Roman"/>
                <a:cs typeface="Times New Roman"/>
              </a:rPr>
              <a:t>  </a:t>
            </a:r>
            <a:r>
              <a:rPr dirty="0" sz="1350" spc="-300">
                <a:latin typeface="Times New Roman"/>
                <a:cs typeface="Times New Roman"/>
              </a:rPr>
              <a:t>№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N.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1931,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1932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від </a:t>
            </a:r>
            <a:r>
              <a:rPr dirty="0" sz="1350">
                <a:latin typeface="Times New Roman"/>
                <a:cs typeface="Times New Roman"/>
              </a:rPr>
              <a:t>уповноваженої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лабораторії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невідповідності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вимогам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МКЯ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показником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20370" y="1297177"/>
            <a:ext cx="430149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" marR="5080" indent="-5080">
              <a:lnSpc>
                <a:spcPct val="111100"/>
              </a:lnSpc>
              <a:spcBef>
                <a:spcPts val="100"/>
              </a:spcBef>
              <a:tabLst>
                <a:tab pos="934085" algn="l"/>
                <a:tab pos="1065530" algn="l"/>
                <a:tab pos="1510665" algn="l"/>
                <a:tab pos="2128520" algn="l"/>
                <a:tab pos="2284095" algn="l"/>
                <a:tab pos="2844165" algn="l"/>
                <a:tab pos="3374390" algn="l"/>
                <a:tab pos="3676015" algn="l"/>
              </a:tabLst>
            </a:pPr>
            <a:r>
              <a:rPr dirty="0" sz="1350" spc="-10">
                <a:latin typeface="Times New Roman"/>
                <a:cs typeface="Times New Roman"/>
              </a:rPr>
              <a:t>«Ступінь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забарвлення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відновленого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розчину» інтенсивне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25">
                <a:latin typeface="Times New Roman"/>
                <a:cs typeface="Times New Roman"/>
              </a:rPr>
              <a:t>ніж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35">
                <a:latin typeface="Times New Roman"/>
                <a:cs typeface="Times New Roman"/>
              </a:rPr>
              <a:t>еталон)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серій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2514091,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2517362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398254" y="1297177"/>
            <a:ext cx="1071245" cy="48260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r" marR="6350">
              <a:lnSpc>
                <a:spcPct val="100000"/>
              </a:lnSpc>
              <a:spcBef>
                <a:spcPts val="280"/>
              </a:spcBef>
            </a:pPr>
            <a:r>
              <a:rPr dirty="0" sz="1350" spc="-10" b="1">
                <a:latin typeface="Times New Roman"/>
                <a:cs typeface="Times New Roman"/>
              </a:rPr>
              <a:t>(забарвлення</a:t>
            </a:r>
            <a:endParaRPr sz="13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180"/>
              </a:spcBef>
            </a:pP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24219" y="1777238"/>
            <a:ext cx="546227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81735" algn="l"/>
                <a:tab pos="2263775" algn="l"/>
                <a:tab pos="3056890" algn="l"/>
                <a:tab pos="3443604" algn="l"/>
                <a:tab pos="4181475" algn="l"/>
                <a:tab pos="4571365" algn="l"/>
                <a:tab pos="5267960" algn="l"/>
              </a:tabLst>
            </a:pPr>
            <a:r>
              <a:rPr dirty="0" sz="1350" spc="-10">
                <a:latin typeface="Times New Roman"/>
                <a:cs typeface="Times New Roman"/>
              </a:rPr>
              <a:t>ЛОРНОЛІОФ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РОМФАРМ,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порошок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для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розчину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для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ін'екцій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по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628407" y="1297177"/>
            <a:ext cx="517525" cy="71120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26670">
              <a:lnSpc>
                <a:spcPct val="100000"/>
              </a:lnSpc>
              <a:spcBef>
                <a:spcPts val="280"/>
              </a:spcBef>
            </a:pPr>
            <a:r>
              <a:rPr dirty="0" sz="1350" spc="-10" b="1">
                <a:latin typeface="Times New Roman"/>
                <a:cs typeface="Times New Roman"/>
              </a:rPr>
              <a:t>більш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1350" spc="-10">
                <a:latin typeface="Times New Roman"/>
                <a:cs typeface="Times New Roman"/>
              </a:rPr>
              <a:t>засобу</a:t>
            </a:r>
            <a:endParaRPr sz="1350">
              <a:latin typeface="Times New Roman"/>
              <a:cs typeface="Times New Roman"/>
            </a:endParaRPr>
          </a:p>
          <a:p>
            <a:pPr marL="67945">
              <a:lnSpc>
                <a:spcPct val="100000"/>
              </a:lnSpc>
              <a:spcBef>
                <a:spcPts val="180"/>
              </a:spcBef>
            </a:pPr>
            <a:r>
              <a:rPr dirty="0" sz="1350">
                <a:latin typeface="Times New Roman"/>
                <a:cs typeface="Times New Roman"/>
              </a:rPr>
              <a:t>8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мг,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26281" y="1982977"/>
            <a:ext cx="6021070" cy="96266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2700" marR="5080">
              <a:lnSpc>
                <a:spcPct val="114100"/>
              </a:lnSpc>
              <a:spcBef>
                <a:spcPts val="85"/>
              </a:spcBef>
            </a:pP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флакону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порошком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ампулі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мл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розчинника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(вода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для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ін'скцій)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наборі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контурній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чарунковій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упаковці,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наборів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картонній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пачці, </a:t>
            </a:r>
            <a:r>
              <a:rPr dirty="0" sz="1350">
                <a:latin typeface="Times New Roman"/>
                <a:cs typeface="Times New Roman"/>
              </a:rPr>
              <a:t>виробництва</a:t>
            </a:r>
            <a:r>
              <a:rPr dirty="0" sz="1350" spc="3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К.Т.РОМФАРМ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KOMПAHI</a:t>
            </a:r>
            <a:r>
              <a:rPr dirty="0" sz="1350" spc="3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С.Р.Л.,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Румунія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(реестраційне </a:t>
            </a:r>
            <a:r>
              <a:rPr dirty="0" sz="1350">
                <a:latin typeface="Times New Roman"/>
                <a:cs typeface="Times New Roman"/>
              </a:rPr>
              <a:t>посвідчення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300">
                <a:latin typeface="Times New Roman"/>
                <a:cs typeface="Times New Roman"/>
              </a:rPr>
              <a:t>№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UA/20217/01/01):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483484" y="2947669"/>
            <a:ext cx="426910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25600" algn="l"/>
                <a:tab pos="2884805" algn="l"/>
                <a:tab pos="4102100" algn="l"/>
              </a:tabLst>
            </a:pPr>
            <a:r>
              <a:rPr dirty="0" sz="1350" spc="-10" b="1">
                <a:latin typeface="Times New Roman"/>
                <a:cs typeface="Times New Roman"/>
              </a:rPr>
              <a:t>ЗАБОРОНЯЮ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29010" y="2915665"/>
            <a:ext cx="6010275" cy="501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5010150">
              <a:lnSpc>
                <a:spcPct val="115599"/>
              </a:lnSpc>
              <a:spcBef>
                <a:spcPts val="100"/>
              </a:spcBef>
              <a:tabLst>
                <a:tab pos="530860" algn="l"/>
                <a:tab pos="1330960" algn="l"/>
                <a:tab pos="2088514" algn="l"/>
                <a:tab pos="3101975" algn="l"/>
                <a:tab pos="3724910" algn="l"/>
                <a:tab pos="500634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застосування ceplй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2514091,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2517362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ЛОРНОЛІОФ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РОМФАРМ,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33582" y="3391154"/>
            <a:ext cx="6040755" cy="3975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30480" indent="-635">
              <a:lnSpc>
                <a:spcPct val="1133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порошок</a:t>
            </a:r>
            <a:r>
              <a:rPr dirty="0" sz="1350" spc="4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для</a:t>
            </a:r>
            <a:r>
              <a:rPr dirty="0" sz="1350" spc="48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розчину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для</a:t>
            </a:r>
            <a:r>
              <a:rPr dirty="0" sz="1350" spc="400" b="1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ін'екцій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65">
                <a:latin typeface="Times New Roman"/>
                <a:cs typeface="Times New Roman"/>
              </a:rPr>
              <a:t>8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мг,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флакону</a:t>
            </a:r>
            <a:r>
              <a:rPr dirty="0" sz="1350" spc="49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40">
                <a:latin typeface="Times New Roman"/>
                <a:cs typeface="Times New Roman"/>
              </a:rPr>
              <a:t>порошком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1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ампулі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мл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розчинника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(вода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для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50">
                <a:latin typeface="Times New Roman"/>
                <a:cs typeface="Times New Roman"/>
              </a:rPr>
              <a:t>ін'екцій)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в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наборі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контурній </a:t>
            </a:r>
            <a:r>
              <a:rPr dirty="0" sz="1350" b="1">
                <a:latin typeface="Times New Roman"/>
                <a:cs typeface="Times New Roman"/>
              </a:rPr>
              <a:t>чарунковій</a:t>
            </a:r>
            <a:r>
              <a:rPr dirty="0" sz="1350" spc="225" b="1">
                <a:latin typeface="Times New Roman"/>
                <a:cs typeface="Times New Roman"/>
              </a:rPr>
              <a:t>  </a:t>
            </a:r>
            <a:r>
              <a:rPr dirty="0" sz="1350" spc="60">
                <a:latin typeface="Times New Roman"/>
                <a:cs typeface="Times New Roman"/>
              </a:rPr>
              <a:t>упаковці,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5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наборів</a:t>
            </a:r>
            <a:r>
              <a:rPr dirty="0" sz="1350" spc="20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55">
                <a:latin typeface="Times New Roman"/>
                <a:cs typeface="Times New Roman"/>
              </a:rPr>
              <a:t>картонній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 spc="50">
                <a:latin typeface="Times New Roman"/>
                <a:cs typeface="Times New Roman"/>
              </a:rPr>
              <a:t>пачці,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виробництва </a:t>
            </a:r>
            <a:r>
              <a:rPr dirty="0" sz="1350" b="1">
                <a:latin typeface="Times New Roman"/>
                <a:cs typeface="Times New Roman"/>
              </a:rPr>
              <a:t>К.Т.РОМФАРМ</a:t>
            </a:r>
            <a:r>
              <a:rPr dirty="0" sz="1350" spc="16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KOMПAHI</a:t>
            </a:r>
            <a:r>
              <a:rPr dirty="0" sz="1350" spc="15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С.Р.Л.,</a:t>
            </a:r>
            <a:r>
              <a:rPr dirty="0" sz="1350" spc="114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Румунія</a:t>
            </a:r>
            <a:r>
              <a:rPr dirty="0" sz="1350" spc="12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(ресстраційне</a:t>
            </a:r>
            <a:r>
              <a:rPr dirty="0" sz="1350" spc="170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посвідчення </a:t>
            </a:r>
            <a:r>
              <a:rPr dirty="0" sz="1350" spc="-155">
                <a:latin typeface="Times New Roman"/>
                <a:cs typeface="Times New Roman"/>
              </a:rPr>
              <a:t>N•.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UA/20217/01/01).</a:t>
            </a:r>
            <a:endParaRPr sz="1350">
              <a:latin typeface="Times New Roman"/>
              <a:cs typeface="Times New Roman"/>
            </a:endParaRPr>
          </a:p>
          <a:p>
            <a:pPr algn="just" marL="16510" indent="356870">
              <a:lnSpc>
                <a:spcPct val="100000"/>
              </a:lnSpc>
              <a:spcBef>
                <a:spcPts val="180"/>
              </a:spcBef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endParaRPr sz="1350">
              <a:latin typeface="Times New Roman"/>
              <a:cs typeface="Times New Roman"/>
            </a:endParaRPr>
          </a:p>
          <a:p>
            <a:pPr algn="just" marL="16510" marR="8890">
              <a:lnSpc>
                <a:spcPct val="112999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3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вищезазначених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лікарського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 spc="10">
                <a:latin typeface="Times New Roman"/>
                <a:cs typeface="Times New Roman"/>
              </a:rPr>
              <a:t>постачальнику/виробнику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a6o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знищення,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про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що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повідомити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територіальний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Держлікслужби.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препарату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акта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про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26034" marR="26034" indent="354330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територіальні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територlі.</a:t>
            </a:r>
            <a:endParaRPr sz="1350">
              <a:latin typeface="Times New Roman"/>
              <a:cs typeface="Times New Roman"/>
            </a:endParaRPr>
          </a:p>
          <a:p>
            <a:pPr algn="just" marL="25400" marR="5080" indent="355600">
              <a:lnSpc>
                <a:spcPct val="10890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50312" y="7565390"/>
            <a:ext cx="4464685" cy="9537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4490" marR="1035685" indent="-352425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Koпïi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06700"/>
              </a:lnSpc>
              <a:spcBef>
                <a:spcPts val="105"/>
              </a:spcBef>
              <a:tabLst>
                <a:tab pos="763905" algn="l"/>
                <a:tab pos="1869439" algn="l"/>
                <a:tab pos="2887345" algn="l"/>
                <a:tab pos="346392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України»;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751388" y="8068309"/>
            <a:ext cx="64960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532395" y="8068309"/>
            <a:ext cx="63309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504584" y="8534654"/>
            <a:ext cx="463994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28620" algn="l"/>
              </a:tabLst>
            </a:pPr>
            <a:r>
              <a:rPr dirty="0" sz="1350">
                <a:latin typeface="Times New Roman"/>
                <a:cs typeface="Times New Roman"/>
              </a:rPr>
              <a:t>ТОВ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«РЕССТРАЦІЯ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I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МАРКЕТИНГ</a:t>
            </a:r>
            <a:r>
              <a:rPr dirty="0" sz="1350">
                <a:latin typeface="Times New Roman"/>
                <a:cs typeface="Times New Roman"/>
              </a:rPr>
              <a:t>	:ОНСАЛТІНГ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ГРУП».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60594" y="9269476"/>
            <a:ext cx="58293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50">
                <a:latin typeface="Times New Roman"/>
                <a:cs typeface="Times New Roman"/>
              </a:rPr>
              <a:t>ГОЛОВіl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49365" y="9649714"/>
            <a:ext cx="208724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latin typeface="Times New Roman"/>
                <a:cs typeface="Times New Roman"/>
              </a:rPr>
              <a:t>Олена</a:t>
            </a:r>
            <a:r>
              <a:rPr dirty="0" sz="850" spc="10">
                <a:latin typeface="Times New Roman"/>
                <a:cs typeface="Times New Roman"/>
              </a:rPr>
              <a:t> </a:t>
            </a:r>
            <a:r>
              <a:rPr dirty="0" sz="850" spc="-35">
                <a:latin typeface="Times New Roman"/>
                <a:cs typeface="Times New Roman"/>
              </a:rPr>
              <a:t>ВЯЗОВСЬКА,</a:t>
            </a:r>
            <a:r>
              <a:rPr dirty="0" sz="850">
                <a:latin typeface="Times New Roman"/>
                <a:cs typeface="Times New Roman"/>
              </a:rPr>
              <a:t> «з.</a:t>
            </a:r>
            <a:r>
              <a:rPr dirty="0" sz="850" spc="360">
                <a:latin typeface="Times New Roman"/>
                <a:cs typeface="Times New Roman"/>
              </a:rPr>
              <a:t> </a:t>
            </a:r>
            <a:r>
              <a:rPr dirty="0" sz="850" spc="-20">
                <a:latin typeface="Times New Roman"/>
                <a:cs typeface="Times New Roman"/>
              </a:rPr>
              <a:t>(044)</a:t>
            </a:r>
            <a:r>
              <a:rPr dirty="0" sz="850" spc="-5">
                <a:latin typeface="Times New Roman"/>
                <a:cs typeface="Times New Roman"/>
              </a:rPr>
              <a:t> </a:t>
            </a:r>
            <a:r>
              <a:rPr dirty="0" sz="850" spc="-30">
                <a:latin typeface="Times New Roman"/>
                <a:cs typeface="Times New Roman"/>
              </a:rPr>
              <a:t>422-55-</a:t>
            </a:r>
            <a:r>
              <a:rPr dirty="0" sz="850">
                <a:latin typeface="Times New Roman"/>
                <a:cs typeface="Times New Roman"/>
              </a:rPr>
              <a:t>76</a:t>
            </a:r>
            <a:r>
              <a:rPr dirty="0" sz="850" spc="10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(127)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758888" y="9257030"/>
            <a:ext cx="141287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0">
                <a:latin typeface="Times New Roman"/>
                <a:cs typeface="Times New Roman"/>
              </a:rPr>
              <a:t>Роман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55506" y="94487"/>
            <a:ext cx="457107" cy="61874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276854" y="2455163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5816" y="0"/>
                </a:lnTo>
              </a:path>
            </a:pathLst>
          </a:custGeom>
          <a:ln w="9144">
            <a:solidFill>
              <a:srgbClr val="0F0F0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39035" y="2449067"/>
            <a:ext cx="1069975" cy="0"/>
          </a:xfrm>
          <a:custGeom>
            <a:avLst/>
            <a:gdLst/>
            <a:ahLst/>
            <a:cxnLst/>
            <a:rect l="l" t="t" r="r" b="b"/>
            <a:pathLst>
              <a:path w="1069975" h="0">
                <a:moveTo>
                  <a:pt x="0" y="0"/>
                </a:moveTo>
                <a:lnTo>
                  <a:pt x="1069631" y="0"/>
                </a:lnTo>
              </a:path>
            </a:pathLst>
          </a:custGeom>
          <a:ln w="9144">
            <a:solidFill>
              <a:srgbClr val="0F0F0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20506" y="10268711"/>
            <a:ext cx="1682156" cy="204215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44003" y="2331719"/>
            <a:ext cx="143227" cy="106679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321192" y="2331719"/>
            <a:ext cx="414444" cy="143255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451315" y="9509759"/>
            <a:ext cx="865457" cy="249936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06960" y="9613392"/>
            <a:ext cx="213316" cy="106680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203944" y="705611"/>
            <a:ext cx="6031230" cy="8555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490855" marR="529590">
              <a:lnSpc>
                <a:spcPct val="1114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45">
                <a:latin typeface="Times New Roman"/>
                <a:cs typeface="Times New Roman"/>
              </a:rPr>
              <a:t>УЕРАЇНИ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ЛІКАРСЬЕПХ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40">
                <a:latin typeface="Times New Roman"/>
                <a:cs typeface="Times New Roman"/>
              </a:rPr>
              <a:t>НАРЕОТИЕАМИ</a:t>
            </a:r>
            <a:endParaRPr sz="1400">
              <a:latin typeface="Times New Roman"/>
              <a:cs typeface="Times New Roman"/>
            </a:endParaRPr>
          </a:p>
          <a:p>
            <a:pPr algn="ctr" marR="43815">
              <a:lnSpc>
                <a:spcPct val="100000"/>
              </a:lnSpc>
              <a:spcBef>
                <a:spcPts val="195"/>
              </a:spcBef>
            </a:pPr>
            <a:r>
              <a:rPr dirty="0" sz="1350" spc="35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8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102235" marR="147955">
              <a:lnSpc>
                <a:spcPct val="107300"/>
              </a:lnSpc>
            </a:pPr>
            <a:r>
              <a:rPr dirty="0" sz="1100" spc="-55">
                <a:latin typeface="Cambria"/>
                <a:cs typeface="Cambria"/>
              </a:rPr>
              <a:t>проспект</a:t>
            </a:r>
            <a:r>
              <a:rPr dirty="0" sz="1100" spc="5">
                <a:latin typeface="Cambria"/>
                <a:cs typeface="Cambria"/>
              </a:rPr>
              <a:t> </a:t>
            </a:r>
            <a:r>
              <a:rPr dirty="0" sz="1100" spc="-45">
                <a:latin typeface="Cambria"/>
                <a:cs typeface="Cambria"/>
              </a:rPr>
              <a:t>Берестейський,</a:t>
            </a:r>
            <a:r>
              <a:rPr dirty="0" sz="1100" spc="-15">
                <a:latin typeface="Cambria"/>
                <a:cs typeface="Cambria"/>
              </a:rPr>
              <a:t> </a:t>
            </a:r>
            <a:r>
              <a:rPr dirty="0" sz="1100" spc="-40">
                <a:latin typeface="Cambria"/>
                <a:cs typeface="Cambria"/>
              </a:rPr>
              <a:t>120-</a:t>
            </a:r>
            <a:r>
              <a:rPr dirty="0" sz="1100">
                <a:latin typeface="Cambria"/>
                <a:cs typeface="Cambria"/>
              </a:rPr>
              <a:t>A,</a:t>
            </a:r>
            <a:r>
              <a:rPr dirty="0" sz="1100" spc="2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м.</a:t>
            </a:r>
            <a:r>
              <a:rPr dirty="0" sz="1100" spc="1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Київ,</a:t>
            </a:r>
            <a:r>
              <a:rPr dirty="0" sz="1100" spc="-5">
                <a:latin typeface="Cambria"/>
                <a:cs typeface="Cambria"/>
              </a:rPr>
              <a:t> </a:t>
            </a:r>
            <a:r>
              <a:rPr dirty="0" sz="1100" spc="-55">
                <a:latin typeface="Cambria"/>
                <a:cs typeface="Cambria"/>
              </a:rPr>
              <a:t>03115,</a:t>
            </a:r>
            <a:r>
              <a:rPr dirty="0" sz="1100">
                <a:latin typeface="Cambria"/>
                <a:cs typeface="Cambria"/>
              </a:rPr>
              <a:t> </a:t>
            </a:r>
            <a:r>
              <a:rPr dirty="0" sz="1100" spc="-75">
                <a:latin typeface="Cambria"/>
                <a:cs typeface="Cambria"/>
              </a:rPr>
              <a:t>тел/факс:</a:t>
            </a:r>
            <a:r>
              <a:rPr dirty="0" sz="1100" spc="50">
                <a:latin typeface="Cambria"/>
                <a:cs typeface="Cambria"/>
              </a:rPr>
              <a:t> </a:t>
            </a:r>
            <a:r>
              <a:rPr dirty="0" sz="1100" spc="-60">
                <a:latin typeface="Cambria"/>
                <a:cs typeface="Cambria"/>
              </a:rPr>
              <a:t>(044)</a:t>
            </a:r>
            <a:r>
              <a:rPr dirty="0" sz="1100">
                <a:latin typeface="Cambria"/>
                <a:cs typeface="Cambria"/>
              </a:rPr>
              <a:t> </a:t>
            </a:r>
            <a:r>
              <a:rPr dirty="0" sz="1100" spc="-55">
                <a:latin typeface="Cambria"/>
                <a:cs typeface="Cambria"/>
              </a:rPr>
              <a:t>422-55-</a:t>
            </a:r>
            <a:r>
              <a:rPr dirty="0" sz="1100" spc="-10">
                <a:latin typeface="Cambria"/>
                <a:cs typeface="Cambria"/>
              </a:rPr>
              <a:t>77,</a:t>
            </a:r>
            <a:r>
              <a:rPr dirty="0" sz="1100" spc="40">
                <a:latin typeface="Cambria"/>
                <a:cs typeface="Cambria"/>
              </a:rPr>
              <a:t> </a:t>
            </a:r>
            <a:r>
              <a:rPr dirty="0" sz="1100" spc="-35">
                <a:latin typeface="Cambria"/>
                <a:cs typeface="Cambria"/>
              </a:rPr>
              <a:t>e-</a:t>
            </a:r>
            <a:r>
              <a:rPr dirty="0" sz="1100" spc="-10">
                <a:latin typeface="Cambria"/>
                <a:cs typeface="Cambria"/>
              </a:rPr>
              <a:t>mail:</a:t>
            </a:r>
            <a:r>
              <a:rPr dirty="0" sz="1100" spc="30">
                <a:latin typeface="Cambria"/>
                <a:cs typeface="Cambria"/>
              </a:rPr>
              <a:t> </a:t>
            </a:r>
            <a:r>
              <a:rPr dirty="0" u="sng" sz="1100" spc="-10">
                <a:uFill>
                  <a:solidFill>
                    <a:srgbClr val="131313"/>
                  </a:solidFill>
                </a:uFill>
                <a:latin typeface="Cambria"/>
                <a:cs typeface="Cambria"/>
              </a:rPr>
              <a:t>dlsHdls.gov.ua</a:t>
            </a:r>
            <a:r>
              <a:rPr dirty="0" sz="1100" spc="-10">
                <a:latin typeface="Cambria"/>
                <a:cs typeface="Cambria"/>
              </a:rPr>
              <a:t>, </a:t>
            </a:r>
            <a:r>
              <a:rPr dirty="0" u="sng" sz="1100" spc="-60">
                <a:uFill>
                  <a:solidFill>
                    <a:srgbClr val="131313"/>
                  </a:solidFill>
                </a:uFill>
                <a:latin typeface="Cambria"/>
                <a:cs typeface="Cambria"/>
                <a:hlinkClick r:id="rId8"/>
              </a:rPr>
              <a:t>https://www.dls.gov.ua,</a:t>
            </a:r>
            <a:r>
              <a:rPr dirty="0" sz="1100" spc="11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Код</a:t>
            </a:r>
            <a:r>
              <a:rPr dirty="0" sz="1100" spc="12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СДРПОУ</a:t>
            </a:r>
            <a:r>
              <a:rPr dirty="0" sz="1100" spc="190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40517815</a:t>
            </a:r>
            <a:endParaRPr sz="11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720"/>
              </a:spcBef>
            </a:pPr>
            <a:endParaRPr sz="1100">
              <a:latin typeface="Cambria"/>
              <a:cs typeface="Cambria"/>
            </a:endParaRPr>
          </a:p>
          <a:p>
            <a:pPr marL="3112770" indent="479425">
              <a:lnSpc>
                <a:spcPct val="100000"/>
              </a:lnSpc>
              <a:tabLst>
                <a:tab pos="4512945" algn="l"/>
                <a:tab pos="5895975" algn="l"/>
              </a:tabLst>
            </a:pPr>
            <a:r>
              <a:rPr dirty="0" u="sng" sz="1300">
                <a:uFill>
                  <a:solidFill>
                    <a:srgbClr val="080808"/>
                  </a:solidFill>
                </a:uFill>
                <a:latin typeface="Cambria"/>
                <a:cs typeface="Cambria"/>
              </a:rPr>
              <a:t>	</a:t>
            </a:r>
            <a:r>
              <a:rPr dirty="0" sz="1300">
                <a:latin typeface="Cambria"/>
                <a:cs typeface="Cambria"/>
              </a:rPr>
              <a:t>від</a:t>
            </a:r>
            <a:r>
              <a:rPr dirty="0" sz="1300" spc="155">
                <a:latin typeface="Cambria"/>
                <a:cs typeface="Cambria"/>
              </a:rPr>
              <a:t> </a:t>
            </a:r>
            <a:r>
              <a:rPr dirty="0" u="sng" sz="1300">
                <a:uFill>
                  <a:solidFill>
                    <a:srgbClr val="080808"/>
                  </a:solidFill>
                </a:uFill>
                <a:latin typeface="Cambria"/>
                <a:cs typeface="Cambria"/>
              </a:rPr>
              <a:t>	</a:t>
            </a:r>
            <a:endParaRPr sz="13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10"/>
              </a:spcBef>
            </a:pPr>
            <a:endParaRPr sz="1300">
              <a:latin typeface="Cambria"/>
              <a:cs typeface="Cambria"/>
            </a:endParaRPr>
          </a:p>
          <a:p>
            <a:pPr algn="just" marL="3120390" marR="92075" indent="-7620">
              <a:lnSpc>
                <a:spcPct val="114100"/>
              </a:lnSpc>
              <a:tabLst>
                <a:tab pos="4503420" algn="l"/>
                <a:tab pos="5198745" algn="l"/>
                <a:tab pos="5874385" algn="l"/>
              </a:tabLst>
            </a:pPr>
            <a:r>
              <a:rPr dirty="0" sz="1350" spc="-10">
                <a:latin typeface="Cambria"/>
                <a:cs typeface="Cambria"/>
              </a:rPr>
              <a:t>Керівникам</a:t>
            </a:r>
            <a:r>
              <a:rPr dirty="0" sz="1350">
                <a:latin typeface="Cambria"/>
                <a:cs typeface="Cambria"/>
              </a:rPr>
              <a:t>		</a:t>
            </a:r>
            <a:r>
              <a:rPr dirty="0" sz="1350" spc="-10">
                <a:latin typeface="Cambria"/>
                <a:cs typeface="Cambria"/>
              </a:rPr>
              <a:t>суб'сктів </a:t>
            </a:r>
            <a:r>
              <a:rPr dirty="0" sz="1350">
                <a:latin typeface="Cambria"/>
                <a:cs typeface="Cambria"/>
              </a:rPr>
              <a:t>господарюванпя,</a:t>
            </a:r>
            <a:r>
              <a:rPr dirty="0" sz="1350" spc="240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які</a:t>
            </a:r>
            <a:r>
              <a:rPr dirty="0" sz="1350" spc="225">
                <a:latin typeface="Cambria"/>
                <a:cs typeface="Cambria"/>
              </a:rPr>
              <a:t>  </a:t>
            </a:r>
            <a:r>
              <a:rPr dirty="0" sz="1350" spc="-10">
                <a:latin typeface="Cambria"/>
                <a:cs typeface="Cambria"/>
              </a:rPr>
              <a:t>займаються реалізацісю,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зберіганням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50">
                <a:latin typeface="Cambria"/>
                <a:cs typeface="Cambria"/>
              </a:rPr>
              <a:t>i </a:t>
            </a:r>
            <a:r>
              <a:rPr dirty="0" sz="1350">
                <a:latin typeface="Cambria"/>
                <a:cs typeface="Cambria"/>
              </a:rPr>
              <a:t>застосуванням</a:t>
            </a:r>
            <a:r>
              <a:rPr dirty="0" sz="1350" spc="22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лікарських</a:t>
            </a:r>
            <a:r>
              <a:rPr dirty="0" sz="1350" spc="24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засобів</a:t>
            </a:r>
            <a:endParaRPr sz="13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350">
              <a:latin typeface="Cambria"/>
              <a:cs typeface="Cambria"/>
            </a:endParaRPr>
          </a:p>
          <a:p>
            <a:pPr algn="just" marL="3129280" marR="85090" indent="-10795">
              <a:lnSpc>
                <a:spcPct val="115599"/>
              </a:lnSpc>
              <a:tabLst>
                <a:tab pos="4672330" algn="l"/>
              </a:tabLst>
            </a:pPr>
            <a:r>
              <a:rPr dirty="0" sz="1350" spc="-10">
                <a:latin typeface="Cambria"/>
                <a:cs typeface="Cambria"/>
              </a:rPr>
              <a:t>Еерівникам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територіальних </a:t>
            </a:r>
            <a:r>
              <a:rPr dirty="0" sz="1350">
                <a:latin typeface="Cambria"/>
                <a:cs typeface="Cambria"/>
              </a:rPr>
              <a:t>органів</a:t>
            </a:r>
            <a:r>
              <a:rPr dirty="0" sz="1350" spc="15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Держлікслужби</a:t>
            </a:r>
            <a:endParaRPr sz="13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350">
              <a:latin typeface="Cambria"/>
              <a:cs typeface="Cambria"/>
            </a:endParaRPr>
          </a:p>
          <a:p>
            <a:pPr algn="ctr" marR="43815">
              <a:lnSpc>
                <a:spcPct val="100000"/>
              </a:lnSpc>
            </a:pPr>
            <a:r>
              <a:rPr dirty="0" sz="1600" spc="-10">
                <a:latin typeface="Courier New"/>
                <a:cs typeface="Courier New"/>
              </a:rPr>
              <a:t>РОЗМОРАДІЕИНЯ</a:t>
            </a:r>
            <a:endParaRPr sz="16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600">
              <a:latin typeface="Courier New"/>
              <a:cs typeface="Courier New"/>
            </a:endParaRPr>
          </a:p>
          <a:p>
            <a:pPr algn="just" marL="454025">
              <a:lnSpc>
                <a:spcPct val="1000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</a:t>
            </a:r>
            <a:endParaRPr sz="1350">
              <a:latin typeface="Times New Roman"/>
              <a:cs typeface="Times New Roman"/>
            </a:endParaRPr>
          </a:p>
          <a:p>
            <a:pPr algn="just" marL="14604" marR="5080" indent="-2540">
              <a:lnSpc>
                <a:spcPct val="112100"/>
              </a:lnSpc>
              <a:spcBef>
                <a:spcPts val="3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Положення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якістю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59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територіі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809, </a:t>
            </a:r>
            <a:r>
              <a:rPr dirty="0" sz="1400">
                <a:latin typeface="Times New Roman"/>
                <a:cs typeface="Times New Roman"/>
              </a:rPr>
              <a:t>заресстрованим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30.01.2012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3•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126/20439,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оптової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роздрібної </a:t>
            </a:r>
            <a:r>
              <a:rPr dirty="0" sz="1300">
                <a:latin typeface="Times New Roman"/>
                <a:cs typeface="Times New Roman"/>
              </a:rPr>
              <a:t>торгівлі,</a:t>
            </a:r>
            <a:r>
              <a:rPr dirty="0" sz="1300" spc="2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2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2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ЗдОров'я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заресстрованим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Міністерстві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400" spc="-10">
                <a:latin typeface="Times New Roman"/>
                <a:cs typeface="Times New Roman"/>
              </a:rPr>
              <a:t>26.11.2014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29">
                <a:latin typeface="Times New Roman"/>
                <a:cs typeface="Times New Roman"/>
              </a:rPr>
              <a:t>Ns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</a:t>
            </a:r>
            <a:r>
              <a:rPr dirty="0" sz="1400">
                <a:latin typeface="Times New Roman"/>
                <a:cs typeface="Times New Roman"/>
              </a:rPr>
              <a:t> та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 </a:t>
            </a:r>
            <a:r>
              <a:rPr dirty="0" sz="140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algn="just" marL="34925">
              <a:lnSpc>
                <a:spcPct val="100000"/>
              </a:lnSpc>
              <a:spcBef>
                <a:spcPts val="155"/>
              </a:spcBef>
            </a:pP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заресстрованим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algn="just" marL="36830">
              <a:lnSpc>
                <a:spcPct val="100000"/>
              </a:lnSpc>
              <a:spcBef>
                <a:spcPts val="195"/>
              </a:spcBef>
            </a:pP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85">
                <a:latin typeface="Times New Roman"/>
                <a:cs typeface="Times New Roman"/>
              </a:rPr>
              <a:t>N•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інформаціі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управління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31597" y="9267443"/>
            <a:ext cx="49180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протидії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системним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загрозам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управлінню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державою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Деп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gтa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154464" y="9267443"/>
            <a:ext cx="1122045" cy="8782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7335">
              <a:lnSpc>
                <a:spcPts val="1614"/>
              </a:lnSpc>
              <a:spcBef>
                <a:spcPts val="100"/>
              </a:spcBef>
              <a:tabLst>
                <a:tab pos="1062355" algn="l"/>
              </a:tabLst>
            </a:pPr>
            <a:r>
              <a:rPr dirty="0" sz="1400" spc="-290">
                <a:latin typeface="Times New Roman"/>
                <a:cs typeface="Times New Roman"/>
              </a:rPr>
              <a:t>Щв+ddИ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40">
                <a:latin typeface="Times New Roman"/>
                <a:cs typeface="Times New Roman"/>
              </a:rPr>
              <a:t>з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135"/>
              </a:lnSpc>
            </a:pPr>
            <a:r>
              <a:rPr dirty="0" sz="1000" spc="-10">
                <a:latin typeface="Times New Roman"/>
                <a:cs typeface="Times New Roman"/>
              </a:rPr>
              <a:t>лікар</a:t>
            </a:r>
            <a:endParaRPr sz="1000">
              <a:latin typeface="Times New Roman"/>
              <a:cs typeface="Times New Roman"/>
            </a:endParaRPr>
          </a:p>
          <a:p>
            <a:pPr marL="211454">
              <a:lnSpc>
                <a:spcPts val="1160"/>
              </a:lnSpc>
              <a:spcBef>
                <a:spcPts val="74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47955">
              <a:lnSpc>
                <a:spcPts val="950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marL="466090">
              <a:lnSpc>
                <a:spcPts val="1110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32733" y="9499091"/>
            <a:ext cx="475361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11250" algn="l"/>
                <a:tab pos="2167255" algn="l"/>
                <a:tab pos="2889250" algn="l"/>
                <a:tab pos="3606800" algn="l"/>
                <a:tab pos="4348480" algn="l"/>
              </a:tabLst>
            </a:pPr>
            <a:r>
              <a:rPr dirty="0" sz="1400" spc="-10">
                <a:latin typeface="Times New Roman"/>
                <a:cs typeface="Times New Roman"/>
              </a:rPr>
              <a:t>національної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державності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Служби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безпеки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(лист</a:t>
            </a:r>
            <a:endParaRPr sz="1400">
              <a:latin typeface="Times New Roman"/>
              <a:cs typeface="Times New Roman"/>
            </a:endParaRPr>
          </a:p>
          <a:p>
            <a:pPr marL="1238250">
              <a:lnSpc>
                <a:spcPct val="100000"/>
              </a:lnSpc>
              <a:spcBef>
                <a:spcPts val="960"/>
              </a:spcBef>
            </a:pPr>
            <a:r>
              <a:rPr dirty="0" sz="800" spc="-85">
                <a:latin typeface="Lucida Sans Unicode"/>
                <a:cs typeface="Lucida Sans Unicode"/>
              </a:rPr>
              <a:t>M2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626682" y="9949180"/>
            <a:ext cx="238887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35">
                <a:latin typeface="Lucida Sans Unicode"/>
                <a:cs typeface="Lucida Sans Unicode"/>
              </a:rPr>
              <a:t>N-</a:t>
            </a:r>
            <a:r>
              <a:rPr dirty="0" sz="1000" spc="-125">
                <a:latin typeface="Lucida Sans Unicode"/>
                <a:cs typeface="Lucida Sans Unicode"/>
              </a:rPr>
              <a:t>°1078-</a:t>
            </a:r>
            <a:r>
              <a:rPr dirty="0" sz="1000" spc="-120">
                <a:latin typeface="Lucida Sans Unicode"/>
                <a:cs typeface="Lucida Sans Unicode"/>
              </a:rPr>
              <a:t>001.1/002.0/17-</a:t>
            </a:r>
            <a:r>
              <a:rPr dirty="0" sz="1000" spc="-130">
                <a:latin typeface="Lucida Sans Unicode"/>
                <a:cs typeface="Lucida Sans Unicode"/>
              </a:rPr>
              <a:t>25</a:t>
            </a:r>
            <a:r>
              <a:rPr dirty="0" sz="1000" spc="-12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-30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39.12.2025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433953" y="9992614"/>
            <a:ext cx="1939925" cy="4292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50">
                <a:latin typeface="Lucida Sans Unicode"/>
                <a:cs typeface="Lucida Sans Unicode"/>
              </a:rPr>
              <a:t>:</a:t>
            </a:r>
            <a:r>
              <a:rPr dirty="0" sz="2650" spc="60">
                <a:latin typeface="Lucida Sans Unicode"/>
                <a:cs typeface="Lucida Sans Unicode"/>
              </a:rPr>
              <a:t> </a:t>
            </a:r>
            <a:r>
              <a:rPr dirty="0" sz="2650" spc="-585">
                <a:latin typeface="Lucida Sans Unicode"/>
                <a:cs typeface="Lucida Sans Unicode"/>
              </a:rPr>
              <a:t>IIIIIIIIIIIIIITIIIIIITIIIIIIT</a:t>
            </a:r>
            <a:r>
              <a:rPr dirty="0" sz="2650" spc="100">
                <a:latin typeface="Lucida Sans Unicode"/>
                <a:cs typeface="Lucida Sans Unicode"/>
              </a:rPr>
              <a:t>I</a:t>
            </a:r>
            <a:r>
              <a:rPr dirty="0" sz="2650" spc="-585">
                <a:latin typeface="Lucida Sans Unicode"/>
                <a:cs typeface="Lucida Sans Unicode"/>
              </a:rPr>
              <a:t>TIIIIIIIIIIIIIII</a:t>
            </a:r>
            <a:endParaRPr sz="26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166604" y="10120883"/>
            <a:ext cx="12915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Times New Roman"/>
                <a:cs typeface="Times New Roman"/>
              </a:rPr>
              <a:t>№923/'02.</a:t>
            </a:r>
            <a:r>
              <a:rPr dirty="0" sz="800" spc="-10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19.12.2025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38144" y="7712964"/>
            <a:ext cx="1760220" cy="97383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37066" y="570230"/>
            <a:ext cx="6060440" cy="701611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8415" marR="31115" indent="-6350">
              <a:lnSpc>
                <a:spcPct val="114100"/>
              </a:lnSpc>
              <a:spcBef>
                <a:spcPts val="85"/>
              </a:spcBef>
            </a:pPr>
            <a:r>
              <a:rPr dirty="0" sz="1350" spc="10">
                <a:latin typeface="Times New Roman"/>
                <a:cs typeface="Times New Roman"/>
              </a:rPr>
              <a:t>3°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14/3/1-17260)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щодо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виявлення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в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обігу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фальсифікованого,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незареестрованого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інструкціею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без </a:t>
            </a:r>
            <a:r>
              <a:rPr dirty="0" sz="1350">
                <a:latin typeface="Times New Roman"/>
                <a:cs typeface="Times New Roman"/>
              </a:rPr>
              <a:t>зазначення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первинній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вторинній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упаковці,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офіційно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ввозився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територію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22225" marR="27305" indent="442595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активної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шляхи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небезпечною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здоров'ю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населення:</a:t>
            </a:r>
            <a:endParaRPr sz="1350">
              <a:latin typeface="Times New Roman"/>
              <a:cs typeface="Times New Roman"/>
            </a:endParaRPr>
          </a:p>
          <a:p>
            <a:pPr algn="just" marL="30480" indent="442595">
              <a:lnSpc>
                <a:spcPct val="100000"/>
              </a:lnSpc>
              <a:spcBef>
                <a:spcPts val="219"/>
              </a:spcBef>
            </a:pPr>
            <a:r>
              <a:rPr dirty="0" sz="1350" spc="95">
                <a:latin typeface="Times New Roman"/>
                <a:cs typeface="Times New Roman"/>
              </a:rPr>
              <a:t>ЗАБОРОНЯЮ</a:t>
            </a:r>
            <a:r>
              <a:rPr dirty="0" sz="1350" spc="46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5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70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34">
                <a:latin typeface="Times New Roman"/>
                <a:cs typeface="Times New Roman"/>
              </a:rPr>
              <a:t>    </a:t>
            </a:r>
            <a:r>
              <a:rPr dirty="0" sz="1350" spc="-10">
                <a:latin typeface="Times New Roman"/>
                <a:cs typeface="Times New Roman"/>
              </a:rPr>
              <a:t>застосування</a:t>
            </a:r>
            <a:endParaRPr sz="1350">
              <a:latin typeface="Times New Roman"/>
              <a:cs typeface="Times New Roman"/>
            </a:endParaRPr>
          </a:p>
          <a:p>
            <a:pPr algn="just" marL="30480">
              <a:lnSpc>
                <a:spcPct val="100000"/>
              </a:lnSpc>
              <a:spcBef>
                <a:spcPts val="250"/>
              </a:spcBef>
            </a:pPr>
            <a:r>
              <a:rPr dirty="0" sz="1350">
                <a:latin typeface="Times New Roman"/>
                <a:cs typeface="Times New Roman"/>
              </a:rPr>
              <a:t>фальсифікованого,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незареестрованого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REFINEX</a:t>
            </a:r>
            <a:r>
              <a:rPr dirty="0" sz="1350" spc="80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EXTRA</a:t>
            </a:r>
            <a:endParaRPr sz="1350">
              <a:latin typeface="Times New Roman"/>
              <a:cs typeface="Times New Roman"/>
            </a:endParaRPr>
          </a:p>
          <a:p>
            <a:pPr algn="just" marL="27305" marR="19685" indent="3175">
              <a:lnSpc>
                <a:spcPct val="113300"/>
              </a:lnSpc>
            </a:pPr>
            <a:r>
              <a:rPr dirty="0" sz="1350" b="1">
                <a:latin typeface="Times New Roman"/>
                <a:cs typeface="Times New Roman"/>
              </a:rPr>
              <a:t>125</a:t>
            </a:r>
            <a:r>
              <a:rPr dirty="0" sz="1350" spc="18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U,</a:t>
            </a:r>
            <a:r>
              <a:rPr dirty="0" sz="1350" spc="18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(Botulinum</a:t>
            </a:r>
            <a:r>
              <a:rPr dirty="0" sz="1350" spc="26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Toxin</a:t>
            </a:r>
            <a:r>
              <a:rPr dirty="0" sz="1350" spc="21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Type</a:t>
            </a:r>
            <a:r>
              <a:rPr dirty="0" sz="1350" spc="19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А</a:t>
            </a:r>
            <a:r>
              <a:rPr dirty="0" sz="1350" spc="17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for</a:t>
            </a:r>
            <a:r>
              <a:rPr dirty="0" sz="1350" spc="18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therapy),</a:t>
            </a:r>
            <a:r>
              <a:rPr dirty="0" sz="1350" spc="22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ліофілізат,</a:t>
            </a:r>
            <a:r>
              <a:rPr dirty="0" sz="1350" spc="229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флакон,</a:t>
            </a:r>
            <a:r>
              <a:rPr dirty="0" sz="1350" spc="215" b="1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28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виробника</a:t>
            </a:r>
            <a:r>
              <a:rPr dirty="0" sz="1350" spc="26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Refinex</a:t>
            </a:r>
            <a:r>
              <a:rPr dirty="0" sz="1350" spc="21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Japaп,</a:t>
            </a:r>
            <a:r>
              <a:rPr dirty="0" sz="1350" spc="22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офіційно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ввозився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на </a:t>
            </a:r>
            <a:r>
              <a:rPr dirty="0" sz="1350">
                <a:latin typeface="Times New Roman"/>
                <a:cs typeface="Times New Roman"/>
              </a:rPr>
              <a:t>територію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36830" marR="19050" indent="438150">
              <a:lnSpc>
                <a:spcPts val="1839"/>
              </a:lnSpc>
              <a:spcBef>
                <a:spcPts val="60"/>
              </a:spcBef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38100" marR="10160" indent="1270">
              <a:lnSpc>
                <a:spcPts val="1839"/>
              </a:lnSpc>
              <a:spcBef>
                <a:spcPts val="20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його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</a:t>
            </a:r>
            <a:endParaRPr sz="1350">
              <a:latin typeface="Times New Roman"/>
              <a:cs typeface="Times New Roman"/>
            </a:endParaRPr>
          </a:p>
          <a:p>
            <a:pPr algn="just" marL="38100" marR="19050" indent="1270">
              <a:lnSpc>
                <a:spcPts val="1800"/>
              </a:lnSpc>
              <a:spcBef>
                <a:spcPts val="25"/>
              </a:spcBef>
            </a:pP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зазначеного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двотижневий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строк </a:t>
            </a:r>
            <a:r>
              <a:rPr dirty="0" sz="1350" spc="10">
                <a:latin typeface="Times New Roman"/>
                <a:cs typeface="Times New Roman"/>
              </a:rPr>
              <a:t>направити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до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територіального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органу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Держлікслужби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копію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акта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про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знищення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41275" marR="20320" indent="450215">
              <a:lnSpc>
                <a:spcPts val="1839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44450" marR="5080" indent="441959">
              <a:lnSpc>
                <a:spcPts val="1760"/>
              </a:lnSpc>
              <a:spcBef>
                <a:spcPts val="5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350">
              <a:latin typeface="Times New Roman"/>
              <a:cs typeface="Times New Roman"/>
            </a:endParaRPr>
          </a:p>
          <a:p>
            <a:pPr marL="492125" marR="2508250" indent="-448309">
              <a:lnSpc>
                <a:spcPct val="115599"/>
              </a:lnSpc>
            </a:pPr>
            <a:r>
              <a:rPr dirty="0" sz="1350">
                <a:latin typeface="Times New Roman"/>
                <a:cs typeface="Times New Roman"/>
              </a:rPr>
              <a:t>Koпiï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algn="just" marL="48895" marR="13335" indent="447675">
              <a:lnSpc>
                <a:spcPct val="106700"/>
              </a:lnSpc>
              <a:spcBef>
                <a:spcPts val="145"/>
              </a:spcBef>
            </a:pPr>
            <a:r>
              <a:rPr dirty="0" sz="1350">
                <a:latin typeface="Times New Roman"/>
                <a:cs typeface="Times New Roman"/>
              </a:rPr>
              <a:t>ДП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«Державний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експертний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центр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здоров'я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37848" y="8100821"/>
            <a:ext cx="59499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Й</a:t>
            </a:r>
            <a:r>
              <a:rPr dirty="0" sz="950" spc="5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ОЛ0</a:t>
            </a:r>
            <a:r>
              <a:rPr dirty="0" sz="950" spc="75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ВП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72448" y="9614916"/>
            <a:ext cx="20459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Олена</a:t>
            </a:r>
            <a:r>
              <a:rPr dirty="0" sz="800" spc="-10">
                <a:latin typeface="Times New Roman"/>
                <a:cs typeface="Times New Roman"/>
              </a:rPr>
              <a:t> </a:t>
            </a:r>
            <a:r>
              <a:rPr dirty="0" sz="800" spc="-70">
                <a:latin typeface="Times New Roman"/>
                <a:cs typeface="Times New Roman"/>
              </a:rPr>
              <a:t>В</a:t>
            </a:r>
            <a:r>
              <a:rPr dirty="0" sz="800" spc="-114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ЯЗОВСЬКА,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 (044)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</a:t>
            </a:r>
            <a:r>
              <a:rPr dirty="0" sz="800">
                <a:latin typeface="Times New Roman"/>
                <a:cs typeface="Times New Roman"/>
              </a:rPr>
              <a:t>55-76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(І27)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701315" y="8077454"/>
            <a:ext cx="142367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55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55506" y="100583"/>
            <a:ext cx="444918" cy="621791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6311135" y="9302495"/>
            <a:ext cx="948055" cy="198120"/>
            <a:chOff x="6311135" y="9302495"/>
            <a:chExt cx="948055" cy="198120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11135" y="9302495"/>
              <a:ext cx="475392" cy="192024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26936" y="9390887"/>
              <a:ext cx="329117" cy="88391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792622" y="9390887"/>
              <a:ext cx="466249" cy="109728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103913" y="9253728"/>
            <a:ext cx="152369" cy="158496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480571" y="10113264"/>
            <a:ext cx="1861952" cy="243840"/>
          </a:xfrm>
          <a:prstGeom prst="rect">
            <a:avLst/>
          </a:prstGeom>
        </p:spPr>
      </p:pic>
      <p:grpSp>
        <p:nvGrpSpPr>
          <p:cNvPr id="9" name="object 9" descr=""/>
          <p:cNvGrpSpPr/>
          <p:nvPr/>
        </p:nvGrpSpPr>
        <p:grpSpPr>
          <a:xfrm>
            <a:off x="5805268" y="9299447"/>
            <a:ext cx="207645" cy="186055"/>
            <a:chOff x="5805268" y="9299447"/>
            <a:chExt cx="207645" cy="186055"/>
          </a:xfrm>
        </p:grpSpPr>
        <p:pic>
          <p:nvPicPr>
            <p:cNvPr id="10" name="object 10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844885" y="9299447"/>
              <a:ext cx="167606" cy="109728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805268" y="9403079"/>
              <a:ext cx="167606" cy="82296"/>
            </a:xfrm>
            <a:prstGeom prst="rect">
              <a:avLst/>
            </a:prstGeom>
          </p:spPr>
        </p:pic>
      </p:grpSp>
      <p:grpSp>
        <p:nvGrpSpPr>
          <p:cNvPr id="12" name="object 12" descr=""/>
          <p:cNvGrpSpPr/>
          <p:nvPr/>
        </p:nvGrpSpPr>
        <p:grpSpPr>
          <a:xfrm>
            <a:off x="6311135" y="9302495"/>
            <a:ext cx="475615" cy="192405"/>
            <a:chOff x="6311135" y="9302495"/>
            <a:chExt cx="475615" cy="192405"/>
          </a:xfrm>
        </p:grpSpPr>
        <p:pic>
          <p:nvPicPr>
            <p:cNvPr id="13" name="object 1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11135" y="9302495"/>
              <a:ext cx="475392" cy="192024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26936" y="9390887"/>
              <a:ext cx="329117" cy="88391"/>
            </a:xfrm>
            <a:prstGeom prst="rect">
              <a:avLst/>
            </a:prstGeom>
          </p:spPr>
        </p:pic>
      </p:grpSp>
      <p:grpSp>
        <p:nvGrpSpPr>
          <p:cNvPr id="15" name="object 15" descr=""/>
          <p:cNvGrpSpPr/>
          <p:nvPr/>
        </p:nvGrpSpPr>
        <p:grpSpPr>
          <a:xfrm>
            <a:off x="6792622" y="9268967"/>
            <a:ext cx="466725" cy="231775"/>
            <a:chOff x="6792622" y="9268967"/>
            <a:chExt cx="466725" cy="231775"/>
          </a:xfrm>
        </p:grpSpPr>
        <p:pic>
          <p:nvPicPr>
            <p:cNvPr id="16" name="object 16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890138" y="9268967"/>
              <a:ext cx="329117" cy="124968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792622" y="9390887"/>
              <a:ext cx="466249" cy="109728"/>
            </a:xfrm>
            <a:prstGeom prst="rect">
              <a:avLst/>
            </a:prstGeom>
          </p:spPr>
        </p:pic>
      </p:grpSp>
      <p:pic>
        <p:nvPicPr>
          <p:cNvPr id="18" name="object 18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820506" y="10268711"/>
            <a:ext cx="1682156" cy="204215"/>
          </a:xfrm>
          <a:prstGeom prst="rect">
            <a:avLst/>
          </a:prstGeom>
        </p:spPr>
      </p:pic>
      <p:pic>
        <p:nvPicPr>
          <p:cNvPr id="19" name="object 19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878407" y="9308592"/>
            <a:ext cx="1435318" cy="350519"/>
          </a:xfrm>
          <a:prstGeom prst="rect">
            <a:avLst/>
          </a:prstGeom>
        </p:spPr>
      </p:pic>
      <p:sp>
        <p:nvSpPr>
          <p:cNvPr id="20" name="object 20" descr=""/>
          <p:cNvSpPr txBox="1"/>
          <p:nvPr/>
        </p:nvSpPr>
        <p:spPr>
          <a:xfrm>
            <a:off x="1288299" y="739140"/>
            <a:ext cx="5789930" cy="116840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379095" marR="407670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ДЕРЖАВПА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СЛУЖБА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УKPAÏПП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51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270"/>
              </a:lnSpc>
              <a:spcBef>
                <a:spcPts val="5"/>
              </a:spcBef>
            </a:pPr>
            <a:r>
              <a:rPr dirty="0" sz="1150" spc="-35">
                <a:latin typeface="Times New Roman"/>
                <a:cs typeface="Times New Roman"/>
              </a:rPr>
              <a:t>проспект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м.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Киі'в,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03115,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тел/факс: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5">
                <a:latin typeface="Times New Roman"/>
                <a:cs typeface="Times New Roman"/>
              </a:rPr>
              <a:t>mail: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u="sng" sz="1150" spc="-3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d1sHdls_gov.na</a:t>
            </a:r>
            <a:r>
              <a:rPr dirty="0" sz="1150" spc="-35">
                <a:latin typeface="Times New Roman"/>
                <a:cs typeface="Times New Roman"/>
              </a:rPr>
              <a:t>, </a:t>
            </a:r>
            <a:r>
              <a:rPr dirty="0" u="sng" sz="1150" spc="-3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  <a:hlinkClick r:id="rId13"/>
              </a:rPr>
              <a:t>https://www.dls.gov.ua.</a:t>
            </a:r>
            <a:r>
              <a:rPr dirty="0" sz="1150" spc="-6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Код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251964" y="2055876"/>
            <a:ext cx="26390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78560" algn="l"/>
                <a:tab pos="2625725" algn="l"/>
              </a:tabLst>
            </a:pPr>
            <a:r>
              <a:rPr dirty="0" u="sng" sz="1400">
                <a:uFill>
                  <a:solidFill>
                    <a:srgbClr val="131313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Courier New"/>
                <a:cs typeface="Courier New"/>
              </a:rPr>
              <a:t>№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Courier New"/>
                <a:cs typeface="Courier New"/>
              </a:rPr>
              <a:t>	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383692" y="2071116"/>
            <a:ext cx="2741295" cy="8458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  <a:tabLst>
                <a:tab pos="1593850" algn="l"/>
                <a:tab pos="2712085" algn="l"/>
              </a:tabLst>
            </a:pPr>
            <a:r>
              <a:rPr dirty="0" sz="1300" spc="50">
                <a:latin typeface="Times New Roman"/>
                <a:cs typeface="Times New Roman"/>
              </a:rPr>
              <a:t>На </a:t>
            </a:r>
            <a:r>
              <a:rPr dirty="0" sz="1300">
                <a:latin typeface="Times New Roman"/>
                <a:cs typeface="Times New Roman"/>
              </a:rPr>
              <a:t>Yo</a:t>
            </a:r>
            <a:r>
              <a:rPr dirty="0" sz="1300" spc="125"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006600" algn="l"/>
              </a:tabLst>
            </a:pPr>
            <a:r>
              <a:rPr dirty="0" sz="1350" spc="-10">
                <a:latin typeface="Cambria"/>
                <a:cs typeface="Cambria"/>
              </a:rPr>
              <a:t>Еерівникам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суб'сктів</a:t>
            </a:r>
            <a:endParaRPr sz="1350">
              <a:latin typeface="Cambria"/>
              <a:cs typeface="Cambria"/>
            </a:endParaRPr>
          </a:p>
          <a:p>
            <a:pPr marL="20320">
              <a:lnSpc>
                <a:spcPct val="100000"/>
              </a:lnSpc>
              <a:spcBef>
                <a:spcPts val="40"/>
              </a:spcBef>
            </a:pPr>
            <a:r>
              <a:rPr dirty="0" sz="1300" spc="30">
                <a:latin typeface="Cambria"/>
                <a:cs typeface="Cambria"/>
              </a:rPr>
              <a:t>господарювання,</a:t>
            </a:r>
            <a:r>
              <a:rPr dirty="0" sz="1300" spc="300">
                <a:latin typeface="Cambria"/>
                <a:cs typeface="Cambria"/>
              </a:rPr>
              <a:t> </a:t>
            </a:r>
            <a:r>
              <a:rPr dirty="0" sz="1300" spc="30">
                <a:latin typeface="Cambria"/>
                <a:cs typeface="Cambria"/>
              </a:rPr>
              <a:t>які</a:t>
            </a:r>
            <a:r>
              <a:rPr dirty="0" sz="1300" spc="409">
                <a:latin typeface="Cambria"/>
                <a:cs typeface="Cambria"/>
              </a:rPr>
              <a:t> </a:t>
            </a:r>
            <a:r>
              <a:rPr dirty="0" sz="1300" spc="-10">
                <a:latin typeface="Cambria"/>
                <a:cs typeface="Cambria"/>
              </a:rPr>
              <a:t>займаються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734315" y="2894583"/>
            <a:ext cx="139827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  <a:tabLst>
                <a:tab pos="1325245" algn="l"/>
              </a:tabLst>
            </a:pPr>
            <a:r>
              <a:rPr dirty="0" sz="1300" spc="-10">
                <a:latin typeface="Cambria"/>
                <a:cs typeface="Cambria"/>
              </a:rPr>
              <a:t>зберіганням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50">
                <a:latin typeface="Cambria"/>
                <a:cs typeface="Cambria"/>
              </a:rPr>
              <a:t>i</a:t>
            </a:r>
            <a:endParaRPr sz="1300">
              <a:latin typeface="Cambria"/>
              <a:cs typeface="Cambria"/>
            </a:endParaRPr>
          </a:p>
          <a:p>
            <a:pPr algn="r" marR="24130">
              <a:lnSpc>
                <a:spcPct val="100000"/>
              </a:lnSpc>
              <a:spcBef>
                <a:spcPts val="45"/>
              </a:spcBef>
            </a:pPr>
            <a:r>
              <a:rPr dirty="0" sz="1300" spc="-10">
                <a:latin typeface="Cambria"/>
                <a:cs typeface="Cambria"/>
              </a:rPr>
              <a:t>лікарських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387371" y="2894583"/>
            <a:ext cx="1196340" cy="62865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 marR="5080" indent="6350">
              <a:lnSpc>
                <a:spcPts val="1610"/>
              </a:lnSpc>
              <a:spcBef>
                <a:spcPts val="110"/>
              </a:spcBef>
            </a:pPr>
            <a:r>
              <a:rPr dirty="0" sz="1300" spc="-10">
                <a:latin typeface="Cambria"/>
                <a:cs typeface="Cambria"/>
              </a:rPr>
              <a:t>реалізацісю, застосуванням </a:t>
            </a:r>
            <a:r>
              <a:rPr dirty="0" sz="1150" spc="105">
                <a:latin typeface="Times New Roman"/>
                <a:cs typeface="Times New Roman"/>
              </a:rPr>
              <a:t>засобів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194604" y="3695954"/>
            <a:ext cx="6032500" cy="503936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3215005" marR="94615" indent="-635">
              <a:lnSpc>
                <a:spcPct val="100699"/>
              </a:lnSpc>
              <a:spcBef>
                <a:spcPts val="85"/>
              </a:spcBef>
              <a:tabLst>
                <a:tab pos="4672965" algn="l"/>
              </a:tabLst>
            </a:pPr>
            <a:r>
              <a:rPr dirty="0" sz="1350" spc="65">
                <a:latin typeface="Times New Roman"/>
                <a:cs typeface="Times New Roman"/>
              </a:rPr>
              <a:t>Керівнпкам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</a:t>
            </a:r>
            <a:r>
              <a:rPr dirty="0" sz="1350" spc="55">
                <a:latin typeface="Times New Roman"/>
                <a:cs typeface="Times New Roman"/>
              </a:rPr>
              <a:t>органів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R="33655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РОЗПОРЯДЖЕІ</a:t>
            </a:r>
            <a:r>
              <a:rPr dirty="0" sz="1400" spc="28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ItЯ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720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5875" marR="5715" indent="-3810">
              <a:lnSpc>
                <a:spcPct val="111900"/>
              </a:lnSpc>
            </a:pPr>
            <a:r>
              <a:rPr dirty="0" sz="1400" spc="-20">
                <a:latin typeface="Times New Roman"/>
                <a:cs typeface="Times New Roman"/>
              </a:rPr>
              <a:t>«Основи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17,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Положення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спужбу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встановпення</a:t>
            </a:r>
            <a:r>
              <a:rPr dirty="0" sz="1350" spc="4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</a:t>
            </a:r>
            <a:endParaRPr sz="1350">
              <a:latin typeface="Times New Roman"/>
              <a:cs typeface="Times New Roman"/>
            </a:endParaRPr>
          </a:p>
          <a:p>
            <a:pPr algn="just" marL="27940" marR="5715" indent="-5080">
              <a:lnSpc>
                <a:spcPct val="1125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3s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</a:t>
            </a:r>
            <a:endParaRPr sz="1400">
              <a:latin typeface="Times New Roman"/>
              <a:cs typeface="Times New Roman"/>
            </a:endParaRPr>
          </a:p>
          <a:p>
            <a:pPr algn="just" marL="34290" marR="5080" indent="-1905">
              <a:lnSpc>
                <a:spcPct val="111800"/>
              </a:lnSpc>
              <a:spcBef>
                <a:spcPts val="25"/>
              </a:spcBef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3s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 знищення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2атверджених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заресстрованих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25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216434" y="8714485"/>
            <a:ext cx="6009640" cy="48260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r" marR="13335">
              <a:lnSpc>
                <a:spcPct val="100000"/>
              </a:lnSpc>
              <a:spcBef>
                <a:spcPts val="280"/>
              </a:spcBef>
              <a:tabLst>
                <a:tab pos="305435" algn="l"/>
                <a:tab pos="1482090" algn="l"/>
                <a:tab pos="1811020" algn="l"/>
                <a:tab pos="2569845" algn="l"/>
                <a:tab pos="3724910" algn="l"/>
                <a:tab pos="4956175" algn="l"/>
              </a:tabLst>
            </a:pP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15">
                <a:latin typeface="Times New Roman"/>
                <a:cs typeface="Times New Roman"/>
              </a:rPr>
              <a:t>No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міжнародного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180"/>
              </a:spcBef>
            </a:pPr>
            <a:r>
              <a:rPr dirty="0" sz="1350" spc="-10">
                <a:latin typeface="Times New Roman"/>
                <a:cs typeface="Times New Roman"/>
              </a:rPr>
              <a:t>15.12.2025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217473" y="8944147"/>
            <a:ext cx="4929505" cy="723900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  <a:tabLst>
                <a:tab pos="531495" algn="l"/>
                <a:tab pos="1708150" algn="l"/>
                <a:tab pos="2820035" algn="l"/>
                <a:tab pos="3747135" algn="l"/>
                <a:tab pos="4696460" algn="l"/>
              </a:tabLst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Всесвітньої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організації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здоров'я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endParaRPr sz="1350">
              <a:latin typeface="Times New Roman"/>
              <a:cs typeface="Times New Roman"/>
            </a:endParaRPr>
          </a:p>
          <a:p>
            <a:pPr marL="17145" marR="338455" indent="-2540">
              <a:lnSpc>
                <a:spcPct val="110000"/>
              </a:lnSpc>
              <a:spcBef>
                <a:spcPts val="10"/>
              </a:spcBef>
            </a:pP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RPQ/REG/ISF/Alert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7.2025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обігу </a:t>
            </a:r>
            <a:r>
              <a:rPr dirty="0" sz="1400">
                <a:latin typeface="Times New Roman"/>
                <a:cs typeface="Times New Roman"/>
              </a:rPr>
              <a:t>д'Івуару,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Сгипту,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Лівану,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Лівії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Туречиини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FS5173,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2429271" y="9846564"/>
            <a:ext cx="2604135" cy="280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885"/>
              </a:lnSpc>
              <a:spcBef>
                <a:spcPts val="100"/>
              </a:spcBef>
            </a:pPr>
            <a:r>
              <a:rPr dirty="0" baseline="13888" sz="900">
                <a:latin typeface="Lucida Sans Unicode"/>
                <a:cs typeface="Lucida Sans Unicode"/>
              </a:rPr>
              <a:t>М</a:t>
            </a:r>
            <a:r>
              <a:rPr dirty="0" sz="800">
                <a:latin typeface="Lucida Sans Unicode"/>
                <a:cs typeface="Lucida Sans Unicode"/>
              </a:rPr>
              <a:t>+</a:t>
            </a:r>
            <a:r>
              <a:rPr dirty="0" sz="800" spc="-9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203835">
              <a:lnSpc>
                <a:spcPts val="1125"/>
              </a:lnSpc>
            </a:pPr>
            <a:r>
              <a:rPr dirty="0" sz="1000" spc="-130">
                <a:latin typeface="Lucida Sans Unicode"/>
                <a:cs typeface="Lucida Sans Unicode"/>
              </a:rPr>
              <a:t>№1079-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4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-50">
                <a:latin typeface="Lucida Sans Unicode"/>
                <a:cs typeface="Lucida Sans Unicode"/>
              </a:rPr>
              <a:t> </a:t>
            </a:r>
            <a:r>
              <a:rPr dirty="0" sz="1000" spc="-40">
                <a:latin typeface="Lucida Sans Unicode"/>
                <a:cs typeface="Lucida Sans Unicode"/>
              </a:rPr>
              <a:t>19.12.2025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157461" y="9595866"/>
            <a:ext cx="1289685" cy="675640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algn="ctr" marL="142240" marR="255904" indent="81915">
              <a:lnSpc>
                <a:spcPct val="83000"/>
              </a:lnSpc>
              <a:spcBef>
                <a:spcPts val="290"/>
              </a:spcBef>
            </a:pPr>
            <a:r>
              <a:rPr dirty="0" sz="950">
                <a:latin typeface="Times New Roman"/>
                <a:cs typeface="Times New Roman"/>
              </a:rPr>
              <a:t>контролю</a:t>
            </a:r>
            <a:r>
              <a:rPr dirty="0" sz="950" spc="140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6510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dirty="0" sz="800" spc="-65">
                <a:latin typeface="Times New Roman"/>
                <a:cs typeface="Times New Roman"/>
              </a:rPr>
              <a:t>№924,302.</a:t>
            </a:r>
            <a:r>
              <a:rPr dirty="0" sz="800" spc="-4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вЙ</a:t>
            </a:r>
            <a:r>
              <a:rPr dirty="0" sz="800" spc="8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19.12.2025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00984" y="7242047"/>
            <a:ext cx="2208276" cy="918972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33416" y="583946"/>
            <a:ext cx="6064250" cy="5388610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  <a:tabLst>
                <a:tab pos="798830" algn="l"/>
                <a:tab pos="1597025" algn="l"/>
                <a:tab pos="2356485" algn="l"/>
                <a:tab pos="3110230" algn="l"/>
                <a:tab pos="3908425" algn="l"/>
                <a:tab pos="4638040" algn="l"/>
              </a:tabLst>
            </a:pPr>
            <a:r>
              <a:rPr dirty="0" sz="1350" spc="-10">
                <a:latin typeface="Times New Roman"/>
                <a:cs typeface="Times New Roman"/>
              </a:rPr>
              <a:t>GS4328,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GTS817,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HJ8710,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HJ8715,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LV1850,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TS2190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фальсифіковаиого</a:t>
            </a:r>
            <a:endParaRPr sz="1350">
              <a:latin typeface="Times New Roman"/>
              <a:cs typeface="Times New Roman"/>
            </a:endParaRPr>
          </a:p>
          <a:p>
            <a:pPr marL="19050" marR="49530" indent="-1905">
              <a:lnSpc>
                <a:spcPts val="187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IBRANCE,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125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mg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(палбоцикліб),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капсули,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маркуванням </a:t>
            </a:r>
            <a:r>
              <a:rPr dirty="0" sz="1350">
                <a:latin typeface="Times New Roman"/>
                <a:cs typeface="Times New Roman"/>
              </a:rPr>
              <a:t>виробника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Pfizer,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містить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активной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фармацевтичної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субстанції.</a:t>
            </a:r>
            <a:endParaRPr sz="1350">
              <a:latin typeface="Times New Roman"/>
              <a:cs typeface="Times New Roman"/>
            </a:endParaRPr>
          </a:p>
          <a:p>
            <a:pPr marL="464184">
              <a:lnSpc>
                <a:spcPct val="10000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активної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протидіі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те,</a:t>
            </a:r>
            <a:endParaRPr sz="1350">
              <a:latin typeface="Times New Roman"/>
              <a:cs typeface="Times New Roman"/>
            </a:endParaRPr>
          </a:p>
          <a:p>
            <a:pPr marL="23495" marR="30480">
              <a:lnSpc>
                <a:spcPts val="187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ю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r" marR="40640">
              <a:lnSpc>
                <a:spcPct val="100000"/>
              </a:lnSpc>
              <a:spcBef>
                <a:spcPts val="80"/>
              </a:spcBef>
            </a:pPr>
            <a:r>
              <a:rPr dirty="0" sz="1350" spc="95">
                <a:latin typeface="Times New Roman"/>
                <a:cs typeface="Times New Roman"/>
              </a:rPr>
              <a:t>ЗАБОРОНЯЮ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FS5173,</a:t>
            </a:r>
            <a:endParaRPr sz="1350">
              <a:latin typeface="Times New Roman"/>
              <a:cs typeface="Times New Roman"/>
            </a:endParaRPr>
          </a:p>
          <a:p>
            <a:pPr algn="r" marR="34925">
              <a:lnSpc>
                <a:spcPct val="100000"/>
              </a:lnSpc>
              <a:spcBef>
                <a:spcPts val="250"/>
              </a:spcBef>
              <a:tabLst>
                <a:tab pos="799465" algn="l"/>
                <a:tab pos="1599565" algn="l"/>
                <a:tab pos="2363470" algn="l"/>
                <a:tab pos="3143885" algn="l"/>
                <a:tab pos="3902710" algn="l"/>
                <a:tab pos="4657725" algn="l"/>
                <a:tab pos="5431790" algn="l"/>
              </a:tabLst>
            </a:pPr>
            <a:r>
              <a:rPr dirty="0" sz="1350" spc="-10" b="1">
                <a:latin typeface="Times New Roman"/>
                <a:cs typeface="Times New Roman"/>
              </a:rPr>
              <a:t>GK2981,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GR6491,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GS4328,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GT5817,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HJ8710,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HJ8715,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LV1850,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TS2190</a:t>
            </a:r>
            <a:endParaRPr sz="1350">
              <a:latin typeface="Times New Roman"/>
              <a:cs typeface="Times New Roman"/>
            </a:endParaRPr>
          </a:p>
          <a:p>
            <a:pPr algn="just" marL="29845" marR="24765" indent="-635">
              <a:lnSpc>
                <a:spcPts val="187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фальсифікованого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IBRANCE,</a:t>
            </a:r>
            <a:r>
              <a:rPr dirty="0" sz="1350" spc="229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125</a:t>
            </a:r>
            <a:r>
              <a:rPr dirty="0" sz="1350" spc="19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mg</a:t>
            </a:r>
            <a:r>
              <a:rPr dirty="0" sz="1350" spc="200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(палбоцикліб), </a:t>
            </a:r>
            <a:r>
              <a:rPr dirty="0" sz="1350" b="1">
                <a:latin typeface="Times New Roman"/>
                <a:cs typeface="Times New Roman"/>
              </a:rPr>
              <a:t>капсули,</a:t>
            </a:r>
            <a:r>
              <a:rPr dirty="0" sz="1350" spc="229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24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виробника</a:t>
            </a:r>
            <a:r>
              <a:rPr dirty="0" sz="1350" spc="27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Pfizer,</a:t>
            </a:r>
            <a:r>
              <a:rPr dirty="0" sz="1350" spc="21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17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17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містить</a:t>
            </a:r>
            <a:r>
              <a:rPr dirty="0" sz="1350" spc="200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активної </a:t>
            </a:r>
            <a:r>
              <a:rPr dirty="0" sz="1350" spc="10" b="1">
                <a:latin typeface="Times New Roman"/>
                <a:cs typeface="Times New Roman"/>
              </a:rPr>
              <a:t>фармацевтичної</a:t>
            </a:r>
            <a:r>
              <a:rPr dirty="0" sz="1350" spc="18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субстанції.</a:t>
            </a:r>
            <a:endParaRPr sz="1350">
              <a:latin typeface="Times New Roman"/>
              <a:cs typeface="Times New Roman"/>
            </a:endParaRPr>
          </a:p>
          <a:p>
            <a:pPr algn="just" marL="387350">
              <a:lnSpc>
                <a:spcPct val="100000"/>
              </a:lnSpc>
              <a:spcBef>
                <a:spcPts val="80"/>
              </a:spcBef>
            </a:pPr>
            <a:r>
              <a:rPr dirty="0" sz="1350">
                <a:latin typeface="Times New Roman"/>
                <a:cs typeface="Times New Roman"/>
              </a:rPr>
              <a:t>Cy6’сктам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  <a:p>
            <a:pPr algn="just" marL="35560" marR="13335" indent="-4445">
              <a:lnSpc>
                <a:spcPct val="112999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вказаних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про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44450" marR="45720" indent="349885">
              <a:lnSpc>
                <a:spcPct val="1133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територіальні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43815" marR="5080" indent="447040">
              <a:lnSpc>
                <a:spcPct val="1111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68600" y="6189218"/>
            <a:ext cx="3434079" cy="949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4490" marR="5080" indent="-352425">
              <a:lnSpc>
                <a:spcPct val="113300"/>
              </a:lnSpc>
              <a:spcBef>
                <a:spcPts val="100"/>
              </a:spcBef>
              <a:tabLst>
                <a:tab pos="758825" algn="l"/>
                <a:tab pos="1859914" algn="l"/>
                <a:tab pos="2877185" algn="l"/>
              </a:tabLst>
            </a:pPr>
            <a:r>
              <a:rPr dirty="0" sz="1350">
                <a:latin typeface="Times New Roman"/>
                <a:cs typeface="Times New Roman"/>
              </a:rPr>
              <a:t>Koпïi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 </a:t>
            </a: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endParaRPr sz="135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145"/>
              </a:spcBef>
            </a:pPr>
            <a:r>
              <a:rPr dirty="0" sz="1350" spc="-10">
                <a:latin typeface="Times New Roman"/>
                <a:cs typeface="Times New Roman"/>
              </a:rPr>
              <a:t>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620460" y="6682993"/>
            <a:ext cx="25692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61415" algn="l"/>
                <a:tab pos="1942464" algn="l"/>
              </a:tabLst>
            </a:pP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30576" y="7625588"/>
            <a:ext cx="5962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ourier New"/>
                <a:cs typeface="Courier New"/>
              </a:rPr>
              <a:t>ГОЛОВЯ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20003" y="9514331"/>
            <a:ext cx="19831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Ніна</a:t>
            </a:r>
            <a:r>
              <a:rPr dirty="0" sz="800" spc="8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ЧОРНЕНБКА,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(044)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701315" y="7620254"/>
            <a:ext cx="142367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55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2025-12-20T20:08:16Z</dcterms:created>
  <dcterms:modified xsi:type="dcterms:W3CDTF">2025-12-20T20:08:16Z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2025-12-20T00:00:00Z</vt:filetime>
  </property>
  <property fmtid="{D5CDD505-2E9C-101B-9397-08002B2CF9AE}" pid="3" name="LastSaved">
    <vt:filetime>2025-12-20T00:00:00Z</vt:filetime>
  </property>
  <property fmtid="{D5CDD505-2E9C-101B-9397-08002B2CF9AE}" pid="4" name="Producer">
    <vt:lpwstr>iLovePDF</vt:lpwstr>
  </property>
</Properties>
</file>