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7772400" cy="12801600"/>
  <p:notesSz cx="7772400" cy="128016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hyperlink" Target="http://www.dls.qov.na/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78352" y="10146792"/>
            <a:ext cx="3072383" cy="542544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874008" y="469391"/>
            <a:ext cx="460248" cy="600455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1054608" y="2449067"/>
            <a:ext cx="1066800" cy="0"/>
          </a:xfrm>
          <a:custGeom>
            <a:avLst/>
            <a:gdLst/>
            <a:ahLst/>
            <a:cxnLst/>
            <a:rect l="l" t="t" r="r" b="b"/>
            <a:pathLst>
              <a:path w="1066800" h="0">
                <a:moveTo>
                  <a:pt x="0" y="0"/>
                </a:moveTo>
                <a:lnTo>
                  <a:pt x="1066800" y="0"/>
                </a:lnTo>
              </a:path>
            </a:pathLst>
          </a:custGeom>
          <a:ln w="9144">
            <a:solidFill>
              <a:srgbClr val="0F0C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4803647" y="2446019"/>
            <a:ext cx="1228725" cy="0"/>
          </a:xfrm>
          <a:custGeom>
            <a:avLst/>
            <a:gdLst/>
            <a:ahLst/>
            <a:cxnLst/>
            <a:rect l="l" t="t" r="r" b="b"/>
            <a:pathLst>
              <a:path w="1228725" h="0">
                <a:moveTo>
                  <a:pt x="0" y="0"/>
                </a:moveTo>
                <a:lnTo>
                  <a:pt x="1228344" y="0"/>
                </a:lnTo>
              </a:path>
            </a:pathLst>
          </a:custGeom>
          <a:ln w="9144">
            <a:solidFill>
              <a:srgbClr val="0F0C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6294120" y="2446019"/>
            <a:ext cx="841375" cy="0"/>
          </a:xfrm>
          <a:custGeom>
            <a:avLst/>
            <a:gdLst/>
            <a:ahLst/>
            <a:cxnLst/>
            <a:rect l="l" t="t" r="r" b="b"/>
            <a:pathLst>
              <a:path w="841375" h="0">
                <a:moveTo>
                  <a:pt x="0" y="0"/>
                </a:moveTo>
                <a:lnTo>
                  <a:pt x="841247" y="0"/>
                </a:lnTo>
              </a:path>
            </a:pathLst>
          </a:custGeom>
          <a:ln w="9144">
            <a:solidFill>
              <a:srgbClr val="0F0C13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2896" y="2142743"/>
            <a:ext cx="5169408" cy="329183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079003" y="1005586"/>
            <a:ext cx="6032500" cy="1143000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algn="ctr" marR="11430">
              <a:lnSpc>
                <a:spcPct val="100000"/>
              </a:lnSpc>
              <a:spcBef>
                <a:spcPts val="325"/>
              </a:spcBef>
            </a:pPr>
            <a:r>
              <a:rPr dirty="0" sz="1450" spc="-10">
                <a:latin typeface="Times New Roman"/>
                <a:cs typeface="Times New Roman"/>
              </a:rPr>
              <a:t>ДЕРЖЛІКСЛУЖБА</a:t>
            </a:r>
            <a:endParaRPr sz="1450">
              <a:latin typeface="Times New Roman"/>
              <a:cs typeface="Times New Roman"/>
            </a:endParaRPr>
          </a:p>
          <a:p>
            <a:pPr algn="ctr">
              <a:lnSpc>
                <a:spcPts val="1685"/>
              </a:lnSpc>
              <a:spcBef>
                <a:spcPts val="229"/>
              </a:spcBef>
            </a:pPr>
            <a:r>
              <a:rPr dirty="0" sz="1450">
                <a:latin typeface="Times New Roman"/>
                <a:cs typeface="Times New Roman"/>
              </a:rPr>
              <a:t>ДЕРЖАВПА</a:t>
            </a:r>
            <a:r>
              <a:rPr dirty="0" sz="1450" spc="1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СЛУЖБА</a:t>
            </a:r>
            <a:r>
              <a:rPr dirty="0" sz="1450" spc="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3</a:t>
            </a:r>
            <a:r>
              <a:rPr dirty="0" sz="1450" spc="1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ЛІКАРСЬКИХ</a:t>
            </a:r>
            <a:r>
              <a:rPr dirty="0" sz="1450" spc="19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ctr">
              <a:lnSpc>
                <a:spcPts val="1685"/>
              </a:lnSpc>
            </a:pP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10">
                <a:latin typeface="Times New Roman"/>
                <a:cs typeface="Times New Roman"/>
              </a:rPr>
              <a:t> </a:t>
            </a:r>
            <a:r>
              <a:rPr dirty="0" sz="1450" spc="-45" b="1">
                <a:latin typeface="Times New Roman"/>
                <a:cs typeface="Times New Roman"/>
              </a:rPr>
              <a:t>КОПТРОЛЮ</a:t>
            </a:r>
            <a:r>
              <a:rPr dirty="0" sz="1450" spc="140" b="1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</a:t>
            </a:r>
            <a:r>
              <a:rPr dirty="0" sz="1450" spc="-15">
                <a:latin typeface="Times New Roman"/>
                <a:cs typeface="Times New Roman"/>
              </a:rPr>
              <a:t> </a:t>
            </a:r>
            <a:r>
              <a:rPr dirty="0" sz="1450" spc="-55" b="1">
                <a:latin typeface="Times New Roman"/>
                <a:cs typeface="Times New Roman"/>
              </a:rPr>
              <a:t>ПАРКОТИКАМИ</a:t>
            </a:r>
            <a:r>
              <a:rPr dirty="0" sz="1450" spc="254" b="1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У</a:t>
            </a:r>
            <a:r>
              <a:rPr dirty="0" sz="1450" spc="-2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КІРОВОГРАДСЬКІЙ</a:t>
            </a:r>
            <a:r>
              <a:rPr dirty="0" sz="1450" spc="-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ОБЛАСТІ</a:t>
            </a:r>
            <a:endParaRPr sz="1450">
              <a:latin typeface="Times New Roman"/>
              <a:cs typeface="Times New Roman"/>
            </a:endParaRPr>
          </a:p>
          <a:p>
            <a:pPr algn="ctr" marL="935355" marR="923925">
              <a:lnSpc>
                <a:spcPts val="1150"/>
              </a:lnSpc>
              <a:spcBef>
                <a:spcPts val="950"/>
              </a:spcBef>
            </a:pPr>
            <a:r>
              <a:rPr dirty="0" sz="1050" spc="-20">
                <a:latin typeface="Times New Roman"/>
                <a:cs typeface="Times New Roman"/>
              </a:rPr>
              <a:t>вул.</a:t>
            </a:r>
            <a:r>
              <a:rPr dirty="0" sz="1050" spc="-4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Преображенська.</a:t>
            </a:r>
            <a:r>
              <a:rPr dirty="0" sz="1050" spc="-2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2.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10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Кропившіцький, </a:t>
            </a:r>
            <a:r>
              <a:rPr dirty="0" sz="1050" spc="-20">
                <a:latin typeface="Times New Roman"/>
                <a:cs typeface="Times New Roman"/>
              </a:rPr>
              <a:t>25006,</a:t>
            </a:r>
            <a:r>
              <a:rPr dirty="0" sz="1050" spc="3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тел/факс:</a:t>
            </a:r>
            <a:r>
              <a:rPr dirty="0" sz="1050" spc="5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(0523)</a:t>
            </a:r>
            <a:r>
              <a:rPr dirty="0" sz="1050" spc="5">
                <a:latin typeface="Times New Roman"/>
                <a:cs typeface="Times New Roman"/>
              </a:rPr>
              <a:t> </a:t>
            </a:r>
            <a:r>
              <a:rPr dirty="0" sz="1050" spc="-45">
                <a:latin typeface="Times New Roman"/>
                <a:cs typeface="Times New Roman"/>
              </a:rPr>
              <a:t>32-14-</a:t>
            </a:r>
            <a:r>
              <a:rPr dirty="0" sz="1050" spc="-25">
                <a:latin typeface="Times New Roman"/>
                <a:cs typeface="Times New Roman"/>
              </a:rPr>
              <a:t>41 </a:t>
            </a:r>
            <a:r>
              <a:rPr dirty="0" sz="1050" spc="-35">
                <a:latin typeface="Times New Roman"/>
                <a:cs typeface="Times New Roman"/>
              </a:rPr>
              <a:t>e-</a:t>
            </a:r>
            <a:r>
              <a:rPr dirty="0" sz="1050" spc="-20">
                <a:latin typeface="Times New Roman"/>
                <a:cs typeface="Times New Roman"/>
              </a:rPr>
              <a:t>mail:</a:t>
            </a:r>
            <a:r>
              <a:rPr dirty="0" sz="1050" spc="35">
                <a:latin typeface="Times New Roman"/>
                <a:cs typeface="Times New Roman"/>
              </a:rPr>
              <a:t> </a:t>
            </a:r>
            <a:r>
              <a:rPr dirty="0" u="sng" sz="1050" spc="-55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dls.kr5й,d1s.gov.na</a:t>
            </a:r>
            <a:r>
              <a:rPr dirty="0" sz="1050" spc="-55">
                <a:latin typeface="Times New Roman"/>
                <a:cs typeface="Times New Roman"/>
              </a:rPr>
              <a:t>,</a:t>
            </a:r>
            <a:r>
              <a:rPr dirty="0" sz="1050" spc="-15">
                <a:latin typeface="Times New Roman"/>
                <a:cs typeface="Times New Roman"/>
              </a:rPr>
              <a:t> </a:t>
            </a:r>
            <a:r>
              <a:rPr dirty="0" u="sng" sz="1050" spc="-3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  <a:hlinkClick r:id="rId5"/>
              </a:rPr>
              <a:t>htips://www.dls.qov.na</a:t>
            </a:r>
            <a:r>
              <a:rPr dirty="0" sz="1050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Код</a:t>
            </a:r>
            <a:r>
              <a:rPr dirty="0" sz="1050" spc="-15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СДРПОУ</a:t>
            </a:r>
            <a:r>
              <a:rPr dirty="0" sz="1050" spc="6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37059505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021091" y="2765805"/>
            <a:ext cx="6136640" cy="5163185"/>
          </a:xfrm>
          <a:prstGeom prst="rect">
            <a:avLst/>
          </a:prstGeom>
        </p:spPr>
        <p:txBody>
          <a:bodyPr wrap="square" lIns="0" tIns="27940" rIns="0" bIns="0" rtlCol="0" vert="horz">
            <a:spAutoFit/>
          </a:bodyPr>
          <a:lstStyle/>
          <a:p>
            <a:pPr marL="3172460" marR="426084" indent="5080">
              <a:lnSpc>
                <a:spcPct val="93100"/>
              </a:lnSpc>
              <a:spcBef>
                <a:spcPts val="220"/>
              </a:spcBef>
            </a:pPr>
            <a:r>
              <a:rPr dirty="0" sz="1450">
                <a:latin typeface="Times New Roman"/>
                <a:cs typeface="Times New Roman"/>
              </a:rPr>
              <a:t>Еерівникам</a:t>
            </a:r>
            <a:r>
              <a:rPr dirty="0" sz="1450" spc="3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17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Уповноваженим </a:t>
            </a:r>
            <a:r>
              <a:rPr dirty="0" sz="1450">
                <a:latin typeface="Times New Roman"/>
                <a:cs typeface="Times New Roman"/>
              </a:rPr>
              <a:t>особам</a:t>
            </a:r>
            <a:r>
              <a:rPr dirty="0" sz="1450" spc="10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аптечних</a:t>
            </a:r>
            <a:r>
              <a:rPr dirty="0" sz="1450" spc="1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3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медичних закладів</a:t>
            </a:r>
            <a:endParaRPr sz="1450">
              <a:latin typeface="Times New Roman"/>
              <a:cs typeface="Times New Roman"/>
            </a:endParaRPr>
          </a:p>
          <a:p>
            <a:pPr marL="3175635">
              <a:lnSpc>
                <a:spcPts val="1610"/>
              </a:lnSpc>
            </a:pPr>
            <a:r>
              <a:rPr dirty="0" sz="1450">
                <a:latin typeface="Times New Roman"/>
                <a:cs typeface="Times New Roman"/>
              </a:rPr>
              <a:t>Кіровоградської</a:t>
            </a:r>
            <a:r>
              <a:rPr dirty="0" sz="1450" spc="31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області</a:t>
            </a:r>
            <a:endParaRPr sz="14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40"/>
              </a:spcBef>
            </a:pPr>
            <a:endParaRPr sz="1450">
              <a:latin typeface="Times New Roman"/>
              <a:cs typeface="Times New Roman"/>
            </a:endParaRPr>
          </a:p>
          <a:p>
            <a:pPr algn="just" marL="15875">
              <a:lnSpc>
                <a:spcPct val="100000"/>
              </a:lnSpc>
            </a:pPr>
            <a:r>
              <a:rPr dirty="0" sz="1450">
                <a:latin typeface="Times New Roman"/>
                <a:cs typeface="Times New Roman"/>
              </a:rPr>
              <a:t>До</a:t>
            </a:r>
            <a:r>
              <a:rPr dirty="0" sz="1450" spc="2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уваги</a:t>
            </a:r>
            <a:r>
              <a:rPr dirty="0" sz="1450" spc="8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Уповноважених</a:t>
            </a:r>
            <a:r>
              <a:rPr dirty="0" sz="1450" spc="19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осіб!</a:t>
            </a:r>
            <a:endParaRPr sz="1450">
              <a:latin typeface="Times New Roman"/>
              <a:cs typeface="Times New Roman"/>
            </a:endParaRPr>
          </a:p>
          <a:p>
            <a:pPr algn="just" marL="13335" marR="107314" indent="448945">
              <a:lnSpc>
                <a:spcPct val="106600"/>
              </a:lnSpc>
              <a:spcBef>
                <a:spcPts val="1410"/>
              </a:spcBef>
            </a:pPr>
            <a:r>
              <a:rPr dirty="0" sz="1450">
                <a:latin typeface="Times New Roman"/>
                <a:cs typeface="Times New Roman"/>
              </a:rPr>
              <a:t>Надаемо</a:t>
            </a:r>
            <a:r>
              <a:rPr dirty="0" sz="1450" spc="3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лист</a:t>
            </a:r>
            <a:r>
              <a:rPr dirty="0" sz="1450" spc="30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Державної</a:t>
            </a:r>
            <a:r>
              <a:rPr dirty="0" sz="1450" spc="38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служби</a:t>
            </a:r>
            <a:r>
              <a:rPr dirty="0" sz="1450" spc="32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України</a:t>
            </a:r>
            <a:r>
              <a:rPr dirty="0" sz="1450" spc="38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</a:t>
            </a:r>
            <a:r>
              <a:rPr dirty="0" sz="1450" spc="29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лікарських</a:t>
            </a:r>
            <a:r>
              <a:rPr dirty="0" sz="1450" spc="38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засобів</a:t>
            </a:r>
            <a:r>
              <a:rPr dirty="0" sz="1450" spc="35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та </a:t>
            </a:r>
            <a:r>
              <a:rPr dirty="0" sz="1450">
                <a:latin typeface="Times New Roman"/>
                <a:cs typeface="Times New Roman"/>
              </a:rPr>
              <a:t>контролю</a:t>
            </a:r>
            <a:r>
              <a:rPr dirty="0" sz="1450" spc="49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</a:t>
            </a:r>
            <a:r>
              <a:rPr dirty="0" sz="1450" spc="44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наркотиками</a:t>
            </a:r>
            <a:r>
              <a:rPr dirty="0" sz="1450" spc="490">
                <a:latin typeface="Times New Roman"/>
                <a:cs typeface="Times New Roman"/>
              </a:rPr>
              <a:t>  </a:t>
            </a:r>
            <a:r>
              <a:rPr dirty="0" sz="1450" b="1">
                <a:latin typeface="Times New Roman"/>
                <a:cs typeface="Times New Roman"/>
              </a:rPr>
              <a:t>про</a:t>
            </a:r>
            <a:r>
              <a:rPr dirty="0" sz="1450" spc="484" b="1">
                <a:latin typeface="Times New Roman"/>
                <a:cs typeface="Times New Roman"/>
              </a:rPr>
              <a:t> </a:t>
            </a:r>
            <a:r>
              <a:rPr dirty="0" sz="1450" b="1">
                <a:latin typeface="Times New Roman"/>
                <a:cs typeface="Times New Roman"/>
              </a:rPr>
              <a:t>поновлення</a:t>
            </a:r>
            <a:r>
              <a:rPr dirty="0" sz="1450" spc="90" b="1">
                <a:latin typeface="Times New Roman"/>
                <a:cs typeface="Times New Roman"/>
              </a:rPr>
              <a:t>  </a:t>
            </a:r>
            <a:r>
              <a:rPr dirty="0" sz="1450" b="1">
                <a:latin typeface="Times New Roman"/>
                <a:cs typeface="Times New Roman"/>
              </a:rPr>
              <a:t>обігу</a:t>
            </a:r>
            <a:r>
              <a:rPr dirty="0" sz="1450" spc="459" b="1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cepiï</a:t>
            </a:r>
            <a:r>
              <a:rPr dirty="0" sz="1450" spc="490">
                <a:latin typeface="Times New Roman"/>
                <a:cs typeface="Times New Roman"/>
              </a:rPr>
              <a:t> </a:t>
            </a:r>
            <a:r>
              <a:rPr dirty="0" sz="1450" spc="-60" b="1">
                <a:latin typeface="Times New Roman"/>
                <a:cs typeface="Times New Roman"/>
              </a:rPr>
              <a:t>AA5425/1-</a:t>
            </a:r>
            <a:r>
              <a:rPr dirty="0" sz="1450" spc="-50" b="1">
                <a:latin typeface="Times New Roman"/>
                <a:cs typeface="Times New Roman"/>
              </a:rPr>
              <a:t>1 </a:t>
            </a:r>
            <a:r>
              <a:rPr dirty="0" sz="1450" spc="-25">
                <a:latin typeface="Times New Roman"/>
                <a:cs typeface="Times New Roman"/>
              </a:rPr>
              <a:t>лікарського</a:t>
            </a:r>
            <a:r>
              <a:rPr dirty="0" sz="1450" spc="12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засобу</a:t>
            </a:r>
            <a:r>
              <a:rPr dirty="0" sz="1450" spc="8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НАТРІЮ</a:t>
            </a:r>
            <a:r>
              <a:rPr dirty="0" sz="1450" spc="14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ХЛОРИД,</a:t>
            </a:r>
            <a:r>
              <a:rPr dirty="0" sz="1450" spc="15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розчип</a:t>
            </a:r>
            <a:r>
              <a:rPr dirty="0" sz="1450" spc="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для</a:t>
            </a:r>
            <a:r>
              <a:rPr dirty="0" sz="1450" spc="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інфузіи,</a:t>
            </a:r>
            <a:r>
              <a:rPr dirty="0" sz="1450" spc="2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9</a:t>
            </a:r>
            <a:r>
              <a:rPr dirty="0" sz="1450" spc="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мг/мл;</a:t>
            </a:r>
            <a:r>
              <a:rPr dirty="0" sz="1450" spc="9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по</a:t>
            </a:r>
            <a:r>
              <a:rPr dirty="0" sz="1450" spc="3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400 </a:t>
            </a:r>
            <a:r>
              <a:rPr dirty="0" sz="1450">
                <a:latin typeface="Times New Roman"/>
                <a:cs typeface="Times New Roman"/>
              </a:rPr>
              <a:t>мл</a:t>
            </a:r>
            <a:r>
              <a:rPr dirty="0" sz="1450" spc="23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у</a:t>
            </a:r>
            <a:r>
              <a:rPr dirty="0" sz="1450" spc="20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контейнерах</a:t>
            </a:r>
            <a:r>
              <a:rPr dirty="0" sz="1450" spc="39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полімерних,</a:t>
            </a:r>
            <a:r>
              <a:rPr dirty="0" sz="1450" spc="28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виробництва</a:t>
            </a:r>
            <a:r>
              <a:rPr dirty="0" sz="1450" spc="40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ТОВ</a:t>
            </a:r>
            <a:r>
              <a:rPr dirty="0" sz="1450" spc="16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«Юрія-Фарм»,</a:t>
            </a:r>
            <a:r>
              <a:rPr dirty="0" sz="1450" spc="27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Україна </a:t>
            </a:r>
            <a:r>
              <a:rPr dirty="0" sz="1450">
                <a:latin typeface="Times New Roman"/>
                <a:cs typeface="Times New Roman"/>
              </a:rPr>
              <a:t>(ресстраційне</a:t>
            </a:r>
            <a:r>
              <a:rPr dirty="0" sz="1450" spc="15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посвідчення</a:t>
            </a:r>
            <a:r>
              <a:rPr dirty="0" sz="1450" spc="170">
                <a:latin typeface="Times New Roman"/>
                <a:cs typeface="Times New Roman"/>
              </a:rPr>
              <a:t> </a:t>
            </a:r>
            <a:r>
              <a:rPr dirty="0" sz="1450" spc="-204">
                <a:latin typeface="Times New Roman"/>
                <a:cs typeface="Times New Roman"/>
              </a:rPr>
              <a:t>N.•</a:t>
            </a:r>
            <a:r>
              <a:rPr dirty="0" sz="1450" spc="4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UA/8331/01/01).</a:t>
            </a:r>
            <a:endParaRPr sz="1450">
              <a:latin typeface="Times New Roman"/>
              <a:cs typeface="Times New Roman"/>
            </a:endParaRPr>
          </a:p>
          <a:p>
            <a:pPr algn="just" marL="13970" indent="445770">
              <a:lnSpc>
                <a:spcPct val="100000"/>
              </a:lnSpc>
              <a:spcBef>
                <a:spcPts val="105"/>
              </a:spcBef>
            </a:pPr>
            <a:r>
              <a:rPr dirty="0" sz="1450" spc="-20">
                <a:latin typeface="Times New Roman"/>
                <a:cs typeface="Times New Roman"/>
              </a:rPr>
              <a:t>Розпорядження</a:t>
            </a:r>
            <a:r>
              <a:rPr dirty="0" sz="1450" spc="44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Державної</a:t>
            </a:r>
            <a:r>
              <a:rPr dirty="0" sz="1450" spc="39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служби</a:t>
            </a:r>
            <a:r>
              <a:rPr dirty="0" sz="1450" spc="39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України</a:t>
            </a:r>
            <a:r>
              <a:rPr dirty="0" sz="1450" spc="39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</a:t>
            </a:r>
            <a:r>
              <a:rPr dirty="0" sz="1450" spc="31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лікарських</a:t>
            </a:r>
            <a:r>
              <a:rPr dirty="0" sz="1450" spc="38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засобів</a:t>
            </a:r>
            <a:r>
              <a:rPr dirty="0" sz="1450" spc="39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та</a:t>
            </a:r>
            <a:endParaRPr sz="1450">
              <a:latin typeface="Times New Roman"/>
              <a:cs typeface="Times New Roman"/>
            </a:endParaRPr>
          </a:p>
          <a:p>
            <a:pPr algn="just" marL="12700" marR="109220" indent="1270">
              <a:lnSpc>
                <a:spcPct val="106900"/>
              </a:lnSpc>
              <a:spcBef>
                <a:spcPts val="15"/>
              </a:spcBef>
            </a:pPr>
            <a:r>
              <a:rPr dirty="0" sz="1450">
                <a:latin typeface="Times New Roman"/>
                <a:cs typeface="Times New Roman"/>
              </a:rPr>
              <a:t>контролю</a:t>
            </a:r>
            <a:r>
              <a:rPr dirty="0" sz="1450" spc="16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за</a:t>
            </a:r>
            <a:r>
              <a:rPr dirty="0" sz="1450" spc="12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наркотиками</a:t>
            </a:r>
            <a:r>
              <a:rPr dirty="0" sz="1450" spc="18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від</a:t>
            </a:r>
            <a:r>
              <a:rPr dirty="0" sz="1450" spc="14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20.10.2025</a:t>
            </a:r>
            <a:r>
              <a:rPr dirty="0" sz="1450" spc="170">
                <a:latin typeface="Times New Roman"/>
                <a:cs typeface="Times New Roman"/>
              </a:rPr>
              <a:t>  </a:t>
            </a:r>
            <a:r>
              <a:rPr dirty="0" sz="1450" spc="-295">
                <a:latin typeface="Times New Roman"/>
                <a:cs typeface="Times New Roman"/>
              </a:rPr>
              <a:t>№</a:t>
            </a:r>
            <a:r>
              <a:rPr dirty="0" sz="1450" spc="240">
                <a:latin typeface="Times New Roman"/>
                <a:cs typeface="Times New Roman"/>
              </a:rPr>
              <a:t>  </a:t>
            </a:r>
            <a:r>
              <a:rPr dirty="0" sz="1450" spc="-35" b="1">
                <a:latin typeface="Times New Roman"/>
                <a:cs typeface="Times New Roman"/>
              </a:rPr>
              <a:t>875-</a:t>
            </a:r>
            <a:r>
              <a:rPr dirty="0" sz="1450" spc="-30" b="1">
                <a:latin typeface="Times New Roman"/>
                <a:cs typeface="Times New Roman"/>
              </a:rPr>
              <a:t>001.1/002.0/17-</a:t>
            </a:r>
            <a:r>
              <a:rPr dirty="0" sz="1450" b="1">
                <a:latin typeface="Times New Roman"/>
                <a:cs typeface="Times New Roman"/>
              </a:rPr>
              <a:t>25</a:t>
            </a:r>
            <a:r>
              <a:rPr dirty="0" sz="1450" spc="80" b="1">
                <a:latin typeface="Times New Roman"/>
                <a:cs typeface="Times New Roman"/>
              </a:rPr>
              <a:t>  </a:t>
            </a:r>
            <a:r>
              <a:rPr dirty="0" sz="1450" spc="-25">
                <a:latin typeface="Times New Roman"/>
                <a:cs typeface="Times New Roman"/>
              </a:rPr>
              <a:t>про </a:t>
            </a:r>
            <a:r>
              <a:rPr dirty="0" sz="1450">
                <a:latin typeface="Times New Roman"/>
                <a:cs typeface="Times New Roman"/>
              </a:rPr>
              <a:t>ТИМЧАСОВУ</a:t>
            </a:r>
            <a:r>
              <a:rPr dirty="0" sz="1450" spc="12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ЗАБОРОНУ</a:t>
            </a:r>
            <a:r>
              <a:rPr dirty="0" sz="1450" spc="49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реалізацїі</a:t>
            </a:r>
            <a:r>
              <a:rPr dirty="0" sz="1450" spc="49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4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застосування</a:t>
            </a:r>
            <a:r>
              <a:rPr dirty="0" sz="1450" spc="9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cepii</a:t>
            </a:r>
            <a:r>
              <a:rPr dirty="0" sz="1450" spc="459">
                <a:latin typeface="Times New Roman"/>
                <a:cs typeface="Times New Roman"/>
              </a:rPr>
              <a:t> </a:t>
            </a:r>
            <a:r>
              <a:rPr dirty="0" sz="1450" spc="-60">
                <a:latin typeface="Times New Roman"/>
                <a:cs typeface="Times New Roman"/>
              </a:rPr>
              <a:t>AA5425/1-</a:t>
            </a:r>
            <a:r>
              <a:rPr dirty="0" sz="1450" spc="-50">
                <a:latin typeface="Times New Roman"/>
                <a:cs typeface="Times New Roman"/>
              </a:rPr>
              <a:t>1 </a:t>
            </a:r>
            <a:r>
              <a:rPr dirty="0" sz="1450" spc="-20">
                <a:latin typeface="Times New Roman"/>
                <a:cs typeface="Times New Roman"/>
              </a:rPr>
              <a:t>лікарського</a:t>
            </a:r>
            <a:r>
              <a:rPr dirty="0" sz="1450" spc="-1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засобу</a:t>
            </a:r>
            <a:r>
              <a:rPr dirty="0" sz="1450" spc="-35">
                <a:latin typeface="Times New Roman"/>
                <a:cs typeface="Times New Roman"/>
              </a:rPr>
              <a:t> НАТРІЮ</a:t>
            </a:r>
            <a:r>
              <a:rPr dirty="0" sz="145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ХЛОРИД,</a:t>
            </a:r>
            <a:r>
              <a:rPr dirty="0" sz="145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розчин</a:t>
            </a:r>
            <a:r>
              <a:rPr dirty="0" sz="1450" spc="-6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для</a:t>
            </a:r>
            <a:r>
              <a:rPr dirty="0" sz="1450" spc="-5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інфузій,</a:t>
            </a:r>
            <a:r>
              <a:rPr dirty="0" sz="1450" spc="-5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9</a:t>
            </a:r>
            <a:r>
              <a:rPr dirty="0" sz="1450" spc="-9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мг/мл;</a:t>
            </a:r>
            <a:r>
              <a:rPr dirty="0" sz="1450" spc="-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по</a:t>
            </a:r>
            <a:r>
              <a:rPr dirty="0" sz="1450" spc="-8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400</a:t>
            </a:r>
            <a:r>
              <a:rPr dirty="0" sz="1450" spc="-6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мл </a:t>
            </a:r>
            <a:r>
              <a:rPr dirty="0" sz="1450">
                <a:latin typeface="Times New Roman"/>
                <a:cs typeface="Times New Roman"/>
              </a:rPr>
              <a:t>у</a:t>
            </a:r>
            <a:r>
              <a:rPr dirty="0" sz="1450" spc="16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контейнерах</a:t>
            </a:r>
            <a:r>
              <a:rPr dirty="0" sz="1450" spc="24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полімерних,</a:t>
            </a:r>
            <a:r>
              <a:rPr dirty="0" sz="1450" spc="21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виробництва</a:t>
            </a:r>
            <a:r>
              <a:rPr dirty="0" sz="1450" spc="23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ТОВ</a:t>
            </a:r>
            <a:r>
              <a:rPr dirty="0" sz="1450" spc="185">
                <a:latin typeface="Times New Roman"/>
                <a:cs typeface="Times New Roman"/>
              </a:rPr>
              <a:t>  </a:t>
            </a:r>
            <a:r>
              <a:rPr dirty="0" sz="1450" spc="-50">
                <a:latin typeface="Times New Roman"/>
                <a:cs typeface="Times New Roman"/>
              </a:rPr>
              <a:t>«Юрія-</a:t>
            </a:r>
            <a:r>
              <a:rPr dirty="0" sz="1450">
                <a:latin typeface="Times New Roman"/>
                <a:cs typeface="Times New Roman"/>
              </a:rPr>
              <a:t>Фарм»,</a:t>
            </a:r>
            <a:r>
              <a:rPr dirty="0" sz="1450" spc="235">
                <a:latin typeface="Times New Roman"/>
                <a:cs typeface="Times New Roman"/>
              </a:rPr>
              <a:t>  </a:t>
            </a:r>
            <a:r>
              <a:rPr dirty="0" sz="1450" spc="-20">
                <a:latin typeface="Times New Roman"/>
                <a:cs typeface="Times New Roman"/>
              </a:rPr>
              <a:t>Україна </a:t>
            </a:r>
            <a:r>
              <a:rPr dirty="0" sz="1450" spc="-35">
                <a:latin typeface="Times New Roman"/>
                <a:cs typeface="Times New Roman"/>
              </a:rPr>
              <a:t>(реестраційне</a:t>
            </a:r>
            <a:r>
              <a:rPr dirty="0" sz="1450" spc="3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посвідчення</a:t>
            </a:r>
            <a:r>
              <a:rPr dirty="0" sz="1450" spc="105">
                <a:latin typeface="Times New Roman"/>
                <a:cs typeface="Times New Roman"/>
              </a:rPr>
              <a:t> </a:t>
            </a:r>
            <a:r>
              <a:rPr dirty="0" sz="1450" spc="-405">
                <a:latin typeface="Times New Roman"/>
                <a:cs typeface="Times New Roman"/>
              </a:rPr>
              <a:t>№</a:t>
            </a:r>
            <a:r>
              <a:rPr dirty="0" sz="1450" spc="31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UA/8331/01/01), </a:t>
            </a:r>
            <a:r>
              <a:rPr dirty="0" sz="1450" spc="-10">
                <a:latin typeface="Times New Roman"/>
                <a:cs typeface="Times New Roman"/>
              </a:rPr>
              <a:t>відкликасться.</a:t>
            </a:r>
            <a:endParaRPr sz="14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55"/>
              </a:spcBef>
            </a:pPr>
            <a:endParaRPr sz="1450">
              <a:latin typeface="Times New Roman"/>
              <a:cs typeface="Times New Roman"/>
            </a:endParaRPr>
          </a:p>
          <a:p>
            <a:pPr marL="13970" marR="5080" indent="-1270">
              <a:lnSpc>
                <a:spcPts val="1610"/>
              </a:lnSpc>
              <a:tabLst>
                <a:tab pos="1086485" algn="l"/>
                <a:tab pos="2803525" algn="l"/>
              </a:tabLst>
            </a:pPr>
            <a:r>
              <a:rPr dirty="0" sz="1450" spc="-10">
                <a:latin typeface="Times New Roman"/>
                <a:cs typeface="Times New Roman"/>
              </a:rPr>
              <a:t>Додаток:</a:t>
            </a:r>
            <a:r>
              <a:rPr dirty="0" sz="1450" spc="409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Копія</a:t>
            </a:r>
            <a:r>
              <a:rPr dirty="0" sz="1450" spc="36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листа</a:t>
            </a:r>
            <a:r>
              <a:rPr dirty="0" sz="1450" spc="35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Державної</a:t>
            </a:r>
            <a:r>
              <a:rPr dirty="0" sz="1450">
                <a:latin typeface="Times New Roman"/>
                <a:cs typeface="Times New Roman"/>
              </a:rPr>
              <a:t>	служби</a:t>
            </a:r>
            <a:r>
              <a:rPr dirty="0" sz="1450" spc="3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України</a:t>
            </a:r>
            <a:r>
              <a:rPr dirty="0" sz="1450" spc="34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</a:t>
            </a:r>
            <a:r>
              <a:rPr dirty="0" sz="1450" spc="29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лікарських</a:t>
            </a:r>
            <a:r>
              <a:rPr dirty="0" sz="1450" spc="36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засобів</a:t>
            </a:r>
            <a:r>
              <a:rPr dirty="0" sz="1450" spc="35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та </a:t>
            </a:r>
            <a:r>
              <a:rPr dirty="0" sz="1450" spc="-50">
                <a:latin typeface="Times New Roman"/>
                <a:cs typeface="Times New Roman"/>
              </a:rPr>
              <a:t>контролю</a:t>
            </a:r>
            <a:r>
              <a:rPr dirty="0" sz="1450" spc="2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за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30">
                <a:latin typeface="Times New Roman"/>
                <a:cs typeface="Times New Roman"/>
              </a:rPr>
              <a:t>наркотиками </a:t>
            </a:r>
            <a:r>
              <a:rPr dirty="0" sz="1450" spc="-10">
                <a:latin typeface="Times New Roman"/>
                <a:cs typeface="Times New Roman"/>
              </a:rPr>
              <a:t>від</a:t>
            </a:r>
            <a:r>
              <a:rPr dirty="0" sz="1450" spc="-8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21.01.2026</a:t>
            </a:r>
            <a:r>
              <a:rPr dirty="0" sz="1450" spc="280">
                <a:latin typeface="Times New Roman"/>
                <a:cs typeface="Times New Roman"/>
              </a:rPr>
              <a:t> </a:t>
            </a:r>
            <a:r>
              <a:rPr dirty="0" sz="1450" spc="-445">
                <a:latin typeface="Times New Roman"/>
                <a:cs typeface="Times New Roman"/>
              </a:rPr>
              <a:t>№</a:t>
            </a:r>
            <a:r>
              <a:rPr dirty="0" sz="1450" spc="35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31-</a:t>
            </a:r>
            <a:r>
              <a:rPr dirty="0" sz="1450" spc="-30">
                <a:latin typeface="Times New Roman"/>
                <a:cs typeface="Times New Roman"/>
              </a:rPr>
              <a:t>001.3/002.0/17-</a:t>
            </a:r>
            <a:r>
              <a:rPr dirty="0" sz="1450">
                <a:latin typeface="Times New Roman"/>
                <a:cs typeface="Times New Roman"/>
              </a:rPr>
              <a:t>26</a:t>
            </a:r>
            <a:r>
              <a:rPr dirty="0" sz="1450" spc="-8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на</a:t>
            </a:r>
            <a:r>
              <a:rPr dirty="0" sz="1450" spc="-3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1</a:t>
            </a:r>
            <a:r>
              <a:rPr dirty="0" sz="1450" spc="-5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арк..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063233" y="8499093"/>
            <a:ext cx="1960880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50" spc="-10">
                <a:latin typeface="Times New Roman"/>
                <a:cs typeface="Times New Roman"/>
              </a:rPr>
              <a:t>В.о.</a:t>
            </a:r>
            <a:r>
              <a:rPr dirty="0" sz="1450" spc="12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начальника</a:t>
            </a:r>
            <a:r>
              <a:rPr dirty="0" sz="1450" spc="33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служби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16107" y="9744964"/>
            <a:ext cx="168973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Остапенко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Валентина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32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14</a:t>
            </a:r>
            <a:r>
              <a:rPr dirty="0" sz="1000" spc="-4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41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333391" y="8502141"/>
            <a:ext cx="1459230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50">
                <a:latin typeface="Times New Roman"/>
                <a:cs typeface="Times New Roman"/>
              </a:rPr>
              <a:t>Наталія</a:t>
            </a:r>
            <a:r>
              <a:rPr dirty="0" sz="1450" spc="30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МУРЗАБ</a:t>
            </a:r>
            <a:endParaRPr sz="14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7744" y="176784"/>
            <a:ext cx="460248" cy="618744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607409" y="10135350"/>
            <a:ext cx="133350" cy="240665"/>
          </a:xfrm>
          <a:prstGeom prst="rect">
            <a:avLst/>
          </a:prstGeom>
        </p:spPr>
        <p:txBody>
          <a:bodyPr wrap="square" lIns="0" tIns="0" rIns="0" bIns="0" rtlCol="0" vert="vert">
            <a:spAutoFit/>
          </a:bodyPr>
          <a:lstStyle/>
          <a:p>
            <a:pPr marL="12700">
              <a:lnSpc>
                <a:spcPts val="875"/>
              </a:lnSpc>
            </a:pPr>
            <a:r>
              <a:rPr dirty="0" sz="750" spc="-20">
                <a:solidFill>
                  <a:srgbClr val="494949"/>
                </a:solidFill>
                <a:latin typeface="Courier New"/>
                <a:cs typeface="Courier New"/>
              </a:rPr>
              <a:t>OCOO</a:t>
            </a:r>
            <a:endParaRPr sz="750">
              <a:latin typeface="Courier New"/>
              <a:cs typeface="Courier New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862072" y="10110216"/>
            <a:ext cx="1652016" cy="262127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452359" y="11524488"/>
            <a:ext cx="48768" cy="57912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633472" y="9899904"/>
            <a:ext cx="874776" cy="97536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380144" y="818388"/>
            <a:ext cx="5807710" cy="117030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ctr" marL="387985" marR="401955">
              <a:lnSpc>
                <a:spcPts val="1660"/>
              </a:lnSpc>
              <a:spcBef>
                <a:spcPts val="170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СЛУЖБА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 spc="45">
                <a:latin typeface="Times New Roman"/>
                <a:cs typeface="Times New Roman"/>
              </a:rPr>
              <a:t>УКРАЇНИ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75">
                <a:latin typeface="Times New Roman"/>
                <a:cs typeface="Times New Roman"/>
              </a:rPr>
              <a:t>КОНТРОЛЮ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L="8255">
              <a:lnSpc>
                <a:spcPts val="1505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12065" marR="5080">
              <a:lnSpc>
                <a:spcPts val="1250"/>
              </a:lnSpc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Берестейський,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Київ,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03115,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422-</a:t>
            </a:r>
            <a:r>
              <a:rPr dirty="0" sz="1100" spc="-2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dlsЫdls</a:t>
            </a:r>
            <a:r>
              <a:rPr dirty="0" u="sng" sz="1100" spc="13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0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о</a:t>
            </a:r>
            <a:r>
              <a:rPr dirty="0" u="sng" sz="1100" spc="135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00" spc="-25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ua</a:t>
            </a:r>
            <a:r>
              <a:rPr dirty="0" sz="1100" spc="-25">
                <a:latin typeface="Times New Roman"/>
                <a:cs typeface="Times New Roman"/>
              </a:rPr>
              <a:t>. </a:t>
            </a:r>
            <a:r>
              <a:rPr dirty="0" u="sng" sz="110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https://www.dls.цov.ua,</a:t>
            </a:r>
            <a:r>
              <a:rPr dirty="0" sz="1100" spc="-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Код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43660" y="2144521"/>
            <a:ext cx="256540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88085" algn="l"/>
                <a:tab pos="2552065" algn="l"/>
              </a:tabLst>
            </a:pPr>
            <a:r>
              <a:rPr dirty="0" u="sng" sz="1350">
                <a:uFill>
                  <a:solidFill>
                    <a:srgbClr val="1F1F1F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350">
                <a:latin typeface="Courier New"/>
                <a:cs typeface="Courier New"/>
              </a:rPr>
              <a:t>N•</a:t>
            </a:r>
            <a:r>
              <a:rPr dirty="0" sz="1350" spc="-590">
                <a:latin typeface="Courier New"/>
                <a:cs typeface="Courier New"/>
              </a:rPr>
              <a:t> </a:t>
            </a:r>
            <a:r>
              <a:rPr dirty="0" u="sng" sz="1350">
                <a:uFill>
                  <a:solidFill>
                    <a:srgbClr val="1F1F1F"/>
                  </a:solidFill>
                </a:uFill>
                <a:latin typeface="Courier New"/>
                <a:cs typeface="Courier New"/>
              </a:rPr>
              <a:t>	</a:t>
            </a:r>
            <a:endParaRPr sz="1350">
              <a:latin typeface="Courier New"/>
              <a:cs typeface="Courier New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593739" y="2115311"/>
            <a:ext cx="2647950" cy="284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27480" algn="l"/>
                <a:tab pos="2634615" algn="l"/>
              </a:tabLst>
            </a:pPr>
            <a:r>
              <a:rPr dirty="0" sz="1700">
                <a:latin typeface="Courier New"/>
                <a:cs typeface="Courier New"/>
              </a:rPr>
              <a:t>HaNe</a:t>
            </a:r>
            <a:r>
              <a:rPr dirty="0" sz="1700" spc="-330">
                <a:latin typeface="Courier New"/>
                <a:cs typeface="Courier New"/>
              </a:rPr>
              <a:t> </a:t>
            </a:r>
            <a:r>
              <a:rPr dirty="0" u="sng" sz="1700">
                <a:uFill>
                  <a:solidFill>
                    <a:srgbClr val="181818"/>
                  </a:solidFill>
                </a:uFill>
                <a:latin typeface="Courier New"/>
                <a:cs typeface="Courier New"/>
              </a:rPr>
              <a:t>	</a:t>
            </a:r>
            <a:r>
              <a:rPr dirty="0" baseline="1984" sz="2100">
                <a:latin typeface="Times New Roman"/>
                <a:cs typeface="Times New Roman"/>
              </a:rPr>
              <a:t>від </a:t>
            </a:r>
            <a:r>
              <a:rPr dirty="0" u="sng" baseline="1984" sz="21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endParaRPr baseline="1984" sz="2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611182" y="2574543"/>
            <a:ext cx="1415415" cy="62293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13335" marR="5080" indent="-1270">
              <a:lnSpc>
                <a:spcPct val="100800"/>
              </a:lnSpc>
              <a:spcBef>
                <a:spcPts val="85"/>
              </a:spcBef>
            </a:pPr>
            <a:r>
              <a:rPr dirty="0" sz="1300" spc="75">
                <a:latin typeface="Times New Roman"/>
                <a:cs typeface="Times New Roman"/>
              </a:rPr>
              <a:t>Керівникам господарювання, </a:t>
            </a:r>
            <a:r>
              <a:rPr dirty="0" sz="1300" spc="80">
                <a:latin typeface="Times New Roman"/>
                <a:cs typeface="Times New Roman"/>
              </a:rPr>
              <a:t>займаються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615202" y="3171697"/>
            <a:ext cx="125349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91895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зберіганням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i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044714" y="2574543"/>
            <a:ext cx="1191260" cy="828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100"/>
              </a:spcBef>
            </a:pPr>
            <a:r>
              <a:rPr dirty="0" sz="1300" spc="65">
                <a:latin typeface="Times New Roman"/>
                <a:cs typeface="Times New Roman"/>
              </a:rPr>
              <a:t>суб'сктів</a:t>
            </a:r>
            <a:endParaRPr sz="1300">
              <a:latin typeface="Times New Roman"/>
              <a:cs typeface="Times New Roman"/>
            </a:endParaRPr>
          </a:p>
          <a:p>
            <a:pPr algn="r" marL="12700" marR="6350" indent="931544">
              <a:lnSpc>
                <a:spcPct val="100000"/>
              </a:lnSpc>
              <a:spcBef>
                <a:spcPts val="25"/>
              </a:spcBef>
            </a:pPr>
            <a:r>
              <a:rPr dirty="0" sz="1300" spc="40">
                <a:latin typeface="Times New Roman"/>
                <a:cs typeface="Times New Roman"/>
              </a:rPr>
              <a:t>які реалізацісю, </a:t>
            </a:r>
            <a:r>
              <a:rPr dirty="0" sz="1350" spc="-10">
                <a:latin typeface="Times New Roman"/>
                <a:cs typeface="Times New Roman"/>
              </a:rPr>
              <a:t>застосуванням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287791" y="3372611"/>
            <a:ext cx="6146165" cy="169481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40735">
              <a:lnSpc>
                <a:spcPct val="100000"/>
              </a:lnSpc>
              <a:spcBef>
                <a:spcPts val="100"/>
              </a:spcBef>
            </a:pPr>
            <a:r>
              <a:rPr dirty="0" sz="1400" spc="50">
                <a:latin typeface="Times New Roman"/>
                <a:cs typeface="Times New Roman"/>
              </a:rPr>
              <a:t>лікарських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00">
              <a:latin typeface="Times New Roman"/>
              <a:cs typeface="Times New Roman"/>
            </a:endParaRPr>
          </a:p>
          <a:p>
            <a:pPr marL="3342004" marR="187960" indent="-635">
              <a:lnSpc>
                <a:spcPts val="1610"/>
              </a:lnSpc>
              <a:spcBef>
                <a:spcPts val="5"/>
              </a:spcBef>
              <a:tabLst>
                <a:tab pos="4693920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територіальних </a:t>
            </a:r>
            <a:r>
              <a:rPr dirty="0" sz="1400">
                <a:latin typeface="Times New Roman"/>
                <a:cs typeface="Times New Roman"/>
              </a:rPr>
              <a:t>органів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10"/>
              </a:spcBef>
            </a:pPr>
            <a:endParaRPr sz="1400">
              <a:latin typeface="Times New Roman"/>
              <a:cs typeface="Times New Roman"/>
            </a:endParaRPr>
          </a:p>
          <a:p>
            <a:pPr algn="r" marR="23495">
              <a:lnSpc>
                <a:spcPct val="100000"/>
              </a:lnSpc>
              <a:tabLst>
                <a:tab pos="361315" algn="l"/>
                <a:tab pos="1120140" algn="l"/>
                <a:tab pos="2158365" algn="l"/>
                <a:tab pos="3170555" algn="l"/>
                <a:tab pos="4281805" algn="l"/>
                <a:tab pos="4777740" algn="l"/>
              </a:tabLst>
            </a:pPr>
            <a:r>
              <a:rPr dirty="0" sz="1400" spc="-25">
                <a:latin typeface="Times New Roman"/>
                <a:cs typeface="Times New Roman"/>
              </a:rPr>
              <a:t>На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підставі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позитивних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результатів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дослідження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cepiï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0">
                <a:latin typeface="Times New Roman"/>
                <a:cs typeface="Times New Roman"/>
              </a:rPr>
              <a:t>AA5425/1-</a:t>
            </a:r>
            <a:r>
              <a:rPr dirty="0" sz="1400" spc="-50">
                <a:latin typeface="Times New Roman"/>
                <a:cs typeface="Times New Roman"/>
              </a:rPr>
              <a:t>1</a:t>
            </a:r>
            <a:endParaRPr sz="14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  <a:spcBef>
                <a:spcPts val="195"/>
              </a:spcBef>
            </a:pP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НАТРІЮ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ХЛОРИД,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розчин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для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інфузій,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9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мг/мл;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400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мл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у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294088" y="5067554"/>
            <a:ext cx="39338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10310" algn="l"/>
                <a:tab pos="2365375" algn="l"/>
                <a:tab pos="3568065" algn="l"/>
              </a:tabLst>
            </a:pPr>
            <a:r>
              <a:rPr dirty="0" sz="1350" spc="-10">
                <a:latin typeface="Times New Roman"/>
                <a:cs typeface="Times New Roman"/>
              </a:rPr>
              <a:t>контейнерах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полімерних,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виробництва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ТОВ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440909" y="5067554"/>
            <a:ext cx="198882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44295" algn="l"/>
              </a:tabLst>
            </a:pPr>
            <a:r>
              <a:rPr dirty="0" sz="1350">
                <a:latin typeface="Times New Roman"/>
                <a:cs typeface="Times New Roman"/>
              </a:rPr>
              <a:t>«Юрія-</a:t>
            </a:r>
            <a:r>
              <a:rPr dirty="0" sz="1350" spc="-10">
                <a:latin typeface="Times New Roman"/>
                <a:cs typeface="Times New Roman"/>
              </a:rPr>
              <a:t>Фарм»,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Україна,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295478" y="5277403"/>
            <a:ext cx="6140450" cy="966469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algn="just" marL="12700" marR="5080" indent="-635">
              <a:lnSpc>
                <a:spcPct val="112700"/>
              </a:lnSpc>
              <a:spcBef>
                <a:spcPts val="65"/>
              </a:spcBef>
            </a:pPr>
            <a:r>
              <a:rPr dirty="0" sz="1350">
                <a:latin typeface="Times New Roman"/>
                <a:cs typeface="Times New Roman"/>
              </a:rPr>
              <a:t>реестраційне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посвідчення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UA/8331/01/01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(сертифікат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аналізу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26.12.2025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3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2046,</a:t>
            </a:r>
            <a:r>
              <a:rPr dirty="0" sz="1400" spc="2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висновок</a:t>
            </a:r>
            <a:r>
              <a:rPr dirty="0" sz="1400" spc="2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2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20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14.01.2026</a:t>
            </a:r>
            <a:r>
              <a:rPr dirty="0" sz="1400" spc="235">
                <a:latin typeface="Times New Roman"/>
                <a:cs typeface="Times New Roman"/>
              </a:rPr>
              <a:t> 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3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25/3351),</a:t>
            </a:r>
            <a:r>
              <a:rPr dirty="0" sz="1400" spc="21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відповідно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 </a:t>
            </a:r>
            <a:r>
              <a:rPr dirty="0" sz="1400" spc="-10">
                <a:latin typeface="Times New Roman"/>
                <a:cs typeface="Times New Roman"/>
              </a:rPr>
              <a:t>контролю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3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3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3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3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31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300017" y="6225331"/>
            <a:ext cx="1134745" cy="725805"/>
          </a:xfrm>
          <a:prstGeom prst="rect">
            <a:avLst/>
          </a:prstGeom>
        </p:spPr>
        <p:txBody>
          <a:bodyPr wrap="square" lIns="0" tIns="342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12.08.2015</a:t>
            </a:r>
            <a:endParaRPr sz="1350">
              <a:latin typeface="Times New Roman"/>
              <a:cs typeface="Times New Roman"/>
            </a:endParaRPr>
          </a:p>
          <a:p>
            <a:pPr marL="14604">
              <a:lnSpc>
                <a:spcPct val="100000"/>
              </a:lnSpc>
              <a:spcBef>
                <a:spcPts val="180"/>
              </a:spcBef>
              <a:tabLst>
                <a:tab pos="941705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заборони),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endParaRPr sz="1400">
              <a:latin typeface="Times New Roman"/>
              <a:cs typeface="Times New Roman"/>
            </a:endParaRPr>
          </a:p>
          <a:p>
            <a:pPr marL="14604">
              <a:lnSpc>
                <a:spcPct val="100000"/>
              </a:lnSpc>
              <a:spcBef>
                <a:spcPts val="240"/>
              </a:spcBef>
            </a:pPr>
            <a:r>
              <a:rPr dirty="0" sz="1350" spc="-10">
                <a:latin typeface="Times New Roman"/>
                <a:cs typeface="Times New Roman"/>
              </a:rPr>
              <a:t>затвердженого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2513144" y="6225331"/>
            <a:ext cx="4930140" cy="72580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algn="just" marL="12700" marR="5080" indent="5080">
              <a:lnSpc>
                <a:spcPct val="112700"/>
              </a:lnSpc>
              <a:spcBef>
                <a:spcPts val="65"/>
              </a:spcBef>
            </a:pP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п.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3.3.2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(тимчасової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території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України,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МОЗ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Украіни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 spc="-204">
                <a:latin typeface="Times New Roman"/>
                <a:cs typeface="Times New Roman"/>
              </a:rPr>
              <a:t>N*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809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змінами),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301104" y="6928357"/>
            <a:ext cx="6148705" cy="142303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algn="just" marL="12700" marR="17780" indent="3810">
              <a:lnSpc>
                <a:spcPct val="111100"/>
              </a:lnSpc>
              <a:spcBef>
                <a:spcPts val="125"/>
              </a:spcBef>
            </a:pP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30.01.2012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126/20439, </a:t>
            </a:r>
            <a:r>
              <a:rPr dirty="0" sz="1350" spc="50">
                <a:latin typeface="Times New Roman"/>
                <a:cs typeface="Times New Roman"/>
              </a:rPr>
              <a:t>дозволяю</a:t>
            </a:r>
            <a:r>
              <a:rPr dirty="0" sz="1350" spc="33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35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33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cepn</a:t>
            </a:r>
            <a:r>
              <a:rPr dirty="0" sz="1350" spc="33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AA5425/1-1</a:t>
            </a:r>
            <a:r>
              <a:rPr dirty="0" sz="1350" spc="36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340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засобу </a:t>
            </a:r>
            <a:r>
              <a:rPr dirty="0" sz="1350">
                <a:latin typeface="Times New Roman"/>
                <a:cs typeface="Times New Roman"/>
              </a:rPr>
              <a:t>НАТРІЮ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ХЛОРИД,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розчин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для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інфузій,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9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мг/мл;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400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мл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контейнерах </a:t>
            </a:r>
            <a:r>
              <a:rPr dirty="0" sz="1350">
                <a:latin typeface="Times New Roman"/>
                <a:cs typeface="Times New Roman"/>
              </a:rPr>
              <a:t>полімерних,</a:t>
            </a:r>
            <a:r>
              <a:rPr dirty="0" sz="1350" spc="33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виробництва</a:t>
            </a:r>
            <a:r>
              <a:rPr dirty="0" sz="1350" spc="29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ТОВ</a:t>
            </a:r>
            <a:r>
              <a:rPr dirty="0" sz="1350" spc="30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«Юрія-Фарм»,</a:t>
            </a:r>
            <a:r>
              <a:rPr dirty="0" sz="1350" spc="32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Україна</a:t>
            </a:r>
            <a:r>
              <a:rPr dirty="0" sz="1350" spc="295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(ресстраційне </a:t>
            </a:r>
            <a:r>
              <a:rPr dirty="0" sz="1400" spc="-10">
                <a:latin typeface="Times New Roman"/>
                <a:cs typeface="Times New Roman"/>
              </a:rPr>
              <a:t>посвідчення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UA/8331/01/01).</a:t>
            </a:r>
            <a:endParaRPr sz="1400">
              <a:latin typeface="Times New Roman"/>
              <a:cs typeface="Times New Roman"/>
            </a:endParaRPr>
          </a:p>
          <a:p>
            <a:pPr algn="just" marL="469265">
              <a:lnSpc>
                <a:spcPct val="100000"/>
              </a:lnSpc>
              <a:spcBef>
                <a:spcPts val="240"/>
              </a:spcBef>
            </a:pP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304748" y="8325511"/>
            <a:ext cx="1212850" cy="495300"/>
          </a:xfrm>
          <a:prstGeom prst="rect">
            <a:avLst/>
          </a:prstGeom>
        </p:spPr>
        <p:txBody>
          <a:bodyPr wrap="square" lIns="0" tIns="37465" rIns="0" bIns="0" rtlCol="0" vert="horz">
            <a:spAutoFit/>
          </a:bodyPr>
          <a:lstStyle/>
          <a:p>
            <a:pPr marL="17145">
              <a:lnSpc>
                <a:spcPct val="100000"/>
              </a:lnSpc>
              <a:spcBef>
                <a:spcPts val="295"/>
              </a:spcBef>
              <a:tabLst>
                <a:tab pos="927100" algn="l"/>
              </a:tabLst>
            </a:pPr>
            <a:r>
              <a:rPr dirty="0" sz="1350" spc="-10">
                <a:latin typeface="Times New Roman"/>
                <a:cs typeface="Times New Roman"/>
              </a:rPr>
              <a:t>контролю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за</a:t>
            </a: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dirty="0" sz="1400" spc="-10">
                <a:latin typeface="Times New Roman"/>
                <a:cs typeface="Times New Roman"/>
              </a:rPr>
              <a:t>ТИМЧАСОВУ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2537672" y="8325511"/>
            <a:ext cx="4909820" cy="495300"/>
          </a:xfrm>
          <a:prstGeom prst="rect">
            <a:avLst/>
          </a:prstGeom>
        </p:spPr>
        <p:txBody>
          <a:bodyPr wrap="square" lIns="0" tIns="37465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295"/>
              </a:spcBef>
              <a:tabLst>
                <a:tab pos="1148715" algn="l"/>
                <a:tab pos="1532890" algn="l"/>
                <a:tab pos="2492375" algn="l"/>
                <a:tab pos="2815590" algn="l"/>
                <a:tab pos="4620260" algn="l"/>
              </a:tabLst>
            </a:pPr>
            <a:r>
              <a:rPr dirty="0" sz="1350" spc="-10">
                <a:latin typeface="Times New Roman"/>
                <a:cs typeface="Times New Roman"/>
              </a:rPr>
              <a:t>наркотиками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від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20.10.2025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	875-001.1/002.0/17-</a:t>
            </a:r>
            <a:r>
              <a:rPr dirty="0" sz="1350" spc="-25">
                <a:latin typeface="Times New Roman"/>
                <a:cs typeface="Times New Roman"/>
              </a:rPr>
              <a:t>25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про</a:t>
            </a:r>
            <a:endParaRPr sz="1350">
              <a:latin typeface="Times New Roman"/>
              <a:cs typeface="Times New Roman"/>
            </a:endParaRPr>
          </a:p>
          <a:p>
            <a:pPr algn="r" marR="13335">
              <a:lnSpc>
                <a:spcPct val="100000"/>
              </a:lnSpc>
              <a:spcBef>
                <a:spcPts val="200"/>
              </a:spcBef>
              <a:tabLst>
                <a:tab pos="1131570" algn="l"/>
                <a:tab pos="1992630" algn="l"/>
                <a:tab pos="2284095" algn="l"/>
                <a:tab pos="3408045" algn="l"/>
                <a:tab pos="3888104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ЗАБОРОНУ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реалізації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застосування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ceplï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AA5425/1-</a:t>
            </a:r>
            <a:r>
              <a:rPr dirty="0" sz="1400" spc="-50">
                <a:latin typeface="Times New Roman"/>
                <a:cs typeface="Times New Roman"/>
              </a:rPr>
              <a:t>1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271027" y="8796782"/>
            <a:ext cx="6216650" cy="72517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just" marL="46990" marR="43180" indent="3175">
              <a:lnSpc>
                <a:spcPct val="111800"/>
              </a:lnSpc>
              <a:spcBef>
                <a:spcPts val="110"/>
              </a:spcBef>
            </a:pPr>
            <a:r>
              <a:rPr dirty="0" baseline="6172" sz="2025">
                <a:latin typeface="Times New Roman"/>
                <a:cs typeface="Times New Roman"/>
              </a:rPr>
              <a:t>лікарського</a:t>
            </a:r>
            <a:r>
              <a:rPr dirty="0" baseline="6172" sz="2025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НАТРІЮ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ХЛОРИД,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розчин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для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інфузій,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 spc="60">
                <a:latin typeface="Times New Roman"/>
                <a:cs typeface="Times New Roman"/>
              </a:rPr>
              <a:t>9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мг/мл;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400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мл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4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контейнерах</a:t>
            </a:r>
            <a:r>
              <a:rPr dirty="0" sz="1350" spc="4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полімерних,</a:t>
            </a:r>
            <a:r>
              <a:rPr dirty="0" sz="1350" spc="4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виробництва</a:t>
            </a:r>
            <a:r>
              <a:rPr dirty="0" sz="1350" spc="4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ТОВ</a:t>
            </a:r>
            <a:r>
              <a:rPr dirty="0" sz="1350" spc="425">
                <a:latin typeface="Times New Roman"/>
                <a:cs typeface="Times New Roman"/>
              </a:rPr>
              <a:t>  </a:t>
            </a:r>
            <a:r>
              <a:rPr dirty="0" sz="1350" spc="-85">
                <a:latin typeface="Times New Roman"/>
                <a:cs typeface="Times New Roman"/>
              </a:rPr>
              <a:t>«Юрія—</a:t>
            </a:r>
            <a:r>
              <a:rPr dirty="0" sz="1350">
                <a:latin typeface="Times New Roman"/>
                <a:cs typeface="Times New Roman"/>
              </a:rPr>
              <a:t>Фарм»,</a:t>
            </a:r>
            <a:r>
              <a:rPr dirty="0" sz="1350" spc="47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Украіна </a:t>
            </a:r>
            <a:r>
              <a:rPr dirty="0" sz="1400" spc="-10">
                <a:latin typeface="Times New Roman"/>
                <a:cs typeface="Times New Roman"/>
              </a:rPr>
              <a:t>(ресстраційне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посвідчення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UA/8331/01/01),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45">
                <a:latin typeface="Times New Roman"/>
                <a:cs typeface="Times New Roman"/>
              </a:rPr>
              <a:t>відкликаеться.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2757262" y="9958323"/>
            <a:ext cx="230441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000" spc="-114">
                <a:latin typeface="Lucida Sans Unicode"/>
                <a:cs typeface="Lucida Sans Unicode"/>
              </a:rPr>
              <a:t>№31</a:t>
            </a:r>
            <a:r>
              <a:rPr dirty="0" baseline="2777" sz="1500" spc="-172">
                <a:latin typeface="Lucida Sans Unicode"/>
                <a:cs typeface="Lucida Sans Unicode"/>
              </a:rPr>
              <a:t>-</a:t>
            </a:r>
            <a:r>
              <a:rPr dirty="0" baseline="2777" sz="1500" spc="-150">
                <a:latin typeface="Lucida Sans Unicode"/>
                <a:cs typeface="Lucida Sans Unicode"/>
              </a:rPr>
              <a:t>001.3/002.0/17-</a:t>
            </a:r>
            <a:r>
              <a:rPr dirty="0" baseline="8333" sz="1500" spc="-30">
                <a:latin typeface="Lucida Sans Unicode"/>
                <a:cs typeface="Lucida Sans Unicode"/>
              </a:rPr>
              <a:t>26</a:t>
            </a:r>
            <a:r>
              <a:rPr dirty="0" baseline="2777" sz="1500" spc="-30">
                <a:latin typeface="Lucida Sans Unicode"/>
                <a:cs typeface="Lucida Sans Unicode"/>
              </a:rPr>
              <a:t>від</a:t>
            </a:r>
            <a:r>
              <a:rPr dirty="0" baseline="2777" sz="1500" spc="104">
                <a:latin typeface="Lucida Sans Unicode"/>
                <a:cs typeface="Lucida Sans Unicode"/>
              </a:rPr>
              <a:t> </a:t>
            </a:r>
            <a:r>
              <a:rPr dirty="0" baseline="12345" sz="1350" spc="97">
                <a:latin typeface="Times New Roman"/>
                <a:cs typeface="Times New Roman"/>
              </a:rPr>
              <a:t>21.01.2026</a:t>
            </a:r>
            <a:endParaRPr baseline="12345" sz="1350">
              <a:latin typeface="Times New Roman"/>
              <a:cs typeface="Times New Roman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027787" y="11452097"/>
            <a:ext cx="20002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25">
                <a:latin typeface="Times New Roman"/>
                <a:cs typeface="Times New Roman"/>
              </a:rPr>
              <a:t>UB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6390403" y="11452097"/>
            <a:ext cx="1263015" cy="92836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9215">
              <a:lnSpc>
                <a:spcPts val="1035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Державна</a:t>
            </a:r>
            <a:r>
              <a:rPr dirty="0" sz="950" spc="155">
                <a:latin typeface="Times New Roman"/>
                <a:cs typeface="Times New Roman"/>
              </a:rPr>
              <a:t> </a:t>
            </a:r>
            <a:r>
              <a:rPr dirty="0" sz="950" spc="-10">
                <a:latin typeface="Times New Roman"/>
                <a:cs typeface="Times New Roman"/>
              </a:rPr>
              <a:t>служба</a:t>
            </a:r>
            <a:endParaRPr sz="950">
              <a:latin typeface="Times New Roman"/>
              <a:cs typeface="Times New Roman"/>
            </a:endParaRPr>
          </a:p>
          <a:p>
            <a:pPr marL="12700">
              <a:lnSpc>
                <a:spcPts val="1000"/>
              </a:lnSpc>
            </a:pPr>
            <a:r>
              <a:rPr dirty="0" sz="1000" spc="-10">
                <a:latin typeface="Times New Roman"/>
                <a:cs typeface="Times New Roman"/>
              </a:rPr>
              <a:t>лікарських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засобів</a:t>
            </a:r>
            <a:r>
              <a:rPr dirty="0" sz="1000" spc="-25">
                <a:latin typeface="Times New Roman"/>
                <a:cs typeface="Times New Roman"/>
              </a:rPr>
              <a:t> </a:t>
            </a:r>
            <a:r>
              <a:rPr dirty="0" baseline="2777" sz="1500" spc="-37">
                <a:latin typeface="Courier New"/>
                <a:cs typeface="Courier New"/>
              </a:rPr>
              <a:t>та</a:t>
            </a:r>
            <a:endParaRPr baseline="2777" sz="1500">
              <a:latin typeface="Courier New"/>
              <a:cs typeface="Courier New"/>
            </a:endParaRPr>
          </a:p>
          <a:p>
            <a:pPr algn="ctr" marL="144780" marR="226060" indent="87630">
              <a:lnSpc>
                <a:spcPct val="837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55880">
              <a:lnSpc>
                <a:spcPts val="994"/>
              </a:lnSpc>
            </a:pPr>
            <a:r>
              <a:rPr dirty="0" sz="1000" spc="-10">
                <a:latin typeface="Times New Roman"/>
                <a:cs typeface="Times New Roman"/>
              </a:rPr>
              <a:t>області</a:t>
            </a:r>
            <a:endParaRPr sz="1000">
              <a:latin typeface="Times New Roman"/>
              <a:cs typeface="Times New Roman"/>
            </a:endParaRPr>
          </a:p>
          <a:p>
            <a:pPr algn="ctr" marL="20955">
              <a:lnSpc>
                <a:spcPct val="100000"/>
              </a:lnSpc>
              <a:spcBef>
                <a:spcPts val="5"/>
              </a:spcBef>
            </a:pPr>
            <a:r>
              <a:rPr dirty="0" sz="800" spc="-40">
                <a:latin typeface="Times New Roman"/>
                <a:cs typeface="Times New Roman"/>
              </a:rPr>
              <a:t>№43/'02.</a:t>
            </a:r>
            <a:r>
              <a:rPr dirty="0" sz="800" spc="-10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26</a:t>
            </a:r>
            <a:r>
              <a:rPr dirty="0" sz="800" spc="6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від</a:t>
            </a:r>
            <a:r>
              <a:rPr dirty="0" sz="800" spc="1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22.01.2026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94759" y="2176272"/>
            <a:ext cx="1536191" cy="768096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243615" y="871982"/>
            <a:ext cx="3538854" cy="492125"/>
          </a:xfrm>
          <a:prstGeom prst="rect">
            <a:avLst/>
          </a:prstGeom>
        </p:spPr>
        <p:txBody>
          <a:bodyPr wrap="square" lIns="0" tIns="400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dirty="0" sz="1350">
                <a:latin typeface="Cambria"/>
                <a:cs typeface="Cambria"/>
              </a:rPr>
              <a:t>Koпiï</a:t>
            </a:r>
            <a:r>
              <a:rPr dirty="0" sz="1350" spc="210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направлені:</a:t>
            </a:r>
            <a:endParaRPr sz="1350">
              <a:latin typeface="Cambria"/>
              <a:cs typeface="Cambria"/>
            </a:endParaRPr>
          </a:p>
          <a:p>
            <a:pPr marL="469900">
              <a:lnSpc>
                <a:spcPct val="100000"/>
              </a:lnSpc>
              <a:spcBef>
                <a:spcPts val="215"/>
              </a:spcBef>
            </a:pPr>
            <a:r>
              <a:rPr dirty="0" sz="1350" spc="-20">
                <a:latin typeface="Cambria"/>
                <a:cs typeface="Cambria"/>
              </a:rPr>
              <a:t>Міністерство</a:t>
            </a:r>
            <a:r>
              <a:rPr dirty="0" sz="1350" spc="60">
                <a:latin typeface="Cambria"/>
                <a:cs typeface="Cambria"/>
              </a:rPr>
              <a:t> </a:t>
            </a:r>
            <a:r>
              <a:rPr dirty="0" sz="1350" spc="-20">
                <a:latin typeface="Cambria"/>
                <a:cs typeface="Cambria"/>
              </a:rPr>
              <a:t>охорони</a:t>
            </a:r>
            <a:r>
              <a:rPr dirty="0" sz="1350" spc="65">
                <a:latin typeface="Cambria"/>
                <a:cs typeface="Cambria"/>
              </a:rPr>
              <a:t> </a:t>
            </a:r>
            <a:r>
              <a:rPr dirty="0" sz="1350" spc="-50">
                <a:latin typeface="Cambria"/>
                <a:cs typeface="Cambria"/>
              </a:rPr>
              <a:t>здоров'я</a:t>
            </a:r>
            <a:r>
              <a:rPr dirty="0" sz="1350" spc="85">
                <a:latin typeface="Cambria"/>
                <a:cs typeface="Cambria"/>
              </a:rPr>
              <a:t> </a:t>
            </a:r>
            <a:r>
              <a:rPr dirty="0" sz="1350" spc="-30">
                <a:latin typeface="Cambria"/>
                <a:cs typeface="Cambria"/>
              </a:rPr>
              <a:t>Украі'ни.</a:t>
            </a:r>
            <a:endParaRPr sz="1350">
              <a:latin typeface="Cambria"/>
              <a:cs typeface="Cambria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206426" y="1365757"/>
            <a:ext cx="147764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31875" algn="l"/>
              </a:tabLst>
            </a:pPr>
            <a:r>
              <a:rPr dirty="0" sz="1350" spc="-10">
                <a:latin typeface="Cambria"/>
                <a:cs typeface="Cambria"/>
              </a:rPr>
              <a:t>експертний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50">
                <a:latin typeface="Cambria"/>
                <a:cs typeface="Cambria"/>
              </a:rPr>
              <a:t>центр</a:t>
            </a:r>
            <a:endParaRPr sz="1350">
              <a:latin typeface="Cambria"/>
              <a:cs typeface="Cambria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255219" y="1338325"/>
            <a:ext cx="1974214" cy="7296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160655" indent="457200">
              <a:lnSpc>
                <a:spcPct val="113300"/>
              </a:lnSpc>
              <a:spcBef>
                <a:spcPts val="100"/>
              </a:spcBef>
              <a:tabLst>
                <a:tab pos="862330" algn="l"/>
              </a:tabLst>
            </a:pPr>
            <a:r>
              <a:rPr dirty="0" sz="1350" spc="-25">
                <a:latin typeface="Cambria"/>
                <a:cs typeface="Cambria"/>
              </a:rPr>
              <a:t>ДГІ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35">
                <a:latin typeface="Cambria"/>
                <a:cs typeface="Cambria"/>
              </a:rPr>
              <a:t>«Державний </a:t>
            </a:r>
            <a:r>
              <a:rPr dirty="0" sz="1350" spc="-10">
                <a:latin typeface="Cambria"/>
                <a:cs typeface="Cambria"/>
              </a:rPr>
              <a:t>України»;</a:t>
            </a:r>
            <a:endParaRPr sz="1350">
              <a:latin typeface="Cambria"/>
              <a:cs typeface="Cambria"/>
            </a:endParaRPr>
          </a:p>
          <a:p>
            <a:pPr marL="462280">
              <a:lnSpc>
                <a:spcPct val="100000"/>
              </a:lnSpc>
              <a:spcBef>
                <a:spcPts val="250"/>
              </a:spcBef>
            </a:pPr>
            <a:r>
              <a:rPr dirty="0" sz="1350">
                <a:latin typeface="Cambria"/>
                <a:cs typeface="Cambria"/>
              </a:rPr>
              <a:t>ТОВ</a:t>
            </a:r>
            <a:r>
              <a:rPr dirty="0" sz="1350" spc="405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«Юрія-Фарм».</a:t>
            </a:r>
            <a:endParaRPr sz="1350">
              <a:latin typeface="Cambria"/>
              <a:cs typeface="Cambria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805537" y="1365757"/>
            <a:ext cx="100965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25">
                <a:latin typeface="Cambria"/>
                <a:cs typeface="Cambria"/>
              </a:rPr>
              <a:t>Міністерства</a:t>
            </a:r>
            <a:endParaRPr sz="1350">
              <a:latin typeface="Cambria"/>
              <a:cs typeface="Cambria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954114" y="1365757"/>
            <a:ext cx="64516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35">
                <a:latin typeface="Cambria"/>
                <a:cs typeface="Cambria"/>
              </a:rPr>
              <a:t>охорони</a:t>
            </a:r>
            <a:endParaRPr sz="1350">
              <a:latin typeface="Cambria"/>
              <a:cs typeface="Cambri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728873" y="1365757"/>
            <a:ext cx="66421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30">
                <a:latin typeface="Cambria"/>
                <a:cs typeface="Cambria"/>
              </a:rPr>
              <a:t>здоров'я</a:t>
            </a:r>
            <a:endParaRPr sz="1350">
              <a:latin typeface="Cambria"/>
              <a:cs typeface="Cambria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27786" y="2572511"/>
            <a:ext cx="95504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90">
                <a:latin typeface="Cambria"/>
                <a:cs typeface="Cambria"/>
              </a:rPr>
              <a:t>B.O‹</a:t>
            </a:r>
            <a:r>
              <a:rPr dirty="0" sz="1100" spc="125">
                <a:latin typeface="Cambria"/>
                <a:cs typeface="Cambria"/>
              </a:rPr>
              <a:t> </a:t>
            </a:r>
            <a:r>
              <a:rPr dirty="0" sz="1100" spc="55">
                <a:latin typeface="Cambria"/>
                <a:cs typeface="Cambria"/>
              </a:rPr>
              <a:t>ГОЛОВИ</a:t>
            </a:r>
            <a:endParaRPr sz="1100">
              <a:latin typeface="Cambria"/>
              <a:cs typeface="Cambria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53627" y="9532873"/>
            <a:ext cx="2556510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25">
                <a:latin typeface="Times New Roman"/>
                <a:cs typeface="Times New Roman"/>
              </a:rPr>
              <a:t>Олена</a:t>
            </a:r>
            <a:r>
              <a:rPr dirty="0" sz="1050" spc="65">
                <a:latin typeface="Times New Roman"/>
                <a:cs typeface="Times New Roman"/>
              </a:rPr>
              <a:t> </a:t>
            </a:r>
            <a:r>
              <a:rPr dirty="0" sz="1050" spc="-45">
                <a:latin typeface="Times New Roman"/>
                <a:cs typeface="Times New Roman"/>
              </a:rPr>
              <a:t>ВЛЗОВСЬКА,</a:t>
            </a:r>
            <a:r>
              <a:rPr dirty="0" sz="1050" spc="5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тел </a:t>
            </a:r>
            <a:r>
              <a:rPr dirty="0" sz="1050" spc="-20">
                <a:latin typeface="Times New Roman"/>
                <a:cs typeface="Times New Roman"/>
              </a:rPr>
              <a:t>(044)</a:t>
            </a:r>
            <a:r>
              <a:rPr dirty="0" sz="1050" spc="-30">
                <a:latin typeface="Times New Roman"/>
                <a:cs typeface="Times New Roman"/>
              </a:rPr>
              <a:t> </a:t>
            </a:r>
            <a:r>
              <a:rPr dirty="0" sz="1050" spc="-45">
                <a:latin typeface="Times New Roman"/>
                <a:cs typeface="Times New Roman"/>
              </a:rPr>
              <a:t>422-55-</a:t>
            </a:r>
            <a:r>
              <a:rPr dirty="0" sz="1050">
                <a:latin typeface="Times New Roman"/>
                <a:cs typeface="Times New Roman"/>
              </a:rPr>
              <a:t>76</a:t>
            </a:r>
            <a:r>
              <a:rPr dirty="0" sz="1050" spc="5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(127)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193447" y="2543556"/>
            <a:ext cx="214058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Cambria"/>
                <a:cs typeface="Cambria"/>
              </a:rPr>
              <a:t>Володимир</a:t>
            </a:r>
            <a:r>
              <a:rPr dirty="0" sz="1400" spc="-20">
                <a:latin typeface="Cambria"/>
                <a:cs typeface="Cambria"/>
              </a:rPr>
              <a:t> </a:t>
            </a:r>
            <a:r>
              <a:rPr dirty="0" sz="1400" spc="100">
                <a:latin typeface="Cambria"/>
                <a:cs typeface="Cambria"/>
              </a:rPr>
              <a:t>КОРОЛЕИКО</a:t>
            </a:r>
            <a:endParaRPr sz="14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2026-01-25T14:20:24Z</dcterms:created>
  <dcterms:modified xsi:type="dcterms:W3CDTF">2026-01-25T14:20:24Z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2026-01-25T00:00:00Z</vt:filetime>
  </property>
  <property fmtid="{D5CDD505-2E9C-101B-9397-08002B2CF9AE}" pid="3" name="LastSaved">
    <vt:filetime>2026-01-25T00:00:00Z</vt:filetime>
  </property>
  <property fmtid="{D5CDD505-2E9C-101B-9397-08002B2CF9AE}" pid="4" name="Producer">
    <vt:lpwstr>iLovePDF</vt:lpwstr>
  </property>
</Properties>
</file>