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ls.boy.ua/" TargetMode="External"/><Relationship Id="rId8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1" Type="http://schemas.openxmlformats.org/officeDocument/2006/relationships/hyperlink" Target="http://www.d1S.ROV.Ud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1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20" y="320039"/>
            <a:ext cx="460248" cy="60045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30423" y="229971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264919" y="229971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33215" y="9997440"/>
            <a:ext cx="710184" cy="66446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0952" y="1969007"/>
            <a:ext cx="624839" cy="31394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31975" y="2060447"/>
            <a:ext cx="3727704" cy="24688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36264" y="10415016"/>
            <a:ext cx="2926080" cy="20421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73499" y="862356"/>
            <a:ext cx="6151245" cy="7858759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8890">
              <a:lnSpc>
                <a:spcPts val="170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ЛІКАРСЬКПХ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КІРОВОГРАДСЬКІИ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80440" marR="961390">
              <a:lnSpc>
                <a:spcPts val="1150"/>
              </a:lnSpc>
              <a:spcBef>
                <a:spcPts val="950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Кропивницькии,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u="sng" sz="1000" spc="-2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dls.kr6nidls.gov.na</a:t>
            </a:r>
            <a:r>
              <a:rPr dirty="0" sz="1000" spc="-20">
                <a:latin typeface="Times New Roman"/>
                <a:cs typeface="Times New Roman"/>
              </a:rPr>
              <a:t>,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u="sng" sz="1000" spc="-1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  <a:hlinkClick r:id="rId7"/>
              </a:rPr>
              <a:t>littps://www.dls.boy.ua,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  <a:p>
            <a:pPr marL="3997960">
              <a:lnSpc>
                <a:spcPct val="100000"/>
              </a:lnSpc>
              <a:spcBef>
                <a:spcPts val="1019"/>
              </a:spcBef>
              <a:tabLst>
                <a:tab pos="5024755" algn="l"/>
                <a:tab pos="6053455" algn="l"/>
              </a:tabLst>
            </a:pPr>
            <a:r>
              <a:rPr dirty="0" u="sng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від </a:t>
            </a:r>
            <a:r>
              <a:rPr dirty="0" u="sng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marL="3415029" marR="30480" indent="-2540">
              <a:lnSpc>
                <a:spcPct val="942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осо0ам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4765" marR="17780" indent="3556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заборони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лікарського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21590" marR="5080" indent="361315">
              <a:lnSpc>
                <a:spcPts val="1390"/>
              </a:lnSpc>
              <a:spcBef>
                <a:spcPts val="5"/>
              </a:spcBef>
            </a:pPr>
            <a:r>
              <a:rPr dirty="0" u="sng" sz="120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9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25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>
                <a:latin typeface="Times New Roman"/>
                <a:cs typeface="Times New Roman"/>
              </a:rPr>
              <a:t> щодо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algn="just" marL="18415" marR="12065" indent="11430">
              <a:lnSpc>
                <a:spcPts val="1370"/>
              </a:lnSpc>
              <a:spcBef>
                <a:spcPts val="20"/>
              </a:spcBef>
            </a:pPr>
            <a:r>
              <a:rPr dirty="0" u="sng" sz="1200" spc="27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1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65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25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2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65" i="1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</a:t>
            </a:r>
            <a:r>
              <a:rPr dirty="0" sz="1200" spc="-10">
                <a:latin typeface="Times New Roman"/>
                <a:cs typeface="Times New Roman"/>
              </a:rPr>
              <a:t>іі</a:t>
            </a:r>
            <a:r>
              <a:rPr dirty="0" sz="1200" spc="-10" i="1">
                <a:latin typeface="Times New Roman"/>
                <a:cs typeface="Times New Roman"/>
              </a:rPr>
              <a:t>женська,</a:t>
            </a:r>
            <a:r>
              <a:rPr dirty="0" sz="1200" spc="-3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spc="20" i="1">
                <a:latin typeface="Times New Roman"/>
                <a:cs typeface="Times New Roman"/>
              </a:rPr>
              <a:t>м.</a:t>
            </a:r>
            <a:r>
              <a:rPr dirty="0" sz="1200" spc="3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Кропианицький,</a:t>
            </a:r>
            <a:r>
              <a:rPr dirty="0" sz="1200" spc="-40" i="1">
                <a:latin typeface="Times New Roman"/>
                <a:cs typeface="Times New Roman"/>
              </a:rPr>
              <a:t> </a:t>
            </a:r>
            <a:r>
              <a:rPr dirty="0" sz="1200" spc="10" i="1">
                <a:latin typeface="Times New Roman"/>
                <a:cs typeface="Times New Roman"/>
              </a:rPr>
              <a:t>25006,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u="sng" sz="1200" spc="2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7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782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655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7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3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836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повернения.</a:t>
            </a:r>
            <a:endParaRPr sz="1200">
              <a:latin typeface="Times New Roman"/>
              <a:cs typeface="Times New Roman"/>
            </a:endParaRPr>
          </a:p>
          <a:p>
            <a:pPr algn="just" marL="19685" marR="8255" indent="356870">
              <a:lnSpc>
                <a:spcPct val="92500"/>
              </a:lnSpc>
              <a:spcBef>
                <a:spcPts val="160"/>
              </a:spcBef>
            </a:pPr>
            <a:r>
              <a:rPr dirty="0" baseline="2314" sz="1800">
                <a:latin typeface="Times New Roman"/>
                <a:cs typeface="Times New Roman"/>
              </a:rPr>
              <a:t>в)</a:t>
            </a:r>
            <a:r>
              <a:rPr dirty="0" baseline="2314" sz="1800" spc="585"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baseline="2314" sz="1800" spc="622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baseline="2314" sz="1800" spc="69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baseline="2314" sz="1800" spc="727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314" sz="1800" spc="682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314" sz="1800" spc="719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засоб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409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314" sz="1800" spc="652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baseline="2314" sz="1800" spc="719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314" sz="1800" spc="644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-1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baseline="2314" sz="18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накладноі‘.</a:t>
            </a:r>
            <a:endParaRPr sz="1200">
              <a:latin typeface="Times New Roman"/>
              <a:cs typeface="Times New Roman"/>
            </a:endParaRPr>
          </a:p>
          <a:p>
            <a:pPr algn="just" marL="18415" marR="7620" indent="355600">
              <a:lnSpc>
                <a:spcPts val="139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запобігания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21590">
              <a:lnSpc>
                <a:spcPts val="1355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5240" marR="15875" indent="359410">
              <a:lnSpc>
                <a:spcPts val="1390"/>
              </a:lnSpc>
              <a:spcBef>
                <a:spcPts val="65"/>
              </a:spcBef>
            </a:pPr>
            <a:r>
              <a:rPr dirty="0" u="heavy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1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4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випаякv</a:t>
            </a:r>
            <a:r>
              <a:rPr dirty="0" u="heavy" sz="1200" spc="37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200" spc="4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надаватіі</a:t>
            </a:r>
            <a:r>
              <a:rPr dirty="0" u="sng" sz="1200" spc="10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200" spc="-4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37782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5240" marR="7620" indent="2540">
              <a:lnSpc>
                <a:spcPts val="1370"/>
              </a:lnSpc>
              <a:spcBef>
                <a:spcPts val="80"/>
              </a:spcBef>
            </a:pP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8"/>
              </a:rPr>
              <a:t>https://www.dls.gov.ua/)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30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7145" marR="8255" indent="182880">
              <a:lnSpc>
                <a:spcPts val="1390"/>
              </a:lnSpc>
              <a:spcBef>
                <a:spcPts val="5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Копіл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Украіни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26.01.2026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52-001.3/002.0/17-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97485" indent="-180340">
              <a:lnSpc>
                <a:spcPts val="1295"/>
              </a:lnSpc>
              <a:buAutoNum type="arabicPeriod"/>
              <a:tabLst>
                <a:tab pos="19748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26.01.2026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53-001.3/002.0/17-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 1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75283" y="9222740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Начальник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4019" y="9842500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 Валентина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3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45375" y="9219691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Лілія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68572" y="10175747"/>
            <a:ext cx="178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345" indent="-8064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93345" algn="l"/>
              </a:tabLst>
            </a:pPr>
            <a:r>
              <a:rPr dirty="0" sz="800">
                <a:solidFill>
                  <a:srgbClr val="414141"/>
                </a:solidFill>
                <a:latin typeface="Cambria"/>
                <a:cs typeface="Cambria"/>
              </a:rPr>
              <a:t>'</a:t>
            </a:r>
            <a:r>
              <a:rPr dirty="0" sz="800" spc="4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’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08540" y="10075164"/>
            <a:ext cx="2413000" cy="3486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60960" marR="5080" indent="-48895">
              <a:lnSpc>
                <a:spcPts val="790"/>
              </a:lnSpc>
              <a:spcBef>
                <a:spcPts val="265"/>
              </a:spcBef>
            </a:pPr>
            <a:r>
              <a:rPr dirty="0" sz="800" spc="-200">
                <a:latin typeface="Cambria"/>
                <a:cs typeface="Cambria"/>
              </a:rPr>
              <a:t>*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,і{ержаяпа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 spc="-75">
                <a:latin typeface="Cambria"/>
                <a:cs typeface="Cambria"/>
              </a:rPr>
              <a:t>с:туяtб.а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э</a:t>
            </a:r>
            <a:r>
              <a:rPr dirty="0" sz="800" spc="-2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піхарсьних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зsгобіи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та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і‹онтролю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за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itapкcrпiкя*tit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Кі[іооогржзськііі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ofi›з.acri</a:t>
            </a:r>
            <a:endParaRPr sz="800">
              <a:latin typeface="Cambria"/>
              <a:cs typeface="Cambria"/>
            </a:endParaRPr>
          </a:p>
          <a:p>
            <a:pPr marL="69850">
              <a:lnSpc>
                <a:spcPts val="795"/>
              </a:lnSpc>
            </a:pPr>
            <a:r>
              <a:rPr dirty="0" sz="800" spc="-80">
                <a:latin typeface="Cambria"/>
                <a:cs typeface="Cambria"/>
              </a:rPr>
              <a:t>"t‹33-</a:t>
            </a:r>
            <a:r>
              <a:rPr dirty="0" sz="800" spc="-85">
                <a:latin typeface="Cambria"/>
                <a:cs typeface="Cambria"/>
              </a:rPr>
              <a:t>(11.1/o2.11/tl5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12-</a:t>
            </a:r>
            <a:r>
              <a:rPr dirty="0" sz="800" spc="-40">
                <a:latin typeface="Cambria"/>
                <a:cs typeface="Cambria"/>
              </a:rPr>
              <a:t>2t›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зід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27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III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2П2f›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8464" y="201167"/>
            <a:ext cx="463202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20828" y="10136234"/>
            <a:ext cx="132080" cy="245110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70">
                <a:latin typeface="Arial MT"/>
                <a:cs typeface="Arial MT"/>
              </a:rPr>
              <a:t>0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95">
                <a:latin typeface="Arial MT"/>
                <a:cs typeface="Arial MT"/>
              </a:rPr>
              <a:t>ô</a:t>
            </a:r>
            <a:r>
              <a:rPr dirty="0" sz="750" spc="-6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7026" y="10140695"/>
            <a:ext cx="1645588" cy="252984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409108" y="9430511"/>
            <a:ext cx="1789430" cy="500380"/>
            <a:chOff x="5409108" y="9430511"/>
            <a:chExt cx="1789430" cy="50038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00865" y="9558527"/>
              <a:ext cx="216364" cy="9144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62941" y="9558527"/>
              <a:ext cx="323022" cy="9144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19484" y="9552431"/>
              <a:ext cx="377875" cy="9753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36413" y="9841991"/>
              <a:ext cx="60947" cy="88392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95563" y="9430511"/>
              <a:ext cx="1502360" cy="14630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409108" y="9592055"/>
              <a:ext cx="1740057" cy="234696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750416" y="10320528"/>
            <a:ext cx="1752246" cy="19202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89395" y="839723"/>
            <a:ext cx="5862955" cy="1173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05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940">
              <a:lnSpc>
                <a:spcPts val="1630"/>
              </a:lnSpc>
            </a:pPr>
            <a:r>
              <a:rPr dirty="0" sz="1400" spc="5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016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70"/>
              </a:lnSpc>
              <a:spcBef>
                <a:spcPts val="1580"/>
              </a:spcBef>
              <a:tabLst>
                <a:tab pos="5473065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dlsH.dl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о</a:t>
            </a:r>
            <a:r>
              <a:rPr dirty="0" u="sng" sz="1100" spc="1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40">
                <a:latin typeface="Times New Roman"/>
                <a:cs typeface="Times New Roman"/>
              </a:rPr>
              <a:t>, </a:t>
            </a:r>
            <a:r>
              <a:rPr dirty="0" u="sng" sz="1100" spc="-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https:</a:t>
            </a:r>
            <a:r>
              <a:rPr dirty="0" u="sng" sz="1100" spc="-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  <a:hlinkClick r:id="rId11"/>
              </a:rPr>
              <a:t>//www.d1S.</a:t>
            </a:r>
            <a:r>
              <a:rPr dirty="0" u="sng" baseline="-7575" sz="1650" spc="-8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  <a:hlinkClick r:id="rId11"/>
              </a:rPr>
              <a:t>R</a:t>
            </a:r>
            <a:r>
              <a:rPr dirty="0" u="sng" sz="1100" spc="-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  <a:hlinkClick r:id="rId11"/>
              </a:rPr>
              <a:t>OV.Ud</a:t>
            </a:r>
            <a:r>
              <a:rPr dirty="0" sz="1100" spc="-60">
                <a:latin typeface="Times New Roman"/>
                <a:cs typeface="Times New Roman"/>
                <a:hlinkClick r:id="rId11"/>
              </a:rPr>
              <a:t>.Код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84922" y="2156459"/>
            <a:ext cx="25685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0625" algn="l"/>
                <a:tab pos="255524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21254" y="2177795"/>
            <a:ext cx="2660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64731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>
                <a:latin typeface="Courier New"/>
                <a:cs typeface="Courier New"/>
              </a:rPr>
              <a:t>Ві,Ц </a:t>
            </a:r>
            <a:r>
              <a:rPr dirty="0" u="sng" sz="10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20646" y="2592323"/>
            <a:ext cx="1419225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2225" marR="5080" indent="-10160">
              <a:lnSpc>
                <a:spcPct val="957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Керівникам господарювання, 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31090" y="3204971"/>
            <a:ext cx="12528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951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 b="1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72503" y="2592323"/>
            <a:ext cx="1195705" cy="85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2065">
              <a:lnSpc>
                <a:spcPts val="165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934719">
              <a:lnSpc>
                <a:spcPct val="95000"/>
              </a:lnSpc>
              <a:spcBef>
                <a:spcPts val="60"/>
              </a:spcBef>
            </a:pPr>
            <a:r>
              <a:rPr dirty="0" sz="1400" spc="-55" b="1">
                <a:latin typeface="Times New Roman"/>
                <a:cs typeface="Times New Roman"/>
              </a:rPr>
              <a:t>які </a:t>
            </a:r>
            <a:r>
              <a:rPr dirty="0" sz="1400" spc="-10" b="1">
                <a:latin typeface="Times New Roman"/>
                <a:cs typeface="Times New Roman"/>
              </a:rPr>
              <a:t>реалізаціею,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95470" y="3409188"/>
            <a:ext cx="6109970" cy="5944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165">
              <a:lnSpc>
                <a:spcPct val="100000"/>
              </a:lnSpc>
              <a:spcBef>
                <a:spcPts val="100"/>
              </a:spcBef>
            </a:pPr>
            <a:r>
              <a:rPr dirty="0" sz="1400" spc="5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3350260" marR="133350" indent="-635">
              <a:lnSpc>
                <a:spcPts val="1610"/>
              </a:lnSpc>
              <a:spcBef>
                <a:spcPts val="5"/>
              </a:spcBef>
              <a:tabLst>
                <a:tab pos="47123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8740">
              <a:lnSpc>
                <a:spcPct val="100000"/>
              </a:lnSpc>
              <a:spcBef>
                <a:spcPts val="146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064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50165" marR="45085" indent="635">
              <a:lnSpc>
                <a:spcPct val="1101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Украі'ни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пункте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3.2.4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територн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63500" marR="55880" indent="635">
              <a:lnSpc>
                <a:spcPct val="108600"/>
              </a:lnSpc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 листа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ТОВ </a:t>
            </a:r>
            <a:r>
              <a:rPr dirty="0" sz="1400" spc="-10">
                <a:latin typeface="Times New Roman"/>
                <a:cs typeface="Times New Roman"/>
              </a:rPr>
              <a:t>«ЗЕНТІВА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УKPAÏHA»</a:t>
            </a:r>
            <a:endParaRPr baseline="-5952" sz="2100">
              <a:latin typeface="Times New Roman"/>
              <a:cs typeface="Times New Roman"/>
            </a:endParaRPr>
          </a:p>
          <a:p>
            <a:pPr algn="just" marL="6731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21.01.2026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97/01/2026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використання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незазначеного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реестраційних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7234" y="9331452"/>
            <a:ext cx="4551680" cy="822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документах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виробника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фармацевтичного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інгр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S2107,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V1863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endParaRPr sz="1400">
              <a:latin typeface="Times New Roman"/>
              <a:cs typeface="Times New Roman"/>
            </a:endParaRPr>
          </a:p>
          <a:p>
            <a:pPr marL="1395095">
              <a:lnSpc>
                <a:spcPts val="975"/>
              </a:lnSpc>
              <a:spcBef>
                <a:spcPts val="500"/>
              </a:spcBef>
            </a:pPr>
            <a:r>
              <a:rPr dirty="0" sz="850" spc="-105">
                <a:latin typeface="Times New Roman"/>
                <a:cs typeface="Times New Roman"/>
              </a:rPr>
              <a:t>M2</a:t>
            </a:r>
            <a:r>
              <a:rPr dirty="0" sz="850" spc="13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Держпіксвужба</a:t>
            </a:r>
            <a:endParaRPr sz="850">
              <a:latin typeface="Times New Roman"/>
              <a:cs typeface="Times New Roman"/>
            </a:endParaRPr>
          </a:p>
          <a:p>
            <a:pPr marL="1558925">
              <a:lnSpc>
                <a:spcPts val="1155"/>
              </a:lnSpc>
            </a:pPr>
            <a:r>
              <a:rPr dirty="0" sz="1000" spc="-160">
                <a:latin typeface="Lucida Sans Unicode"/>
                <a:cs typeface="Lucida Sans Unicode"/>
              </a:rPr>
              <a:t>N•-</a:t>
            </a:r>
            <a:r>
              <a:rPr dirty="0" sz="1000" spc="-155">
                <a:latin typeface="Lucida Sans Unicode"/>
                <a:cs typeface="Lucida Sans Unicode"/>
              </a:rPr>
              <a:t>52-</a:t>
            </a:r>
            <a:r>
              <a:rPr dirty="0" sz="1000" spc="-145">
                <a:latin typeface="Lucida Sans Unicode"/>
                <a:cs typeface="Lucida Sans Unicode"/>
              </a:rPr>
              <a:t>001.3/002.0/17-</a:t>
            </a:r>
            <a:r>
              <a:rPr dirty="0" sz="1000" spc="-155">
                <a:latin typeface="Lucida Sans Unicode"/>
                <a:cs typeface="Lucida Sans Unicode"/>
              </a:rPr>
              <a:t>26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26.01.2026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126580" y="9504171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05655" y="9756902"/>
            <a:ext cx="123698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040">
              <a:lnSpc>
                <a:spcPts val="117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  <a:p>
            <a:pPr marL="12700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1275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955"/>
              </a:lnSpc>
            </a:pPr>
            <a:r>
              <a:rPr dirty="0" sz="800" spc="-35">
                <a:latin typeface="Times New Roman"/>
                <a:cs typeface="Times New Roman"/>
              </a:rPr>
              <a:t>№46/'02.12-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27.01.2026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0440" y="7667243"/>
            <a:ext cx="1645919" cy="63550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71268" y="653795"/>
            <a:ext cx="6066790" cy="61385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3970" marR="39370" indent="-1905">
              <a:lnSpc>
                <a:spcPct val="110400"/>
              </a:lnSpc>
              <a:spcBef>
                <a:spcPts val="114"/>
              </a:spcBef>
            </a:pPr>
            <a:r>
              <a:rPr dirty="0" sz="1400">
                <a:latin typeface="Times New Roman"/>
                <a:cs typeface="Times New Roman"/>
              </a:rPr>
              <a:t>вкриті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плівковою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оболонкою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мг;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таблеток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блістері, по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пачці,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Нейрафарм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Фармасьютикалз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С.Л.,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Іспанія (реестраційне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UA/18015/01/01):</a:t>
            </a:r>
            <a:endParaRPr sz="1400">
              <a:latin typeface="Times New Roman"/>
              <a:cs typeface="Times New Roman"/>
            </a:endParaRPr>
          </a:p>
          <a:p>
            <a:pPr algn="just" marL="20320" marR="34290" indent="358140">
              <a:lnSpc>
                <a:spcPts val="187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серій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S2107,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V1863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засобу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СОЛЕЦИСТ,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таблетки</a:t>
            </a:r>
            <a:r>
              <a:rPr dirty="0" sz="1400" spc="2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вкриті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плівковою</a:t>
            </a:r>
            <a:r>
              <a:rPr dirty="0" sz="1400" spc="2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оболонкою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таблеток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блістерн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в</a:t>
            </a:r>
            <a:r>
              <a:rPr dirty="0" sz="1400" spc="4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нартонній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пачці,</a:t>
            </a:r>
            <a:endParaRPr sz="1400">
              <a:latin typeface="Times New Roman"/>
              <a:cs typeface="Times New Roman"/>
            </a:endParaRPr>
          </a:p>
          <a:p>
            <a:pPr algn="just" marL="28575" marR="54610" indent="-635">
              <a:lnSpc>
                <a:spcPts val="1839"/>
              </a:lnSpc>
              <a:spcBef>
                <a:spcPts val="30"/>
              </a:spcBef>
            </a:pP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Нейрафарм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Фармасьютикалз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С.Л.,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Іспанія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(ресетраційне посвідчення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65" b="1">
                <a:latin typeface="Times New Roman"/>
                <a:cs typeface="Times New Roman"/>
              </a:rPr>
              <a:t>N•.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UA/18015/01/01).</a:t>
            </a:r>
            <a:endParaRPr sz="1400">
              <a:latin typeface="Times New Roman"/>
              <a:cs typeface="Times New Roman"/>
            </a:endParaRPr>
          </a:p>
          <a:p>
            <a:pPr algn="just" marL="389890">
              <a:lnSpc>
                <a:spcPct val="1000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3020" marR="12700" indent="-4445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лікарсвкого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вищезазначених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постачальнику/виробнику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засобу.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наступних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поставках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cy6’скт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повинен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заходів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запобігання </a:t>
            </a:r>
            <a:r>
              <a:rPr dirty="0" sz="1400">
                <a:latin typeface="Times New Roman"/>
                <a:cs typeface="Times New Roman"/>
              </a:rPr>
              <a:t>придбанню,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наведених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 </a:t>
            </a:r>
            <a:r>
              <a:rPr dirty="0" sz="1400">
                <a:latin typeface="Times New Roman"/>
                <a:cs typeface="Times New Roman"/>
              </a:rPr>
              <a:t>даному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розпорядженні.</a:t>
            </a:r>
            <a:endParaRPr sz="1400">
              <a:latin typeface="Times New Roman"/>
              <a:cs typeface="Times New Roman"/>
            </a:endParaRPr>
          </a:p>
          <a:p>
            <a:pPr algn="just" marL="46990" marR="24765" indent="358775">
              <a:lnSpc>
                <a:spcPct val="109300"/>
              </a:lnSpc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46355" marR="5080" indent="360045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Украі'ни.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400">
              <a:latin typeface="Times New Roman"/>
              <a:cs typeface="Times New Roman"/>
            </a:endParaRPr>
          </a:p>
          <a:p>
            <a:pPr marL="407034" marR="2591435" indent="-361315">
              <a:lnSpc>
                <a:spcPct val="107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-10">
                <a:latin typeface="Times New Roman"/>
                <a:cs typeface="Times New Roman"/>
              </a:rPr>
              <a:t> охорони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88376" y="6790943"/>
            <a:ext cx="4527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70063" y="6790943"/>
            <a:ext cx="1000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19170" y="6790943"/>
            <a:ext cx="641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95745" y="6790943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9753" y="6775704"/>
            <a:ext cx="2743835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60680">
              <a:lnSpc>
                <a:spcPct val="107100"/>
              </a:lnSpc>
              <a:spcBef>
                <a:spcPts val="100"/>
              </a:spcBef>
              <a:tabLst>
                <a:tab pos="772795" algn="l"/>
                <a:tab pos="186880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експертний </a:t>
            </a:r>
            <a:r>
              <a:rPr dirty="0" sz="1400" spc="-10">
                <a:latin typeface="Times New Roman"/>
                <a:cs typeface="Times New Roman"/>
              </a:rPr>
              <a:t>України»;</a:t>
            </a:r>
            <a:endParaRPr sz="1400">
              <a:latin typeface="Times New Roman"/>
              <a:cs typeface="Times New Roman"/>
            </a:endParaRPr>
          </a:p>
          <a:p>
            <a:pPr marL="370205">
              <a:lnSpc>
                <a:spcPct val="100000"/>
              </a:lnSpc>
              <a:spcBef>
                <a:spcPts val="190"/>
              </a:spcBef>
            </a:pPr>
            <a:r>
              <a:rPr dirty="0" sz="1400">
                <a:latin typeface="Times New Roman"/>
                <a:cs typeface="Times New Roman"/>
              </a:rPr>
              <a:t>ТОВ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«ЗЕНТІВА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УKPAÏHA».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8377" y="7996681"/>
            <a:ext cx="94297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60">
                <a:latin typeface="Times New Roman"/>
                <a:cs typeface="Times New Roman"/>
              </a:rPr>
              <a:t>В•О.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ЙОЛОВИ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3868" y="9592055"/>
            <a:ext cx="2058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ОлеЈїа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Е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ЯЗОВС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bKA,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тел.t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85">
                <a:solidFill>
                  <a:srgbClr val="F0F0F0"/>
                </a:solidFill>
                <a:latin typeface="Times New Roman"/>
                <a:cs typeface="Times New Roman"/>
              </a:rPr>
              <a:t>(</a:t>
            </a:r>
            <a:r>
              <a:rPr dirty="0" sz="800" spc="-85">
                <a:latin typeface="Times New Roman"/>
                <a:cs typeface="Times New Roman"/>
              </a:rPr>
              <a:t>1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27</a:t>
            </a:r>
            <a:r>
              <a:rPr dirty="0" sz="800" spc="-50">
                <a:latin typeface="Times New Roman"/>
                <a:cs typeface="Times New Roman"/>
              </a:rPr>
              <a:t> j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35042" y="7970519"/>
            <a:ext cx="21158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0" b="1">
                <a:latin typeface="Times New Roman"/>
                <a:cs typeface="Times New Roman"/>
              </a:rPr>
              <a:t>BOлoдимиjз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КОРОЛЕНКО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4559" y="167639"/>
            <a:ext cx="463202" cy="6339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75604" y="10110216"/>
            <a:ext cx="1871094" cy="304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51649" y="9832847"/>
            <a:ext cx="60947" cy="8839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5653" y="10308335"/>
            <a:ext cx="1697393" cy="1981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24925" y="9927335"/>
            <a:ext cx="713088" cy="11887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68472" y="9701783"/>
            <a:ext cx="438823" cy="12496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48893" y="790956"/>
            <a:ext cx="6036945" cy="8117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71805" marR="556895">
              <a:lnSpc>
                <a:spcPct val="11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ЛІКАРСЬКНХ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0165">
              <a:lnSpc>
                <a:spcPct val="100000"/>
              </a:lnSpc>
              <a:spcBef>
                <a:spcPts val="140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02870" marR="153670">
              <a:lnSpc>
                <a:spcPct val="10960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 03115,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20">
                <a:latin typeface="Times New Roman"/>
                <a:cs typeface="Times New Roman"/>
              </a:rPr>
              <a:t> (044)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dlsHdls.яov.na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baseline="2415" sz="1725" spc="-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baseline="2415" sz="1725" spc="67">
                <a:latin typeface="Times New Roman"/>
                <a:cs typeface="Times New Roman"/>
              </a:rPr>
              <a:t> </a:t>
            </a:r>
            <a:r>
              <a:rPr dirty="0" baseline="2415" sz="1725" spc="-60">
                <a:latin typeface="Times New Roman"/>
                <a:cs typeface="Times New Roman"/>
              </a:rPr>
              <a:t>Код</a:t>
            </a:r>
            <a:r>
              <a:rPr dirty="0" baseline="2415" sz="1725" spc="67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</a:t>
            </a:r>
            <a:r>
              <a:rPr dirty="0" baseline="2415" sz="1725" spc="-52">
                <a:latin typeface="Times New Roman"/>
                <a:cs typeface="Times New Roman"/>
              </a:rPr>
              <a:t>ДРПОУ</a:t>
            </a:r>
            <a:r>
              <a:rPr dirty="0" baseline="2415" sz="1725" spc="7">
                <a:latin typeface="Times New Roman"/>
                <a:cs typeface="Times New Roman"/>
              </a:rPr>
              <a:t> </a:t>
            </a:r>
            <a:r>
              <a:rPr dirty="0" baseline="2415" sz="1725" spc="-15">
                <a:latin typeface="Times New Roman"/>
                <a:cs typeface="Times New Roman"/>
              </a:rPr>
              <a:t>40517815</a:t>
            </a:r>
            <a:endParaRPr baseline="2415" sz="17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60325">
              <a:lnSpc>
                <a:spcPct val="100000"/>
              </a:lnSpc>
              <a:tabLst>
                <a:tab pos="1177925" algn="l"/>
                <a:tab pos="2545715" algn="l"/>
                <a:tab pos="3061970" algn="l"/>
                <a:tab pos="4462780" algn="l"/>
                <a:tab pos="5846445" algn="l"/>
              </a:tabLst>
            </a:pPr>
            <a:r>
              <a:rPr dirty="0" u="sng" baseline="1984" sz="2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№ </a:t>
            </a:r>
            <a:r>
              <a:rPr dirty="0" u="sng" baseline="1984" sz="2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32455" marR="93345" indent="-635">
              <a:lnSpc>
                <a:spcPct val="108100"/>
              </a:lnSpc>
              <a:spcBef>
                <a:spcPts val="5"/>
              </a:spcBef>
              <a:tabLst>
                <a:tab pos="5203825" algn="l"/>
              </a:tabLst>
            </a:pPr>
            <a:r>
              <a:rPr dirty="0" baseline="1984" sz="2100" spc="-15" b="1">
                <a:latin typeface="Times New Roman"/>
                <a:cs typeface="Times New Roman"/>
              </a:rPr>
              <a:t>Керівникам</a:t>
            </a:r>
            <a:r>
              <a:rPr dirty="0" baseline="1984" sz="2100" b="1">
                <a:latin typeface="Times New Roman"/>
                <a:cs typeface="Times New Roman"/>
              </a:rPr>
              <a:t>	</a:t>
            </a:r>
            <a:r>
              <a:rPr dirty="0" baseline="1984" sz="2100" spc="-15" b="1">
                <a:latin typeface="Times New Roman"/>
                <a:cs typeface="Times New Roman"/>
              </a:rPr>
              <a:t>суб</a:t>
            </a:r>
            <a:r>
              <a:rPr dirty="0" sz="1400" spc="-10" b="1">
                <a:latin typeface="Times New Roman"/>
                <a:cs typeface="Times New Roman"/>
              </a:rPr>
              <a:t>'</a:t>
            </a:r>
            <a:r>
              <a:rPr dirty="0" baseline="1984" sz="2100" spc="-15" b="1">
                <a:latin typeface="Times New Roman"/>
                <a:cs typeface="Times New Roman"/>
              </a:rPr>
              <a:t>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459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зберіганням</a:t>
            </a:r>
            <a:r>
              <a:rPr dirty="0" sz="1400" spc="465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38170" marR="92710" indent="-635">
              <a:lnSpc>
                <a:spcPct val="112900"/>
              </a:lnSpc>
              <a:tabLst>
                <a:tab pos="467995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6034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147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endParaRPr sz="1400">
              <a:latin typeface="Times New Roman"/>
              <a:cs typeface="Times New Roman"/>
            </a:endParaRPr>
          </a:p>
          <a:p>
            <a:pPr algn="just" marL="18415" marR="8255" indent="-6350">
              <a:lnSpc>
                <a:spcPct val="1097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контроЛю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14.09.2005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26670" marR="5080" indent="1905">
              <a:lnSpc>
                <a:spcPct val="1091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8296" y="8907780"/>
            <a:ext cx="5751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55010" algn="l"/>
                <a:tab pos="3957954" algn="l"/>
                <a:tab pos="468757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24677" y="8926067"/>
            <a:ext cx="1714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1344" y="9139428"/>
            <a:ext cx="48202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9835" algn="l"/>
                <a:tab pos="1582420" algn="l"/>
                <a:tab pos="2368550" algn="l"/>
                <a:tab pos="3559810" algn="l"/>
                <a:tab pos="4166235" algn="l"/>
                <a:tab pos="457708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листа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AT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52700" y="9157716"/>
            <a:ext cx="10229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«Галичфарм»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3513" y="9358883"/>
            <a:ext cx="619760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340" marR="55880" indent="-3175">
              <a:lnSpc>
                <a:spcPct val="108600"/>
              </a:lnSpc>
              <a:spcBef>
                <a:spcPts val="100"/>
              </a:spcBef>
              <a:tabLst>
                <a:tab pos="5489575" algn="l"/>
                <a:tab pos="590613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22.01.2026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12-</a:t>
            </a:r>
            <a:r>
              <a:rPr dirty="0" sz="1400">
                <a:latin typeface="Times New Roman"/>
                <a:cs typeface="Times New Roman"/>
              </a:rPr>
              <a:t>148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0115879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300">
                <a:latin typeface="Times New Roman"/>
                <a:cs typeface="Times New Roman"/>
              </a:rPr>
              <a:t>залу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@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§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280">
                <a:latin typeface="Times New Roman"/>
                <a:cs typeface="Times New Roman"/>
              </a:rPr>
              <a:t>g</a:t>
            </a:r>
            <a:r>
              <a:rPr dirty="0" baseline="-29100" sz="1575" spc="419">
                <a:latin typeface="Times New Roman"/>
                <a:cs typeface="Times New Roman"/>
              </a:rPr>
              <a:t>a </a:t>
            </a:r>
            <a:r>
              <a:rPr dirty="0" sz="1400">
                <a:latin typeface="Times New Roman"/>
                <a:cs typeface="Times New Roman"/>
              </a:rPr>
              <a:t>таблетки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50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таблеток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«Галичфар</a:t>
            </a:r>
            <a:r>
              <a:rPr dirty="0" baseline="-5952" sz="2100" spc="89">
                <a:latin typeface="Times New Roman"/>
                <a:cs typeface="Times New Roman"/>
              </a:rPr>
              <a:t> </a:t>
            </a:r>
            <a:r>
              <a:rPr dirty="0" baseline="-39682" sz="1575" spc="-15">
                <a:latin typeface="Times New Roman"/>
                <a:cs typeface="Times New Roman"/>
              </a:rPr>
              <a:t>наркотики</a:t>
            </a:r>
            <a:r>
              <a:rPr dirty="0" baseline="-9920" sz="2100" spc="-15">
                <a:latin typeface="Times New Roman"/>
                <a:cs typeface="Times New Roman"/>
              </a:rPr>
              <a:t>ha</a:t>
            </a:r>
            <a:endParaRPr baseline="-9920" sz="2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43249" y="9920478"/>
            <a:ext cx="12890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latin typeface="Times New Roman"/>
                <a:cs typeface="Times New Roman"/>
              </a:rPr>
              <a:t>M2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808544" y="10006838"/>
            <a:ext cx="10096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Lucida Sans Unicode"/>
                <a:cs typeface="Lucida Sans Unicode"/>
              </a:rPr>
              <a:t>н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922986" y="9933685"/>
            <a:ext cx="218249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3809" sz="1575" spc="-127">
                <a:latin typeface="Lucida Sans Unicode"/>
                <a:cs typeface="Lucida Sans Unicode"/>
              </a:rPr>
              <a:t>5з-</a:t>
            </a:r>
            <a:r>
              <a:rPr dirty="0" baseline="-23809" sz="1575" spc="-195">
                <a:latin typeface="Lucida Sans Unicode"/>
                <a:cs typeface="Lucida Sans Unicode"/>
              </a:rPr>
              <a:t>00</a:t>
            </a:r>
            <a:r>
              <a:rPr dirty="0" baseline="-21164" sz="1575" spc="-195">
                <a:latin typeface="Lucida Sans Unicode"/>
                <a:cs typeface="Lucida Sans Unicode"/>
              </a:rPr>
              <a:t>1</a:t>
            </a:r>
            <a:r>
              <a:rPr dirty="0" baseline="-18518" sz="1575" spc="-195">
                <a:latin typeface="Lucida Sans Unicode"/>
                <a:cs typeface="Lucida Sans Unicode"/>
              </a:rPr>
              <a:t>3/0</a:t>
            </a:r>
            <a:r>
              <a:rPr dirty="0" baseline="-13227" sz="1575" spc="-195">
                <a:latin typeface="Lucida Sans Unicode"/>
                <a:cs typeface="Lucida Sans Unicode"/>
              </a:rPr>
              <a:t>02.0/</a:t>
            </a:r>
            <a:r>
              <a:rPr dirty="0" baseline="-10582" sz="1575" spc="-195">
                <a:latin typeface="Lucida Sans Unicode"/>
                <a:cs typeface="Lucida Sans Unicode"/>
              </a:rPr>
              <a:t>17</a:t>
            </a:r>
            <a:r>
              <a:rPr dirty="0" baseline="-7936" sz="1575" spc="-195">
                <a:latin typeface="Lucida Sans Unicode"/>
                <a:cs typeface="Lucida Sans Unicode"/>
              </a:rPr>
              <a:t>-</a:t>
            </a:r>
            <a:r>
              <a:rPr dirty="0" baseline="-7936" sz="1575" spc="-52">
                <a:latin typeface="Lucida Sans Unicode"/>
                <a:cs typeface="Lucida Sans Unicode"/>
              </a:rPr>
              <a:t>2</a:t>
            </a:r>
            <a:r>
              <a:rPr dirty="0" baseline="-5291" sz="1575" spc="-52">
                <a:latin typeface="Lucida Sans Unicode"/>
                <a:cs typeface="Lucida Sans Unicode"/>
              </a:rPr>
              <a:t>6</a:t>
            </a:r>
            <a:r>
              <a:rPr dirty="0" sz="1000" spc="-35">
                <a:latin typeface="Lucida Sans Unicode"/>
                <a:cs typeface="Lucida Sans Unicode"/>
              </a:rPr>
              <a:t>від</a:t>
            </a:r>
            <a:r>
              <a:rPr dirty="0" sz="1000" spc="40">
                <a:latin typeface="Lucida Sans Unicode"/>
                <a:cs typeface="Lucida Sans Unicode"/>
              </a:rPr>
              <a:t> </a:t>
            </a:r>
            <a:r>
              <a:rPr dirty="0" baseline="-5555" sz="1500" spc="-52">
                <a:latin typeface="Lucida Sans Unicode"/>
                <a:cs typeface="Lucida Sans Unicode"/>
              </a:rPr>
              <a:t>26</a:t>
            </a:r>
            <a:r>
              <a:rPr dirty="0" sz="1000" spc="-35">
                <a:latin typeface="Lucida Sans Unicode"/>
                <a:cs typeface="Lucida Sans Unicode"/>
              </a:rPr>
              <a:t>.01.202</a:t>
            </a:r>
            <a:r>
              <a:rPr dirty="0" baseline="5555" sz="1500" spc="-52">
                <a:latin typeface="Lucida Sans Unicode"/>
                <a:cs typeface="Lucida Sans Unicode"/>
              </a:rPr>
              <a:t>6</a:t>
            </a:r>
            <a:endParaRPr baseline="5555" sz="15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20893" y="9885426"/>
            <a:ext cx="1235710" cy="4197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9535">
              <a:lnSpc>
                <a:spcPts val="106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683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№47'02.12-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27.01.2026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9564" y="7210043"/>
            <a:ext cx="1476756" cy="96011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91263" y="629666"/>
            <a:ext cx="6036945" cy="168084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8415" marR="7620" indent="-6350">
              <a:lnSpc>
                <a:spcPct val="115599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(реестраційне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UA/4509/01/01),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мае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ознаки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фальсифікаціі,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а </a:t>
            </a:r>
            <a:r>
              <a:rPr dirty="0" sz="1350">
                <a:latin typeface="Times New Roman"/>
                <a:cs typeface="Times New Roman"/>
              </a:rPr>
              <a:t>саме: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супроводжуеться</a:t>
            </a:r>
            <a:r>
              <a:rPr dirty="0" sz="1350" spc="37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інструкцісю</a:t>
            </a:r>
            <a:r>
              <a:rPr dirty="0" sz="1350" spc="3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3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медичного</a:t>
            </a:r>
            <a:r>
              <a:rPr dirty="0" sz="1350" spc="38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застосування, </a:t>
            </a:r>
            <a:r>
              <a:rPr dirty="0" sz="1350">
                <a:latin typeface="Times New Roman"/>
                <a:cs typeface="Times New Roman"/>
              </a:rPr>
              <a:t>затвердженою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11.04.2025</a:t>
            </a:r>
            <a:endParaRPr sz="1350">
              <a:latin typeface="Times New Roman"/>
              <a:cs typeface="Times New Roman"/>
            </a:endParaRPr>
          </a:p>
          <a:p>
            <a:pPr algn="just" marL="27305" marR="5080" indent="-5080">
              <a:lnSpc>
                <a:spcPct val="114399"/>
              </a:lnSpc>
              <a:spcBef>
                <a:spcPts val="15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633,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із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назвою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«ACПAPKAM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Артеріум»,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замість </a:t>
            </a:r>
            <a:r>
              <a:rPr dirty="0" sz="1350">
                <a:latin typeface="Times New Roman"/>
                <a:cs typeface="Times New Roman"/>
              </a:rPr>
              <a:t>інструкціі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медичного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Міністерства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31.03.2016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288,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назвою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«ACПAPKAM».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11007" y="2284729"/>
            <a:ext cx="1561465" cy="5010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370840">
              <a:lnSpc>
                <a:spcPct val="100000"/>
              </a:lnSpc>
              <a:spcBef>
                <a:spcPts val="350"/>
              </a:spcBef>
            </a:pPr>
            <a:r>
              <a:rPr dirty="0" sz="1350" spc="65">
                <a:latin typeface="Times New Roman"/>
                <a:cs typeface="Times New Roman"/>
              </a:rPr>
              <a:t>ЗАБОРОНЯІО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10261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733732" y="2284729"/>
            <a:ext cx="440499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6515">
              <a:lnSpc>
                <a:spcPct val="115599"/>
              </a:lnSpc>
              <a:spcBef>
                <a:spcPts val="100"/>
              </a:spcBef>
              <a:tabLst>
                <a:tab pos="999490" algn="l"/>
                <a:tab pos="1228725" algn="l"/>
                <a:tab pos="1918970" algn="l"/>
                <a:tab pos="2094864" algn="l"/>
                <a:tab pos="2201545" algn="l"/>
                <a:tab pos="3313429" algn="l"/>
                <a:tab pos="3524250" algn="l"/>
              </a:tabLst>
            </a:pPr>
            <a:r>
              <a:rPr dirty="0" sz="1350" spc="-10">
                <a:latin typeface="Times New Roman"/>
                <a:cs typeface="Times New Roman"/>
              </a:rPr>
              <a:t>реалізацію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cepii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0115879 ACПAPKAM,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60">
                <a:latin typeface="Times New Roman"/>
                <a:cs typeface="Times New Roman"/>
              </a:rPr>
              <a:t>таблетки</a:t>
            </a:r>
            <a:r>
              <a:rPr dirty="0" sz="1350">
                <a:latin typeface="Times New Roman"/>
                <a:cs typeface="Times New Roman"/>
              </a:rPr>
              <a:t>	по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50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45">
                <a:latin typeface="Times New Roman"/>
                <a:cs typeface="Times New Roman"/>
              </a:rPr>
              <a:t>таблеток</a:t>
            </a:r>
            <a:r>
              <a:rPr dirty="0" sz="1350">
                <a:latin typeface="Times New Roman"/>
                <a:cs typeface="Times New Roman"/>
              </a:rPr>
              <a:t>	у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блістері,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10672" y="2769361"/>
            <a:ext cx="6050280" cy="3761104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just" marL="16510">
              <a:lnSpc>
                <a:spcPct val="100000"/>
              </a:lnSpc>
              <a:spcBef>
                <a:spcPts val="280"/>
              </a:spcBef>
            </a:pP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AT</a:t>
            </a:r>
            <a:r>
              <a:rPr dirty="0" sz="1350" spc="3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«Галичфарм»,</a:t>
            </a:r>
            <a:r>
              <a:rPr dirty="0" sz="1350" spc="3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Україна</a:t>
            </a:r>
            <a:r>
              <a:rPr dirty="0" sz="1350" spc="3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(ресстраційне</a:t>
            </a:r>
            <a:r>
              <a:rPr dirty="0" sz="1350" spc="43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посвідчеиня</a:t>
            </a:r>
            <a:endParaRPr sz="13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UA/4509/01/01),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яка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мас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ознаки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фальсифікації.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18415" indent="3568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050" marR="13335" indent="36258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ii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повернення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постачальнику/виробнику,</a:t>
            </a:r>
            <a:endParaRPr sz="1350">
              <a:latin typeface="Times New Roman"/>
              <a:cs typeface="Times New Roman"/>
            </a:endParaRPr>
          </a:p>
          <a:p>
            <a:pPr algn="just" marL="23495" marR="28575" indent="-4445">
              <a:lnSpc>
                <a:spcPts val="18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місцем 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26034" marR="31115" indent="354330">
              <a:lnSpc>
                <a:spcPct val="1111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розпоряджеиня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25400" marR="5080" indent="360045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17145">
              <a:lnSpc>
                <a:spcPct val="100000"/>
              </a:lnSpc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даного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розпорядження</a:t>
            </a:r>
            <a:r>
              <a:rPr dirty="0" sz="1350" spc="1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</a:t>
            </a:r>
            <a:endParaRPr sz="1350">
              <a:latin typeface="Cambria"/>
              <a:cs typeface="Cambria"/>
            </a:endParaRPr>
          </a:p>
          <a:p>
            <a:pPr marL="38608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8122" y="6527545"/>
            <a:ext cx="273812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56235">
              <a:lnSpc>
                <a:spcPct val="108900"/>
              </a:lnSpc>
              <a:spcBef>
                <a:spcPts val="100"/>
              </a:spcBef>
              <a:tabLst>
                <a:tab pos="768350" algn="l"/>
                <a:tab pos="186880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 України»;</a:t>
            </a:r>
            <a:endParaRPr sz="1350">
              <a:latin typeface="Times New Roman"/>
              <a:cs typeface="Times New Roman"/>
            </a:endParaRPr>
          </a:p>
          <a:p>
            <a:pPr marL="36957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AT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«Галичфарм»,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Украіна.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06808" y="6545833"/>
            <a:ext cx="45465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93028" y="6545833"/>
            <a:ext cx="10033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7671" y="6545833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14107" y="6545833"/>
            <a:ext cx="6330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87833" y="7721600"/>
            <a:ext cx="9398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ourier New"/>
                <a:cs typeface="Courier New"/>
              </a:rPr>
              <a:t>В.О.LОЛОВИ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17584" y="9560052"/>
            <a:ext cx="2106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Олена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В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20">
                <a:latin typeface="Times New Roman"/>
                <a:cs typeface="Times New Roman"/>
              </a:rPr>
              <a:t>Я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ЗОВС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82828"/>
                </a:solidFill>
                <a:latin typeface="Times New Roman"/>
                <a:cs typeface="Times New Roman"/>
              </a:rPr>
              <a:t>,</a:t>
            </a:r>
            <a:r>
              <a:rPr dirty="0" sz="80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</a:t>
            </a:r>
            <a:r>
              <a:rPr dirty="0" sz="800" spc="-10">
                <a:latin typeface="Times New Roman"/>
                <a:cs typeface="Times New Roman"/>
              </a:rPr>
              <a:t>76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85">
                <a:latin typeface="Times New Roman"/>
                <a:cs typeface="Times New Roman"/>
              </a:rPr>
              <a:t>{</a:t>
            </a:r>
            <a:r>
              <a:rPr dirty="0" sz="800" spc="-3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27)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930603" y="7729981"/>
            <a:ext cx="21202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 b="1">
                <a:latin typeface="Times New Roman"/>
                <a:cs typeface="Times New Roman"/>
              </a:rPr>
              <a:t>BoлoДиMиP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КОРОЛЕНКО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2026-01-28T07:03:26Z</dcterms:created>
  <dcterms:modified xsi:type="dcterms:W3CDTF">2026-01-28T07:03:26Z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2026-01-28T00:00:00Z</vt:filetime>
  </property>
  <property fmtid="{D5CDD505-2E9C-101B-9397-08002B2CF9AE}" pid="3" name="LastSaved">
    <vt:filetime>2026-01-28T00:00:00Z</vt:filetime>
  </property>
  <property fmtid="{D5CDD505-2E9C-101B-9397-08002B2CF9AE}" pid="4" name="Producer">
    <vt:lpwstr>iLovePDF</vt:lpwstr>
  </property>
</Properties>
</file>