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png"/><Relationship Id="rId13" Type="http://schemas.openxmlformats.org/officeDocument/2006/relationships/image" Target="../media/image12.jpg"/><Relationship Id="rId14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jp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hyperlink" Target="mailto:dls@dls.gov.n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405383"/>
            <a:ext cx="460248" cy="60045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92936" y="238201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8439" y="238201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 h="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96840" y="2378963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 h="0">
                <a:moveTo>
                  <a:pt x="0" y="0"/>
                </a:moveTo>
                <a:lnTo>
                  <a:pt x="996696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55664" y="2378963"/>
            <a:ext cx="759460" cy="0"/>
          </a:xfrm>
          <a:custGeom>
            <a:avLst/>
            <a:gdLst/>
            <a:ahLst/>
            <a:cxnLst/>
            <a:rect l="l" t="t" r="r" b="b"/>
            <a:pathLst>
              <a:path w="759459" h="0">
                <a:moveTo>
                  <a:pt x="0" y="0"/>
                </a:moveTo>
                <a:lnTo>
                  <a:pt x="758952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963167" y="251459"/>
            <a:ext cx="5599430" cy="0"/>
          </a:xfrm>
          <a:custGeom>
            <a:avLst/>
            <a:gdLst/>
            <a:ahLst/>
            <a:cxnLst/>
            <a:rect l="l" t="t" r="r" b="b"/>
            <a:pathLst>
              <a:path w="5599430" h="0">
                <a:moveTo>
                  <a:pt x="0" y="0"/>
                </a:moveTo>
                <a:lnTo>
                  <a:pt x="5599176" y="0"/>
                </a:lnTo>
              </a:path>
            </a:pathLst>
          </a:custGeom>
          <a:ln w="9144">
            <a:solidFill>
              <a:srgbClr val="7770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608064" y="248411"/>
            <a:ext cx="792480" cy="0"/>
          </a:xfrm>
          <a:custGeom>
            <a:avLst/>
            <a:gdLst/>
            <a:ahLst/>
            <a:cxnLst/>
            <a:rect l="l" t="t" r="r" b="b"/>
            <a:pathLst>
              <a:path w="792479" h="0">
                <a:moveTo>
                  <a:pt x="0" y="0"/>
                </a:moveTo>
                <a:lnTo>
                  <a:pt x="792480" y="0"/>
                </a:lnTo>
              </a:path>
            </a:pathLst>
          </a:custGeom>
          <a:ln w="9144">
            <a:solidFill>
              <a:srgbClr val="77707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3764279" y="10079735"/>
            <a:ext cx="2926080" cy="582295"/>
            <a:chOff x="3764279" y="10079735"/>
            <a:chExt cx="2926080" cy="582295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4279" y="10079735"/>
              <a:ext cx="707136" cy="582168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55591" y="10555223"/>
              <a:ext cx="2334767" cy="10668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67983" y="10503407"/>
              <a:ext cx="225551" cy="76200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35608" y="2100071"/>
            <a:ext cx="4968240" cy="286511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3764279" y="10079735"/>
            <a:ext cx="3066415" cy="320040"/>
            <a:chOff x="3764279" y="10079735"/>
            <a:chExt cx="3066415" cy="320040"/>
          </a:xfrm>
        </p:grpSpPr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64279" y="10079735"/>
              <a:ext cx="3066287" cy="219456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16679" y="10305287"/>
              <a:ext cx="2282952" cy="94488"/>
            </a:xfrm>
            <a:prstGeom prst="rect">
              <a:avLst/>
            </a:prstGeom>
          </p:spPr>
        </p:pic>
      </p:grpSp>
      <p:pic>
        <p:nvPicPr>
          <p:cNvPr id="17" name="object 17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50208" y="10582655"/>
            <a:ext cx="225551" cy="79248"/>
          </a:xfrm>
          <a:prstGeom prst="rect">
            <a:avLst/>
          </a:prstGeom>
        </p:spPr>
      </p:pic>
      <p:grpSp>
        <p:nvGrpSpPr>
          <p:cNvPr id="18" name="object 18" descr=""/>
          <p:cNvGrpSpPr/>
          <p:nvPr/>
        </p:nvGrpSpPr>
        <p:grpSpPr>
          <a:xfrm>
            <a:off x="3779520" y="10399776"/>
            <a:ext cx="2359660" cy="201295"/>
            <a:chOff x="3779520" y="10399776"/>
            <a:chExt cx="2359660" cy="201295"/>
          </a:xfrm>
        </p:grpSpPr>
        <p:pic>
          <p:nvPicPr>
            <p:cNvPr id="19" name="object 19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79520" y="10399776"/>
              <a:ext cx="2359152" cy="91439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760976" y="10500360"/>
              <a:ext cx="457200" cy="100584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245608" y="10503408"/>
              <a:ext cx="88391" cy="76200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501640" y="10497312"/>
              <a:ext cx="438912" cy="91440"/>
            </a:xfrm>
            <a:prstGeom prst="rect">
              <a:avLst/>
            </a:prstGeom>
          </p:spPr>
        </p:pic>
      </p:grpSp>
      <p:sp>
        <p:nvSpPr>
          <p:cNvPr id="23" name="object 23" descr=""/>
          <p:cNvSpPr txBox="1"/>
          <p:nvPr/>
        </p:nvSpPr>
        <p:spPr>
          <a:xfrm>
            <a:off x="1264931" y="947700"/>
            <a:ext cx="6029325" cy="113728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444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ts val="168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 НАРКОТИКАМИ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ЕІРОВОГРАДСЬКІЙ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908050">
              <a:lnSpc>
                <a:spcPts val="1150"/>
              </a:lnSpc>
              <a:spcBef>
                <a:spcPts val="950"/>
              </a:spcBef>
              <a:tabLst>
                <a:tab pos="2956560" algn="l"/>
                <a:tab pos="3261995" algn="l"/>
              </a:tabLst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25">
                <a:latin typeface="Times New Roman"/>
                <a:cs typeface="Times New Roman"/>
              </a:rPr>
              <a:t> Преображенська,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Кропивнтщький,</a:t>
            </a:r>
            <a:r>
              <a:rPr dirty="0" sz="1050" spc="-20">
                <a:latin typeface="Times New Roman"/>
                <a:cs typeface="Times New Roman"/>
              </a:rPr>
              <a:t> 25006,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dls.kr6Jd1s.gov.ua</a:t>
            </a:r>
            <a:r>
              <a:rPr dirty="0" sz="1050" spc="-40">
                <a:latin typeface="Times New Roman"/>
                <a:cs typeface="Times New Roman"/>
              </a:rPr>
              <a:t>,</a:t>
            </a:r>
            <a:r>
              <a:rPr dirty="0" sz="1050" spc="-114">
                <a:latin typeface="Times New Roman"/>
                <a:cs typeface="Times New Roman"/>
              </a:rPr>
              <a:t> </a:t>
            </a:r>
            <a:r>
              <a:rPr dirty="0" sz="1050" spc="-130">
                <a:latin typeface="Times New Roman"/>
                <a:cs typeface="Times New Roman"/>
              </a:rPr>
              <a:t>1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tt</a:t>
            </a:r>
            <a:r>
              <a:rPr dirty="0" sz="1050" spc="2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s://</a:t>
            </a:r>
            <a:r>
              <a:rPr dirty="0" sz="1050">
                <a:latin typeface="Times New Roman"/>
                <a:cs typeface="Times New Roman"/>
              </a:rPr>
              <a:t>	</a:t>
            </a:r>
            <a:r>
              <a:rPr dirty="0" sz="1050" spc="-25">
                <a:latin typeface="Times New Roman"/>
                <a:cs typeface="Times New Roman"/>
              </a:rPr>
              <a:t>dls</a:t>
            </a:r>
            <a:r>
              <a:rPr dirty="0" sz="1050">
                <a:latin typeface="Times New Roman"/>
                <a:cs typeface="Times New Roman"/>
              </a:rPr>
              <a:t>	v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ua</a:t>
            </a:r>
            <a:r>
              <a:rPr dirty="0" sz="1050" spc="19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04564" y="3507740"/>
            <a:ext cx="6145530" cy="565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Уповноважених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осіб</a:t>
            </a:r>
            <a:r>
              <a:rPr dirty="0" sz="700" spc="-20">
                <a:latin typeface="Times New Roman"/>
                <a:cs typeface="Times New Roman"/>
              </a:rPr>
              <a:t>!</a:t>
            </a: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marL="21590" marR="17780" indent="352425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заборони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лікарського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18415" marR="7620" indent="361315">
              <a:lnSpc>
                <a:spcPts val="1370"/>
              </a:lnSpc>
              <a:spcBef>
                <a:spcPts val="20"/>
              </a:spcBef>
              <a:tabLst>
                <a:tab pos="5899785" algn="l"/>
              </a:tabLst>
            </a:pP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0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marL="19685">
              <a:lnSpc>
                <a:spcPts val="1330"/>
              </a:lnSpc>
              <a:tabLst>
                <a:tab pos="275590" algn="l"/>
              </a:tabLst>
            </a:pP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ті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axo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18415" marR="15240" indent="13970">
              <a:lnSpc>
                <a:spcPts val="1370"/>
              </a:lnSpc>
              <a:spcBef>
                <a:spcPts val="80"/>
              </a:spcBef>
              <a:tabLst>
                <a:tab pos="284480" algn="l"/>
              </a:tabLst>
            </a:pP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2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6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7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>
                <a:latin typeface="Times New Roman"/>
                <a:cs typeface="Times New Roman"/>
              </a:rPr>
              <a:t> поштою,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аул.</a:t>
            </a:r>
            <a:r>
              <a:rPr dirty="0" sz="1200" spc="-5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Преобриженська,</a:t>
            </a:r>
            <a:r>
              <a:rPr dirty="0" sz="1200" spc="-12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204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1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25306,</a:t>
            </a:r>
            <a:r>
              <a:rPr dirty="0" sz="1200" spc="114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95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7825">
              <a:lnSpc>
                <a:spcPts val="135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6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70"/>
              </a:lnSpc>
              <a:spcBef>
                <a:spcPts val="45"/>
              </a:spcBef>
            </a:pPr>
            <a:r>
              <a:rPr dirty="0" baseline="4629" sz="1800">
                <a:latin typeface="Times New Roman"/>
                <a:cs typeface="Times New Roman"/>
              </a:rPr>
              <a:t>6)</a:t>
            </a:r>
            <a:r>
              <a:rPr dirty="0" baseline="4629" sz="1800" spc="-97"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baseline="4629" sz="1800" spc="-75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baseline="4629" sz="1800" spc="6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 spc="-15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постачальник</a:t>
            </a:r>
            <a:r>
              <a:rPr dirty="0" u="sng" sz="1200" spc="-1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baseline="4629" sz="1800" spc="-15">
                <a:latin typeface="Times New Roman"/>
                <a:cs typeface="Times New Roman"/>
              </a:rPr>
              <a:t>додаються:</a:t>
            </a:r>
            <a:r>
              <a:rPr dirty="0" baseline="4629" sz="1800" spc="52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копія</a:t>
            </a:r>
            <a:r>
              <a:rPr dirty="0" baseline="4629" sz="1800" spc="-37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прибуткової</a:t>
            </a:r>
            <a:r>
              <a:rPr dirty="0" baseline="4629" sz="1800" spc="-7">
                <a:latin typeface="Times New Roman"/>
                <a:cs typeface="Times New Roman"/>
              </a:rPr>
              <a:t> </a:t>
            </a:r>
            <a:r>
              <a:rPr dirty="0" baseline="4629" sz="1800" spc="-15">
                <a:latin typeface="Times New Roman"/>
                <a:cs typeface="Times New Roman"/>
              </a:rPr>
              <a:t>накладної;</a:t>
            </a:r>
            <a:endParaRPr baseline="4629" sz="1800">
              <a:latin typeface="Times New Roman"/>
              <a:cs typeface="Times New Roman"/>
            </a:endParaRPr>
          </a:p>
          <a:p>
            <a:pPr marL="3385185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повернения.</a:t>
            </a:r>
            <a:endParaRPr sz="1200">
              <a:latin typeface="Times New Roman"/>
              <a:cs typeface="Times New Roman"/>
            </a:endParaRPr>
          </a:p>
          <a:p>
            <a:pPr algn="just" marL="16510" marR="7620" indent="359410">
              <a:lnSpc>
                <a:spcPct val="967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9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200" spc="45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8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3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9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34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2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47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2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знищения,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2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поінtЬормувати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 та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>
                <a:latin typeface="Times New Roman"/>
                <a:cs typeface="Times New Roman"/>
              </a:rPr>
              <a:t> копію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240" marR="7620" indent="358775">
              <a:lnSpc>
                <a:spcPts val="139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вказаиих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розпоряджениях.</a:t>
            </a:r>
            <a:endParaRPr sz="1200">
              <a:latin typeface="Times New Roman"/>
              <a:cs typeface="Times New Roman"/>
            </a:endParaRPr>
          </a:p>
          <a:p>
            <a:pPr algn="just" marL="375920">
              <a:lnSpc>
                <a:spcPts val="1310"/>
              </a:lnSpc>
            </a:pP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27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200" spc="38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200" spc="5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200" spc="2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200" spc="-2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потрібпо.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361950">
              <a:lnSpc>
                <a:spcPct val="9560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листамм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оt§іційному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0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4"/>
              </a:rPr>
              <a:t>https://www.dls.gov.ua/)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15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3970" marR="8255" indent="186055">
              <a:lnSpc>
                <a:spcPts val="1390"/>
              </a:lnSpc>
              <a:spcBef>
                <a:spcPts val="65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30013"/>
                </a:solidFill>
                <a:latin typeface="Times New Roman"/>
                <a:cs typeface="Times New Roman"/>
              </a:rPr>
              <a:t>з</a:t>
            </a:r>
            <a:r>
              <a:rPr dirty="0" sz="1200" spc="180">
                <a:solidFill>
                  <a:srgbClr val="03001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09.01.2026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14">
                <a:latin typeface="Times New Roman"/>
                <a:cs typeface="Times New Roman"/>
              </a:rPr>
              <a:t>N•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5-001.3/002.0/17-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97485" indent="-180340">
              <a:lnSpc>
                <a:spcPts val="1310"/>
              </a:lnSpc>
              <a:buAutoNum type="arabicPeriod"/>
              <a:tabLst>
                <a:tab pos="19748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09.01.2026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13970" indent="186055">
              <a:lnSpc>
                <a:spcPts val="1390"/>
              </a:lnSpc>
              <a:spcBef>
                <a:spcPts val="65"/>
              </a:spcBef>
              <a:buAutoNum type="arabicPeriod" startAt="3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'засобів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12.01.2026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204">
                <a:latin typeface="Times New Roman"/>
                <a:cs typeface="Times New Roman"/>
              </a:rPr>
              <a:t>No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7-</a:t>
            </a:r>
            <a:r>
              <a:rPr dirty="0" sz="1200" spc="-25">
                <a:latin typeface="Times New Roman"/>
                <a:cs typeface="Times New Roman"/>
              </a:rPr>
              <a:t>001.3/002.0/17-</a:t>
            </a:r>
            <a:r>
              <a:rPr dirty="0" sz="1200" spc="-15">
                <a:latin typeface="Times New Roman"/>
                <a:cs typeface="Times New Roman"/>
              </a:rPr>
              <a:t>26.</a:t>
            </a:r>
            <a:r>
              <a:rPr dirty="0" sz="1200" spc="-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 1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601893" y="2626867"/>
            <a:ext cx="2724150" cy="5562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ct val="95000"/>
              </a:lnSpc>
              <a:spcBef>
                <a:spcPts val="17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203895" y="9484867"/>
            <a:ext cx="13411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90">
                <a:latin typeface="Times New Roman"/>
                <a:cs typeface="Times New Roman"/>
              </a:rPr>
              <a:t>CЛУж6и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205083" y="10101580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 Валентина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14767" y="9475723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Лілія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486242" y="10462259"/>
            <a:ext cx="223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mbria"/>
                <a:cs typeface="Cambria"/>
              </a:rPr>
              <a:t>KFl1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349986" y="10452861"/>
            <a:ext cx="990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Times New Roman"/>
                <a:cs typeface="Times New Roman"/>
              </a:rPr>
              <a:t>В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7605" y="179831"/>
            <a:ext cx="457107" cy="6339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86756" y="9378695"/>
            <a:ext cx="161511" cy="883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07998" y="10134600"/>
            <a:ext cx="1865000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38226" y="10326623"/>
            <a:ext cx="1764436" cy="192024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058202" y="9378695"/>
            <a:ext cx="1183005" cy="338455"/>
            <a:chOff x="6058202" y="9378695"/>
            <a:chExt cx="1183005" cy="33845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94770" y="9378695"/>
              <a:ext cx="591192" cy="17678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22532" y="9384791"/>
              <a:ext cx="466250" cy="17068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058202" y="9567671"/>
              <a:ext cx="1182385" cy="149352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162059" y="830579"/>
            <a:ext cx="5979160" cy="1613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6355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УБРАЇНИ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L="36830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76835">
              <a:lnSpc>
                <a:spcPct val="100000"/>
              </a:lnSpc>
              <a:spcBef>
                <a:spcPts val="215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44780" marR="64769">
              <a:lnSpc>
                <a:spcPts val="1270"/>
              </a:lnSpc>
              <a:spcBef>
                <a:spcPts val="1585"/>
              </a:spcBef>
            </a:pPr>
            <a:r>
              <a:rPr dirty="0" baseline="-7246" sz="1725" spc="-52">
                <a:latin typeface="Times New Roman"/>
                <a:cs typeface="Times New Roman"/>
              </a:rPr>
              <a:t>проспек</a:t>
            </a:r>
            <a:r>
              <a:rPr dirty="0" baseline="-4830" sz="1725" spc="-52">
                <a:latin typeface="Times New Roman"/>
                <a:cs typeface="Times New Roman"/>
              </a:rPr>
              <a:t>т</a:t>
            </a:r>
            <a:r>
              <a:rPr dirty="0" baseline="-4830" sz="1725" spc="-6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10">
                <a:latin typeface="Times New Roman"/>
                <a:cs typeface="Times New Roman"/>
              </a:rPr>
              <a:t>Киі"в,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 spc="4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50" spc="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https://www.dls.дov.ua,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  <a:tabLst>
                <a:tab pos="1222375" algn="l"/>
                <a:tab pos="2593340" algn="l"/>
                <a:tab pos="3411854" algn="l"/>
                <a:tab pos="4723765" algn="l"/>
                <a:tab pos="5927725" algn="l"/>
              </a:tabLst>
            </a:pPr>
            <a:r>
              <a:rPr dirty="0" u="sng" baseline="3968" sz="210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 spc="82">
                <a:latin typeface="Courier New"/>
                <a:cs typeface="Courier New"/>
              </a:rPr>
              <a:t>№ </a:t>
            </a:r>
            <a:r>
              <a:rPr dirty="0" u="sng" baseline="3968" sz="210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N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63873" y="2610611"/>
            <a:ext cx="141605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9050" marR="5080" indent="-698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Керівникам господарювання, 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96968" y="2610611"/>
            <a:ext cx="986155" cy="644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2065">
              <a:lnSpc>
                <a:spcPts val="163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721995">
              <a:lnSpc>
                <a:spcPts val="1610"/>
              </a:lnSpc>
              <a:spcBef>
                <a:spcPts val="60"/>
              </a:spcBef>
            </a:pPr>
            <a:r>
              <a:rPr dirty="0" sz="1400" spc="-50" b="1">
                <a:latin typeface="Times New Roman"/>
                <a:cs typeface="Times New Roman"/>
              </a:rPr>
              <a:t>які </a:t>
            </a:r>
            <a:r>
              <a:rPr dirty="0" sz="1400" spc="-30" b="1">
                <a:latin typeface="Times New Roman"/>
                <a:cs typeface="Times New Roman"/>
              </a:rPr>
              <a:t>реалізацісю,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51940" y="3220211"/>
            <a:ext cx="6039485" cy="60452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3435985" marR="125095" indent="-1905">
              <a:lnSpc>
                <a:spcPts val="1660"/>
              </a:lnSpc>
              <a:spcBef>
                <a:spcPts val="170"/>
              </a:spcBef>
              <a:tabLst>
                <a:tab pos="4558030" algn="l"/>
                <a:tab pos="47510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 b="1">
                <a:latin typeface="Times New Roman"/>
                <a:cs typeface="Times New Roman"/>
              </a:rPr>
              <a:t>i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marL="3436620" marR="97790" indent="2540">
              <a:lnSpc>
                <a:spcPts val="1580"/>
              </a:lnSpc>
              <a:spcBef>
                <a:spcPts val="1545"/>
              </a:spcBef>
              <a:tabLst>
                <a:tab pos="46774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0" b="1">
                <a:latin typeface="Times New Roman"/>
                <a:cs typeface="Times New Roman"/>
              </a:rPr>
              <a:t> 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731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  <a:spcBef>
                <a:spcPts val="149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26034" indent="-254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21590" marR="19685" indent="-7620">
              <a:lnSpc>
                <a:spcPts val="18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ввозяться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</a:t>
            </a:r>
            <a:endParaRPr sz="1400">
              <a:latin typeface="Times New Roman"/>
              <a:cs typeface="Times New Roman"/>
            </a:endParaRPr>
          </a:p>
          <a:p>
            <a:pPr algn="just" marL="22225">
              <a:lnSpc>
                <a:spcPct val="1000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14.09.2005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22860" marR="5080" indent="2540">
              <a:lnSpc>
                <a:spcPct val="1095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пунктів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1.4.1,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45">
                <a:latin typeface="Times New Roman"/>
                <a:cs typeface="Times New Roman"/>
              </a:rPr>
              <a:t>ЯДКу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7465" marR="13335" indent="-2540">
              <a:lnSpc>
                <a:spcPts val="1850"/>
              </a:lnSpc>
              <a:spcBef>
                <a:spcPts val="40"/>
              </a:spcBef>
            </a:pP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3697" y="9240011"/>
            <a:ext cx="492760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10000"/>
              </a:lnSpc>
              <a:spcBef>
                <a:spcPts val="100"/>
              </a:spcBef>
              <a:tabLst>
                <a:tab pos="1124585" algn="l"/>
                <a:tab pos="2177415" algn="l"/>
                <a:tab pos="2905760" algn="l"/>
                <a:tab pos="3623310" algn="l"/>
                <a:tab pos="4358640" algn="l"/>
                <a:tab pos="4761230" algn="l"/>
              </a:tabLst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системним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загрозам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державою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Де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та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державності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безпеки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(лист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76681" y="9864852"/>
            <a:ext cx="2344420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Держліхслужба</a:t>
            </a:r>
            <a:endParaRPr sz="800">
              <a:latin typeface="Lucida Sans Unicode"/>
              <a:cs typeface="Lucida Sans Unicode"/>
            </a:endParaRPr>
          </a:p>
          <a:p>
            <a:pPr marL="192405">
              <a:lnSpc>
                <a:spcPts val="1110"/>
              </a:lnSpc>
            </a:pPr>
            <a:r>
              <a:rPr dirty="0" sz="1000" spc="-45">
                <a:latin typeface="Trebuchet MS"/>
                <a:cs typeface="Trebuchet MS"/>
              </a:rPr>
              <a:t>N-</a:t>
            </a:r>
            <a:r>
              <a:rPr dirty="0" sz="1000" spc="-50">
                <a:latin typeface="Trebuchet MS"/>
                <a:cs typeface="Trebuchet MS"/>
              </a:rPr>
              <a:t>•5-001.3/002.0/17-26</a:t>
            </a:r>
            <a:r>
              <a:rPr dirty="0" sz="1000" spc="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від</a:t>
            </a:r>
            <a:r>
              <a:rPr dirty="0" sz="1000" spc="14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09.01.2026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13508" y="9273540"/>
            <a:ext cx="1239520" cy="1049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032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Courier New"/>
                <a:cs typeface="Courier New"/>
              </a:rPr>
              <a:t>а</a:t>
            </a:r>
            <a:endParaRPr sz="1400">
              <a:latin typeface="Courier New"/>
              <a:cs typeface="Courier New"/>
            </a:endParaRPr>
          </a:p>
          <a:p>
            <a:pPr algn="ctr" marL="109855" marR="237490" indent="87630">
              <a:lnSpc>
                <a:spcPct val="82700"/>
              </a:lnSpc>
              <a:spcBef>
                <a:spcPts val="14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65">
                <a:latin typeface="Times New Roman"/>
                <a:cs typeface="Times New Roman"/>
              </a:rPr>
              <a:t>J"f°12/02.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3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12.01.2026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7871" y="8138159"/>
            <a:ext cx="1472184" cy="7772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7944" y="640080"/>
            <a:ext cx="6064250" cy="62115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3970" marR="35560" indent="-1905">
              <a:lnSpc>
                <a:spcPct val="1106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К.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14/3/1-</a:t>
            </a:r>
            <a:r>
              <a:rPr dirty="0" sz="1400">
                <a:latin typeface="Times New Roman"/>
                <a:cs typeface="Times New Roman"/>
              </a:rPr>
              <a:t>185)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06/01/2025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фалвсифікованого, </a:t>
            </a:r>
            <a:r>
              <a:rPr dirty="0" sz="1400">
                <a:latin typeface="Times New Roman"/>
                <a:cs typeface="Times New Roman"/>
              </a:rPr>
              <a:t>незареестрованого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REFINEX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ui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(Botulinum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Toxin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Type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therapy),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ліофілізат,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(термін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придатності </a:t>
            </a:r>
            <a:r>
              <a:rPr dirty="0" sz="1400">
                <a:latin typeface="Times New Roman"/>
                <a:cs typeface="Times New Roman"/>
              </a:rPr>
              <a:t>06/01/2027),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зазначенням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виробника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Refinex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Japan,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інструкціею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ввозилась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 України.</a:t>
            </a:r>
            <a:endParaRPr sz="1400">
              <a:latin typeface="Times New Roman"/>
              <a:cs typeface="Times New Roman"/>
            </a:endParaRPr>
          </a:p>
          <a:p>
            <a:pPr algn="just" marL="25400" marR="26670" indent="444500">
              <a:lnSpc>
                <a:spcPts val="1839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активной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шляхи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algn="just" marL="23495" marR="41275" indent="-1270">
              <a:lnSpc>
                <a:spcPts val="187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здоров’ю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6034" marR="26670" indent="451484">
              <a:lnSpc>
                <a:spcPct val="954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42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0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0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8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фалвсифікованого,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незаресстрованого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REFINEX</a:t>
            </a:r>
            <a:r>
              <a:rPr dirty="0" sz="1400" spc="3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100</a:t>
            </a:r>
            <a:r>
              <a:rPr dirty="0" sz="1400" spc="33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ui </a:t>
            </a:r>
            <a:r>
              <a:rPr dirty="0" sz="1400" b="1">
                <a:latin typeface="Times New Roman"/>
                <a:cs typeface="Times New Roman"/>
              </a:rPr>
              <a:t>(Botulinum</a:t>
            </a:r>
            <a:r>
              <a:rPr dirty="0" sz="1400" spc="4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Toxin</a:t>
            </a:r>
            <a:r>
              <a:rPr dirty="0" sz="1400" spc="40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Type</a:t>
            </a:r>
            <a:r>
              <a:rPr dirty="0" sz="1400" spc="4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А</a:t>
            </a:r>
            <a:r>
              <a:rPr dirty="0" sz="1400" spc="3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therapy),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ліофілізат,</a:t>
            </a:r>
            <a:r>
              <a:rPr dirty="0" sz="1400" spc="4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флакон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3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картонній коробці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(термін </a:t>
            </a:r>
            <a:r>
              <a:rPr dirty="0" sz="1400" spc="-20" b="1">
                <a:latin typeface="Times New Roman"/>
                <a:cs typeface="Times New Roman"/>
              </a:rPr>
              <a:t>придатності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06/01/2027),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виробника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Refinex </a:t>
            </a:r>
            <a:r>
              <a:rPr dirty="0" sz="1400" b="1">
                <a:latin typeface="Times New Roman"/>
                <a:cs typeface="Times New Roman"/>
              </a:rPr>
              <a:t>Japan,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48450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Cy6’ектам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4290" marR="24130" indent="-1905">
              <a:lnSpc>
                <a:spcPct val="10930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34290" marR="5080" indent="1905">
              <a:lnSpc>
                <a:spcPct val="1098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його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 засобу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строк </a:t>
            </a:r>
            <a:r>
              <a:rPr dirty="0" sz="1400" spc="-20">
                <a:latin typeface="Times New Roman"/>
                <a:cs typeface="Times New Roman"/>
              </a:rPr>
              <a:t>направити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копію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акта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відходів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1910" marR="26670" indent="450215">
              <a:lnSpc>
                <a:spcPct val="1093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8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5720" marR="6985" indent="447040">
              <a:lnSpc>
                <a:spcPct val="1071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0206" y="7054595"/>
            <a:ext cx="4493260" cy="955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959485" indent="-45720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465455">
              <a:lnSpc>
                <a:spcPct val="100000"/>
              </a:lnSpc>
              <a:spcBef>
                <a:spcPts val="190"/>
              </a:spcBef>
              <a:tabLst>
                <a:tab pos="850900" algn="l"/>
                <a:tab pos="1933575" algn="l"/>
                <a:tab pos="2937510" algn="l"/>
                <a:tab pos="35052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ДГІ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50"/>
              </a:spcBef>
            </a:pPr>
            <a:r>
              <a:rPr dirty="0" sz="1300" spc="-10">
                <a:latin typeface="Times New Roman"/>
                <a:cs typeface="Times New Roman"/>
              </a:rPr>
              <a:t>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74034" y="7554467"/>
            <a:ext cx="13982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19630" y="8665971"/>
            <a:ext cx="948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20">
                <a:latin typeface="Times New Roman"/>
                <a:cs typeface="Times New Roman"/>
              </a:rPr>
              <a:t>В.О.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ЙОЛОВИ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48695" y="9635235"/>
            <a:ext cx="25539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76190" y="8642604"/>
            <a:ext cx="21158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70" b="1">
                <a:latin typeface="Times New Roman"/>
                <a:cs typeface="Times New Roman"/>
              </a:rPr>
              <a:t>BoлoДимнjз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КОРОЛЕНКО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00" y="182879"/>
            <a:ext cx="457200" cy="62484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350007" y="2366771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060703" y="2249423"/>
            <a:ext cx="1237615" cy="121920"/>
            <a:chOff x="1060703" y="2249423"/>
            <a:chExt cx="1237615" cy="121920"/>
          </a:xfrm>
        </p:grpSpPr>
        <p:sp>
          <p:nvSpPr>
            <p:cNvPr id="5" name="object 5" descr=""/>
            <p:cNvSpPr/>
            <p:nvPr/>
          </p:nvSpPr>
          <p:spPr>
            <a:xfrm>
              <a:off x="1060703" y="2366771"/>
              <a:ext cx="1073150" cy="0"/>
            </a:xfrm>
            <a:custGeom>
              <a:avLst/>
              <a:gdLst/>
              <a:ahLst/>
              <a:cxnLst/>
              <a:rect l="l" t="t" r="r" b="b"/>
              <a:pathLst>
                <a:path w="1073150" h="0">
                  <a:moveTo>
                    <a:pt x="0" y="0"/>
                  </a:moveTo>
                  <a:lnTo>
                    <a:pt x="1072896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54936" y="2249423"/>
              <a:ext cx="143256" cy="103631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211169" y="10159734"/>
            <a:ext cx="133350" cy="24066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34584" y="10497311"/>
            <a:ext cx="1840991" cy="19202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77851" y="833628"/>
            <a:ext cx="6073775" cy="871093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534670" marR="534670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УEPAÏHП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ЛШАРСЬЕИХ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 spc="10">
                <a:latin typeface="Times New Roman"/>
                <a:cs typeface="Times New Roman"/>
              </a:rPr>
              <a:t>ТА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KOПTPOЛID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41275">
              <a:lnSpc>
                <a:spcPts val="15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67640" marR="123825">
              <a:lnSpc>
                <a:spcPts val="127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https://www.dls.дov.ua,</a:t>
            </a:r>
            <a:r>
              <a:rPr dirty="0" sz="1150" spc="-8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150">
              <a:latin typeface="Times New Roman"/>
              <a:cs typeface="Times New Roman"/>
            </a:endParaRPr>
          </a:p>
          <a:p>
            <a:pPr marL="3221990">
              <a:lnSpc>
                <a:spcPct val="100000"/>
              </a:lnSpc>
              <a:tabLst>
                <a:tab pos="4790440" algn="l"/>
                <a:tab pos="6060440" algn="l"/>
              </a:tabLst>
            </a:pPr>
            <a:r>
              <a:rPr dirty="0" sz="1400">
                <a:latin typeface="Times New Roman"/>
                <a:cs typeface="Times New Roman"/>
              </a:rPr>
              <a:t>На N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Courier New"/>
                <a:cs typeface="Courier New"/>
              </a:rPr>
              <a:t>від</a:t>
            </a:r>
            <a:r>
              <a:rPr dirty="0" sz="1350" spc="-30">
                <a:latin typeface="Courier New"/>
                <a:cs typeface="Courier New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3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350">
              <a:latin typeface="Courier New"/>
              <a:cs typeface="Courier New"/>
            </a:endParaRPr>
          </a:p>
          <a:p>
            <a:pPr algn="just" marL="3228975" marR="105410" indent="-5080">
              <a:lnSpc>
                <a:spcPct val="94300"/>
              </a:lnSpc>
              <a:spcBef>
                <a:spcPts val="5"/>
              </a:spcBef>
              <a:tabLst>
                <a:tab pos="5233670" algn="l"/>
              </a:tabLst>
            </a:pPr>
            <a:r>
              <a:rPr dirty="0" sz="1400" spc="40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займаються </a:t>
            </a:r>
            <a:r>
              <a:rPr dirty="0" sz="1400">
                <a:latin typeface="Times New Roman"/>
                <a:cs typeface="Times New Roman"/>
              </a:rPr>
              <a:t>реалізаціею,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зберіганням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>
                <a:latin typeface="Times New Roman"/>
                <a:cs typeface="Times New Roman"/>
              </a:rPr>
              <a:t>застосуванням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лікарських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228340" marR="98425" indent="-1270">
              <a:lnSpc>
                <a:spcPts val="1610"/>
              </a:lnSpc>
              <a:tabLst>
                <a:tab pos="4699000" algn="l"/>
              </a:tabLst>
            </a:pPr>
            <a:r>
              <a:rPr dirty="0" sz="1400" spc="40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26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460375">
              <a:lnSpc>
                <a:spcPct val="100000"/>
              </a:lnSpc>
              <a:spcBef>
                <a:spcPts val="158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3335" marR="59055" indent="-635">
              <a:lnSpc>
                <a:spcPts val="185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21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3335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just" marL="16510" marR="40005" indent="-4445">
              <a:lnSpc>
                <a:spcPct val="112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п.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4.3.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встановлення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МОЗ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22.11.2011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809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МОЗ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МОЗ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24.04.2015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242,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Міністерством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юстиціі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18.05.2015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зв'язку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закінченням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строку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тимчасової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заборони:</a:t>
            </a:r>
            <a:endParaRPr sz="1350">
              <a:latin typeface="Times New Roman"/>
              <a:cs typeface="Times New Roman"/>
            </a:endParaRPr>
          </a:p>
          <a:p>
            <a:pPr algn="just" marL="29845" marR="38100" indent="450850">
              <a:lnSpc>
                <a:spcPct val="1086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A50125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НІФУРОКСАЗИД,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суспензія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50">
                <a:latin typeface="Times New Roman"/>
                <a:cs typeface="Times New Roman"/>
              </a:rPr>
              <a:t>оральна,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220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мг/5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мл;</a:t>
            </a:r>
            <a:endParaRPr sz="1400">
              <a:latin typeface="Times New Roman"/>
              <a:cs typeface="Times New Roman"/>
            </a:endParaRPr>
          </a:p>
          <a:p>
            <a:pPr algn="just" marL="33020" marR="32384">
              <a:lnSpc>
                <a:spcPct val="11259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мл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75">
                <a:latin typeface="Times New Roman"/>
                <a:cs typeface="Times New Roman"/>
              </a:rPr>
              <a:t>флаконі,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75">
                <a:latin typeface="Times New Roman"/>
                <a:cs typeface="Times New Roman"/>
              </a:rPr>
              <a:t>флакону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дозуючою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скляночкою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40">
                <a:latin typeface="Times New Roman"/>
                <a:cs typeface="Times New Roman"/>
              </a:rPr>
              <a:t>пачці, </a:t>
            </a:r>
            <a:r>
              <a:rPr dirty="0" sz="1350" spc="55">
                <a:latin typeface="Times New Roman"/>
                <a:cs typeface="Times New Roman"/>
              </a:rPr>
              <a:t>виробництва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75">
                <a:latin typeface="Times New Roman"/>
                <a:cs typeface="Times New Roman"/>
              </a:rPr>
              <a:t>ТОВ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 spc="55">
                <a:latin typeface="Times New Roman"/>
                <a:cs typeface="Times New Roman"/>
              </a:rPr>
              <a:t>«ДКП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 spc="85">
                <a:latin typeface="Times New Roman"/>
                <a:cs typeface="Times New Roman"/>
              </a:rPr>
              <a:t>«Фармацевтична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 spc="70">
                <a:latin typeface="Times New Roman"/>
                <a:cs typeface="Times New Roman"/>
              </a:rPr>
              <a:t>фабрика»,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 spc="50">
                <a:latin typeface="Times New Roman"/>
                <a:cs typeface="Times New Roman"/>
              </a:rPr>
              <a:t>Україна </a:t>
            </a:r>
            <a:r>
              <a:rPr dirty="0" sz="1350">
                <a:latin typeface="Times New Roman"/>
                <a:cs typeface="Times New Roman"/>
              </a:rPr>
              <a:t>(ресстраційне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50">
                <a:latin typeface="Times New Roman"/>
                <a:cs typeface="Times New Roman"/>
              </a:rPr>
              <a:t>N.•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UA/11387/01/01).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229045" y="9895585"/>
            <a:ext cx="2338070" cy="601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50">
                <a:latin typeface="Times New Roman"/>
                <a:cs typeface="Times New Roman"/>
              </a:rPr>
              <a:t>M2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6530">
              <a:lnSpc>
                <a:spcPts val="380"/>
              </a:lnSpc>
            </a:pPr>
            <a:r>
              <a:rPr dirty="0" sz="950" spc="-95">
                <a:latin typeface="Lucida Sans Unicode"/>
                <a:cs typeface="Lucida Sans Unicode"/>
              </a:rPr>
              <a:t>№6-</a:t>
            </a:r>
            <a:r>
              <a:rPr dirty="0" sz="950" spc="-80">
                <a:latin typeface="Lucida Sans Unicode"/>
                <a:cs typeface="Lucida Sans Unicode"/>
              </a:rPr>
              <a:t>001.3/002.0/17-26</a:t>
            </a:r>
            <a:r>
              <a:rPr dirty="0" sz="950" spc="4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40">
                <a:latin typeface="Lucida Sans Unicode"/>
                <a:cs typeface="Lucida Sans Unicode"/>
              </a:rPr>
              <a:t>09.01.2026</a:t>
            </a:r>
            <a:endParaRPr sz="950">
              <a:latin typeface="Lucida Sans Unicode"/>
              <a:cs typeface="Lucida Sans Unicode"/>
            </a:endParaRPr>
          </a:p>
          <a:p>
            <a:pPr marL="192405">
              <a:lnSpc>
                <a:spcPts val="3279"/>
              </a:lnSpc>
            </a:pPr>
            <a:r>
              <a:rPr dirty="0" sz="3350" spc="-690">
                <a:latin typeface="Lucida Sans Unicode"/>
                <a:cs typeface="Lucida Sans Unicode"/>
              </a:rPr>
              <a:t>iiiiiiiiiiililiiiiiiiliiiiiiliiiliiiiiiiiliiil</a:t>
            </a:r>
            <a:endParaRPr sz="33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45619" y="9556241"/>
            <a:ext cx="1949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99091" y="9583673"/>
            <a:ext cx="1173480" cy="296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2390">
              <a:lnSpc>
                <a:spcPts val="1035"/>
              </a:lnSpc>
              <a:spcBef>
                <a:spcPts val="100"/>
              </a:spcBef>
            </a:pPr>
            <a:r>
              <a:rPr dirty="0" baseline="2923" sz="1425">
                <a:latin typeface="Times New Roman"/>
                <a:cs typeface="Times New Roman"/>
              </a:rPr>
              <a:t>Державн</a:t>
            </a:r>
            <a:r>
              <a:rPr dirty="0" sz="950">
                <a:latin typeface="Times New Roman"/>
                <a:cs typeface="Times New Roman"/>
              </a:rPr>
              <a:t>а</a:t>
            </a:r>
            <a:r>
              <a:rPr dirty="0" sz="950" spc="100">
                <a:latin typeface="Times New Roman"/>
                <a:cs typeface="Times New Roman"/>
              </a:rPr>
              <a:t> </a:t>
            </a:r>
            <a:r>
              <a:rPr dirty="0" baseline="2923" sz="1425">
                <a:latin typeface="Times New Roman"/>
                <a:cs typeface="Times New Roman"/>
              </a:rPr>
              <a:t>служба</a:t>
            </a:r>
            <a:r>
              <a:rPr dirty="0" baseline="2923" sz="1425" spc="270">
                <a:latin typeface="Times New Roman"/>
                <a:cs typeface="Times New Roman"/>
              </a:rPr>
              <a:t> </a:t>
            </a:r>
            <a:r>
              <a:rPr dirty="0" baseline="2923" sz="1425" spc="-75">
                <a:latin typeface="Times New Roman"/>
                <a:cs typeface="Times New Roman"/>
              </a:rPr>
              <a:t>з</a:t>
            </a:r>
            <a:endParaRPr baseline="2923" sz="1425">
              <a:latin typeface="Times New Roman"/>
              <a:cs typeface="Times New Roman"/>
            </a:endParaRPr>
          </a:p>
          <a:p>
            <a:pPr marL="12700">
              <a:lnSpc>
                <a:spcPts val="1095"/>
              </a:lnSpc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88863" y="9862057"/>
            <a:ext cx="769620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>
              <a:lnSpc>
                <a:spcPts val="77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КОнТрОлю</a:t>
            </a:r>
            <a:r>
              <a:rPr dirty="0" sz="750" spc="49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за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ts val="1130"/>
              </a:lnSpc>
            </a:pPr>
            <a:r>
              <a:rPr dirty="0" sz="1050" spc="-50">
                <a:latin typeface="Times New Roman"/>
                <a:cs typeface="Times New Roman"/>
              </a:rPr>
              <a:t>н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19462" y="9951973"/>
            <a:ext cx="893444" cy="297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1765">
              <a:lnSpc>
                <a:spcPts val="1100"/>
              </a:lnSpc>
              <a:spcBef>
                <a:spcPts val="100"/>
              </a:spcBef>
            </a:pPr>
            <a:r>
              <a:rPr dirty="0" sz="1050" spc="-30">
                <a:latin typeface="Times New Roman"/>
                <a:cs typeface="Times New Roman"/>
              </a:rPr>
              <a:t>аркотиками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040"/>
              </a:lnSpc>
            </a:pPr>
            <a:r>
              <a:rPr dirty="0" sz="1000" spc="-25">
                <a:latin typeface="Times New Roman"/>
                <a:cs typeface="Times New Roman"/>
              </a:rPr>
              <a:t>Кі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38469" y="10080243"/>
            <a:ext cx="785495" cy="306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16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9685">
              <a:lnSpc>
                <a:spcPts val="1045"/>
              </a:lnSpc>
            </a:pPr>
            <a:r>
              <a:rPr dirty="0" sz="900" spc="-10">
                <a:latin typeface="Times New Roman"/>
                <a:cs typeface="Times New Roman"/>
              </a:rPr>
              <a:t>області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20378" y="10361676"/>
            <a:ext cx="1242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№13,302.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3759" y="5660135"/>
            <a:ext cx="1591056" cy="8321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5463" y="6187439"/>
            <a:ext cx="929639" cy="12801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82725" y="702309"/>
            <a:ext cx="80010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Суб'ектам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16232" y="680973"/>
            <a:ext cx="463677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0975" algn="l"/>
                <a:tab pos="1805305" algn="l"/>
                <a:tab pos="2850515" algn="l"/>
                <a:tab pos="3844290" algn="l"/>
              </a:tabLst>
            </a:pPr>
            <a:r>
              <a:rPr dirty="0" sz="1450" spc="-10">
                <a:latin typeface="Times New Roman"/>
                <a:cs typeface="Times New Roman"/>
              </a:rPr>
              <a:t>господарювання,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які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здійснюють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реалізацію,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0">
                <a:latin typeface="Times New Roman"/>
                <a:cs typeface="Times New Roman"/>
              </a:rPr>
              <a:t>зберігання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37196" y="921766"/>
            <a:ext cx="540829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-5747" sz="2175">
                <a:latin typeface="Times New Roman"/>
                <a:cs typeface="Times New Roman"/>
              </a:rPr>
              <a:t>та</a:t>
            </a:r>
            <a:r>
              <a:rPr dirty="0" baseline="-5747" sz="2175" spc="434">
                <a:latin typeface="Times New Roman"/>
                <a:cs typeface="Times New Roman"/>
              </a:rPr>
              <a:t> </a:t>
            </a:r>
            <a:r>
              <a:rPr dirty="0" baseline="-5747" sz="2175">
                <a:latin typeface="Times New Roman"/>
                <a:cs typeface="Times New Roman"/>
              </a:rPr>
              <a:t>застосуванн</a:t>
            </a:r>
            <a:r>
              <a:rPr dirty="0" baseline="-1915" sz="2175">
                <a:latin typeface="Times New Roman"/>
                <a:cs typeface="Times New Roman"/>
              </a:rPr>
              <a:t>я</a:t>
            </a:r>
            <a:r>
              <a:rPr dirty="0" baseline="-1915" sz="2175" spc="40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невідкладно,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одержання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40624" y="903478"/>
            <a:ext cx="52705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0">
                <a:latin typeface="Times New Roman"/>
                <a:cs typeface="Times New Roman"/>
              </a:rPr>
              <a:t>даного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5002" y="1136649"/>
            <a:ext cx="6040120" cy="145542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5875" marR="5080" indent="-3810">
              <a:lnSpc>
                <a:spcPct val="107300"/>
              </a:lnSpc>
              <a:spcBef>
                <a:spcPts val="150"/>
              </a:spcBef>
            </a:pPr>
            <a:r>
              <a:rPr dirty="0" sz="1450" spc="-25">
                <a:latin typeface="Times New Roman"/>
                <a:cs typeface="Times New Roman"/>
              </a:rPr>
              <a:t>розпорядження,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перевірити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наявність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вказаної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cepiï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лікареького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засобу,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вжити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заходи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щодо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вилучення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25">
                <a:latin typeface="Times New Roman"/>
                <a:cs typeface="Times New Roman"/>
              </a:rPr>
              <a:t>ii</a:t>
            </a:r>
            <a:r>
              <a:rPr dirty="0" sz="1450" spc="-17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</a:t>
            </a:r>
            <a:r>
              <a:rPr dirty="0" sz="1450" spc="-1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обігу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шляхом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повернення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постачальнику/виробнику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a6o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знищення,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що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повідомити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територіальний</a:t>
            </a:r>
            <a:r>
              <a:rPr dirty="0" sz="1450" spc="-40">
                <a:latin typeface="Times New Roman"/>
                <a:cs typeface="Times New Roman"/>
              </a:rPr>
              <a:t> орган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Держлікслужби.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У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разі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13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відходів</a:t>
            </a:r>
            <a:r>
              <a:rPr dirty="0" sz="1450" spc="12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препарату</a:t>
            </a:r>
            <a:r>
              <a:rPr dirty="0" sz="1450" spc="13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в</a:t>
            </a:r>
            <a:r>
              <a:rPr dirty="0" sz="1450" spc="12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двотижневий</a:t>
            </a:r>
            <a:r>
              <a:rPr dirty="0" sz="1450" spc="141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строк</a:t>
            </a:r>
            <a:r>
              <a:rPr dirty="0" sz="1450" spc="12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направити</a:t>
            </a:r>
            <a:r>
              <a:rPr dirty="0" sz="1450" spc="129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до</a:t>
            </a:r>
            <a:r>
              <a:rPr dirty="0" sz="1450" spc="-25">
                <a:latin typeface="Times New Roman"/>
                <a:cs typeface="Times New Roman"/>
              </a:rPr>
              <a:t> територіального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органу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Держлікслужби</a:t>
            </a:r>
            <a:r>
              <a:rPr dirty="0" sz="1450" spc="5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копію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акта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знищення</a:t>
            </a:r>
            <a:r>
              <a:rPr dirty="0" sz="1450" spc="48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відходів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лікарського</a:t>
            </a:r>
            <a:r>
              <a:rPr dirty="0" sz="1450" spc="6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засобу.</a:t>
            </a:r>
            <a:r>
              <a:rPr dirty="0" sz="1450" spc="55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При</a:t>
            </a:r>
            <a:r>
              <a:rPr dirty="0" sz="1450" spc="5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наступних</a:t>
            </a:r>
            <a:r>
              <a:rPr dirty="0" sz="1450" spc="59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поставках</a:t>
            </a:r>
            <a:r>
              <a:rPr dirty="0" sz="1450" spc="6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лікарського</a:t>
            </a:r>
            <a:r>
              <a:rPr dirty="0" sz="1450" spc="6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засобу</a:t>
            </a:r>
            <a:r>
              <a:rPr dirty="0" sz="1450" spc="5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суб'ект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6823" y="2582926"/>
            <a:ext cx="393763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6050" algn="l"/>
                <a:tab pos="2196465" algn="l"/>
                <a:tab pos="2823210" algn="l"/>
                <a:tab pos="3525520" algn="l"/>
              </a:tabLst>
            </a:pPr>
            <a:r>
              <a:rPr dirty="0" sz="1450" spc="-10">
                <a:latin typeface="Times New Roman"/>
                <a:cs typeface="Times New Roman"/>
              </a:rPr>
              <a:t>господарювання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повинен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вжити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заходів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щодо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176654" y="2817621"/>
            <a:ext cx="282829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26820" algn="l"/>
                <a:tab pos="228282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застосуванню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0">
                <a:latin typeface="Times New Roman"/>
                <a:cs typeface="Times New Roman"/>
              </a:rPr>
              <a:t>засобу,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23486" y="2569210"/>
            <a:ext cx="1958339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605" marR="5080" indent="-129539">
              <a:lnSpc>
                <a:spcPct val="106200"/>
              </a:lnSpc>
              <a:spcBef>
                <a:spcPts val="100"/>
              </a:spcBef>
              <a:tabLst>
                <a:tab pos="1052830" algn="l"/>
                <a:tab pos="1159510" algn="l"/>
                <a:tab pos="140525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запобігання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придбанню, </a:t>
            </a:r>
            <a:r>
              <a:rPr dirty="0" sz="1450" spc="-10">
                <a:latin typeface="Times New Roman"/>
                <a:cs typeface="Times New Roman"/>
              </a:rPr>
              <a:t>наведеного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50">
                <a:latin typeface="Times New Roman"/>
                <a:cs typeface="Times New Roman"/>
              </a:rPr>
              <a:t>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5">
                <a:latin typeface="Times New Roman"/>
                <a:cs typeface="Times New Roman"/>
              </a:rPr>
              <a:t>даному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7194" y="2817621"/>
            <a:ext cx="1210310" cy="70675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15"/>
              </a:spcBef>
              <a:tabLst>
                <a:tab pos="909955" algn="l"/>
              </a:tabLst>
            </a:pPr>
            <a:r>
              <a:rPr dirty="0" sz="1450" spc="-10">
                <a:latin typeface="Times New Roman"/>
                <a:cs typeface="Times New Roman"/>
              </a:rPr>
              <a:t>реалізацfі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30">
                <a:latin typeface="Times New Roman"/>
                <a:cs typeface="Times New Roman"/>
              </a:rPr>
              <a:t>розпорядженні.</a:t>
            </a:r>
            <a:endParaRPr sz="145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60"/>
              </a:spcBef>
            </a:pPr>
            <a:r>
              <a:rPr dirty="0" sz="1450" spc="-20">
                <a:latin typeface="Times New Roman"/>
                <a:cs typeface="Times New Roman"/>
              </a:rPr>
              <a:t>Контроль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377822" y="3277869"/>
            <a:ext cx="45999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7510" algn="l"/>
                <a:tab pos="1551305" algn="l"/>
                <a:tab pos="2304415" algn="l"/>
                <a:tab pos="3706495" algn="l"/>
              </a:tabLst>
            </a:pP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виконанням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розпорядження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здійснюють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7454" y="3498850"/>
            <a:ext cx="6052820" cy="73279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04"/>
              </a:spcBef>
            </a:pPr>
            <a:r>
              <a:rPr dirty="0" sz="1450" spc="-30">
                <a:latin typeface="Times New Roman"/>
                <a:cs typeface="Times New Roman"/>
              </a:rPr>
              <a:t>територіальні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органи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Держлікслужби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відповідній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територіі.</a:t>
            </a:r>
            <a:endParaRPr sz="145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870"/>
              </a:lnSpc>
              <a:spcBef>
                <a:spcPts val="65"/>
              </a:spcBef>
            </a:pPr>
            <a:r>
              <a:rPr dirty="0" sz="1450" spc="-20">
                <a:latin typeface="Times New Roman"/>
                <a:cs typeface="Times New Roman"/>
              </a:rPr>
              <a:t>Невиконання</a:t>
            </a:r>
            <a:r>
              <a:rPr dirty="0" sz="1450" spc="3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розпорядження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тягне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собою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відповідальність згідно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чинним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законодавством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56553" y="4437634"/>
            <a:ext cx="4475480" cy="1205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022985" indent="-363220">
              <a:lnSpc>
                <a:spcPct val="1062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Koпiï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20">
                <a:latin typeface="Times New Roman"/>
                <a:cs typeface="Times New Roman"/>
              </a:rPr>
              <a:t>Міністерство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здоров'я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15875" marR="5080" indent="362585">
              <a:lnSpc>
                <a:spcPct val="106200"/>
              </a:lnSpc>
              <a:spcBef>
                <a:spcPts val="45"/>
              </a:spcBef>
              <a:tabLst>
                <a:tab pos="777875" algn="l"/>
                <a:tab pos="1877060" algn="l"/>
                <a:tab pos="2900680" algn="l"/>
                <a:tab pos="3484245" algn="l"/>
              </a:tabLst>
            </a:pP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експертний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Міністерства </a:t>
            </a:r>
            <a:r>
              <a:rPr dirty="0" sz="1450" spc="-10">
                <a:latin typeface="Times New Roman"/>
                <a:cs typeface="Times New Roman"/>
              </a:rPr>
              <a:t>України»;</a:t>
            </a:r>
            <a:endParaRPr sz="1450">
              <a:latin typeface="Times New Roman"/>
              <a:cs typeface="Times New Roman"/>
            </a:endParaRPr>
          </a:p>
          <a:p>
            <a:pPr marL="467359">
              <a:lnSpc>
                <a:spcPct val="100000"/>
              </a:lnSpc>
              <a:spcBef>
                <a:spcPts val="110"/>
              </a:spcBef>
            </a:pPr>
            <a:r>
              <a:rPr dirty="0" sz="1450">
                <a:latin typeface="Times New Roman"/>
                <a:cs typeface="Times New Roman"/>
              </a:rPr>
              <a:t>ТОВ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«ДКП</a:t>
            </a:r>
            <a:r>
              <a:rPr dirty="0" sz="1450" spc="-30">
                <a:latin typeface="Times New Roman"/>
                <a:cs typeface="Times New Roman"/>
              </a:rPr>
              <a:t> «Фармацевтична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фабрика».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77223" y="4926838"/>
            <a:ext cx="64325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5">
                <a:latin typeface="Times New Roman"/>
                <a:cs typeface="Times New Roman"/>
              </a:rPr>
              <a:t>охорони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55462" y="4926838"/>
            <a:ext cx="6394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5">
                <a:latin typeface="Times New Roman"/>
                <a:cs typeface="Times New Roman"/>
              </a:rPr>
              <a:t>здоров'я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73435" y="9635235"/>
            <a:ext cx="25895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90937" y="6118605"/>
            <a:ext cx="212026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</a:t>
            </a:r>
            <a:r>
              <a:rPr dirty="0" sz="1450" spc="370">
                <a:latin typeface="Times New Roman"/>
                <a:cs typeface="Times New Roman"/>
              </a:rPr>
              <a:t> </a:t>
            </a:r>
            <a:r>
              <a:rPr dirty="0" sz="1450" spc="-215" b="1">
                <a:latin typeface="Times New Roman"/>
                <a:cs typeface="Times New Roman"/>
              </a:rPr>
              <a:t>ДиMиP</a:t>
            </a:r>
            <a:r>
              <a:rPr dirty="0" sz="1450" spc="10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ЕОРОЛЕПБО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78935" y="243839"/>
            <a:ext cx="454151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94840" y="10280848"/>
            <a:ext cx="114300" cy="255904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60">
                <a:latin typeface="Lucida Sans Unicode"/>
                <a:cs typeface="Lucida Sans Unicode"/>
              </a:rPr>
              <a:t>0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165">
                <a:latin typeface="Lucida Sans Unicode"/>
                <a:cs typeface="Lucida Sans Unicode"/>
              </a:rPr>
              <a:t>ć</a:t>
            </a:r>
            <a:r>
              <a:rPr dirty="0" sz="700" spc="-30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00</a:t>
            </a:r>
            <a:endParaRPr sz="700">
              <a:latin typeface="Lucida Sans Unicode"/>
              <a:cs typeface="Lucida Sans Unicode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535935" y="10244328"/>
            <a:ext cx="1649095" cy="283845"/>
            <a:chOff x="2535935" y="10244328"/>
            <a:chExt cx="1649095" cy="28384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35935" y="10250424"/>
              <a:ext cx="1173480" cy="27736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39895" y="10244328"/>
              <a:ext cx="445008" cy="25298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35935" y="10250424"/>
              <a:ext cx="1173480" cy="27736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39895" y="10244328"/>
              <a:ext cx="445008" cy="252984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66232" y="10521695"/>
            <a:ext cx="1563623" cy="16764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10686" y="888492"/>
            <a:ext cx="581787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4925">
              <a:lnSpc>
                <a:spcPts val="1670"/>
              </a:lnSpc>
              <a:spcBef>
                <a:spcPts val="100"/>
              </a:spcBef>
            </a:pPr>
            <a:r>
              <a:rPr dirty="0" baseline="-5952" sz="2100" spc="-15" b="1">
                <a:latin typeface="Times New Roman"/>
                <a:cs typeface="Times New Roman"/>
              </a:rPr>
              <a:t>ДЕРЖАВПА</a:t>
            </a:r>
            <a:r>
              <a:rPr dirty="0" baseline="-5952" sz="2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УЕРАЇПИ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baseline="5952" sz="2100" spc="-15" b="1">
                <a:latin typeface="Times New Roman"/>
                <a:cs typeface="Times New Roman"/>
              </a:rPr>
              <a:t>ЗАСОБІВ</a:t>
            </a:r>
            <a:endParaRPr baseline="5952" sz="2100">
              <a:latin typeface="Times New Roman"/>
              <a:cs typeface="Times New Roman"/>
            </a:endParaRPr>
          </a:p>
          <a:p>
            <a:pPr algn="ctr" marR="2476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КОИТРОЛЮ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24765" marR="17780">
              <a:lnSpc>
                <a:spcPts val="1270"/>
              </a:lnSpc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dls@dls.gov.na</a:t>
            </a:r>
            <a:r>
              <a:rPr dirty="0" sz="1150" spc="-20">
                <a:latin typeface="Times New Roman"/>
                <a:cs typeface="Times New Roman"/>
                <a:hlinkClick r:id="rId6"/>
              </a:rPr>
              <a:t>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https://www,dls.яov.ua.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0091" y="2226564"/>
            <a:ext cx="26396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1735" algn="l"/>
                <a:tab pos="262572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N.</a:t>
            </a:r>
            <a:r>
              <a:rPr dirty="0" sz="1400" spc="-63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41149" y="2244852"/>
            <a:ext cx="28130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0040" algn="l"/>
                <a:tab pos="279971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25920" y="2653283"/>
            <a:ext cx="6036945" cy="606996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3133725" marR="86360" indent="-3175">
              <a:lnSpc>
                <a:spcPct val="93300"/>
              </a:lnSpc>
              <a:spcBef>
                <a:spcPts val="210"/>
              </a:spcBef>
              <a:tabLst>
                <a:tab pos="52114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Rерівникам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еуб'сктів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85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405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just" marL="3139440" marR="77470" indent="-635">
              <a:lnSpc>
                <a:spcPct val="100000"/>
              </a:lnSpc>
              <a:spcBef>
                <a:spcPts val="1515"/>
              </a:spcBef>
              <a:tabLst>
                <a:tab pos="46818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9209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159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Конституцїі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r" marR="21590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103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36886" y="8697467"/>
            <a:ext cx="507301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0000"/>
              </a:lnSpc>
              <a:spcBef>
                <a:spcPts val="100"/>
              </a:spcBef>
              <a:tabLst>
                <a:tab pos="350520" algn="l"/>
                <a:tab pos="706755" algn="l"/>
                <a:tab pos="1555115" algn="l"/>
                <a:tab pos="1911985" algn="l"/>
                <a:tab pos="2037714" algn="l"/>
                <a:tab pos="2698115" algn="l"/>
                <a:tab pos="3316604" algn="l"/>
                <a:tab pos="3890010" algn="l"/>
                <a:tab pos="4058920" algn="l"/>
                <a:tab pos="4840605" algn="l"/>
              </a:tabLst>
            </a:pP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від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міжнародних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97008" y="8697467"/>
            <a:ext cx="95948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265"/>
              </a:spcBef>
            </a:pP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0204" y="9188195"/>
            <a:ext cx="6022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Польщі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PL/11/129/01,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59264" y="9425940"/>
            <a:ext cx="12071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невідповідності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38284" y="9425940"/>
            <a:ext cx="4664075" cy="4737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35"/>
              </a:lnSpc>
              <a:spcBef>
                <a:spcPts val="100"/>
              </a:spcBef>
              <a:tabLst>
                <a:tab pos="1013460" algn="l"/>
                <a:tab pos="1347470" algn="l"/>
                <a:tab pos="3321685" algn="l"/>
                <a:tab pos="3891279" algn="l"/>
              </a:tabLst>
            </a:pPr>
            <a:r>
              <a:rPr dirty="0" sz="1400" spc="-10">
                <a:latin typeface="Times New Roman"/>
                <a:cs typeface="Times New Roman"/>
              </a:rPr>
              <a:t>Німеччини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DE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ВУ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04/1/2025/973/1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виявлення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ts val="775"/>
              </a:lnSpc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  <a:p>
            <a:pPr marL="15240">
              <a:lnSpc>
                <a:spcPts val="1415"/>
              </a:lnSpc>
              <a:tabLst>
                <a:tab pos="1271905" algn="l"/>
                <a:tab pos="1706245" algn="l"/>
                <a:tab pos="2889250" algn="l"/>
                <a:tab pos="398399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специфікаціі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показником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«Залишок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після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268244" y="10008107"/>
            <a:ext cx="2387600" cy="248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790"/>
              </a:lnSpc>
              <a:spcBef>
                <a:spcPts val="100"/>
              </a:spcBef>
            </a:pPr>
            <a:r>
              <a:rPr dirty="0" baseline="3472" sz="1200" spc="-37">
                <a:latin typeface="Trebuchet MS"/>
                <a:cs typeface="Trebuchet MS"/>
              </a:rPr>
              <a:t>M2</a:t>
            </a:r>
            <a:r>
              <a:rPr dirty="0" baseline="3472" sz="1200" spc="172">
                <a:latin typeface="Trebuchet MS"/>
                <a:cs typeface="Trebuchet MS"/>
              </a:rPr>
              <a:t> </a:t>
            </a:r>
            <a:r>
              <a:rPr dirty="0" sz="800" spc="-10">
                <a:latin typeface="Trebuchet MS"/>
                <a:cs typeface="Trebuchet MS"/>
              </a:rPr>
              <a:t>Держлік</a:t>
            </a:r>
            <a:r>
              <a:rPr dirty="0" baseline="3472" sz="1200" spc="-15">
                <a:latin typeface="Trebuchet MS"/>
                <a:cs typeface="Trebuchet MS"/>
              </a:rPr>
              <a:t>Слу›кба</a:t>
            </a:r>
            <a:endParaRPr baseline="3472" sz="1200">
              <a:latin typeface="Trebuchet MS"/>
              <a:cs typeface="Trebuchet MS"/>
            </a:endParaRPr>
          </a:p>
          <a:p>
            <a:pPr marL="204470">
              <a:lnSpc>
                <a:spcPts val="969"/>
              </a:lnSpc>
            </a:pPr>
            <a:r>
              <a:rPr dirty="0" baseline="-14619" sz="1425" spc="-142">
                <a:latin typeface="Lucida Sans Unicode"/>
                <a:cs typeface="Lucida Sans Unicode"/>
              </a:rPr>
              <a:t>№7</a:t>
            </a:r>
            <a:r>
              <a:rPr dirty="0" baseline="-11695" sz="1425" spc="-142">
                <a:latin typeface="Lucida Sans Unicode"/>
                <a:cs typeface="Lucida Sans Unicode"/>
              </a:rPr>
              <a:t>-</a:t>
            </a:r>
            <a:r>
              <a:rPr dirty="0" baseline="-11695" sz="1425" spc="-120">
                <a:latin typeface="Lucida Sans Unicode"/>
                <a:cs typeface="Lucida Sans Unicode"/>
              </a:rPr>
              <a:t>001</a:t>
            </a:r>
            <a:r>
              <a:rPr dirty="0" baseline="-5847" sz="1425" spc="-120">
                <a:latin typeface="Lucida Sans Unicode"/>
                <a:cs typeface="Lucida Sans Unicode"/>
              </a:rPr>
              <a:t>.3/002.0</a:t>
            </a:r>
            <a:r>
              <a:rPr dirty="0" baseline="-2923" sz="1425" spc="-120">
                <a:latin typeface="Lucida Sans Unicode"/>
                <a:cs typeface="Lucida Sans Unicode"/>
              </a:rPr>
              <a:t>11</a:t>
            </a:r>
            <a:r>
              <a:rPr dirty="0" sz="950" spc="-80">
                <a:latin typeface="Lucida Sans Unicode"/>
                <a:cs typeface="Lucida Sans Unicode"/>
              </a:rPr>
              <a:t>7-26</a:t>
            </a:r>
            <a:r>
              <a:rPr dirty="0" sz="950" spc="10">
                <a:latin typeface="Lucida Sans Unicode"/>
                <a:cs typeface="Lucida Sans Unicode"/>
              </a:rPr>
              <a:t> </a:t>
            </a:r>
            <a:r>
              <a:rPr dirty="0" baseline="2923" sz="1425">
                <a:latin typeface="Lucida Sans Unicode"/>
                <a:cs typeface="Lucida Sans Unicode"/>
              </a:rPr>
              <a:t>від</a:t>
            </a:r>
            <a:r>
              <a:rPr dirty="0" baseline="2923" sz="1425" spc="15">
                <a:latin typeface="Lucida Sans Unicode"/>
                <a:cs typeface="Lucida Sans Unicode"/>
              </a:rPr>
              <a:t> </a:t>
            </a:r>
            <a:r>
              <a:rPr dirty="0" baseline="2923" sz="1425" spc="-37">
                <a:latin typeface="Lucida Sans Unicode"/>
                <a:cs typeface="Lucida Sans Unicode"/>
              </a:rPr>
              <a:t>12.01.2026</a:t>
            </a:r>
            <a:endParaRPr baseline="2923" sz="1425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91191" y="9611105"/>
            <a:ext cx="11207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baseline="5847" sz="1425">
                <a:latin typeface="Times New Roman"/>
                <a:cs typeface="Times New Roman"/>
              </a:rPr>
              <a:t>с</a:t>
            </a:r>
            <a:r>
              <a:rPr dirty="0" sz="950">
                <a:latin typeface="Times New Roman"/>
                <a:cs typeface="Times New Roman"/>
              </a:rPr>
              <a:t>лужба</a:t>
            </a:r>
            <a:r>
              <a:rPr dirty="0" sz="950" spc="22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19762" y="9669780"/>
            <a:ext cx="1408430" cy="866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3180">
              <a:lnSpc>
                <a:spcPts val="1630"/>
              </a:lnSpc>
              <a:spcBef>
                <a:spcPts val="100"/>
              </a:spcBef>
            </a:pPr>
            <a:r>
              <a:rPr dirty="0" sz="1400" spc="-55" b="1">
                <a:latin typeface="Times New Roman"/>
                <a:cs typeface="Times New Roman"/>
              </a:rPr>
              <a:t>випgјяшуввffнц¿›</a:t>
            </a:r>
            <a:endParaRPr sz="1400">
              <a:latin typeface="Times New Roman"/>
              <a:cs typeface="Times New Roman"/>
            </a:endParaRPr>
          </a:p>
          <a:p>
            <a:pPr algn="ctr" marL="119380">
              <a:lnSpc>
                <a:spcPts val="969"/>
              </a:lnSpc>
            </a:pPr>
            <a:r>
              <a:rPr dirty="0" sz="900" spc="-30">
                <a:latin typeface="Times New Roman"/>
                <a:cs typeface="Times New Roman"/>
              </a:rPr>
              <a:t>КОнТролю</a:t>
            </a:r>
            <a:r>
              <a:rPr dirty="0" sz="900" spc="100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Times New Roman"/>
                <a:cs typeface="Times New Roman"/>
              </a:rPr>
              <a:t>за</a:t>
            </a:r>
            <a:endParaRPr sz="900">
              <a:latin typeface="Times New Roman"/>
              <a:cs typeface="Times New Roman"/>
            </a:endParaRPr>
          </a:p>
          <a:p>
            <a:pPr algn="ctr" marL="60325">
              <a:lnSpc>
                <a:spcPts val="1130"/>
              </a:lnSpc>
            </a:pPr>
            <a:r>
              <a:rPr dirty="0" baseline="2777" sz="1500" spc="-75">
                <a:latin typeface="Cambria"/>
                <a:cs typeface="Cambria"/>
              </a:rPr>
              <a:t>наркотика</a:t>
            </a:r>
            <a:r>
              <a:rPr dirty="0" sz="1000" spc="-50">
                <a:latin typeface="Cambria"/>
                <a:cs typeface="Cambria"/>
              </a:rPr>
              <a:t>ми</a:t>
            </a:r>
            <a:r>
              <a:rPr dirty="0" sz="1000" spc="35">
                <a:latin typeface="Cambria"/>
                <a:cs typeface="Cambria"/>
              </a:rPr>
              <a:t> </a:t>
            </a:r>
            <a:r>
              <a:rPr dirty="0" baseline="2777" sz="1500" spc="-75">
                <a:latin typeface="Cambria"/>
                <a:cs typeface="Cambria"/>
              </a:rPr>
              <a:t>у</a:t>
            </a:r>
            <a:endParaRPr baseline="2777" sz="1500">
              <a:latin typeface="Cambria"/>
              <a:cs typeface="Cambria"/>
            </a:endParaRPr>
          </a:p>
          <a:p>
            <a:pPr algn="ctr" marR="11430">
              <a:lnSpc>
                <a:spcPts val="780"/>
              </a:lnSpc>
            </a:pPr>
            <a:r>
              <a:rPr dirty="0" sz="700">
                <a:latin typeface="Cambria"/>
                <a:cs typeface="Cambria"/>
              </a:rPr>
              <a:t>Кl]ЭОВОГ]ЭаДСь</a:t>
            </a:r>
            <a:r>
              <a:rPr dirty="0" sz="700" spc="260">
                <a:latin typeface="Cambria"/>
                <a:cs typeface="Cambria"/>
              </a:rPr>
              <a:t>  </a:t>
            </a:r>
            <a:r>
              <a:rPr dirty="0" sz="700" spc="-25">
                <a:latin typeface="Cambria"/>
                <a:cs typeface="Cambria"/>
              </a:rPr>
              <a:t>jij</a:t>
            </a:r>
            <a:endParaRPr sz="700">
              <a:latin typeface="Cambria"/>
              <a:cs typeface="Cambria"/>
            </a:endParaRPr>
          </a:p>
          <a:p>
            <a:pPr algn="ctr" marL="140970">
              <a:lnSpc>
                <a:spcPts val="114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 marL="163830">
              <a:lnSpc>
                <a:spcPct val="100000"/>
              </a:lnSpc>
              <a:spcBef>
                <a:spcPts val="5"/>
              </a:spcBef>
            </a:pPr>
            <a:r>
              <a:rPr dirty="0" sz="800" spc="-45">
                <a:latin typeface="Times New Roman"/>
                <a:cs typeface="Times New Roman"/>
              </a:rPr>
              <a:t>№15/'02,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baseline="3472" sz="1200" spc="-15">
                <a:latin typeface="Times New Roman"/>
                <a:cs typeface="Times New Roman"/>
              </a:rPr>
              <a:t>1</a:t>
            </a:r>
            <a:r>
              <a:rPr dirty="0" sz="800" spc="-10">
                <a:latin typeface="Times New Roman"/>
                <a:cs typeface="Times New Roman"/>
              </a:rPr>
              <a:t>3.01,2026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2088" y="8616695"/>
            <a:ext cx="76200" cy="402336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532632" y="8382000"/>
            <a:ext cx="3365500" cy="661670"/>
            <a:chOff x="3532632" y="8382000"/>
            <a:chExt cx="3365500" cy="66167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18432" y="8382000"/>
              <a:ext cx="118871" cy="58826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32632" y="8525255"/>
              <a:ext cx="3364991" cy="518159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790973" y="653795"/>
            <a:ext cx="6258560" cy="75844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18745" marR="106680" indent="-5080">
              <a:lnSpc>
                <a:spcPct val="113199"/>
              </a:lnSpc>
              <a:spcBef>
                <a:spcPts val="114"/>
              </a:spcBef>
            </a:pPr>
            <a:r>
              <a:rPr dirty="0" baseline="-9920" sz="2100">
                <a:latin typeface="Times New Roman"/>
                <a:cs typeface="Times New Roman"/>
              </a:rPr>
              <a:t>серій</a:t>
            </a:r>
            <a:r>
              <a:rPr dirty="0" baseline="-9920" sz="2100" spc="-13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M2407509,</a:t>
            </a:r>
            <a:r>
              <a:rPr dirty="0" baseline="-5952" sz="21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M2408141, які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містять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розчинники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серій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M2407512,</a:t>
            </a:r>
            <a:r>
              <a:rPr dirty="0" baseline="5952" sz="2100" spc="-52">
                <a:latin typeface="Times New Roman"/>
                <a:cs typeface="Times New Roman"/>
              </a:rPr>
              <a:t> </a:t>
            </a:r>
            <a:r>
              <a:rPr dirty="0" baseline="7936" sz="2100" spc="-15">
                <a:latin typeface="Times New Roman"/>
                <a:cs typeface="Times New Roman"/>
              </a:rPr>
              <a:t>M2408075 </a:t>
            </a:r>
            <a:r>
              <a:rPr dirty="0" baseline="-5952" sz="2100">
                <a:latin typeface="Times New Roman"/>
                <a:cs typeface="Times New Roman"/>
              </a:rPr>
              <a:t>та</a:t>
            </a:r>
            <a:r>
              <a:rPr dirty="0" baseline="-5952" sz="21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розчинників,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виготовлені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bulk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M2407509,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незареестрованого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Carmustin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Accord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(Carmustin)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розчинником,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Intas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Pharmaceuticais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Limited,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Ahmedabad.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Gujarat, Індія.</a:t>
            </a:r>
            <a:endParaRPr sz="1400">
              <a:latin typeface="Times New Roman"/>
              <a:cs typeface="Times New Roman"/>
            </a:endParaRPr>
          </a:p>
          <a:p>
            <a:pPr algn="just" marL="137160" marR="98425" indent="450850">
              <a:lnSpc>
                <a:spcPct val="1090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протидїі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шляхи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 нести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marL="140970" marR="85090" indent="454025">
              <a:lnSpc>
                <a:spcPts val="1850"/>
              </a:lnSpc>
              <a:spcBef>
                <a:spcPts val="65"/>
              </a:spcBef>
              <a:tabLst>
                <a:tab pos="1092200" algn="l"/>
                <a:tab pos="3189605" algn="l"/>
                <a:tab pos="4642485" algn="l"/>
                <a:tab pos="55441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ЗАБОРОНЯІО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M2407509, M2408141,</a:t>
            </a:r>
            <a:r>
              <a:rPr dirty="0" sz="1400" b="1">
                <a:latin typeface="Times New Roman"/>
                <a:cs typeface="Times New Roman"/>
              </a:rPr>
              <a:t>	які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містять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розчинники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серіи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M2407512,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M2408075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endParaRPr sz="1400">
              <a:latin typeface="Times New Roman"/>
              <a:cs typeface="Times New Roman"/>
            </a:endParaRPr>
          </a:p>
          <a:p>
            <a:pPr marL="143510" marR="85090" indent="3175">
              <a:lnSpc>
                <a:spcPts val="1820"/>
              </a:lnSpc>
              <a:spcBef>
                <a:spcPts val="20"/>
              </a:spcBef>
              <a:tabLst>
                <a:tab pos="1160145" algn="l"/>
                <a:tab pos="1326515" algn="l"/>
                <a:tab pos="1780539" algn="l"/>
                <a:tab pos="2422525" algn="l"/>
                <a:tab pos="2727960" algn="l"/>
                <a:tab pos="2880995" algn="l"/>
                <a:tab pos="3398520" algn="l"/>
                <a:tab pos="4457700" algn="l"/>
                <a:tab pos="4751705" algn="l"/>
                <a:tab pos="609219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розчинників,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виготовлені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5" b="1">
                <a:latin typeface="Times New Roman"/>
                <a:cs typeface="Times New Roman"/>
              </a:rPr>
              <a:t>in</a:t>
            </a:r>
            <a:r>
              <a:rPr dirty="0" sz="1400" b="1">
                <a:latin typeface="Times New Roman"/>
                <a:cs typeface="Times New Roman"/>
              </a:rPr>
              <a:t>	bulk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M2407509,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незареестрованого 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Carmustin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Accord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(Carmustin)</a:t>
            </a:r>
            <a:r>
              <a:rPr dirty="0" sz="1400" b="1">
                <a:latin typeface="Times New Roman"/>
                <a:cs typeface="Times New Roman"/>
              </a:rPr>
              <a:t>	100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13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порошок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marL="143510" marR="106045" indent="3810">
              <a:lnSpc>
                <a:spcPts val="1870"/>
              </a:lnSpc>
              <a:spcBef>
                <a:spcPts val="15"/>
              </a:spcBef>
              <a:tabLst>
                <a:tab pos="1390650" algn="l"/>
                <a:tab pos="25609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розчинником,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b="1">
                <a:latin typeface="Times New Roman"/>
                <a:cs typeface="Times New Roman"/>
              </a:rPr>
              <a:t>	Intas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Pharmaceuticais</a:t>
            </a:r>
            <a:r>
              <a:rPr dirty="0" sz="1400" spc="45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Limited,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Ahmedabad. </a:t>
            </a:r>
            <a:r>
              <a:rPr dirty="0" sz="1400" b="1">
                <a:latin typeface="Times New Roman"/>
                <a:cs typeface="Times New Roman"/>
              </a:rPr>
              <a:t>Gujarat,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Індія,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marL="59817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algn="just" marL="147955" marR="78105" indent="-3175">
              <a:lnSpc>
                <a:spcPct val="1095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вищевказаних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постачальнику/виробнику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знищемня,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52400" marR="98425" indent="448309">
              <a:lnSpc>
                <a:spcPts val="19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7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154305" marR="74295" indent="447040">
              <a:lnSpc>
                <a:spcPts val="187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400">
              <a:latin typeface="Times New Roman"/>
              <a:cs typeface="Times New Roman"/>
            </a:endParaRPr>
          </a:p>
          <a:p>
            <a:pPr marL="607695" marR="2579370" indent="-451484">
              <a:lnSpc>
                <a:spcPct val="107100"/>
              </a:lnSpc>
            </a:pPr>
            <a:r>
              <a:rPr dirty="0" sz="1400" spc="-10">
                <a:latin typeface="Times New Roman"/>
                <a:cs typeface="Times New Roman"/>
              </a:rPr>
              <a:t>Koпii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algn="just" marL="160655" marR="92710" indent="448309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Щ1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«Державний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експертнии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центр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здоров'я 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9424" y="8757665"/>
            <a:ext cx="3244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14">
                <a:latin typeface="Times New Roman"/>
                <a:cs typeface="Times New Roman"/>
              </a:rPr>
              <a:t>В.О.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67434" y="8757665"/>
            <a:ext cx="49149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45">
                <a:latin typeface="Times New Roman"/>
                <a:cs typeface="Times New Roman"/>
              </a:rPr>
              <a:t>ОЛОВИ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42955" y="9647428"/>
            <a:ext cx="25863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2026-01-14T09:27:59Z</dcterms:created>
  <dcterms:modified xsi:type="dcterms:W3CDTF">2026-01-14T09:27:59Z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2026-01-14T00:00:00Z</vt:filetime>
  </property>
  <property fmtid="{D5CDD505-2E9C-101B-9397-08002B2CF9AE}" pid="3" name="LastSaved">
    <vt:filetime>2026-01-14T00:00:00Z</vt:filetime>
  </property>
  <property fmtid="{D5CDD505-2E9C-101B-9397-08002B2CF9AE}" pid="4" name="Producer">
    <vt:lpwstr>iLovePDF</vt:lpwstr>
  </property>
</Properties>
</file>