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Relationship Id="rId3" Type="http://schemas.openxmlformats.org/officeDocument/2006/relationships/image" Target="../media/image7.png"/><Relationship Id="rId4" Type="http://schemas.openxmlformats.org/officeDocument/2006/relationships/image" Target="../media/image8.jpg"/><Relationship Id="rId5" Type="http://schemas.openxmlformats.org/officeDocument/2006/relationships/image" Target="../media/image9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jpg"/><Relationship Id="rId3" Type="http://schemas.openxmlformats.org/officeDocument/2006/relationships/image" Target="../media/image11.jpg"/><Relationship Id="rId4" Type="http://schemas.openxmlformats.org/officeDocument/2006/relationships/image" Target="../media/image12.jpg"/><Relationship Id="rId5" Type="http://schemas.openxmlformats.org/officeDocument/2006/relationships/image" Target="../media/image13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jpg"/><Relationship Id="rId4" Type="http://schemas.openxmlformats.org/officeDocument/2006/relationships/image" Target="../media/image16.jpg"/><Relationship Id="rId5" Type="http://schemas.openxmlformats.org/officeDocument/2006/relationships/image" Target="../media/image17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Relationship Id="rId7" Type="http://schemas.openxmlformats.org/officeDocument/2006/relationships/hyperlink" Target="http://www.dlS.YOU.ua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4.png"/><Relationship Id="rId3" Type="http://schemas.openxmlformats.org/officeDocument/2006/relationships/image" Target="../media/image2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0752" y="10098023"/>
            <a:ext cx="3066288" cy="56692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56360" y="2418587"/>
            <a:ext cx="1149350" cy="0"/>
          </a:xfrm>
          <a:custGeom>
            <a:avLst/>
            <a:gdLst/>
            <a:ahLst/>
            <a:cxnLst/>
            <a:rect l="l" t="t" r="r" b="b"/>
            <a:pathLst>
              <a:path w="1149350" h="0">
                <a:moveTo>
                  <a:pt x="0" y="0"/>
                </a:moveTo>
                <a:lnTo>
                  <a:pt x="1149096" y="0"/>
                </a:lnTo>
              </a:path>
            </a:pathLst>
          </a:custGeom>
          <a:ln w="9144">
            <a:solidFill>
              <a:srgbClr val="0C0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21864" y="2418587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0C0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163311" y="2415539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0C0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6422135" y="2412491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0C0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82879" y="300227"/>
            <a:ext cx="2658110" cy="0"/>
          </a:xfrm>
          <a:custGeom>
            <a:avLst/>
            <a:gdLst/>
            <a:ahLst/>
            <a:cxnLst/>
            <a:rect l="l" t="t" r="r" b="b"/>
            <a:pathLst>
              <a:path w="2658110" h="0">
                <a:moveTo>
                  <a:pt x="0" y="0"/>
                </a:moveTo>
                <a:lnTo>
                  <a:pt x="2657856" y="0"/>
                </a:lnTo>
              </a:path>
            </a:pathLst>
          </a:custGeom>
          <a:ln w="3175">
            <a:solidFill>
              <a:srgbClr val="7777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3029711" y="300227"/>
            <a:ext cx="4425950" cy="0"/>
          </a:xfrm>
          <a:custGeom>
            <a:avLst/>
            <a:gdLst/>
            <a:ahLst/>
            <a:cxnLst/>
            <a:rect l="l" t="t" r="r" b="b"/>
            <a:pathLst>
              <a:path w="4425950" h="0">
                <a:moveTo>
                  <a:pt x="0" y="0"/>
                </a:moveTo>
                <a:lnTo>
                  <a:pt x="4425696" y="0"/>
                </a:lnTo>
              </a:path>
            </a:pathLst>
          </a:custGeom>
          <a:ln w="3175">
            <a:solidFill>
              <a:srgbClr val="7777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5010911" y="25907"/>
            <a:ext cx="2447925" cy="0"/>
          </a:xfrm>
          <a:custGeom>
            <a:avLst/>
            <a:gdLst/>
            <a:ahLst/>
            <a:cxnLst/>
            <a:rect l="l" t="t" r="r" b="b"/>
            <a:pathLst>
              <a:path w="2447925" h="0">
                <a:moveTo>
                  <a:pt x="0" y="0"/>
                </a:moveTo>
                <a:lnTo>
                  <a:pt x="2447544" y="0"/>
                </a:lnTo>
              </a:path>
            </a:pathLst>
          </a:custGeom>
          <a:ln w="9144">
            <a:solidFill>
              <a:srgbClr val="080C13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0" name="object 10" descr=""/>
          <p:cNvGrpSpPr/>
          <p:nvPr/>
        </p:nvGrpSpPr>
        <p:grpSpPr>
          <a:xfrm>
            <a:off x="4020311" y="445007"/>
            <a:ext cx="460375" cy="597535"/>
            <a:chOff x="4020311" y="445007"/>
            <a:chExt cx="460375" cy="597535"/>
          </a:xfrm>
        </p:grpSpPr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20311" y="445007"/>
              <a:ext cx="460248" cy="597408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87367" y="490727"/>
              <a:ext cx="329184" cy="515112"/>
            </a:xfrm>
            <a:prstGeom prst="rect">
              <a:avLst/>
            </a:prstGeom>
          </p:spPr>
        </p:pic>
      </p:grpSp>
      <p:pic>
        <p:nvPicPr>
          <p:cNvPr id="13" name="object 13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88719" y="9570719"/>
            <a:ext cx="1319783" cy="140208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28927" y="2145791"/>
            <a:ext cx="5041392" cy="277368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1225500" y="979931"/>
            <a:ext cx="6035040" cy="114046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algn="ctr" marR="4445">
              <a:lnSpc>
                <a:spcPct val="100000"/>
              </a:lnSpc>
              <a:spcBef>
                <a:spcPts val="385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45"/>
              </a:lnSpc>
              <a:spcBef>
                <a:spcPts val="29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70">
                <a:latin typeface="Times New Roman"/>
                <a:cs typeface="Times New Roman"/>
              </a:rPr>
              <a:t>ЛІБАРСЬЕНХ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КІРОВОГРАДСЬКІЙ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50">
                <a:latin typeface="Times New Roman"/>
                <a:cs typeface="Times New Roman"/>
              </a:rPr>
              <a:t>ОБЛАСТІ</a:t>
            </a:r>
            <a:endParaRPr sz="1400">
              <a:latin typeface="Times New Roman"/>
              <a:cs typeface="Times New Roman"/>
            </a:endParaRPr>
          </a:p>
          <a:p>
            <a:pPr algn="ctr" marL="916305" marR="907415">
              <a:lnSpc>
                <a:spcPts val="1180"/>
              </a:lnSpc>
              <a:spcBef>
                <a:spcPts val="910"/>
              </a:spcBef>
              <a:tabLst>
                <a:tab pos="1771650" algn="l"/>
                <a:tab pos="2025014" algn="l"/>
              </a:tabLst>
            </a:pPr>
            <a:r>
              <a:rPr dirty="0" sz="1000">
                <a:latin typeface="Cambria"/>
                <a:cs typeface="Cambria"/>
              </a:rPr>
              <a:t>вул.</a:t>
            </a:r>
            <a:r>
              <a:rPr dirty="0" sz="1000" spc="40">
                <a:latin typeface="Cambria"/>
                <a:cs typeface="Cambria"/>
              </a:rPr>
              <a:t> </a:t>
            </a:r>
            <a:r>
              <a:rPr dirty="0" sz="1000" spc="-35">
                <a:latin typeface="Cambria"/>
                <a:cs typeface="Cambria"/>
              </a:rPr>
              <a:t>Преображенська,</a:t>
            </a:r>
            <a:r>
              <a:rPr dirty="0" sz="1000" spc="10"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2,</a:t>
            </a:r>
            <a:r>
              <a:rPr dirty="0" sz="1000" spc="-25"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м.</a:t>
            </a:r>
            <a:r>
              <a:rPr dirty="0" sz="1000" spc="45">
                <a:latin typeface="Cambria"/>
                <a:cs typeface="Cambria"/>
              </a:rPr>
              <a:t> </a:t>
            </a:r>
            <a:r>
              <a:rPr dirty="0" sz="1000" spc="-45">
                <a:latin typeface="Cambria"/>
                <a:cs typeface="Cambria"/>
              </a:rPr>
              <a:t>Кропивницькии,</a:t>
            </a:r>
            <a:r>
              <a:rPr dirty="0" sz="1000">
                <a:latin typeface="Cambria"/>
                <a:cs typeface="Cambria"/>
              </a:rPr>
              <a:t> </a:t>
            </a:r>
            <a:r>
              <a:rPr dirty="0" sz="1000" spc="-35">
                <a:latin typeface="Cambria"/>
                <a:cs typeface="Cambria"/>
              </a:rPr>
              <a:t>25006,</a:t>
            </a:r>
            <a:r>
              <a:rPr dirty="0" sz="1000" spc="55">
                <a:latin typeface="Cambria"/>
                <a:cs typeface="Cambria"/>
              </a:rPr>
              <a:t> </a:t>
            </a:r>
            <a:r>
              <a:rPr dirty="0" sz="1000" spc="-65">
                <a:latin typeface="Cambria"/>
                <a:cs typeface="Cambria"/>
              </a:rPr>
              <a:t>тел/факс:</a:t>
            </a:r>
            <a:r>
              <a:rPr dirty="0" sz="1000" spc="85">
                <a:latin typeface="Cambria"/>
                <a:cs typeface="Cambria"/>
              </a:rPr>
              <a:t> </a:t>
            </a:r>
            <a:r>
              <a:rPr dirty="0" sz="1000" spc="-45">
                <a:latin typeface="Cambria"/>
                <a:cs typeface="Cambria"/>
              </a:rPr>
              <a:t>(0522)</a:t>
            </a:r>
            <a:r>
              <a:rPr dirty="0" sz="1000" spc="5">
                <a:latin typeface="Cambria"/>
                <a:cs typeface="Cambria"/>
              </a:rPr>
              <a:t> </a:t>
            </a:r>
            <a:r>
              <a:rPr dirty="0" sz="1000" spc="-50">
                <a:latin typeface="Cambria"/>
                <a:cs typeface="Cambria"/>
              </a:rPr>
              <a:t>32-14-</a:t>
            </a:r>
            <a:r>
              <a:rPr dirty="0" sz="1000" spc="-25">
                <a:latin typeface="Cambria"/>
                <a:cs typeface="Cambria"/>
              </a:rPr>
              <a:t>41,</a:t>
            </a:r>
            <a:r>
              <a:rPr dirty="0" sz="1000" spc="500">
                <a:latin typeface="Cambria"/>
                <a:cs typeface="Cambria"/>
              </a:rPr>
              <a:t> </a:t>
            </a:r>
            <a:r>
              <a:rPr dirty="0" sz="1000" spc="-35">
                <a:latin typeface="Cambria"/>
                <a:cs typeface="Cambria"/>
              </a:rPr>
              <a:t>e-</a:t>
            </a:r>
            <a:r>
              <a:rPr dirty="0" sz="1000" spc="-10">
                <a:latin typeface="Cambria"/>
                <a:cs typeface="Cambria"/>
              </a:rPr>
              <a:t>mail:</a:t>
            </a:r>
            <a:r>
              <a:rPr dirty="0" sz="1000" spc="10"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d</a:t>
            </a:r>
            <a:r>
              <a:rPr dirty="0" sz="1000" spc="-10">
                <a:latin typeface="Cambria"/>
                <a:cs typeface="Cambria"/>
              </a:rPr>
              <a:t> </a:t>
            </a:r>
            <a:r>
              <a:rPr dirty="0" sz="1000" spc="-50">
                <a:latin typeface="Cambria"/>
                <a:cs typeface="Cambria"/>
              </a:rPr>
              <a:t>s</a:t>
            </a:r>
            <a:r>
              <a:rPr dirty="0" sz="1000">
                <a:latin typeface="Cambria"/>
                <a:cs typeface="Cambria"/>
              </a:rPr>
              <a:t>	</a:t>
            </a:r>
            <a:r>
              <a:rPr dirty="0" sz="1000" spc="-305">
                <a:latin typeface="Cambria"/>
                <a:cs typeface="Cambria"/>
              </a:rPr>
              <a:t>1</a:t>
            </a:r>
            <a:r>
              <a:rPr dirty="0" sz="1000">
                <a:latin typeface="Cambria"/>
                <a:cs typeface="Cambria"/>
              </a:rPr>
              <a:t>	v</a:t>
            </a:r>
            <a:r>
              <a:rPr dirty="0" sz="1000" spc="190">
                <a:latin typeface="Cambria"/>
                <a:cs typeface="Cambria"/>
              </a:rPr>
              <a:t>  </a:t>
            </a:r>
            <a:r>
              <a:rPr dirty="0" sz="1000">
                <a:latin typeface="Cambria"/>
                <a:cs typeface="Cambria"/>
              </a:rPr>
              <a:t>а,</a:t>
            </a:r>
            <a:r>
              <a:rPr dirty="0" sz="1000" spc="30">
                <a:latin typeface="Cambria"/>
                <a:cs typeface="Cambria"/>
              </a:rPr>
              <a:t> </a:t>
            </a:r>
            <a:r>
              <a:rPr dirty="0" u="sng" sz="1000" spc="-55">
                <a:uFill>
                  <a:solidFill>
                    <a:srgbClr val="0C081C"/>
                  </a:solidFill>
                </a:uFill>
                <a:latin typeface="Cambria"/>
                <a:cs typeface="Cambria"/>
              </a:rPr>
              <a:t>Jзttps://www.dls.яov.ua,</a:t>
            </a:r>
            <a:r>
              <a:rPr dirty="0" sz="1000" spc="-75"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Код</a:t>
            </a:r>
            <a:r>
              <a:rPr dirty="0" sz="1000" spc="15">
                <a:latin typeface="Cambria"/>
                <a:cs typeface="Cambria"/>
              </a:rPr>
              <a:t> </a:t>
            </a:r>
            <a:r>
              <a:rPr dirty="0" sz="1000" spc="50">
                <a:latin typeface="Cambria"/>
                <a:cs typeface="Cambria"/>
              </a:rPr>
              <a:t>СДРПОУ</a:t>
            </a:r>
            <a:r>
              <a:rPr dirty="0" sz="1000" spc="75">
                <a:latin typeface="Cambria"/>
                <a:cs typeface="Cambria"/>
              </a:rPr>
              <a:t> </a:t>
            </a:r>
            <a:r>
              <a:rPr dirty="0" sz="1000" spc="-10">
                <a:latin typeface="Cambria"/>
                <a:cs typeface="Cambria"/>
              </a:rPr>
              <a:t>37059505</a:t>
            </a:r>
            <a:endParaRPr sz="1000">
              <a:latin typeface="Cambria"/>
              <a:cs typeface="Cambri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70885" y="3538219"/>
            <a:ext cx="6145530" cy="61690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уваги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Уповноважених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Times New Roman"/>
              <a:cs typeface="Times New Roman"/>
            </a:endParaRPr>
          </a:p>
          <a:p>
            <a:pPr marL="21590" marR="15240" indent="352425">
              <a:lnSpc>
                <a:spcPts val="137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заборони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обігу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лікарського засобу.</a:t>
            </a:r>
            <a:endParaRPr sz="1200">
              <a:latin typeface="Times New Roman"/>
              <a:cs typeface="Times New Roman"/>
            </a:endParaRPr>
          </a:p>
          <a:p>
            <a:pPr marL="15240" marR="8255" indent="364490">
              <a:lnSpc>
                <a:spcPts val="1340"/>
              </a:lnSpc>
              <a:spcBef>
                <a:spcPts val="40"/>
              </a:spcBef>
              <a:tabLst>
                <a:tab pos="5899785" algn="l"/>
              </a:tabLst>
            </a:pPr>
            <a:r>
              <a:rPr dirty="0" u="heavy" sz="120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heavy" sz="1200" spc="275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813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 </a:t>
            </a: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Кіровоградській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u="sng" sz="1200" spc="-3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про</a:t>
            </a:r>
            <a:endParaRPr sz="1200">
              <a:latin typeface="Times New Roman"/>
              <a:cs typeface="Times New Roman"/>
            </a:endParaRPr>
          </a:p>
          <a:p>
            <a:pPr marL="17145">
              <a:lnSpc>
                <a:spcPts val="1355"/>
              </a:lnSpc>
            </a:pPr>
            <a:r>
              <a:rPr dirty="0" u="sng" sz="120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200" spc="-3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виконання</a:t>
            </a:r>
            <a:r>
              <a:rPr dirty="0" sz="1200" spc="-10">
                <a:latin typeface="Times New Roman"/>
                <a:cs typeface="Times New Roman"/>
              </a:rPr>
              <a:t> розпорядження.</a:t>
            </a:r>
            <a:endParaRPr sz="1200">
              <a:latin typeface="Times New Roman"/>
              <a:cs typeface="Times New Roman"/>
            </a:endParaRPr>
          </a:p>
          <a:p>
            <a:pPr marL="15240" marR="15875" indent="13970">
              <a:lnSpc>
                <a:spcPts val="1390"/>
              </a:lnSpc>
              <a:spcBef>
                <a:spcPts val="55"/>
              </a:spcBef>
              <a:tabLst>
                <a:tab pos="281940" algn="l"/>
              </a:tabLst>
            </a:pPr>
            <a:r>
              <a:rPr dirty="0" u="sng" sz="120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1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Інформацію</a:t>
            </a:r>
            <a:r>
              <a:rPr dirty="0" u="sng" sz="1200" spc="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200" spc="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-2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200" spc="1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адресою: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аул.</a:t>
            </a:r>
            <a:r>
              <a:rPr dirty="0" sz="1200" spc="-6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Преобриженсьни,</a:t>
            </a:r>
            <a:r>
              <a:rPr dirty="0" sz="1200" spc="-75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 </a:t>
            </a:r>
            <a:r>
              <a:rPr dirty="0" sz="1200" spc="10" i="1">
                <a:latin typeface="Times New Roman"/>
                <a:cs typeface="Times New Roman"/>
              </a:rPr>
              <a:t>м.</a:t>
            </a:r>
            <a:r>
              <a:rPr dirty="0" sz="1200" spc="35" i="1">
                <a:latin typeface="Times New Roman"/>
                <a:cs typeface="Times New Roman"/>
              </a:rPr>
              <a:t> </a:t>
            </a:r>
            <a:r>
              <a:rPr dirty="0" sz="1200" spc="10" i="1">
                <a:latin typeface="Times New Roman"/>
                <a:cs typeface="Times New Roman"/>
              </a:rPr>
              <a:t>Кропианицький,</a:t>
            </a:r>
            <a:r>
              <a:rPr dirty="0" sz="1200" spc="55" i="1">
                <a:latin typeface="Times New Roman"/>
                <a:cs typeface="Times New Roman"/>
              </a:rPr>
              <a:t> </a:t>
            </a:r>
            <a:r>
              <a:rPr dirty="0" sz="1200" spc="10" i="1">
                <a:latin typeface="Times New Roman"/>
                <a:cs typeface="Times New Roman"/>
              </a:rPr>
              <a:t>25006,</a:t>
            </a:r>
            <a:r>
              <a:rPr dirty="0" sz="1200" spc="50" i="1">
                <a:latin typeface="Times New Roman"/>
                <a:cs typeface="Times New Roman"/>
              </a:rPr>
              <a:t> </a:t>
            </a:r>
            <a:r>
              <a:rPr dirty="0" u="sng" sz="1200" spc="1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8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374650">
              <a:lnSpc>
                <a:spcPts val="131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5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вміщенні</a:t>
            </a:r>
            <a:r>
              <a:rPr dirty="0" u="sng" sz="1200" spc="25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solidFill>
                  <a:srgbClr val="000013"/>
                </a:solidFill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60">
                <a:solidFill>
                  <a:srgbClr val="000013"/>
                </a:solidFill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C1C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додасться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73380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5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200" spc="7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постачальнику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>
                <a:latin typeface="Times New Roman"/>
                <a:cs typeface="Times New Roman"/>
              </a:rPr>
              <a:t> копія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378835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копія </a:t>
            </a:r>
            <a:r>
              <a:rPr dirty="0" sz="1200" spc="-10">
                <a:latin typeface="Times New Roman"/>
                <a:cs typeface="Times New Roman"/>
              </a:rPr>
              <a:t>накладної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повернення.</a:t>
            </a:r>
            <a:endParaRPr sz="1200">
              <a:latin typeface="Times New Roman"/>
              <a:cs typeface="Times New Roman"/>
            </a:endParaRPr>
          </a:p>
          <a:p>
            <a:pPr algn="just" marL="16510" marR="8255" indent="356870">
              <a:lnSpc>
                <a:spcPct val="96700"/>
              </a:lnSpc>
              <a:spcBef>
                <a:spcPts val="20"/>
              </a:spcBef>
            </a:pPr>
            <a:r>
              <a:rPr dirty="0" sz="1200">
                <a:latin typeface="Times New Roman"/>
                <a:cs typeface="Times New Roman"/>
              </a:rPr>
              <a:t>в)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445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випадкг</a:t>
            </a:r>
            <a:r>
              <a:rPr dirty="0" u="sng" sz="1200" spc="495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пер</a:t>
            </a:r>
            <a:r>
              <a:rPr dirty="0" u="sng" sz="1200" spc="245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ачі</a:t>
            </a:r>
            <a:r>
              <a:rPr dirty="0" u="sng" sz="1200" spc="43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200" spc="45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200" spc="11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200" spc="45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45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sz="1200" spc="1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200" spc="445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знищення,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-55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200" spc="6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200" spc="2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поінформ</a:t>
            </a:r>
            <a:r>
              <a:rPr dirty="0" u="sng" baseline="-4629" sz="18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вати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Державну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Кіровоградській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надати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копію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накладної.</a:t>
            </a:r>
            <a:endParaRPr sz="1200">
              <a:latin typeface="Times New Roman"/>
              <a:cs typeface="Times New Roman"/>
            </a:endParaRPr>
          </a:p>
          <a:p>
            <a:pPr algn="just" marL="18415" marR="5080" indent="353060">
              <a:lnSpc>
                <a:spcPts val="1390"/>
              </a:lnSpc>
              <a:spcBef>
                <a:spcPts val="20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cy6’скт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2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2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реалізації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зазначених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375285">
              <a:lnSpc>
                <a:spcPts val="1310"/>
              </a:lnSpc>
            </a:pPr>
            <a:r>
              <a:rPr dirty="0" u="heavy" sz="120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200" spc="305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випадкv</a:t>
            </a:r>
            <a:r>
              <a:rPr dirty="0" u="heavy" sz="1200" spc="42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відсутності</a:t>
            </a:r>
            <a:r>
              <a:rPr dirty="0" sz="1200" spc="45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чи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Держлікслужби,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200" spc="55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5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200" spc="35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вигляді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u="heavy" sz="120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200" spc="75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200" spc="5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1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 indent="361950">
              <a:lnSpc>
                <a:spcPct val="95600"/>
              </a:lnSpc>
              <a:spcBef>
                <a:spcPts val="25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нагадуемо,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ознайо›fтпися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4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7"/>
              </a:rPr>
              <a:t>https://www.dls.gov.ua/)</a:t>
            </a:r>
            <a:r>
              <a:rPr dirty="0" sz="1200" spc="3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7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ДЕРЖЛІКСЛУЖБИ.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  <a:spcBef>
                <a:spcPts val="1345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Додатки:</a:t>
            </a:r>
            <a:endParaRPr sz="1200">
              <a:latin typeface="Times New Roman"/>
              <a:cs typeface="Times New Roman"/>
            </a:endParaRPr>
          </a:p>
          <a:p>
            <a:pPr marL="13970" marR="13335" indent="186055">
              <a:lnSpc>
                <a:spcPts val="1390"/>
              </a:lnSpc>
              <a:spcBef>
                <a:spcPts val="50"/>
              </a:spcBef>
              <a:buAutoNum type="arabicPeriod"/>
              <a:tabLst>
                <a:tab pos="20002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Украіни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03052F"/>
                </a:solidFill>
                <a:latin typeface="Times New Roman"/>
                <a:cs typeface="Times New Roman"/>
              </a:rPr>
              <a:t>з</a:t>
            </a:r>
            <a:r>
              <a:rPr dirty="0" sz="1200" spc="150">
                <a:solidFill>
                  <a:srgbClr val="03052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14.01.2026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100">
                <a:latin typeface="Times New Roman"/>
                <a:cs typeface="Times New Roman"/>
              </a:rPr>
              <a:t>N•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8-001.3/002.0/17-</a:t>
            </a:r>
            <a:r>
              <a:rPr dirty="0" sz="1200">
                <a:latin typeface="Times New Roman"/>
                <a:cs typeface="Times New Roman"/>
              </a:rPr>
              <a:t>26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96850" indent="-182880">
              <a:lnSpc>
                <a:spcPts val="1310"/>
              </a:lnSpc>
              <a:buAutoNum type="arabicPeriod"/>
              <a:tabLst>
                <a:tab pos="19685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</a:t>
            </a:r>
            <a:endParaRPr sz="1200">
              <a:latin typeface="Times New Roman"/>
              <a:cs typeface="Times New Roman"/>
            </a:endParaRPr>
          </a:p>
          <a:p>
            <a:pPr marL="13970">
              <a:lnSpc>
                <a:spcPts val="1380"/>
              </a:lnSpc>
            </a:pPr>
            <a:r>
              <a:rPr dirty="0" sz="1200" spc="-60">
                <a:latin typeface="Times New Roman"/>
                <a:cs typeface="Times New Roman"/>
              </a:rPr>
              <a:t>на}экотиками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14.01.2026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300">
                <a:latin typeface="Times New Roman"/>
                <a:cs typeface="Times New Roman"/>
              </a:rPr>
              <a:t>№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10-001.3/002.0/17-</a:t>
            </a:r>
            <a:r>
              <a:rPr dirty="0" sz="1200">
                <a:latin typeface="Times New Roman"/>
                <a:cs typeface="Times New Roman"/>
              </a:rPr>
              <a:t>26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3970" marR="10795" indent="186055">
              <a:lnSpc>
                <a:spcPts val="1420"/>
              </a:lnSpc>
              <a:spcBef>
                <a:spcPts val="30"/>
              </a:spcBef>
              <a:buAutoNum type="arabicPeriod" startAt="3"/>
              <a:tabLst>
                <a:tab pos="20002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14.01.2026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300">
                <a:latin typeface="Times New Roman"/>
                <a:cs typeface="Times New Roman"/>
              </a:rPr>
              <a:t>№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12-001.3/002.0/17-</a:t>
            </a:r>
            <a:r>
              <a:rPr dirty="0" sz="1200">
                <a:latin typeface="Times New Roman"/>
                <a:cs typeface="Times New Roman"/>
              </a:rPr>
              <a:t>26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Times New Roman"/>
              <a:cs typeface="Times New Roman"/>
            </a:endParaRPr>
          </a:p>
          <a:p>
            <a:pPr algn="r" marR="57785">
              <a:lnSpc>
                <a:spcPct val="100000"/>
              </a:lnSpc>
            </a:pPr>
            <a:r>
              <a:rPr dirty="0" sz="1150">
                <a:latin typeface="Times New Roman"/>
                <a:cs typeface="Times New Roman"/>
              </a:rPr>
              <a:t>Лілія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ПАНФІЛОВА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565317" y="2654300"/>
            <a:ext cx="27222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4604" marR="5080" indent="-254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Times New Roman"/>
                <a:cs typeface="Times New Roman"/>
              </a:rPr>
              <a:t>Керівникам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Уповноваженим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особа›і </a:t>
            </a:r>
            <a:r>
              <a:rPr dirty="0" sz="1200" b="1">
                <a:latin typeface="Times New Roman"/>
                <a:cs typeface="Times New Roman"/>
              </a:rPr>
              <a:t>аптечних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медичних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закладів </a:t>
            </a:r>
            <a:r>
              <a:rPr dirty="0" sz="1200" b="1">
                <a:latin typeface="Times New Roman"/>
                <a:cs typeface="Times New Roman"/>
              </a:rPr>
              <a:t>Кіровогрздсьхої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обпзсті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71555" y="10122916"/>
            <a:ext cx="168592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Валентина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-30">
                <a:latin typeface="Times New Roman"/>
                <a:cs typeface="Times New Roman"/>
              </a:rPr>
              <a:t> </a:t>
            </a:r>
            <a:r>
              <a:rPr dirty="0" sz="1000" spc="-3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00855" y="225551"/>
            <a:ext cx="448055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28672" y="10256519"/>
            <a:ext cx="79248" cy="237743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57272" y="10232135"/>
            <a:ext cx="1648968" cy="265175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507735" y="10460735"/>
            <a:ext cx="1837943" cy="228600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123970" y="879347"/>
            <a:ext cx="5796915" cy="117729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382270" marR="404495">
              <a:lnSpc>
                <a:spcPts val="1660"/>
              </a:lnSpc>
              <a:spcBef>
                <a:spcPts val="170"/>
              </a:spcBef>
            </a:pP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ДЕРЖАВНА</a:t>
            </a:r>
            <a:r>
              <a:rPr dirty="0" sz="1400" spc="229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00" spc="65">
                <a:solidFill>
                  <a:srgbClr val="363636"/>
                </a:solidFill>
                <a:latin typeface="Times New Roman"/>
                <a:cs typeface="Times New Roman"/>
              </a:rPr>
              <a:t>СЛУЖБА</a:t>
            </a:r>
            <a:r>
              <a:rPr dirty="0" sz="1400" spc="17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63636"/>
                </a:solidFill>
                <a:latin typeface="Times New Roman"/>
                <a:cs typeface="Times New Roman"/>
              </a:rPr>
              <a:t>УITPAÏHП</a:t>
            </a:r>
            <a:r>
              <a:rPr dirty="0" sz="1400" spc="18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B3B3B"/>
                </a:solidFill>
                <a:latin typeface="Times New Roman"/>
                <a:cs typeface="Times New Roman"/>
              </a:rPr>
              <a:t>3</a:t>
            </a:r>
            <a:r>
              <a:rPr dirty="0" sz="1400" spc="19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F2F2F"/>
                </a:solidFill>
                <a:latin typeface="Times New Roman"/>
                <a:cs typeface="Times New Roman"/>
              </a:rPr>
              <a:t>ЛШАРСЬКНХ</a:t>
            </a:r>
            <a:r>
              <a:rPr dirty="0" sz="1400" spc="24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2D2D2D"/>
                </a:solidFill>
                <a:latin typeface="Times New Roman"/>
                <a:cs typeface="Times New Roman"/>
              </a:rPr>
              <a:t>ЗАСОБШ </a:t>
            </a:r>
            <a:r>
              <a:rPr dirty="0" sz="1400">
                <a:solidFill>
                  <a:srgbClr val="343434"/>
                </a:solidFill>
                <a:latin typeface="Times New Roman"/>
                <a:cs typeface="Times New Roman"/>
              </a:rPr>
              <a:t>ТА</a:t>
            </a:r>
            <a:r>
              <a:rPr dirty="0" sz="1400" spc="5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400" spc="55">
                <a:solidFill>
                  <a:srgbClr val="2B2B2B"/>
                </a:solidFill>
                <a:latin typeface="Times New Roman"/>
                <a:cs typeface="Times New Roman"/>
              </a:rPr>
              <a:t>КОПТРОЛІО</a:t>
            </a:r>
            <a:r>
              <a:rPr dirty="0" sz="1400" spc="14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F3F3F"/>
                </a:solidFill>
                <a:latin typeface="Times New Roman"/>
                <a:cs typeface="Times New Roman"/>
              </a:rPr>
              <a:t>ЗА</a:t>
            </a:r>
            <a:r>
              <a:rPr dirty="0" sz="1400" spc="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333333"/>
                </a:solidFill>
                <a:latin typeface="Times New Roman"/>
                <a:cs typeface="Times New Roman"/>
              </a:rPr>
              <a:t>НАРБОТНRАМИ</a:t>
            </a:r>
            <a:endParaRPr sz="1400">
              <a:latin typeface="Times New Roman"/>
              <a:cs typeface="Times New Roman"/>
            </a:endParaRPr>
          </a:p>
          <a:p>
            <a:pPr algn="ctr" marL="10160">
              <a:lnSpc>
                <a:spcPts val="1550"/>
              </a:lnSpc>
            </a:pPr>
            <a:r>
              <a:rPr dirty="0" sz="1400" spc="-10">
                <a:solidFill>
                  <a:srgbClr val="282828"/>
                </a:solidFill>
                <a:latin typeface="Times New Roman"/>
                <a:cs typeface="Times New Roman"/>
              </a:rPr>
              <a:t>(Держлікелужбя)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250"/>
              </a:lnSpc>
              <a:tabLst>
                <a:tab pos="5448300" algn="l"/>
              </a:tabLst>
            </a:pPr>
            <a:r>
              <a:rPr dirty="0" sz="1150" spc="-20">
                <a:solidFill>
                  <a:srgbClr val="0F0F0F"/>
                </a:solidFill>
                <a:latin typeface="Times New Roman"/>
                <a:cs typeface="Times New Roman"/>
              </a:rPr>
              <a:t>проспект</a:t>
            </a:r>
            <a:r>
              <a:rPr dirty="0" sz="1150" spc="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50" spc="-30">
                <a:solidFill>
                  <a:srgbClr val="0C0C0C"/>
                </a:solidFill>
                <a:latin typeface="Times New Roman"/>
                <a:cs typeface="Times New Roman"/>
              </a:rPr>
              <a:t>Берестейський,</a:t>
            </a:r>
            <a:r>
              <a:rPr dirty="0" sz="1150" spc="-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50" spc="-45">
                <a:solidFill>
                  <a:srgbClr val="1A1A1A"/>
                </a:solidFill>
                <a:latin typeface="Times New Roman"/>
                <a:cs typeface="Times New Roman"/>
              </a:rPr>
              <a:t>120-</a:t>
            </a:r>
            <a:r>
              <a:rPr dirty="0" sz="1150">
                <a:solidFill>
                  <a:srgbClr val="1A1A1A"/>
                </a:solidFill>
                <a:latin typeface="Times New Roman"/>
                <a:cs typeface="Times New Roman"/>
              </a:rPr>
              <a:t>A,</a:t>
            </a:r>
            <a:r>
              <a:rPr dirty="0" sz="1150" spc="8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C1C1C"/>
                </a:solidFill>
                <a:latin typeface="Times New Roman"/>
                <a:cs typeface="Times New Roman"/>
              </a:rPr>
              <a:t>н.</a:t>
            </a:r>
            <a:r>
              <a:rPr dirty="0" sz="1150" spc="-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50" spc="-25">
                <a:solidFill>
                  <a:srgbClr val="232323"/>
                </a:solidFill>
                <a:latin typeface="Times New Roman"/>
                <a:cs typeface="Times New Roman"/>
              </a:rPr>
              <a:t>Київ,</a:t>
            </a:r>
            <a:r>
              <a:rPr dirty="0" sz="1150" spc="-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50" spc="-20">
                <a:solidFill>
                  <a:srgbClr val="383838"/>
                </a:solidFill>
                <a:latin typeface="Times New Roman"/>
                <a:cs typeface="Times New Roman"/>
              </a:rPr>
              <a:t>03115,</a:t>
            </a:r>
            <a:r>
              <a:rPr dirty="0" sz="1150" spc="-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150" spc="-30">
                <a:solidFill>
                  <a:srgbClr val="282828"/>
                </a:solidFill>
                <a:latin typeface="Times New Roman"/>
                <a:cs typeface="Times New Roman"/>
              </a:rPr>
              <a:t>тел/факс:</a:t>
            </a:r>
            <a:r>
              <a:rPr dirty="0" sz="1150" spc="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313131"/>
                </a:solidFill>
                <a:latin typeface="Times New Roman"/>
                <a:cs typeface="Times New Roman"/>
              </a:rPr>
              <a:t>(Ф4)</a:t>
            </a:r>
            <a:r>
              <a:rPr dirty="0" sz="1150" spc="-3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150" spc="-50">
                <a:solidFill>
                  <a:srgbClr val="313131"/>
                </a:solidFill>
                <a:latin typeface="Times New Roman"/>
                <a:cs typeface="Times New Roman"/>
              </a:rPr>
              <a:t>422-55-</a:t>
            </a:r>
            <a:r>
              <a:rPr dirty="0" sz="1150">
                <a:solidFill>
                  <a:srgbClr val="313131"/>
                </a:solidFill>
                <a:latin typeface="Times New Roman"/>
                <a:cs typeface="Times New Roman"/>
              </a:rPr>
              <a:t>77,</a:t>
            </a:r>
            <a:r>
              <a:rPr dirty="0" sz="1150" spc="8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150" spc="-40">
                <a:solidFill>
                  <a:srgbClr val="1C1C1C"/>
                </a:solidFill>
                <a:latin typeface="Times New Roman"/>
                <a:cs typeface="Times New Roman"/>
              </a:rPr>
              <a:t>e-</a:t>
            </a:r>
            <a:r>
              <a:rPr dirty="0" sz="1150" spc="-25">
                <a:solidFill>
                  <a:srgbClr val="1C1C1C"/>
                </a:solidFill>
                <a:latin typeface="Times New Roman"/>
                <a:cs typeface="Times New Roman"/>
              </a:rPr>
              <a:t>mail:</a:t>
            </a:r>
            <a:r>
              <a:rPr dirty="0" sz="1150" spc="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u="sng" sz="1150" spc="-10">
                <a:solidFill>
                  <a:srgbClr val="0C0C0C"/>
                </a:solidFill>
                <a:uFill>
                  <a:solidFill>
                    <a:srgbClr val="484B4F"/>
                  </a:solidFill>
                </a:uFill>
                <a:latin typeface="Times New Roman"/>
                <a:cs typeface="Times New Roman"/>
              </a:rPr>
              <a:t>d1sH,dl</a:t>
            </a:r>
            <a:r>
              <a:rPr dirty="0" u="sng" sz="1150">
                <a:solidFill>
                  <a:srgbClr val="0C0C0C"/>
                </a:solidFill>
                <a:uFill>
                  <a:solidFill>
                    <a:srgbClr val="484B4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150" spc="-40">
                <a:solidFill>
                  <a:srgbClr val="0C0C0C"/>
                </a:solidFill>
                <a:uFill>
                  <a:solidFill>
                    <a:srgbClr val="484B4F"/>
                  </a:solidFill>
                </a:uFill>
                <a:latin typeface="Times New Roman"/>
                <a:cs typeface="Times New Roman"/>
              </a:rPr>
              <a:t>oy.ua,</a:t>
            </a:r>
            <a:r>
              <a:rPr dirty="0" sz="1150" spc="-4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u="sng" sz="1150" spc="-10">
                <a:solidFill>
                  <a:srgbClr val="1D1D1D"/>
                </a:solidFill>
                <a:uFill>
                  <a:solidFill>
                    <a:srgbClr val="484B4F"/>
                  </a:solidFill>
                </a:uFill>
                <a:latin typeface="Times New Roman"/>
                <a:cs typeface="Times New Roman"/>
              </a:rPr>
              <a:t>htюs</a:t>
            </a:r>
            <a:r>
              <a:rPr dirty="0" u="sng" sz="1150" spc="5">
                <a:solidFill>
                  <a:srgbClr val="1D1D1D"/>
                </a:solidFill>
                <a:uFill>
                  <a:solidFill>
                    <a:srgbClr val="484B4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40">
                <a:solidFill>
                  <a:srgbClr val="1D1D1D"/>
                </a:solidFill>
                <a:uFill>
                  <a:solidFill>
                    <a:srgbClr val="484B4F"/>
                  </a:solidFill>
                </a:uFill>
                <a:latin typeface="Times New Roman"/>
                <a:cs typeface="Times New Roman"/>
              </a:rPr>
              <a:t>//www.d1s.яov.ua,</a:t>
            </a:r>
            <a:r>
              <a:rPr dirty="0" sz="1150" spc="-3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3B3B3B"/>
                </a:solidFill>
                <a:latin typeface="Times New Roman"/>
                <a:cs typeface="Times New Roman"/>
              </a:rPr>
              <a:t>Код</a:t>
            </a:r>
            <a:r>
              <a:rPr dirty="0" sz="1150" spc="-6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150" spc="-40">
                <a:solidFill>
                  <a:srgbClr val="2F2F2F"/>
                </a:solidFill>
                <a:latin typeface="Times New Roman"/>
                <a:cs typeface="Times New Roman"/>
              </a:rPr>
              <a:t>СДРПОУ</a:t>
            </a:r>
            <a:r>
              <a:rPr dirty="0" sz="1150" spc="6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3B3B3B"/>
                </a:solidFill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90675" y="2192781"/>
            <a:ext cx="264604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78560" algn="l"/>
                <a:tab pos="2632710" algn="l"/>
              </a:tabLst>
            </a:pPr>
            <a:r>
              <a:rPr dirty="0" u="sng" sz="1450">
                <a:solidFill>
                  <a:srgbClr val="1A1A1A"/>
                </a:solidFill>
                <a:uFill>
                  <a:solidFill>
                    <a:srgbClr val="484B4B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50">
                <a:solidFill>
                  <a:srgbClr val="1A1A1A"/>
                </a:solidFill>
                <a:latin typeface="Courier New"/>
                <a:cs typeface="Courier New"/>
              </a:rPr>
              <a:t>N•</a:t>
            </a:r>
            <a:r>
              <a:rPr dirty="0" sz="1450" spc="-560">
                <a:solidFill>
                  <a:srgbClr val="1A1A1A"/>
                </a:solidFill>
                <a:latin typeface="Courier New"/>
                <a:cs typeface="Courier New"/>
              </a:rPr>
              <a:t> </a:t>
            </a:r>
            <a:r>
              <a:rPr dirty="0" u="sng" sz="1450">
                <a:solidFill>
                  <a:srgbClr val="1A1A1A"/>
                </a:solidFill>
                <a:uFill>
                  <a:solidFill>
                    <a:srgbClr val="484B4B"/>
                  </a:solidFill>
                </a:uFill>
                <a:latin typeface="Courier New"/>
                <a:cs typeface="Courier New"/>
              </a:rPr>
              <a:t>	</a:t>
            </a:r>
            <a:endParaRPr sz="1450">
              <a:latin typeface="Courier New"/>
              <a:cs typeface="Courier New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147828" y="2226564"/>
            <a:ext cx="28054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82420" algn="l"/>
                <a:tab pos="2792095" algn="l"/>
              </a:tabLst>
            </a:pP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На </a:t>
            </a:r>
            <a:r>
              <a:rPr dirty="0" sz="1400" spc="-325">
                <a:solidFill>
                  <a:srgbClr val="3D3D3D"/>
                </a:solidFill>
                <a:latin typeface="Times New Roman"/>
                <a:cs typeface="Times New Roman"/>
              </a:rPr>
              <a:t>№</a:t>
            </a:r>
            <a:r>
              <a:rPr dirty="0" sz="1400" spc="38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u="sng" sz="1400">
                <a:solidFill>
                  <a:srgbClr val="3D3D3D"/>
                </a:solidFill>
                <a:uFill>
                  <a:solidFill>
                    <a:srgbClr val="484B4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2136" sz="1950">
                <a:solidFill>
                  <a:srgbClr val="212121"/>
                </a:solidFill>
                <a:latin typeface="Cambria"/>
                <a:cs typeface="Cambria"/>
              </a:rPr>
              <a:t>від </a:t>
            </a:r>
            <a:r>
              <a:rPr dirty="0" u="sng" baseline="2136" sz="1950">
                <a:solidFill>
                  <a:srgbClr val="212121"/>
                </a:solidFill>
                <a:uFill>
                  <a:solidFill>
                    <a:srgbClr val="484B4B"/>
                  </a:solidFill>
                </a:uFill>
                <a:latin typeface="Cambria"/>
                <a:cs typeface="Cambria"/>
              </a:rPr>
              <a:t>	</a:t>
            </a:r>
            <a:endParaRPr baseline="2136" sz="1950">
              <a:latin typeface="Cambria"/>
              <a:cs typeface="Cambri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18606" y="2631947"/>
            <a:ext cx="6049010" cy="640080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3147695" marR="92075" indent="-6985">
              <a:lnSpc>
                <a:spcPct val="93100"/>
              </a:lnSpc>
              <a:spcBef>
                <a:spcPts val="215"/>
              </a:spcBef>
              <a:tabLst>
                <a:tab pos="5223510" algn="l"/>
              </a:tabLst>
            </a:pPr>
            <a:r>
              <a:rPr dirty="0" sz="1400" spc="45">
                <a:solidFill>
                  <a:srgbClr val="2A2A2A"/>
                </a:solidFill>
                <a:latin typeface="Times New Roman"/>
                <a:cs typeface="Times New Roman"/>
              </a:rPr>
              <a:t>Еерівнвкам</a:t>
            </a: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solidFill>
                  <a:srgbClr val="1C1C1C"/>
                </a:solidFill>
                <a:latin typeface="Times New Roman"/>
                <a:cs typeface="Times New Roman"/>
              </a:rPr>
              <a:t>суб'сктів </a:t>
            </a:r>
            <a:r>
              <a:rPr dirty="0" sz="1450">
                <a:solidFill>
                  <a:srgbClr val="1A1A1A"/>
                </a:solidFill>
                <a:latin typeface="Times New Roman"/>
                <a:cs typeface="Times New Roman"/>
              </a:rPr>
              <a:t>господярюввння,</a:t>
            </a:r>
            <a:r>
              <a:rPr dirty="0" sz="1450" spc="130">
                <a:solidFill>
                  <a:srgbClr val="1A1A1A"/>
                </a:solidFill>
                <a:latin typeface="Times New Roman"/>
                <a:cs typeface="Times New Roman"/>
              </a:rPr>
              <a:t>  </a:t>
            </a:r>
            <a:r>
              <a:rPr dirty="0" sz="1450">
                <a:solidFill>
                  <a:srgbClr val="212121"/>
                </a:solidFill>
                <a:latin typeface="Times New Roman"/>
                <a:cs typeface="Times New Roman"/>
              </a:rPr>
              <a:t>які</a:t>
            </a:r>
            <a:r>
              <a:rPr dirty="0" sz="1450" spc="185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450" spc="-10">
                <a:solidFill>
                  <a:srgbClr val="161616"/>
                </a:solidFill>
                <a:latin typeface="Times New Roman"/>
                <a:cs typeface="Times New Roman"/>
              </a:rPr>
              <a:t>займаються </a:t>
            </a:r>
            <a:r>
              <a:rPr dirty="0" sz="1450">
                <a:solidFill>
                  <a:srgbClr val="2A2A2A"/>
                </a:solidFill>
                <a:latin typeface="Times New Roman"/>
                <a:cs typeface="Times New Roman"/>
              </a:rPr>
              <a:t>реалізацісю,</a:t>
            </a:r>
            <a:r>
              <a:rPr dirty="0" sz="1450" spc="445">
                <a:solidFill>
                  <a:srgbClr val="2A2A2A"/>
                </a:solidFill>
                <a:latin typeface="Times New Roman"/>
                <a:cs typeface="Times New Roman"/>
              </a:rPr>
              <a:t>    </a:t>
            </a:r>
            <a:r>
              <a:rPr dirty="0" sz="1450">
                <a:solidFill>
                  <a:srgbClr val="2D2D2D"/>
                </a:solidFill>
                <a:latin typeface="Times New Roman"/>
                <a:cs typeface="Times New Roman"/>
              </a:rPr>
              <a:t>зберігвнням</a:t>
            </a:r>
            <a:r>
              <a:rPr dirty="0" sz="1450" spc="455">
                <a:solidFill>
                  <a:srgbClr val="2D2D2D"/>
                </a:solidFill>
                <a:latin typeface="Times New Roman"/>
                <a:cs typeface="Times New Roman"/>
              </a:rPr>
              <a:t>    </a:t>
            </a:r>
            <a:r>
              <a:rPr dirty="0" sz="1450" spc="-50">
                <a:solidFill>
                  <a:srgbClr val="3B3B3B"/>
                </a:solidFill>
                <a:latin typeface="Times New Roman"/>
                <a:cs typeface="Times New Roman"/>
              </a:rPr>
              <a:t>i </a:t>
            </a:r>
            <a:r>
              <a:rPr dirty="0" sz="1450">
                <a:solidFill>
                  <a:srgbClr val="1C1C1C"/>
                </a:solidFill>
                <a:latin typeface="Times New Roman"/>
                <a:cs typeface="Times New Roman"/>
              </a:rPr>
              <a:t>застосуванпям</a:t>
            </a:r>
            <a:r>
              <a:rPr dirty="0" sz="1450" spc="28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82828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50" spc="3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181818"/>
                </a:solidFill>
                <a:latin typeface="Times New Roman"/>
                <a:cs typeface="Times New Roman"/>
              </a:rPr>
              <a:t>заеобів</a:t>
            </a:r>
            <a:endParaRPr sz="1450">
              <a:latin typeface="Times New Roman"/>
              <a:cs typeface="Times New Roman"/>
            </a:endParaRPr>
          </a:p>
          <a:p>
            <a:pPr algn="just" marL="3141980" marR="93345" indent="1270">
              <a:lnSpc>
                <a:spcPts val="1580"/>
              </a:lnSpc>
              <a:spcBef>
                <a:spcPts val="1660"/>
              </a:spcBef>
              <a:tabLst>
                <a:tab pos="4688205" algn="l"/>
              </a:tabLst>
            </a:pPr>
            <a:r>
              <a:rPr dirty="0" sz="1350" spc="-10">
                <a:solidFill>
                  <a:srgbClr val="262626"/>
                </a:solidFill>
                <a:latin typeface="Cambria"/>
                <a:cs typeface="Cambria"/>
              </a:rPr>
              <a:t>Еерівннкам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	</a:t>
            </a:r>
            <a:r>
              <a:rPr dirty="0" sz="1350" spc="-10">
                <a:solidFill>
                  <a:srgbClr val="151515"/>
                </a:solidFill>
                <a:latin typeface="Cambria"/>
                <a:cs typeface="Cambria"/>
              </a:rPr>
              <a:t>тернторівльннх </a:t>
            </a:r>
            <a:r>
              <a:rPr dirty="0" sz="1350">
                <a:solidFill>
                  <a:srgbClr val="2A2A2A"/>
                </a:solidFill>
                <a:latin typeface="Cambria"/>
                <a:cs typeface="Cambria"/>
              </a:rPr>
              <a:t>органів</a:t>
            </a:r>
            <a:r>
              <a:rPr dirty="0" sz="1350" spc="22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C1C1C"/>
                </a:solidFill>
                <a:latin typeface="Cambria"/>
                <a:cs typeface="Cambria"/>
              </a:rPr>
              <a:t>Держлікслужби</a:t>
            </a:r>
            <a:endParaRPr sz="13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555"/>
              </a:spcBef>
            </a:pPr>
            <a:endParaRPr sz="1350">
              <a:latin typeface="Cambria"/>
              <a:cs typeface="Cambria"/>
            </a:endParaRPr>
          </a:p>
          <a:p>
            <a:pPr algn="ctr" marL="8255">
              <a:lnSpc>
                <a:spcPct val="100000"/>
              </a:lnSpc>
            </a:pPr>
            <a:r>
              <a:rPr dirty="0" sz="1400" spc="60">
                <a:solidFill>
                  <a:srgbClr val="313131"/>
                </a:solidFill>
                <a:latin typeface="Times New Roman"/>
                <a:cs typeface="Times New Roman"/>
              </a:rPr>
              <a:t>РОЗПОРЯДЖЕUІІЯ</a:t>
            </a:r>
            <a:endParaRPr sz="1400">
              <a:latin typeface="Times New Roman"/>
              <a:cs typeface="Times New Roman"/>
            </a:endParaRPr>
          </a:p>
          <a:p>
            <a:pPr algn="just" marL="461645">
              <a:lnSpc>
                <a:spcPct val="100000"/>
              </a:lnSpc>
              <a:spcBef>
                <a:spcPts val="1585"/>
              </a:spcBef>
            </a:pPr>
            <a:r>
              <a:rPr dirty="0" sz="1350">
                <a:solidFill>
                  <a:srgbClr val="151515"/>
                </a:solidFill>
                <a:latin typeface="Cambria"/>
                <a:cs typeface="Cambria"/>
              </a:rPr>
              <a:t>Відповідно</a:t>
            </a:r>
            <a:r>
              <a:rPr dirty="0" sz="1350" spc="245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63636"/>
                </a:solidFill>
                <a:latin typeface="Cambria"/>
                <a:cs typeface="Cambria"/>
              </a:rPr>
              <a:t>до</a:t>
            </a:r>
            <a:r>
              <a:rPr dirty="0" sz="1350" spc="16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31313"/>
                </a:solidFill>
                <a:latin typeface="Cambria"/>
                <a:cs typeface="Cambria"/>
              </a:rPr>
              <a:t>Конституції</a:t>
            </a:r>
            <a:r>
              <a:rPr dirty="0" sz="1350" spc="229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D2D2D"/>
                </a:solidFill>
                <a:latin typeface="Cambria"/>
                <a:cs typeface="Cambria"/>
              </a:rPr>
              <a:t>України,</a:t>
            </a:r>
            <a:r>
              <a:rPr dirty="0" sz="1350" spc="204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C1C1C"/>
                </a:solidFill>
                <a:latin typeface="Cambria"/>
                <a:cs typeface="Cambria"/>
              </a:rPr>
              <a:t>статей</a:t>
            </a:r>
            <a:r>
              <a:rPr dirty="0" sz="1350" spc="23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D3D3D"/>
                </a:solidFill>
                <a:latin typeface="Cambria"/>
                <a:cs typeface="Cambria"/>
              </a:rPr>
              <a:t>15,</a:t>
            </a:r>
            <a:r>
              <a:rPr dirty="0" sz="1350" spc="17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33333"/>
                </a:solidFill>
                <a:latin typeface="Cambria"/>
                <a:cs typeface="Cambria"/>
              </a:rPr>
              <a:t>22,</a:t>
            </a:r>
            <a:r>
              <a:rPr dirty="0" sz="1350" spc="17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D2D2D"/>
                </a:solidFill>
                <a:latin typeface="Cambria"/>
                <a:cs typeface="Cambria"/>
              </a:rPr>
              <a:t>55</a:t>
            </a:r>
            <a:r>
              <a:rPr dirty="0" sz="1350" spc="180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242424"/>
                </a:solidFill>
                <a:latin typeface="Cambria"/>
                <a:cs typeface="Cambria"/>
              </a:rPr>
              <a:t>Закону</a:t>
            </a:r>
            <a:r>
              <a:rPr dirty="0" sz="1350" spc="254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262626"/>
                </a:solidFill>
                <a:latin typeface="Cambria"/>
                <a:cs typeface="Cambria"/>
              </a:rPr>
              <a:t>України</a:t>
            </a:r>
            <a:endParaRPr sz="1350">
              <a:latin typeface="Cambria"/>
              <a:cs typeface="Cambria"/>
            </a:endParaRPr>
          </a:p>
          <a:p>
            <a:pPr algn="just" marL="12700" marR="5080" indent="-635">
              <a:lnSpc>
                <a:spcPct val="98900"/>
              </a:lnSpc>
              <a:spcBef>
                <a:spcPts val="30"/>
              </a:spcBef>
            </a:pPr>
            <a:r>
              <a:rPr dirty="0" sz="1300">
                <a:solidFill>
                  <a:srgbClr val="161616"/>
                </a:solidFill>
                <a:latin typeface="Cambria"/>
                <a:cs typeface="Cambria"/>
              </a:rPr>
              <a:t>«Основи</a:t>
            </a:r>
            <a:r>
              <a:rPr dirty="0" sz="1300" spc="-1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00" spc="-10">
                <a:solidFill>
                  <a:srgbClr val="1C1C1C"/>
                </a:solidFill>
                <a:latin typeface="Cambria"/>
                <a:cs typeface="Cambria"/>
              </a:rPr>
              <a:t>законодавства</a:t>
            </a:r>
            <a:r>
              <a:rPr dirty="0" sz="1300" spc="13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00">
                <a:solidFill>
                  <a:srgbClr val="2F2F2F"/>
                </a:solidFill>
                <a:latin typeface="Cambria"/>
                <a:cs typeface="Cambria"/>
              </a:rPr>
              <a:t>Украіни </a:t>
            </a:r>
            <a:r>
              <a:rPr dirty="0" sz="1300">
                <a:solidFill>
                  <a:srgbClr val="4B4B4B"/>
                </a:solidFill>
                <a:latin typeface="Cambria"/>
                <a:cs typeface="Cambria"/>
              </a:rPr>
              <a:t>про</a:t>
            </a:r>
            <a:r>
              <a:rPr dirty="0" sz="1300" spc="-55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300">
                <a:solidFill>
                  <a:srgbClr val="131313"/>
                </a:solidFill>
                <a:latin typeface="Cambria"/>
                <a:cs typeface="Cambria"/>
              </a:rPr>
              <a:t>охорону </a:t>
            </a:r>
            <a:r>
              <a:rPr dirty="0" sz="1300" spc="-10">
                <a:solidFill>
                  <a:srgbClr val="111111"/>
                </a:solidFill>
                <a:latin typeface="Cambria"/>
                <a:cs typeface="Cambria"/>
              </a:rPr>
              <a:t>здоров'я»,</a:t>
            </a:r>
            <a:r>
              <a:rPr dirty="0" sz="1300" spc="7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00">
                <a:solidFill>
                  <a:srgbClr val="242424"/>
                </a:solidFill>
                <a:latin typeface="Cambria"/>
                <a:cs typeface="Cambria"/>
              </a:rPr>
              <a:t>статей</a:t>
            </a:r>
            <a:r>
              <a:rPr dirty="0" sz="1300" spc="90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300">
                <a:solidFill>
                  <a:srgbClr val="232323"/>
                </a:solidFill>
                <a:latin typeface="Cambria"/>
                <a:cs typeface="Cambria"/>
              </a:rPr>
              <a:t>IS,</a:t>
            </a:r>
            <a:r>
              <a:rPr dirty="0" sz="1300" spc="38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00" spc="-25">
                <a:solidFill>
                  <a:srgbClr val="2F2F2F"/>
                </a:solidFill>
                <a:latin typeface="Cambria"/>
                <a:cs typeface="Cambria"/>
              </a:rPr>
              <a:t>17,</a:t>
            </a:r>
            <a:r>
              <a:rPr dirty="0" sz="1300" spc="-45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1300" spc="-20">
                <a:solidFill>
                  <a:srgbClr val="1F1F1F"/>
                </a:solidFill>
                <a:latin typeface="Cambria"/>
                <a:cs typeface="Cambria"/>
              </a:rPr>
              <a:t>21</a:t>
            </a:r>
            <a:r>
              <a:rPr dirty="0" sz="1300" spc="-10">
                <a:solidFill>
                  <a:srgbClr val="1F1F1F"/>
                </a:solidFill>
                <a:latin typeface="Cambria"/>
                <a:cs typeface="Cambria"/>
              </a:rPr>
              <a:t> Закону </a:t>
            </a:r>
            <a:r>
              <a:rPr dirty="0" sz="1400">
                <a:solidFill>
                  <a:srgbClr val="161616"/>
                </a:solidFill>
                <a:latin typeface="Cambria"/>
                <a:cs typeface="Cambria"/>
              </a:rPr>
              <a:t>України</a:t>
            </a:r>
            <a:r>
              <a:rPr dirty="0" sz="1400" spc="4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D1D1D"/>
                </a:solidFill>
                <a:latin typeface="Cambria"/>
                <a:cs typeface="Cambria"/>
              </a:rPr>
              <a:t>«Про </a:t>
            </a:r>
            <a:r>
              <a:rPr dirty="0" sz="1400" spc="-20">
                <a:solidFill>
                  <a:srgbClr val="1C1C1C"/>
                </a:solidFill>
                <a:latin typeface="Cambria"/>
                <a:cs typeface="Cambria"/>
              </a:rPr>
              <a:t>лікарські</a:t>
            </a:r>
            <a:r>
              <a:rPr dirty="0" sz="1400" spc="5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82828"/>
                </a:solidFill>
                <a:latin typeface="Cambria"/>
                <a:cs typeface="Cambria"/>
              </a:rPr>
              <a:t>засоби»,</a:t>
            </a:r>
            <a:r>
              <a:rPr dirty="0" sz="1400" spc="1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A1A1A"/>
                </a:solidFill>
                <a:latin typeface="Cambria"/>
                <a:cs typeface="Cambria"/>
              </a:rPr>
              <a:t>Положения</a:t>
            </a:r>
            <a:r>
              <a:rPr dirty="0" sz="1400" spc="5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82828"/>
                </a:solidFill>
                <a:latin typeface="Cambria"/>
                <a:cs typeface="Cambria"/>
              </a:rPr>
              <a:t>про</a:t>
            </a:r>
            <a:r>
              <a:rPr dirty="0" sz="1400" spc="4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400" spc="-30">
                <a:solidFill>
                  <a:srgbClr val="262626"/>
                </a:solidFill>
                <a:latin typeface="Cambria"/>
                <a:cs typeface="Cambria"/>
              </a:rPr>
              <a:t>Державну</a:t>
            </a:r>
            <a:r>
              <a:rPr dirty="0" sz="1400" spc="8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A1A1A"/>
                </a:solidFill>
                <a:latin typeface="Cambria"/>
                <a:cs typeface="Cambria"/>
              </a:rPr>
              <a:t>службу</a:t>
            </a:r>
            <a:r>
              <a:rPr dirty="0" sz="1400" spc="6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C1C1C"/>
                </a:solidFill>
                <a:latin typeface="Cambria"/>
                <a:cs typeface="Cambria"/>
              </a:rPr>
              <a:t>України </a:t>
            </a:r>
            <a:r>
              <a:rPr dirty="0" sz="1400">
                <a:solidFill>
                  <a:srgbClr val="2A2A2A"/>
                </a:solidFill>
                <a:latin typeface="Cambria"/>
                <a:cs typeface="Cambria"/>
              </a:rPr>
              <a:t>з</a:t>
            </a:r>
            <a:r>
              <a:rPr dirty="0" sz="1400" spc="-5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400" spc="-40">
                <a:solidFill>
                  <a:srgbClr val="0F0F0F"/>
                </a:solidFill>
                <a:latin typeface="Cambria"/>
                <a:cs typeface="Cambria"/>
              </a:rPr>
              <a:t>лікарських</a:t>
            </a:r>
            <a:r>
              <a:rPr dirty="0" sz="1400" spc="3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400" spc="-20">
                <a:solidFill>
                  <a:srgbClr val="212121"/>
                </a:solidFill>
                <a:latin typeface="Cambria"/>
                <a:cs typeface="Cambria"/>
              </a:rPr>
              <a:t>засобів</a:t>
            </a:r>
            <a:r>
              <a:rPr dirty="0" sz="1400" spc="-3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F2F2F"/>
                </a:solidFill>
                <a:latin typeface="Cambria"/>
                <a:cs typeface="Cambria"/>
              </a:rPr>
              <a:t>та</a:t>
            </a:r>
            <a:r>
              <a:rPr dirty="0" sz="1400" spc="-55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1400" spc="-45">
                <a:solidFill>
                  <a:srgbClr val="1A1A1A"/>
                </a:solidFill>
                <a:latin typeface="Cambria"/>
                <a:cs typeface="Cambria"/>
              </a:rPr>
              <a:t>контролю</a:t>
            </a:r>
            <a:r>
              <a:rPr dirty="0" sz="1400" spc="3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F2F2F"/>
                </a:solidFill>
                <a:latin typeface="Cambria"/>
                <a:cs typeface="Cambria"/>
              </a:rPr>
              <a:t>за</a:t>
            </a:r>
            <a:r>
              <a:rPr dirty="0" sz="1400" spc="-45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1C1C1C"/>
                </a:solidFill>
                <a:latin typeface="Cambria"/>
                <a:cs typeface="Cambria"/>
              </a:rPr>
              <a:t>наркотиками,</a:t>
            </a:r>
            <a:r>
              <a:rPr dirty="0" sz="1400" spc="7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400" spc="-65">
                <a:solidFill>
                  <a:srgbClr val="212121"/>
                </a:solidFill>
                <a:latin typeface="Cambria"/>
                <a:cs typeface="Cambria"/>
              </a:rPr>
              <a:t>затвердженого</a:t>
            </a:r>
            <a:r>
              <a:rPr dirty="0" sz="1400" spc="6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00" spc="-20">
                <a:solidFill>
                  <a:srgbClr val="1A1A1A"/>
                </a:solidFill>
                <a:latin typeface="Cambria"/>
                <a:cs typeface="Cambria"/>
              </a:rPr>
              <a:t>постановою </a:t>
            </a:r>
            <a:r>
              <a:rPr dirty="0" sz="1400">
                <a:solidFill>
                  <a:srgbClr val="161616"/>
                </a:solidFill>
                <a:latin typeface="Cambria"/>
                <a:cs typeface="Cambria"/>
              </a:rPr>
              <a:t>Кабінету</a:t>
            </a:r>
            <a:r>
              <a:rPr dirty="0" sz="1400" spc="44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11111"/>
                </a:solidFill>
                <a:latin typeface="Cambria"/>
                <a:cs typeface="Cambria"/>
              </a:rPr>
              <a:t>Міністрів</a:t>
            </a:r>
            <a:r>
              <a:rPr dirty="0" sz="1400" spc="42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32323"/>
                </a:solidFill>
                <a:latin typeface="Cambria"/>
                <a:cs typeface="Cambria"/>
              </a:rPr>
              <a:t>України</a:t>
            </a:r>
            <a:r>
              <a:rPr dirty="0" sz="1400" spc="40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81818"/>
                </a:solidFill>
                <a:latin typeface="Cambria"/>
                <a:cs typeface="Cambria"/>
              </a:rPr>
              <a:t>від</a:t>
            </a:r>
            <a:r>
              <a:rPr dirty="0" sz="1400" spc="44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12121"/>
                </a:solidFill>
                <a:latin typeface="Cambria"/>
                <a:cs typeface="Cambria"/>
              </a:rPr>
              <a:t>12.08.2015</a:t>
            </a:r>
            <a:r>
              <a:rPr dirty="0" sz="1400" spc="459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00" spc="-335">
                <a:solidFill>
                  <a:srgbClr val="3D3D3D"/>
                </a:solidFill>
                <a:latin typeface="Cambria"/>
                <a:cs typeface="Cambria"/>
              </a:rPr>
              <a:t>№</a:t>
            </a:r>
            <a:r>
              <a:rPr dirty="0" sz="1400" spc="145">
                <a:solidFill>
                  <a:srgbClr val="3D3D3D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343434"/>
                </a:solidFill>
                <a:latin typeface="Cambria"/>
                <a:cs typeface="Cambria"/>
              </a:rPr>
              <a:t>647,</a:t>
            </a:r>
            <a:r>
              <a:rPr dirty="0" sz="1400" spc="360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62626"/>
                </a:solidFill>
                <a:latin typeface="Cambria"/>
                <a:cs typeface="Cambria"/>
              </a:rPr>
              <a:t>Порядку</a:t>
            </a:r>
            <a:r>
              <a:rPr dirty="0" sz="1400" spc="44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151515"/>
                </a:solidFill>
                <a:latin typeface="Cambria"/>
                <a:cs typeface="Cambria"/>
              </a:rPr>
              <a:t>здійснення </a:t>
            </a:r>
            <a:r>
              <a:rPr dirty="0" sz="1400" spc="-20">
                <a:solidFill>
                  <a:srgbClr val="080808"/>
                </a:solidFill>
                <a:latin typeface="Cambria"/>
                <a:cs typeface="Cambria"/>
              </a:rPr>
              <a:t>державного</a:t>
            </a:r>
            <a:r>
              <a:rPr dirty="0" sz="1400" spc="145">
                <a:solidFill>
                  <a:srgbClr val="08080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F1F1F"/>
                </a:solidFill>
                <a:latin typeface="Cambria"/>
                <a:cs typeface="Cambria"/>
              </a:rPr>
              <a:t>контролю</a:t>
            </a:r>
            <a:r>
              <a:rPr dirty="0" sz="1400" spc="20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12121"/>
                </a:solidFill>
                <a:latin typeface="Cambria"/>
                <a:cs typeface="Cambria"/>
              </a:rPr>
              <a:t>якості</a:t>
            </a:r>
            <a:r>
              <a:rPr dirty="0" sz="1400" spc="16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A1A1A"/>
                </a:solidFill>
                <a:latin typeface="Cambria"/>
                <a:cs typeface="Cambria"/>
              </a:rPr>
              <a:t>лікарських</a:t>
            </a:r>
            <a:r>
              <a:rPr dirty="0" sz="1400" spc="18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32323"/>
                </a:solidFill>
                <a:latin typeface="Cambria"/>
                <a:cs typeface="Cambria"/>
              </a:rPr>
              <a:t>засобів,</a:t>
            </a:r>
            <a:r>
              <a:rPr dirty="0" sz="1400" spc="15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F2F2F"/>
                </a:solidFill>
                <a:latin typeface="Cambria"/>
                <a:cs typeface="Cambria"/>
              </a:rPr>
              <a:t>що</a:t>
            </a:r>
            <a:r>
              <a:rPr dirty="0" sz="1400" spc="105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1D1D1D"/>
                </a:solidFill>
                <a:latin typeface="Cambria"/>
                <a:cs typeface="Cambria"/>
              </a:rPr>
              <a:t>ввозяться</a:t>
            </a:r>
            <a:r>
              <a:rPr dirty="0" sz="1400" spc="175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81818"/>
                </a:solidFill>
                <a:latin typeface="Cambria"/>
                <a:cs typeface="Cambria"/>
              </a:rPr>
              <a:t>в</a:t>
            </a:r>
            <a:r>
              <a:rPr dirty="0" sz="1400" spc="8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212121"/>
                </a:solidFill>
                <a:latin typeface="Cambria"/>
                <a:cs typeface="Cambria"/>
              </a:rPr>
              <a:t>Україну, </a:t>
            </a:r>
            <a:r>
              <a:rPr dirty="0" sz="1400" spc="-65">
                <a:solidFill>
                  <a:srgbClr val="1A1A1A"/>
                </a:solidFill>
                <a:latin typeface="Cambria"/>
                <a:cs typeface="Cambria"/>
              </a:rPr>
              <a:t>затвердженого</a:t>
            </a:r>
            <a:r>
              <a:rPr dirty="0" sz="1400" spc="-1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 spc="-45">
                <a:solidFill>
                  <a:srgbClr val="1D1D1D"/>
                </a:solidFill>
                <a:latin typeface="Cambria"/>
                <a:cs typeface="Cambria"/>
              </a:rPr>
              <a:t>постановою</a:t>
            </a:r>
            <a:r>
              <a:rPr dirty="0" sz="1400" spc="-35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400" spc="-30">
                <a:solidFill>
                  <a:srgbClr val="333333"/>
                </a:solidFill>
                <a:latin typeface="Cambria"/>
                <a:cs typeface="Cambria"/>
              </a:rPr>
              <a:t>Кабінету</a:t>
            </a:r>
            <a:r>
              <a:rPr dirty="0" sz="1400" spc="-45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F1F1F"/>
                </a:solidFill>
                <a:latin typeface="Cambria"/>
                <a:cs typeface="Cambria"/>
              </a:rPr>
              <a:t>Міністрів</a:t>
            </a:r>
            <a:r>
              <a:rPr dirty="0" sz="1400" spc="-5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 spc="-20">
                <a:solidFill>
                  <a:srgbClr val="2A2A2A"/>
                </a:solidFill>
                <a:latin typeface="Cambria"/>
                <a:cs typeface="Cambria"/>
              </a:rPr>
              <a:t>України</a:t>
            </a:r>
            <a:r>
              <a:rPr dirty="0" sz="1400" spc="-6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F2F2F"/>
                </a:solidFill>
                <a:latin typeface="Cambria"/>
                <a:cs typeface="Cambria"/>
              </a:rPr>
              <a:t>від</a:t>
            </a:r>
            <a:r>
              <a:rPr dirty="0" sz="1400" spc="-60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31313"/>
                </a:solidFill>
                <a:latin typeface="Cambria"/>
                <a:cs typeface="Cambria"/>
              </a:rPr>
              <a:t>14.09.2005</a:t>
            </a:r>
            <a:r>
              <a:rPr dirty="0" sz="1400" i="1">
                <a:solidFill>
                  <a:srgbClr val="3B3B3B"/>
                </a:solidFill>
                <a:latin typeface="Cambria"/>
                <a:cs typeface="Cambria"/>
              </a:rPr>
              <a:t>№</a:t>
            </a:r>
            <a:r>
              <a:rPr dirty="0" sz="1400" spc="175" i="1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400" spc="-20">
                <a:solidFill>
                  <a:srgbClr val="262626"/>
                </a:solidFill>
                <a:latin typeface="Cambria"/>
                <a:cs typeface="Cambria"/>
              </a:rPr>
              <a:t>902,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пункту</a:t>
            </a:r>
            <a:r>
              <a:rPr dirty="0" sz="1350" spc="295">
                <a:solidFill>
                  <a:srgbClr val="161616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3.2.3</a:t>
            </a:r>
            <a:r>
              <a:rPr dirty="0" sz="1350" spc="275">
                <a:solidFill>
                  <a:srgbClr val="181818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F2F2F"/>
                </a:solidFill>
                <a:latin typeface="Cambria"/>
                <a:cs typeface="Cambria"/>
              </a:rPr>
              <a:t>Порядку</a:t>
            </a:r>
            <a:r>
              <a:rPr dirty="0" sz="1350" spc="300">
                <a:solidFill>
                  <a:srgbClr val="2F2F2F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A1A1A"/>
                </a:solidFill>
                <a:latin typeface="Cambria"/>
                <a:cs typeface="Cambria"/>
              </a:rPr>
              <a:t>встановлення</a:t>
            </a:r>
            <a:r>
              <a:rPr dirty="0" sz="1350" spc="310">
                <a:solidFill>
                  <a:srgbClr val="1A1A1A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заборони</a:t>
            </a:r>
            <a:r>
              <a:rPr dirty="0" sz="1350" spc="285">
                <a:solidFill>
                  <a:srgbClr val="262626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12121"/>
                </a:solidFill>
                <a:latin typeface="Cambria"/>
                <a:cs typeface="Cambria"/>
              </a:rPr>
              <a:t>(тимчасової</a:t>
            </a:r>
            <a:r>
              <a:rPr dirty="0" sz="1350" spc="285">
                <a:solidFill>
                  <a:srgbClr val="212121"/>
                </a:solidFill>
                <a:latin typeface="Cambria"/>
                <a:cs typeface="Cambria"/>
              </a:rPr>
              <a:t>  </a:t>
            </a:r>
            <a:r>
              <a:rPr dirty="0" sz="1350" spc="-20">
                <a:solidFill>
                  <a:srgbClr val="2D2D2D"/>
                </a:solidFill>
                <a:latin typeface="Cambria"/>
                <a:cs typeface="Cambria"/>
              </a:rPr>
              <a:t>заборони) </a:t>
            </a:r>
            <a:r>
              <a:rPr dirty="0" sz="1350">
                <a:latin typeface="Cambria"/>
                <a:cs typeface="Cambria"/>
              </a:rPr>
              <a:t>та</a:t>
            </a:r>
            <a:r>
              <a:rPr dirty="0" sz="1350" spc="20"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11111"/>
                </a:solidFill>
                <a:latin typeface="Cambria"/>
                <a:cs typeface="Cambria"/>
              </a:rPr>
              <a:t>поновлення</a:t>
            </a:r>
            <a:r>
              <a:rPr dirty="0" sz="1350" spc="12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обігу</a:t>
            </a:r>
            <a:r>
              <a:rPr dirty="0" sz="1350" spc="5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лікарськнх</a:t>
            </a:r>
            <a:r>
              <a:rPr dirty="0" sz="1350" spc="9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32323"/>
                </a:solidFill>
                <a:latin typeface="Cambria"/>
                <a:cs typeface="Cambria"/>
              </a:rPr>
              <a:t>засобів</a:t>
            </a:r>
            <a:r>
              <a:rPr dirty="0" sz="1350" spc="3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63636"/>
                </a:solidFill>
                <a:latin typeface="Cambria"/>
                <a:cs typeface="Cambria"/>
              </a:rPr>
              <a:t>на</a:t>
            </a:r>
            <a:r>
              <a:rPr dirty="0" sz="1350" spc="5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територіі</a:t>
            </a:r>
            <a:r>
              <a:rPr dirty="0" sz="1350" spc="9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32323"/>
                </a:solidFill>
                <a:latin typeface="Cambria"/>
                <a:cs typeface="Cambria"/>
              </a:rPr>
              <a:t>Укрёіни,</a:t>
            </a:r>
            <a:r>
              <a:rPr dirty="0" sz="1350" spc="7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131313"/>
                </a:solidFill>
                <a:latin typeface="Cambria"/>
                <a:cs typeface="Cambria"/>
              </a:rPr>
              <a:t>затвердженого </a:t>
            </a:r>
            <a:r>
              <a:rPr dirty="0" sz="1350">
                <a:solidFill>
                  <a:srgbClr val="0E0E0E"/>
                </a:solidFill>
                <a:latin typeface="Cambria"/>
                <a:cs typeface="Cambria"/>
              </a:rPr>
              <a:t>наказом</a:t>
            </a:r>
            <a:r>
              <a:rPr dirty="0" sz="1350" spc="105">
                <a:solidFill>
                  <a:srgbClr val="0E0E0E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C1C1C"/>
                </a:solidFill>
                <a:latin typeface="Cambria"/>
                <a:cs typeface="Cambria"/>
              </a:rPr>
              <a:t>Міністерства</a:t>
            </a:r>
            <a:r>
              <a:rPr dirty="0" sz="1350" spc="140">
                <a:solidFill>
                  <a:srgbClr val="1C1C1C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32323"/>
                </a:solidFill>
                <a:latin typeface="Cambria"/>
                <a:cs typeface="Cambria"/>
              </a:rPr>
              <a:t>охорони</a:t>
            </a:r>
            <a:r>
              <a:rPr dirty="0" sz="1350" spc="130">
                <a:solidFill>
                  <a:srgbClr val="232323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82828"/>
                </a:solidFill>
                <a:latin typeface="Cambria"/>
                <a:cs typeface="Cambria"/>
              </a:rPr>
              <a:t>здоров'я</a:t>
            </a:r>
            <a:r>
              <a:rPr dirty="0" sz="1350" spc="110">
                <a:solidFill>
                  <a:srgbClr val="282828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32323"/>
                </a:solidFill>
                <a:latin typeface="Cambria"/>
                <a:cs typeface="Cambria"/>
              </a:rPr>
              <a:t>України</a:t>
            </a:r>
            <a:r>
              <a:rPr dirty="0" sz="1350" spc="130">
                <a:solidFill>
                  <a:srgbClr val="232323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313131"/>
                </a:solidFill>
                <a:latin typeface="Cambria"/>
                <a:cs typeface="Cambria"/>
              </a:rPr>
              <a:t>від</a:t>
            </a:r>
            <a:r>
              <a:rPr dirty="0" sz="1350" spc="455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A1A1A"/>
                </a:solidFill>
                <a:latin typeface="Cambria"/>
                <a:cs typeface="Cambria"/>
              </a:rPr>
              <a:t>22.11.2011</a:t>
            </a:r>
            <a:r>
              <a:rPr dirty="0" sz="1350" spc="165">
                <a:solidFill>
                  <a:srgbClr val="1A1A1A"/>
                </a:solidFill>
                <a:latin typeface="Cambria"/>
                <a:cs typeface="Cambria"/>
              </a:rPr>
              <a:t>  </a:t>
            </a:r>
            <a:r>
              <a:rPr dirty="0" sz="1350" spc="-295">
                <a:solidFill>
                  <a:srgbClr val="383838"/>
                </a:solidFill>
                <a:latin typeface="Cambria"/>
                <a:cs typeface="Cambria"/>
              </a:rPr>
              <a:t>№</a:t>
            </a:r>
            <a:r>
              <a:rPr dirty="0" sz="1350" spc="235">
                <a:solidFill>
                  <a:srgbClr val="383838"/>
                </a:solidFill>
                <a:latin typeface="Cambria"/>
                <a:cs typeface="Cambria"/>
              </a:rPr>
              <a:t>  </a:t>
            </a:r>
            <a:r>
              <a:rPr dirty="0" sz="1350" spc="-25">
                <a:solidFill>
                  <a:srgbClr val="262626"/>
                </a:solidFill>
                <a:latin typeface="Cambria"/>
                <a:cs typeface="Cambria"/>
              </a:rPr>
              <a:t>809 </a:t>
            </a:r>
            <a:r>
              <a:rPr dirty="0" sz="1350">
                <a:latin typeface="Cambria"/>
                <a:cs typeface="Cambria"/>
              </a:rPr>
              <a:t>(зі</a:t>
            </a:r>
            <a:r>
              <a:rPr dirty="0" sz="1350" spc="44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змінами),</a:t>
            </a:r>
            <a:r>
              <a:rPr dirty="0" sz="1350" spc="484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12121"/>
                </a:solidFill>
                <a:latin typeface="Cambria"/>
                <a:cs typeface="Cambria"/>
              </a:rPr>
              <a:t>зареестрованого</a:t>
            </a:r>
            <a:r>
              <a:rPr dirty="0" sz="1350" spc="330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D1D1D"/>
                </a:solidFill>
                <a:latin typeface="Cambria"/>
                <a:cs typeface="Cambria"/>
              </a:rPr>
              <a:t>Міністерством</a:t>
            </a:r>
            <a:r>
              <a:rPr dirty="0" sz="1350" spc="110">
                <a:solidFill>
                  <a:srgbClr val="1D1D1D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юстиції</a:t>
            </a:r>
            <a:r>
              <a:rPr dirty="0" sz="1350" spc="49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82828"/>
                </a:solidFill>
                <a:latin typeface="Cambria"/>
                <a:cs typeface="Cambria"/>
              </a:rPr>
              <a:t>України</a:t>
            </a:r>
            <a:r>
              <a:rPr dirty="0" sz="1350" spc="415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0C0C0C"/>
                </a:solidFill>
                <a:latin typeface="Cambria"/>
                <a:cs typeface="Cambria"/>
              </a:rPr>
              <a:t>30.01.2012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за</a:t>
            </a:r>
            <a:r>
              <a:rPr dirty="0" sz="1350" spc="-5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N•</a:t>
            </a:r>
            <a:r>
              <a:rPr dirty="0" sz="1350" spc="2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 spc="-60">
                <a:solidFill>
                  <a:srgbClr val="151515"/>
                </a:solidFill>
                <a:latin typeface="Cambria"/>
                <a:cs typeface="Cambria"/>
              </a:rPr>
              <a:t>126/20439,</a:t>
            </a:r>
            <a:r>
              <a:rPr dirty="0" sz="1350" spc="90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Порядку</a:t>
            </a:r>
            <a:r>
              <a:rPr dirty="0" sz="1350" spc="5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F1F1F"/>
                </a:solidFill>
                <a:latin typeface="Cambria"/>
                <a:cs typeface="Cambria"/>
              </a:rPr>
              <a:t>контролю</a:t>
            </a:r>
            <a:r>
              <a:rPr dirty="0" sz="1350" spc="8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D2D2D"/>
                </a:solidFill>
                <a:latin typeface="Cambria"/>
                <a:cs typeface="Cambria"/>
              </a:rPr>
              <a:t>якості</a:t>
            </a:r>
            <a:r>
              <a:rPr dirty="0" sz="1350" spc="15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2B2B2B"/>
                </a:solidFill>
                <a:latin typeface="Cambria"/>
                <a:cs typeface="Cambria"/>
              </a:rPr>
              <a:t>лікарських</a:t>
            </a:r>
            <a:r>
              <a:rPr dirty="0" sz="1350" spc="80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42424"/>
                </a:solidFill>
                <a:latin typeface="Cambria"/>
                <a:cs typeface="Cambria"/>
              </a:rPr>
              <a:t>засобів</a:t>
            </a:r>
            <a:r>
              <a:rPr dirty="0" sz="1350" spc="20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під</a:t>
            </a:r>
            <a:r>
              <a:rPr dirty="0" sz="1350" spc="3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час </a:t>
            </a:r>
            <a:r>
              <a:rPr dirty="0" sz="1350" spc="-10">
                <a:solidFill>
                  <a:srgbClr val="1C1C1C"/>
                </a:solidFill>
                <a:latin typeface="Cambria"/>
                <a:cs typeface="Cambria"/>
              </a:rPr>
              <a:t>оптової </a:t>
            </a:r>
            <a:r>
              <a:rPr dirty="0" sz="1400">
                <a:solidFill>
                  <a:srgbClr val="161616"/>
                </a:solidFill>
                <a:latin typeface="Cambria"/>
                <a:cs typeface="Cambria"/>
              </a:rPr>
              <a:t>та</a:t>
            </a:r>
            <a:r>
              <a:rPr dirty="0" sz="1400" spc="-8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 spc="-35">
                <a:solidFill>
                  <a:srgbClr val="151515"/>
                </a:solidFill>
                <a:latin typeface="Cambria"/>
                <a:cs typeface="Cambria"/>
              </a:rPr>
              <a:t>роздрібної</a:t>
            </a:r>
            <a:r>
              <a:rPr dirty="0" sz="1400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1F1F1F"/>
                </a:solidFill>
                <a:latin typeface="Cambria"/>
                <a:cs typeface="Cambria"/>
              </a:rPr>
              <a:t>торгівлі,</a:t>
            </a:r>
            <a:r>
              <a:rPr dirty="0" sz="1400" spc="1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 spc="-65">
                <a:solidFill>
                  <a:srgbClr val="2A2A2A"/>
                </a:solidFill>
                <a:latin typeface="Cambria"/>
                <a:cs typeface="Cambria"/>
              </a:rPr>
              <a:t>затвердженого</a:t>
            </a:r>
            <a:r>
              <a:rPr dirty="0" sz="1400" spc="6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212121"/>
                </a:solidFill>
                <a:latin typeface="Cambria"/>
                <a:cs typeface="Cambria"/>
              </a:rPr>
              <a:t>наказом</a:t>
            </a:r>
            <a:r>
              <a:rPr dirty="0" sz="1400" spc="-25">
                <a:solidFill>
                  <a:srgbClr val="212121"/>
                </a:solidFill>
                <a:latin typeface="Cambria"/>
                <a:cs typeface="Cambria"/>
              </a:rPr>
              <a:t> Міністерства</a:t>
            </a:r>
            <a:r>
              <a:rPr dirty="0" sz="1400" spc="1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00" spc="-30">
                <a:solidFill>
                  <a:srgbClr val="212121"/>
                </a:solidFill>
                <a:latin typeface="Cambria"/>
                <a:cs typeface="Cambria"/>
              </a:rPr>
              <a:t>охорони</a:t>
            </a:r>
            <a:r>
              <a:rPr dirty="0" sz="1400" spc="-2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00" spc="-20">
                <a:solidFill>
                  <a:srgbClr val="1C1C1C"/>
                </a:solidFill>
                <a:latin typeface="Cambria"/>
                <a:cs typeface="Cambria"/>
              </a:rPr>
              <a:t>здоров'я </a:t>
            </a:r>
            <a:r>
              <a:rPr dirty="0" sz="1350">
                <a:solidFill>
                  <a:srgbClr val="0A0A0A"/>
                </a:solidFill>
                <a:latin typeface="Cambria"/>
                <a:cs typeface="Cambria"/>
              </a:rPr>
              <a:t>України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від</a:t>
            </a:r>
            <a:r>
              <a:rPr dirty="0" sz="1350" spc="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40">
                <a:solidFill>
                  <a:srgbClr val="212121"/>
                </a:solidFill>
                <a:latin typeface="Cambria"/>
                <a:cs typeface="Cambria"/>
              </a:rPr>
              <a:t>29.09.2014</a:t>
            </a:r>
            <a:r>
              <a:rPr dirty="0" sz="1350" spc="20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B2B2B"/>
                </a:solidFill>
                <a:latin typeface="Cambria"/>
                <a:cs typeface="Cambria"/>
              </a:rPr>
              <a:t>№677,</a:t>
            </a:r>
            <a:r>
              <a:rPr dirty="0" sz="1350" spc="25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dirty="0" sz="1350" spc="-40">
                <a:solidFill>
                  <a:srgbClr val="1C1C1C"/>
                </a:solidFill>
                <a:latin typeface="Cambria"/>
                <a:cs typeface="Cambria"/>
              </a:rPr>
              <a:t>заресстрованого</a:t>
            </a:r>
            <a:r>
              <a:rPr dirty="0" sz="1350" spc="-3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262626"/>
                </a:solidFill>
                <a:latin typeface="Cambria"/>
                <a:cs typeface="Cambria"/>
              </a:rPr>
              <a:t>Міністерством</a:t>
            </a:r>
            <a:r>
              <a:rPr dirty="0" sz="1350" spc="9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212121"/>
                </a:solidFill>
                <a:latin typeface="Cambria"/>
                <a:cs typeface="Cambria"/>
              </a:rPr>
              <a:t>юстиціі</a:t>
            </a:r>
            <a:r>
              <a:rPr dirty="0" sz="1350" spc="40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232323"/>
                </a:solidFill>
                <a:latin typeface="Cambria"/>
                <a:cs typeface="Cambria"/>
              </a:rPr>
              <a:t>Укрkіни </a:t>
            </a:r>
            <a:r>
              <a:rPr dirty="0" sz="1400" spc="-40">
                <a:solidFill>
                  <a:srgbClr val="0A0A0A"/>
                </a:solidFill>
                <a:latin typeface="Cambria"/>
                <a:cs typeface="Cambria"/>
              </a:rPr>
              <a:t>26.11.2014 </a:t>
            </a:r>
            <a:r>
              <a:rPr dirty="0" sz="1400" spc="-145">
                <a:latin typeface="Cambria"/>
                <a:cs typeface="Cambria"/>
              </a:rPr>
              <a:t>за</a:t>
            </a:r>
            <a:r>
              <a:rPr dirty="0" sz="1400" spc="65">
                <a:latin typeface="Cambria"/>
                <a:cs typeface="Cambria"/>
              </a:rPr>
              <a:t> </a:t>
            </a:r>
            <a:r>
              <a:rPr dirty="0" sz="1400" spc="-350">
                <a:solidFill>
                  <a:srgbClr val="3A3A3A"/>
                </a:solidFill>
                <a:latin typeface="Cambria"/>
                <a:cs typeface="Cambria"/>
              </a:rPr>
              <a:t>№</a:t>
            </a:r>
            <a:r>
              <a:rPr dirty="0" sz="1400" spc="275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1400" spc="-105">
                <a:solidFill>
                  <a:srgbClr val="161616"/>
                </a:solidFill>
                <a:latin typeface="Cambria"/>
                <a:cs typeface="Cambria"/>
              </a:rPr>
              <a:t>1515/26292,</a:t>
            </a:r>
            <a:r>
              <a:rPr dirty="0" sz="1400" spc="10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 spc="-60">
                <a:solidFill>
                  <a:srgbClr val="2A2A2A"/>
                </a:solidFill>
                <a:latin typeface="Cambria"/>
                <a:cs typeface="Cambria"/>
              </a:rPr>
              <a:t>Правил</a:t>
            </a:r>
            <a:r>
              <a:rPr dirty="0" sz="1400" spc="-1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400" spc="-45">
                <a:solidFill>
                  <a:srgbClr val="2A2A2A"/>
                </a:solidFill>
                <a:latin typeface="Cambria"/>
                <a:cs typeface="Cambria"/>
              </a:rPr>
              <a:t>утилізації</a:t>
            </a:r>
            <a:r>
              <a:rPr dirty="0" sz="1400" spc="10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400" spc="-135">
                <a:solidFill>
                  <a:srgbClr val="3F3F3F"/>
                </a:solidFill>
                <a:latin typeface="Cambria"/>
                <a:cs typeface="Cambria"/>
              </a:rPr>
              <a:t>та</a:t>
            </a:r>
            <a:r>
              <a:rPr dirty="0" sz="1400" spc="6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400" spc="-85">
                <a:solidFill>
                  <a:srgbClr val="232323"/>
                </a:solidFill>
                <a:latin typeface="Cambria"/>
                <a:cs typeface="Cambria"/>
              </a:rPr>
              <a:t>знищення</a:t>
            </a:r>
            <a:r>
              <a:rPr dirty="0" sz="1400" spc="6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 spc="-60">
                <a:solidFill>
                  <a:srgbClr val="212121"/>
                </a:solidFill>
                <a:latin typeface="Cambria"/>
                <a:cs typeface="Cambria"/>
              </a:rPr>
              <a:t>лікарських</a:t>
            </a:r>
            <a:r>
              <a:rPr dirty="0" sz="1400" spc="8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C1C1C"/>
                </a:solidFill>
                <a:latin typeface="Cambria"/>
                <a:cs typeface="Cambria"/>
              </a:rPr>
              <a:t>засобів, </a:t>
            </a:r>
            <a:r>
              <a:rPr dirty="0" sz="1350" spc="-25">
                <a:latin typeface="Cambria"/>
                <a:cs typeface="Cambria"/>
              </a:rPr>
              <a:t>затверджених</a:t>
            </a:r>
            <a:r>
              <a:rPr dirty="0" sz="1350" spc="35"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262626"/>
                </a:solidFill>
                <a:latin typeface="Cambria"/>
                <a:cs typeface="Cambria"/>
              </a:rPr>
              <a:t>наказом</a:t>
            </a:r>
            <a:r>
              <a:rPr dirty="0" sz="1350" spc="-3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A1A1A"/>
                </a:solidFill>
                <a:latin typeface="Cambria"/>
                <a:cs typeface="Cambria"/>
              </a:rPr>
              <a:t>Міністерства</a:t>
            </a:r>
            <a:r>
              <a:rPr dirty="0" sz="1350" spc="2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13131"/>
                </a:solidFill>
                <a:latin typeface="Cambria"/>
                <a:cs typeface="Cambria"/>
              </a:rPr>
              <a:t>охорони </a:t>
            </a:r>
            <a:r>
              <a:rPr dirty="0" sz="1350">
                <a:solidFill>
                  <a:srgbClr val="2A2A2A"/>
                </a:solidFill>
                <a:latin typeface="Cambria"/>
                <a:cs typeface="Cambria"/>
              </a:rPr>
              <a:t>здоров'я</a:t>
            </a:r>
            <a:r>
              <a:rPr dirty="0" sz="1350" spc="-2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C1C1C"/>
                </a:solidFill>
                <a:latin typeface="Cambria"/>
                <a:cs typeface="Cambria"/>
              </a:rPr>
              <a:t>Укрfiіни</a:t>
            </a:r>
            <a:r>
              <a:rPr dirty="0" sz="1350" spc="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від</a:t>
            </a:r>
            <a:r>
              <a:rPr dirty="0" sz="1350" spc="-7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81818"/>
                </a:solidFill>
                <a:latin typeface="Cambria"/>
                <a:cs typeface="Cambria"/>
              </a:rPr>
              <a:t>24.04.2015 </a:t>
            </a:r>
            <a:r>
              <a:rPr dirty="0" sz="1350" spc="-65" i="1">
                <a:solidFill>
                  <a:srgbClr val="0F0F0F"/>
                </a:solidFill>
                <a:latin typeface="Cambria"/>
                <a:cs typeface="Cambria"/>
              </a:rPr>
              <a:t>N•</a:t>
            </a:r>
            <a:r>
              <a:rPr dirty="0" sz="1350" spc="-10" i="1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242,</a:t>
            </a:r>
            <a:r>
              <a:rPr dirty="0" sz="1350" spc="225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заресстрованих</a:t>
            </a:r>
            <a:r>
              <a:rPr dirty="0" sz="1350" spc="225"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Міністерством</a:t>
            </a:r>
            <a:r>
              <a:rPr dirty="0" sz="1350" spc="260">
                <a:solidFill>
                  <a:srgbClr val="131313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32323"/>
                </a:solidFill>
                <a:latin typeface="Cambria"/>
                <a:cs typeface="Cambria"/>
              </a:rPr>
              <a:t>юстицїі</a:t>
            </a:r>
            <a:r>
              <a:rPr dirty="0" sz="1350" spc="240">
                <a:solidFill>
                  <a:srgbClr val="232323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України</a:t>
            </a:r>
            <a:r>
              <a:rPr dirty="0" sz="1350" spc="254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від</a:t>
            </a:r>
            <a:r>
              <a:rPr dirty="0" sz="1350" spc="235">
                <a:solidFill>
                  <a:srgbClr val="262626"/>
                </a:solidFill>
                <a:latin typeface="Cambria"/>
                <a:cs typeface="Cambria"/>
              </a:rPr>
              <a:t>  </a:t>
            </a:r>
            <a:r>
              <a:rPr dirty="0" sz="1350" spc="-10">
                <a:solidFill>
                  <a:srgbClr val="0A0A0A"/>
                </a:solidFill>
                <a:latin typeface="Cambria"/>
                <a:cs typeface="Cambria"/>
              </a:rPr>
              <a:t>18.05.2015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за</a:t>
            </a:r>
            <a:r>
              <a:rPr dirty="0" sz="1350" spc="110">
                <a:solidFill>
                  <a:srgbClr val="181818"/>
                </a:solidFill>
                <a:latin typeface="Cambria"/>
                <a:cs typeface="Cambria"/>
              </a:rPr>
              <a:t>  </a:t>
            </a:r>
            <a:r>
              <a:rPr dirty="0" sz="1350" spc="-10">
                <a:solidFill>
                  <a:srgbClr val="1D1D1D"/>
                </a:solidFill>
                <a:latin typeface="Cambria"/>
                <a:cs typeface="Cambria"/>
              </a:rPr>
              <a:t>N•</a:t>
            </a:r>
            <a:r>
              <a:rPr dirty="0" sz="1350" spc="-60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550/26995,</a:t>
            </a:r>
            <a:r>
              <a:rPr dirty="0" sz="1350" spc="200"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333333"/>
                </a:solidFill>
                <a:latin typeface="Cambria"/>
                <a:cs typeface="Cambria"/>
              </a:rPr>
              <a:t>на</a:t>
            </a:r>
            <a:r>
              <a:rPr dirty="0" sz="1350" spc="120">
                <a:solidFill>
                  <a:srgbClr val="333333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51515"/>
                </a:solidFill>
                <a:latin typeface="Cambria"/>
                <a:cs typeface="Cambria"/>
              </a:rPr>
              <a:t>підставі</a:t>
            </a:r>
            <a:r>
              <a:rPr dirty="0" sz="1350" spc="160">
                <a:solidFill>
                  <a:srgbClr val="151515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32323"/>
                </a:solidFill>
                <a:latin typeface="Cambria"/>
                <a:cs typeface="Cambria"/>
              </a:rPr>
              <a:t>надходження</a:t>
            </a:r>
            <a:r>
              <a:rPr dirty="0" sz="1350" spc="180">
                <a:solidFill>
                  <a:srgbClr val="232323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A1A1A"/>
                </a:solidFill>
                <a:latin typeface="Cambria"/>
                <a:cs typeface="Cambria"/>
              </a:rPr>
              <a:t>міжнародного</a:t>
            </a:r>
            <a:r>
              <a:rPr dirty="0" sz="1350" spc="170">
                <a:solidFill>
                  <a:srgbClr val="1A1A1A"/>
                </a:solidFill>
                <a:latin typeface="Cambria"/>
                <a:cs typeface="Cambria"/>
              </a:rPr>
              <a:t>  </a:t>
            </a:r>
            <a:r>
              <a:rPr dirty="0" sz="1350" spc="-10">
                <a:solidFill>
                  <a:srgbClr val="0A0A0A"/>
                </a:solidFill>
                <a:latin typeface="Cambria"/>
                <a:cs typeface="Cambria"/>
              </a:rPr>
              <a:t>повідомлення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від</a:t>
            </a:r>
            <a:r>
              <a:rPr dirty="0" sz="1350" spc="27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регуляторного</a:t>
            </a:r>
            <a:r>
              <a:rPr dirty="0" sz="1350" spc="409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12121"/>
                </a:solidFill>
                <a:latin typeface="Cambria"/>
                <a:cs typeface="Cambria"/>
              </a:rPr>
              <a:t>органу</a:t>
            </a:r>
            <a:r>
              <a:rPr dirty="0" sz="1350" spc="320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Польщі</a:t>
            </a:r>
            <a:r>
              <a:rPr dirty="0" sz="1350" spc="33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 spc="-295">
                <a:solidFill>
                  <a:srgbClr val="414141"/>
                </a:solidFill>
                <a:latin typeface="Cambria"/>
                <a:cs typeface="Cambria"/>
              </a:rPr>
              <a:t>№</a:t>
            </a:r>
            <a:r>
              <a:rPr dirty="0" sz="1350" spc="475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1350" spc="-70">
                <a:solidFill>
                  <a:srgbClr val="333333"/>
                </a:solidFill>
                <a:latin typeface="Cambria"/>
                <a:cs typeface="Cambria"/>
              </a:rPr>
              <a:t>PL/1/131/01</a:t>
            </a:r>
            <a:r>
              <a:rPr dirty="0" sz="1350" spc="459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dirty="0" sz="1350" spc="-30">
                <a:solidFill>
                  <a:srgbClr val="313131"/>
                </a:solidFill>
                <a:latin typeface="Cambria"/>
                <a:cs typeface="Cambria"/>
              </a:rPr>
              <a:t>ЩОДО</a:t>
            </a:r>
            <a:r>
              <a:rPr dirty="0" sz="1350" spc="31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BlДKflИ</a:t>
            </a:r>
            <a:r>
              <a:rPr dirty="0" sz="1350" spc="465">
                <a:solidFill>
                  <a:srgbClr val="161616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3</a:t>
            </a:r>
            <a:r>
              <a:rPr dirty="0" sz="1350" spc="25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C1C1C"/>
                </a:solidFill>
                <a:latin typeface="Cambria"/>
                <a:cs typeface="Cambria"/>
              </a:rPr>
              <a:t>Обігу </a:t>
            </a:r>
            <a:r>
              <a:rPr dirty="0" sz="1350" spc="-30">
                <a:solidFill>
                  <a:srgbClr val="0E0E0E"/>
                </a:solidFill>
                <a:latin typeface="Cambria"/>
                <a:cs typeface="Cambria"/>
              </a:rPr>
              <a:t>лікарських</a:t>
            </a:r>
            <a:r>
              <a:rPr dirty="0" sz="1350" spc="254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засобів</a:t>
            </a:r>
            <a:r>
              <a:rPr dirty="0" sz="1350" spc="204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 spc="-40">
                <a:solidFill>
                  <a:srgbClr val="161616"/>
                </a:solidFill>
                <a:latin typeface="Cambria"/>
                <a:cs typeface="Cambria"/>
              </a:rPr>
              <a:t>виробництва</a:t>
            </a:r>
            <a:r>
              <a:rPr dirty="0" sz="1350" spc="18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 spc="-40">
                <a:solidFill>
                  <a:srgbClr val="282828"/>
                </a:solidFill>
                <a:latin typeface="Cambria"/>
                <a:cs typeface="Cambria"/>
              </a:rPr>
              <a:t>Pharmathen</a:t>
            </a:r>
            <a:r>
              <a:rPr dirty="0" sz="1350" spc="19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242424"/>
                </a:solidFill>
                <a:latin typeface="Cambria"/>
                <a:cs typeface="Cambria"/>
              </a:rPr>
              <a:t>Intemational</a:t>
            </a:r>
            <a:r>
              <a:rPr dirty="0" sz="1350" spc="265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350" spc="85">
                <a:solidFill>
                  <a:srgbClr val="1C1C1C"/>
                </a:solidFill>
                <a:latin typeface="Cambria"/>
                <a:cs typeface="Cambria"/>
              </a:rPr>
              <a:t>Ѕ.А.,</a:t>
            </a:r>
            <a:r>
              <a:rPr dirty="0" sz="1350" spc="14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C1C1C"/>
                </a:solidFill>
                <a:latin typeface="Cambria"/>
                <a:cs typeface="Cambria"/>
              </a:rPr>
              <a:t>Rodopi,</a:t>
            </a:r>
            <a:r>
              <a:rPr dirty="0" sz="1350" spc="16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C1C1C"/>
                </a:solidFill>
                <a:latin typeface="Cambria"/>
                <a:cs typeface="Cambria"/>
              </a:rPr>
              <a:t>Evrou,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38041" y="9002521"/>
            <a:ext cx="60350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Greece,</a:t>
            </a:r>
            <a:r>
              <a:rPr dirty="0" sz="1350" spc="4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у</a:t>
            </a:r>
            <a:r>
              <a:rPr dirty="0" sz="1350" spc="3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31313"/>
                </a:solidFill>
                <a:latin typeface="Cambria"/>
                <a:cs typeface="Cambria"/>
              </a:rPr>
              <a:t>зв'язку</a:t>
            </a:r>
            <a:r>
              <a:rPr dirty="0" sz="1350" spc="6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65">
                <a:solidFill>
                  <a:srgbClr val="333333"/>
                </a:solidFill>
                <a:latin typeface="Cambria"/>
                <a:cs typeface="Cambria"/>
              </a:rPr>
              <a:t>з</a:t>
            </a:r>
            <a:r>
              <a:rPr dirty="0" sz="1350" spc="-75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dirty="0" sz="1350" spc="-45">
                <a:solidFill>
                  <a:srgbClr val="0F0F0F"/>
                </a:solidFill>
                <a:latin typeface="Cambria"/>
                <a:cs typeface="Cambria"/>
              </a:rPr>
              <a:t>виявленням</a:t>
            </a:r>
            <a:r>
              <a:rPr dirty="0" sz="1350" spc="3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363636"/>
                </a:solidFill>
                <a:latin typeface="Cambria"/>
                <a:cs typeface="Cambria"/>
              </a:rPr>
              <a:t>значних</a:t>
            </a:r>
            <a:r>
              <a:rPr dirty="0" sz="1350" spc="45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232323"/>
                </a:solidFill>
                <a:latin typeface="Cambria"/>
                <a:cs typeface="Cambria"/>
              </a:rPr>
              <a:t>порушень</a:t>
            </a:r>
            <a:r>
              <a:rPr dirty="0" sz="1350" spc="7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 spc="-40">
                <a:solidFill>
                  <a:srgbClr val="212121"/>
                </a:solidFill>
                <a:latin typeface="Cambria"/>
                <a:cs typeface="Cambria"/>
              </a:rPr>
              <a:t>асептичних</a:t>
            </a:r>
            <a:r>
              <a:rPr dirty="0" sz="1350" spc="80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1A1A1A"/>
                </a:solidFill>
                <a:latin typeface="Cambria"/>
                <a:cs typeface="Cambria"/>
              </a:rPr>
              <a:t>процесів</a:t>
            </a:r>
            <a:r>
              <a:rPr dirty="0" sz="1350" spc="4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D1D1D"/>
                </a:solidFill>
                <a:latin typeface="Cambria"/>
                <a:cs typeface="Cambria"/>
              </a:rPr>
              <a:t>під</a:t>
            </a:r>
            <a:r>
              <a:rPr dirty="0" sz="1350" spc="35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242424"/>
                </a:solidFill>
                <a:latin typeface="Cambria"/>
                <a:cs typeface="Cambria"/>
              </a:rPr>
              <a:t>час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41054" y="9206738"/>
            <a:ext cx="36264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87780" algn="l"/>
                <a:tab pos="2720340" algn="l"/>
              </a:tabLst>
            </a:pPr>
            <a:r>
              <a:rPr dirty="0" sz="1350">
                <a:solidFill>
                  <a:srgbClr val="0C0C0C"/>
                </a:solidFill>
                <a:latin typeface="Cambria"/>
                <a:cs typeface="Cambria"/>
              </a:rPr>
              <a:t>інспекції</a:t>
            </a:r>
            <a:r>
              <a:rPr dirty="0" sz="1350" spc="420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232323"/>
                </a:solidFill>
                <a:latin typeface="Cambria"/>
                <a:cs typeface="Cambria"/>
              </a:rPr>
              <a:t>FDA</a:t>
            </a:r>
            <a:r>
              <a:rPr dirty="0" sz="1350">
                <a:solidFill>
                  <a:srgbClr val="232323"/>
                </a:solidFill>
                <a:latin typeface="Cambria"/>
                <a:cs typeface="Cambria"/>
              </a:rPr>
              <a:t>	</a:t>
            </a:r>
            <a:r>
              <a:rPr dirty="0" sz="1350">
                <a:solidFill>
                  <a:srgbClr val="333333"/>
                </a:solidFill>
                <a:latin typeface="Cambria"/>
                <a:cs typeface="Cambria"/>
              </a:rPr>
              <a:t>на</a:t>
            </a:r>
            <a:r>
              <a:rPr dirty="0" sz="1350" spc="114">
                <a:solidFill>
                  <a:srgbClr val="333333"/>
                </a:solidFill>
                <a:latin typeface="Cambria"/>
                <a:cs typeface="Cambria"/>
              </a:rPr>
              <a:t>  </a:t>
            </a:r>
            <a:r>
              <a:rPr dirty="0" sz="1350" spc="-10">
                <a:solidFill>
                  <a:srgbClr val="1C1C1C"/>
                </a:solidFill>
                <a:latin typeface="Cambria"/>
                <a:cs typeface="Cambria"/>
              </a:rPr>
              <a:t>виробпичому</a:t>
            </a:r>
            <a:r>
              <a:rPr dirty="0" sz="1350">
                <a:solidFill>
                  <a:srgbClr val="1C1C1C"/>
                </a:solidFill>
                <a:latin typeface="Cambria"/>
                <a:cs typeface="Cambria"/>
              </a:rPr>
              <a:t>	</a:t>
            </a:r>
            <a:r>
              <a:rPr dirty="0" sz="1350" spc="-50">
                <a:solidFill>
                  <a:srgbClr val="1C1C1C"/>
                </a:solidFill>
                <a:latin typeface="Cambria"/>
                <a:cs typeface="Cambria"/>
              </a:rPr>
              <a:t>майданчику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35167" y="9433305"/>
            <a:ext cx="183070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90">
                <a:solidFill>
                  <a:srgbClr val="111111"/>
                </a:solidFill>
                <a:latin typeface="Cambria"/>
                <a:cs typeface="Cambria"/>
              </a:rPr>
              <a:t>(Rodopi,</a:t>
            </a:r>
            <a:r>
              <a:rPr dirty="0" sz="1150" spc="6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150" spc="90">
                <a:solidFill>
                  <a:srgbClr val="161616"/>
                </a:solidFill>
                <a:latin typeface="Cambria"/>
                <a:cs typeface="Cambria"/>
              </a:rPr>
              <a:t>Evrou,</a:t>
            </a:r>
            <a:r>
              <a:rPr dirty="0" sz="1150" spc="12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150" spc="65">
                <a:solidFill>
                  <a:srgbClr val="1A1A1A"/>
                </a:solidFill>
                <a:latin typeface="Cambria"/>
                <a:cs typeface="Cambria"/>
              </a:rPr>
              <a:t>Greece).</a:t>
            </a:r>
            <a:endParaRPr sz="1150">
              <a:latin typeface="Cambria"/>
              <a:cs typeface="Cambri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749322" y="9096413"/>
            <a:ext cx="972819" cy="610870"/>
          </a:xfrm>
          <a:prstGeom prst="rect">
            <a:avLst/>
          </a:prstGeom>
        </p:spPr>
        <p:txBody>
          <a:bodyPr wrap="square" lIns="0" tIns="12255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65"/>
              </a:spcBef>
            </a:pPr>
            <a:r>
              <a:rPr dirty="0" sz="1350" spc="-10">
                <a:solidFill>
                  <a:srgbClr val="131313"/>
                </a:solidFill>
                <a:latin typeface="Cambria"/>
                <a:cs typeface="Cambria"/>
              </a:rPr>
              <a:t>Pharmathen</a:t>
            </a:r>
            <a:endParaRPr sz="1350">
              <a:latin typeface="Cambria"/>
              <a:cs typeface="Cambria"/>
            </a:endParaRPr>
          </a:p>
          <a:p>
            <a:pPr algn="r" marR="30480">
              <a:lnSpc>
                <a:spcPct val="100000"/>
              </a:lnSpc>
              <a:spcBef>
                <a:spcPts val="740"/>
              </a:spcBef>
            </a:pPr>
            <a:r>
              <a:rPr dirty="0" sz="1150" spc="-25">
                <a:latin typeface="Cambria"/>
                <a:cs typeface="Cambria"/>
              </a:rPr>
              <a:t>Т</a:t>
            </a:r>
            <a:r>
              <a:rPr dirty="0" baseline="5847" sz="1425" spc="-37">
                <a:latin typeface="Cambria"/>
                <a:cs typeface="Cambria"/>
              </a:rPr>
              <a:t>В</a:t>
            </a:r>
            <a:endParaRPr baseline="5847" sz="1425">
              <a:latin typeface="Cambria"/>
              <a:cs typeface="Cambri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721634" y="9206738"/>
            <a:ext cx="1435735" cy="1263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068705" algn="l"/>
              </a:tabLst>
            </a:pPr>
            <a:r>
              <a:rPr dirty="0" sz="1350" spc="-10">
                <a:solidFill>
                  <a:srgbClr val="131313"/>
                </a:solidFill>
                <a:latin typeface="Cambria"/>
                <a:cs typeface="Cambria"/>
              </a:rPr>
              <a:t>Inteшational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	</a:t>
            </a:r>
            <a:r>
              <a:rPr dirty="0" sz="1350" spc="-25">
                <a:solidFill>
                  <a:srgbClr val="1F1F1F"/>
                </a:solidFill>
                <a:latin typeface="Cambria"/>
                <a:cs typeface="Cambria"/>
              </a:rPr>
              <a:t>S.А</a:t>
            </a:r>
            <a:endParaRPr sz="1350">
              <a:latin typeface="Cambria"/>
              <a:cs typeface="Cambria"/>
            </a:endParaRPr>
          </a:p>
          <a:p>
            <a:pPr algn="just" marL="212725">
              <a:lnSpc>
                <a:spcPts val="1270"/>
              </a:lnSpc>
              <a:spcBef>
                <a:spcPts val="835"/>
              </a:spcBef>
            </a:pPr>
            <a:r>
              <a:rPr dirty="0" baseline="4830" sz="1725" spc="-135">
                <a:latin typeface="Cambria"/>
                <a:cs typeface="Cambria"/>
              </a:rPr>
              <a:t>Д</a:t>
            </a:r>
            <a:r>
              <a:rPr dirty="0" baseline="9259" sz="1350" spc="-135">
                <a:latin typeface="Cambria"/>
                <a:cs typeface="Cambria"/>
              </a:rPr>
              <a:t>е</a:t>
            </a:r>
            <a:r>
              <a:rPr dirty="0" baseline="4830" sz="1725" spc="-135">
                <a:latin typeface="Cambria"/>
                <a:cs typeface="Cambria"/>
              </a:rPr>
              <a:t>рж</a:t>
            </a:r>
            <a:r>
              <a:rPr dirty="0" baseline="6172" sz="1350" spc="-135">
                <a:latin typeface="Cambria"/>
                <a:cs typeface="Cambria"/>
              </a:rPr>
              <a:t>а</a:t>
            </a:r>
            <a:r>
              <a:rPr dirty="0" baseline="4830" sz="1725" spc="-135">
                <a:latin typeface="Cambria"/>
                <a:cs typeface="Cambria"/>
              </a:rPr>
              <a:t>вна</a:t>
            </a:r>
            <a:r>
              <a:rPr dirty="0" sz="1150" spc="-90">
                <a:latin typeface="Cambria"/>
                <a:cs typeface="Cambria"/>
              </a:rPr>
              <a:t>служба</a:t>
            </a:r>
            <a:r>
              <a:rPr dirty="0" sz="1150" spc="55">
                <a:latin typeface="Cambria"/>
                <a:cs typeface="Cambria"/>
              </a:rPr>
              <a:t> </a:t>
            </a:r>
            <a:r>
              <a:rPr dirty="0" sz="1150" spc="-50">
                <a:latin typeface="Cambria"/>
                <a:cs typeface="Cambria"/>
              </a:rPr>
              <a:t>з</a:t>
            </a:r>
            <a:endParaRPr sz="1150">
              <a:latin typeface="Cambria"/>
              <a:cs typeface="Cambria"/>
            </a:endParaRPr>
          </a:p>
          <a:p>
            <a:pPr algn="just" marL="156845">
              <a:lnSpc>
                <a:spcPts val="940"/>
              </a:lnSpc>
            </a:pPr>
            <a:r>
              <a:rPr dirty="0" sz="950">
                <a:latin typeface="Times New Roman"/>
                <a:cs typeface="Times New Roman"/>
              </a:rPr>
              <a:t>лікарських</a:t>
            </a:r>
            <a:r>
              <a:rPr dirty="0" sz="950" spc="17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засобів</a:t>
            </a:r>
            <a:r>
              <a:rPr dirty="0" sz="950" spc="120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та</a:t>
            </a:r>
            <a:endParaRPr sz="950">
              <a:latin typeface="Times New Roman"/>
              <a:cs typeface="Times New Roman"/>
            </a:endParaRPr>
          </a:p>
          <a:p>
            <a:pPr algn="just" marL="277495" marR="266065" indent="157480">
              <a:lnSpc>
                <a:spcPct val="83700"/>
              </a:lnSpc>
              <a:spcBef>
                <a:spcPts val="105"/>
              </a:spcBef>
            </a:pPr>
            <a:r>
              <a:rPr dirty="0" sz="1000">
                <a:latin typeface="Times New Roman"/>
                <a:cs typeface="Times New Roman"/>
              </a:rPr>
              <a:t>контролю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00" spc="-10">
                <a:latin typeface="Times New Roman"/>
                <a:cs typeface="Times New Roman"/>
              </a:rPr>
              <a:t>наркотиками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у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35890">
              <a:lnSpc>
                <a:spcPts val="103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 marL="145415">
              <a:lnSpc>
                <a:spcPct val="100000"/>
              </a:lnSpc>
              <a:spcBef>
                <a:spcPts val="15"/>
              </a:spcBef>
            </a:pPr>
            <a:r>
              <a:rPr dirty="0" sz="800" spc="-10">
                <a:latin typeface="Times New Roman"/>
                <a:cs typeface="Times New Roman"/>
              </a:rPr>
              <a:t>N•l7/02.12-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10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14.01.2026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304242" y="9996423"/>
            <a:ext cx="67754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3675" algn="l"/>
              </a:tabLst>
            </a:pPr>
            <a:r>
              <a:rPr dirty="0" sz="700" spc="-25">
                <a:solidFill>
                  <a:srgbClr val="8C8C8C"/>
                </a:solidFill>
                <a:latin typeface="Lucida Sans Unicode"/>
                <a:cs typeface="Lucida Sans Unicode"/>
              </a:rPr>
              <a:t>‘’</a:t>
            </a:r>
            <a:r>
              <a:rPr dirty="0" sz="700">
                <a:solidFill>
                  <a:srgbClr val="8C8C8C"/>
                </a:solidFill>
                <a:latin typeface="Lucida Sans Unicode"/>
                <a:cs typeface="Lucida Sans Unicode"/>
              </a:rPr>
              <a:t>	</a:t>
            </a:r>
            <a:r>
              <a:rPr dirty="0" sz="700" spc="-25">
                <a:solidFill>
                  <a:srgbClr val="505050"/>
                </a:solidFill>
                <a:latin typeface="Lucida Sans Unicode"/>
                <a:cs typeface="Lucida Sans Unicode"/>
              </a:rPr>
              <a:t>Л,епжлік</a:t>
            </a:r>
            <a:r>
              <a:rPr dirty="0" sz="700" spc="1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25">
                <a:solidFill>
                  <a:srgbClr val="505050"/>
                </a:solidFill>
                <a:latin typeface="Lucida Sans Unicode"/>
                <a:cs typeface="Lucida Sans Unicode"/>
              </a:rPr>
              <a:t>.л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146305" y="9996423"/>
            <a:ext cx="7683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0">
                <a:solidFill>
                  <a:srgbClr val="808080"/>
                </a:solidFill>
                <a:latin typeface="Lucida Sans Unicode"/>
                <a:cs typeface="Lucida Sans Unicode"/>
              </a:rPr>
              <a:t>d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482095" y="10080752"/>
            <a:ext cx="217995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60">
                <a:solidFill>
                  <a:srgbClr val="3A3A3A"/>
                </a:solidFill>
                <a:latin typeface="Lucida Sans Unicode"/>
                <a:cs typeface="Lucida Sans Unicode"/>
              </a:rPr>
              <a:t>N.°8-001.33002.0!17</a:t>
            </a:r>
            <a:r>
              <a:rPr dirty="0" sz="900" spc="-60">
                <a:solidFill>
                  <a:srgbClr val="5D5D5D"/>
                </a:solidFill>
                <a:latin typeface="Lucida Sans Unicode"/>
                <a:cs typeface="Lucida Sans Unicode"/>
              </a:rPr>
              <a:t>-</a:t>
            </a:r>
            <a:r>
              <a:rPr dirty="0" sz="900" spc="-114">
                <a:solidFill>
                  <a:srgbClr val="5D5D5D"/>
                </a:solidFill>
                <a:latin typeface="Lucida Sans Unicode"/>
                <a:cs typeface="Lucida Sans Unicode"/>
              </a:rPr>
              <a:t>26</a:t>
            </a:r>
            <a:r>
              <a:rPr dirty="0" sz="900" spc="70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0">
                <a:solidFill>
                  <a:srgbClr val="707070"/>
                </a:solidFill>
                <a:latin typeface="Lucida Sans Unicode"/>
                <a:cs typeface="Lucida Sans Unicode"/>
              </a:rPr>
              <a:t>RÏД</a:t>
            </a:r>
            <a:r>
              <a:rPr dirty="0" sz="900" spc="35">
                <a:solidFill>
                  <a:srgbClr val="707070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0">
                <a:solidFill>
                  <a:srgbClr val="565656"/>
                </a:solidFill>
                <a:latin typeface="Lucida Sans Unicode"/>
                <a:cs typeface="Lucida Sans Unicode"/>
              </a:rPr>
              <a:t>14.01.2026</a:t>
            </a:r>
            <a:endParaRPr sz="9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70147" y="8421623"/>
            <a:ext cx="736091" cy="49377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61103" y="8366759"/>
            <a:ext cx="402336" cy="54864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8427" y="8759952"/>
            <a:ext cx="928116" cy="128016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69847" y="9550907"/>
            <a:ext cx="1773936" cy="86868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006796" y="664464"/>
            <a:ext cx="6091555" cy="826770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algn="just" marL="12700" marR="45085" indent="444500">
              <a:lnSpc>
                <a:spcPct val="103699"/>
              </a:lnSpc>
              <a:spcBef>
                <a:spcPts val="35"/>
              </a:spcBef>
            </a:pPr>
            <a:r>
              <a:rPr dirty="0" sz="1400">
                <a:solidFill>
                  <a:srgbClr val="1A1A1A"/>
                </a:solidFill>
                <a:latin typeface="Cambria"/>
                <a:cs typeface="Cambria"/>
              </a:rPr>
              <a:t>3</a:t>
            </a:r>
            <a:r>
              <a:rPr dirty="0" sz="1400" spc="-8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 spc="-45">
                <a:solidFill>
                  <a:srgbClr val="0C0C0C"/>
                </a:solidFill>
                <a:latin typeface="Cambria"/>
                <a:cs typeface="Cambria"/>
              </a:rPr>
              <a:t>метою</a:t>
            </a:r>
            <a:r>
              <a:rPr dirty="0" sz="1400" spc="-15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400" spc="-75">
                <a:solidFill>
                  <a:srgbClr val="181818"/>
                </a:solidFill>
                <a:latin typeface="Cambria"/>
                <a:cs typeface="Cambria"/>
              </a:rPr>
              <a:t>активної</a:t>
            </a:r>
            <a:r>
              <a:rPr dirty="0" sz="140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1F1F1F"/>
                </a:solidFill>
                <a:latin typeface="Cambria"/>
                <a:cs typeface="Cambria"/>
              </a:rPr>
              <a:t>протидїї</a:t>
            </a:r>
            <a:r>
              <a:rPr dirty="0" sz="1400" spc="-1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1A1A1A"/>
                </a:solidFill>
                <a:latin typeface="Cambria"/>
                <a:cs typeface="Cambria"/>
              </a:rPr>
              <a:t>поішіренню</a:t>
            </a:r>
            <a:r>
              <a:rPr dirty="0" sz="1400" spc="3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131313"/>
                </a:solidFill>
                <a:latin typeface="Cambria"/>
                <a:cs typeface="Cambria"/>
              </a:rPr>
              <a:t>пікарських</a:t>
            </a:r>
            <a:r>
              <a:rPr dirty="0" sz="1400" spc="5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 spc="-30">
                <a:solidFill>
                  <a:srgbClr val="181818"/>
                </a:solidFill>
                <a:latin typeface="Cambria"/>
                <a:cs typeface="Cambria"/>
              </a:rPr>
              <a:t>засобів, </a:t>
            </a:r>
            <a:r>
              <a:rPr dirty="0" sz="1400">
                <a:solidFill>
                  <a:srgbClr val="262626"/>
                </a:solidFill>
                <a:latin typeface="Cambria"/>
                <a:cs typeface="Cambria"/>
              </a:rPr>
              <a:t>з</a:t>
            </a:r>
            <a:r>
              <a:rPr dirty="0" sz="1400" spc="-7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400" spc="-70">
                <a:solidFill>
                  <a:srgbClr val="161616"/>
                </a:solidFill>
                <a:latin typeface="Cambria"/>
                <a:cs typeface="Cambria"/>
              </a:rPr>
              <a:t>огляду</a:t>
            </a:r>
            <a:r>
              <a:rPr dirty="0" sz="1400" spc="1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 spc="-35">
                <a:solidFill>
                  <a:srgbClr val="0F0F0F"/>
                </a:solidFill>
                <a:latin typeface="Cambria"/>
                <a:cs typeface="Cambria"/>
              </a:rPr>
              <a:t>на</a:t>
            </a:r>
            <a:r>
              <a:rPr dirty="0" sz="1400" spc="-3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242424"/>
                </a:solidFill>
                <a:latin typeface="Cambria"/>
                <a:cs typeface="Cambria"/>
              </a:rPr>
              <a:t>те, </a:t>
            </a:r>
            <a:r>
              <a:rPr dirty="0" sz="1400">
                <a:solidFill>
                  <a:srgbClr val="1A1A1A"/>
                </a:solidFill>
                <a:latin typeface="Cambria"/>
                <a:cs typeface="Cambria"/>
              </a:rPr>
              <a:t>що</a:t>
            </a:r>
            <a:r>
              <a:rPr dirty="0" sz="1400" spc="-3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31313"/>
                </a:solidFill>
                <a:latin typeface="Cambria"/>
                <a:cs typeface="Cambria"/>
              </a:rPr>
              <a:t>така</a:t>
            </a:r>
            <a:r>
              <a:rPr dirty="0" sz="1400" spc="-1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 spc="-30">
                <a:solidFill>
                  <a:srgbClr val="151515"/>
                </a:solidFill>
                <a:latin typeface="Cambria"/>
                <a:cs typeface="Cambria"/>
              </a:rPr>
              <a:t>продукція</a:t>
            </a:r>
            <a:r>
              <a:rPr dirty="0" sz="1400" spc="60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383838"/>
                </a:solidFill>
                <a:latin typeface="Cambria"/>
                <a:cs typeface="Cambria"/>
              </a:rPr>
              <a:t>с</a:t>
            </a:r>
            <a:r>
              <a:rPr dirty="0" sz="1400" spc="3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400" spc="-45">
                <a:solidFill>
                  <a:srgbClr val="1D1D1D"/>
                </a:solidFill>
                <a:latin typeface="Cambria"/>
                <a:cs typeface="Cambria"/>
              </a:rPr>
              <a:t>небезпечною</a:t>
            </a:r>
            <a:r>
              <a:rPr dirty="0" sz="1400" spc="70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B2B2B"/>
                </a:solidFill>
                <a:latin typeface="Cambria"/>
                <a:cs typeface="Cambria"/>
              </a:rPr>
              <a:t>та</a:t>
            </a:r>
            <a:r>
              <a:rPr dirty="0" sz="1400" spc="-20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343434"/>
                </a:solidFill>
                <a:latin typeface="Cambria"/>
                <a:cs typeface="Cambria"/>
              </a:rPr>
              <a:t>може</a:t>
            </a:r>
            <a:r>
              <a:rPr dirty="0" sz="1400" spc="5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212121"/>
                </a:solidFill>
                <a:latin typeface="Cambria"/>
                <a:cs typeface="Cambria"/>
              </a:rPr>
              <a:t>нести</a:t>
            </a:r>
            <a:r>
              <a:rPr dirty="0" sz="1400" spc="30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00" spc="-20">
                <a:solidFill>
                  <a:srgbClr val="212121"/>
                </a:solidFill>
                <a:latin typeface="Cambria"/>
                <a:cs typeface="Cambria"/>
              </a:rPr>
              <a:t>загрозу</a:t>
            </a:r>
            <a:r>
              <a:rPr dirty="0" sz="1400" spc="90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00" spc="-45">
                <a:solidFill>
                  <a:srgbClr val="1F1F1F"/>
                </a:solidFill>
                <a:latin typeface="Cambria"/>
                <a:cs typeface="Cambria"/>
              </a:rPr>
              <a:t>життю</a:t>
            </a:r>
            <a:r>
              <a:rPr dirty="0" sz="140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62626"/>
                </a:solidFill>
                <a:latin typeface="Cambria"/>
                <a:cs typeface="Cambria"/>
              </a:rPr>
              <a:t>та</a:t>
            </a:r>
            <a:r>
              <a:rPr dirty="0" sz="1400" spc="-3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400" spc="-45">
                <a:solidFill>
                  <a:srgbClr val="0C0C0C"/>
                </a:solidFill>
                <a:latin typeface="Cambria"/>
                <a:cs typeface="Cambria"/>
              </a:rPr>
              <a:t>здоров</a:t>
            </a:r>
            <a:r>
              <a:rPr dirty="0" sz="1400" spc="-15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400" spc="10">
                <a:solidFill>
                  <a:srgbClr val="2A2A2A"/>
                </a:solidFill>
                <a:latin typeface="Cambria"/>
                <a:cs typeface="Cambria"/>
              </a:rPr>
              <a:t>ю </a:t>
            </a:r>
            <a:r>
              <a:rPr dirty="0" sz="1300" spc="-10">
                <a:latin typeface="Cambria"/>
                <a:cs typeface="Cambria"/>
              </a:rPr>
              <a:t>населення:</a:t>
            </a:r>
            <a:endParaRPr sz="1300">
              <a:latin typeface="Cambria"/>
              <a:cs typeface="Cambria"/>
            </a:endParaRPr>
          </a:p>
          <a:p>
            <a:pPr algn="just" marL="469265">
              <a:lnSpc>
                <a:spcPts val="1485"/>
              </a:lnSpc>
            </a:pPr>
            <a:r>
              <a:rPr dirty="0" sz="1400" spc="110">
                <a:solidFill>
                  <a:srgbClr val="212121"/>
                </a:solidFill>
                <a:latin typeface="Cambria"/>
                <a:cs typeface="Cambria"/>
              </a:rPr>
              <a:t>ЗАБОРОНЯЮ</a:t>
            </a:r>
            <a:r>
              <a:rPr dirty="0" sz="1400" spc="70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1D1D1D"/>
                </a:solidFill>
                <a:latin typeface="Cambria"/>
                <a:cs typeface="Cambria"/>
              </a:rPr>
              <a:t>реалізацію,</a:t>
            </a:r>
            <a:r>
              <a:rPr dirty="0" sz="1400" spc="90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400" spc="-70">
                <a:solidFill>
                  <a:srgbClr val="212121"/>
                </a:solidFill>
                <a:latin typeface="Cambria"/>
                <a:cs typeface="Cambria"/>
              </a:rPr>
              <a:t>зберігання</a:t>
            </a:r>
            <a:r>
              <a:rPr dirty="0" sz="1400" spc="5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1C1C1C"/>
                </a:solidFill>
                <a:latin typeface="Cambria"/>
                <a:cs typeface="Cambria"/>
              </a:rPr>
              <a:t>та</a:t>
            </a:r>
            <a:r>
              <a:rPr dirty="0" sz="1400" spc="-2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400" spc="-65">
                <a:solidFill>
                  <a:srgbClr val="232323"/>
                </a:solidFill>
                <a:latin typeface="Cambria"/>
                <a:cs typeface="Cambria"/>
              </a:rPr>
              <a:t>застосування</a:t>
            </a:r>
            <a:r>
              <a:rPr dirty="0" sz="1400" spc="5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 spc="-20">
                <a:solidFill>
                  <a:srgbClr val="131313"/>
                </a:solidFill>
                <a:latin typeface="Cambria"/>
                <a:cs typeface="Cambria"/>
              </a:rPr>
              <a:t>незаресстрованих</a:t>
            </a:r>
            <a:endParaRPr sz="1400">
              <a:latin typeface="Cambria"/>
              <a:cs typeface="Cambria"/>
            </a:endParaRPr>
          </a:p>
          <a:p>
            <a:pPr algn="just" marL="20320" marR="43815" indent="2540">
              <a:lnSpc>
                <a:spcPts val="1689"/>
              </a:lnSpc>
              <a:spcBef>
                <a:spcPts val="35"/>
              </a:spcBef>
            </a:pPr>
            <a:r>
              <a:rPr dirty="0" sz="1400">
                <a:latin typeface="Cambria"/>
                <a:cs typeface="Cambria"/>
              </a:rPr>
              <a:t>лікарських</a:t>
            </a:r>
            <a:r>
              <a:rPr dirty="0" sz="1400" spc="320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засобів,</a:t>
            </a:r>
            <a:r>
              <a:rPr dirty="0" sz="1400" spc="315"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51515"/>
                </a:solidFill>
                <a:latin typeface="Cambria"/>
                <a:cs typeface="Cambria"/>
              </a:rPr>
              <a:t>внробннцтва</a:t>
            </a:r>
            <a:r>
              <a:rPr dirty="0" sz="1400" spc="360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Phяrmathen</a:t>
            </a:r>
            <a:r>
              <a:rPr dirty="0" sz="1400" spc="360"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D1D1D"/>
                </a:solidFill>
                <a:latin typeface="Cambria"/>
                <a:cs typeface="Cambria"/>
              </a:rPr>
              <a:t>International</a:t>
            </a:r>
            <a:r>
              <a:rPr dirty="0" sz="1400" spc="335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400" spc="75">
                <a:solidFill>
                  <a:srgbClr val="212121"/>
                </a:solidFill>
                <a:latin typeface="Cambria"/>
                <a:cs typeface="Cambria"/>
              </a:rPr>
              <a:t>Ѕ.А.,</a:t>
            </a:r>
            <a:r>
              <a:rPr dirty="0" sz="1400" spc="204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0F0F0F"/>
                </a:solidFill>
                <a:latin typeface="Cambria"/>
                <a:cs typeface="Cambria"/>
              </a:rPr>
              <a:t>Rodopi, </a:t>
            </a:r>
            <a:r>
              <a:rPr dirty="0" sz="1400">
                <a:latin typeface="Cambria"/>
                <a:cs typeface="Cambria"/>
              </a:rPr>
              <a:t>Evrou,</a:t>
            </a:r>
            <a:r>
              <a:rPr dirty="0" sz="1400" spc="270"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0E0E0E"/>
                </a:solidFill>
                <a:latin typeface="Cambria"/>
                <a:cs typeface="Cambria"/>
              </a:rPr>
              <a:t>Greece:</a:t>
            </a:r>
            <a:endParaRPr sz="1400">
              <a:latin typeface="Cambria"/>
              <a:cs typeface="Cambria"/>
            </a:endParaRPr>
          </a:p>
          <a:p>
            <a:pPr algn="just" marL="473709">
              <a:lnSpc>
                <a:spcPts val="1515"/>
              </a:lnSpc>
            </a:pPr>
            <a:r>
              <a:rPr dirty="0" sz="1400">
                <a:solidFill>
                  <a:srgbClr val="333333"/>
                </a:solidFill>
                <a:latin typeface="Cambria"/>
                <a:cs typeface="Cambria"/>
              </a:rPr>
              <a:t>-</a:t>
            </a:r>
            <a:r>
              <a:rPr dirty="0" sz="1400" spc="-15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dirty="0" sz="1400" spc="-30">
                <a:latin typeface="Cambria"/>
                <a:cs typeface="Cambria"/>
              </a:rPr>
              <a:t>серій</a:t>
            </a:r>
            <a:r>
              <a:rPr dirty="0" sz="1400" spc="-40">
                <a:latin typeface="Cambria"/>
                <a:cs typeface="Cambria"/>
              </a:rPr>
              <a:t> </a:t>
            </a:r>
            <a:r>
              <a:rPr dirty="0" sz="1400" spc="-60">
                <a:solidFill>
                  <a:srgbClr val="111111"/>
                </a:solidFill>
                <a:latin typeface="Cambria"/>
                <a:cs typeface="Cambria"/>
              </a:rPr>
              <a:t>4500575,</a:t>
            </a:r>
            <a:r>
              <a:rPr dirty="0" sz="1400" spc="4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400" spc="-65">
                <a:solidFill>
                  <a:srgbClr val="131313"/>
                </a:solidFill>
                <a:latin typeface="Cambria"/>
                <a:cs typeface="Cambria"/>
              </a:rPr>
              <a:t>4401275,</a:t>
            </a:r>
            <a:r>
              <a:rPr dirty="0" sz="1400" spc="7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 spc="-75">
                <a:solidFill>
                  <a:srgbClr val="313131"/>
                </a:solidFill>
                <a:latin typeface="Cambria"/>
                <a:cs typeface="Cambria"/>
              </a:rPr>
              <a:t>4400803</a:t>
            </a:r>
            <a:r>
              <a:rPr dirty="0" sz="1400" spc="5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400" spc="-60">
                <a:solidFill>
                  <a:srgbClr val="1C1C1C"/>
                </a:solidFill>
                <a:latin typeface="Cambria"/>
                <a:cs typeface="Cambria"/>
              </a:rPr>
              <a:t>лікарського</a:t>
            </a:r>
            <a:r>
              <a:rPr dirty="0" sz="1400" spc="7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212121"/>
                </a:solidFill>
                <a:latin typeface="Cambria"/>
                <a:cs typeface="Cambria"/>
              </a:rPr>
              <a:t>засобу</a:t>
            </a:r>
            <a:r>
              <a:rPr dirty="0" sz="1400" spc="4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00" spc="105">
                <a:solidFill>
                  <a:srgbClr val="2F2F2F"/>
                </a:solidFill>
                <a:latin typeface="Cambria"/>
                <a:cs typeface="Cambria"/>
              </a:rPr>
              <a:t>PALIFREN</a:t>
            </a:r>
            <a:r>
              <a:rPr dirty="0" sz="1400" spc="-25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1400" spc="135">
                <a:solidFill>
                  <a:srgbClr val="181818"/>
                </a:solidFill>
                <a:latin typeface="Cambria"/>
                <a:cs typeface="Cambria"/>
              </a:rPr>
              <a:t>LONG</a:t>
            </a:r>
            <a:endParaRPr sz="1400">
              <a:latin typeface="Cambria"/>
              <a:cs typeface="Cambria"/>
            </a:endParaRPr>
          </a:p>
          <a:p>
            <a:pPr algn="just" marL="35560" marR="50165" indent="-8890">
              <a:lnSpc>
                <a:spcPts val="1580"/>
              </a:lnSpc>
              <a:spcBef>
                <a:spcPts val="125"/>
              </a:spcBef>
            </a:pPr>
            <a:r>
              <a:rPr dirty="0" sz="1400">
                <a:latin typeface="Cambria"/>
                <a:cs typeface="Cambria"/>
              </a:rPr>
              <a:t>50</a:t>
            </a:r>
            <a:r>
              <a:rPr dirty="0" sz="1400" spc="7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mg</a:t>
            </a:r>
            <a:r>
              <a:rPr dirty="0" sz="1400" spc="55"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31313"/>
                </a:solidFill>
                <a:latin typeface="Cambria"/>
                <a:cs typeface="Cambria"/>
              </a:rPr>
              <a:t>(Paliperidonum),</a:t>
            </a:r>
            <a:r>
              <a:rPr dirty="0" sz="1400" spc="3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D1D1D"/>
                </a:solidFill>
                <a:latin typeface="Cambria"/>
                <a:cs typeface="Cambria"/>
              </a:rPr>
              <a:t>пролонговапа</a:t>
            </a:r>
            <a:r>
              <a:rPr dirty="0" sz="1400" spc="175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62626"/>
                </a:solidFill>
                <a:latin typeface="Cambria"/>
                <a:cs typeface="Cambria"/>
              </a:rPr>
              <a:t>суспензія</a:t>
            </a:r>
            <a:r>
              <a:rPr dirty="0" sz="1400" spc="16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D2D2D"/>
                </a:solidFill>
                <a:latin typeface="Cambria"/>
                <a:cs typeface="Cambria"/>
              </a:rPr>
              <a:t>для</a:t>
            </a:r>
            <a:r>
              <a:rPr dirty="0" sz="1400" spc="85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62626"/>
                </a:solidFill>
                <a:latin typeface="Cambria"/>
                <a:cs typeface="Cambria"/>
              </a:rPr>
              <a:t>ін'екцій</a:t>
            </a:r>
            <a:r>
              <a:rPr dirty="0" sz="1400" spc="13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12121"/>
                </a:solidFill>
                <a:latin typeface="Cambria"/>
                <a:cs typeface="Cambria"/>
              </a:rPr>
              <a:t>у</a:t>
            </a:r>
            <a:r>
              <a:rPr dirty="0" sz="1400" spc="9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111111"/>
                </a:solidFill>
                <a:latin typeface="Cambria"/>
                <a:cs typeface="Cambria"/>
              </a:rPr>
              <a:t>попередньо </a:t>
            </a:r>
            <a:r>
              <a:rPr dirty="0" sz="1400" spc="-20">
                <a:latin typeface="Cambria"/>
                <a:cs typeface="Cambria"/>
              </a:rPr>
              <a:t>наповненому</a:t>
            </a:r>
            <a:r>
              <a:rPr dirty="0" sz="1400" spc="85"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C1C1C"/>
                </a:solidFill>
                <a:latin typeface="Cambria"/>
                <a:cs typeface="Cambria"/>
              </a:rPr>
              <a:t>шпрвці;</a:t>
            </a:r>
            <a:endParaRPr sz="1400">
              <a:latin typeface="Cambria"/>
              <a:cs typeface="Cambria"/>
            </a:endParaRPr>
          </a:p>
          <a:p>
            <a:pPr algn="just" marL="29209" marR="33655" indent="453390">
              <a:lnSpc>
                <a:spcPts val="1580"/>
              </a:lnSpc>
              <a:spcBef>
                <a:spcPts val="45"/>
              </a:spcBef>
            </a:pPr>
            <a:r>
              <a:rPr dirty="0" sz="1400">
                <a:solidFill>
                  <a:srgbClr val="1C1C1C"/>
                </a:solidFill>
                <a:latin typeface="Cambria"/>
                <a:cs typeface="Cambria"/>
              </a:rPr>
              <a:t>-</a:t>
            </a:r>
            <a:r>
              <a:rPr dirty="0" sz="1400" spc="-3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серій</a:t>
            </a:r>
            <a:r>
              <a:rPr dirty="0" sz="1400" spc="-30">
                <a:latin typeface="Cambria"/>
                <a:cs typeface="Cambria"/>
              </a:rPr>
              <a:t> </a:t>
            </a:r>
            <a:r>
              <a:rPr dirty="0" sz="1400" spc="-40">
                <a:solidFill>
                  <a:srgbClr val="1C1C1C"/>
                </a:solidFill>
                <a:latin typeface="Cambria"/>
                <a:cs typeface="Cambria"/>
              </a:rPr>
              <a:t>4500970,</a:t>
            </a:r>
            <a:r>
              <a:rPr dirty="0" sz="1400" spc="3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400" spc="-45">
                <a:solidFill>
                  <a:srgbClr val="181818"/>
                </a:solidFill>
                <a:latin typeface="Cambria"/>
                <a:cs typeface="Cambria"/>
              </a:rPr>
              <a:t>4500771,</a:t>
            </a:r>
            <a:r>
              <a:rPr dirty="0" sz="1400" spc="1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282828"/>
                </a:solidFill>
                <a:latin typeface="Cambria"/>
                <a:cs typeface="Cambria"/>
              </a:rPr>
              <a:t>4500442,</a:t>
            </a:r>
            <a:r>
              <a:rPr dirty="0" sz="1400" spc="-5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400" spc="-45">
                <a:solidFill>
                  <a:srgbClr val="151515"/>
                </a:solidFill>
                <a:latin typeface="Cambria"/>
                <a:cs typeface="Cambria"/>
              </a:rPr>
              <a:t>4401435,</a:t>
            </a:r>
            <a:r>
              <a:rPr dirty="0" sz="1400" spc="15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1F1F1F"/>
                </a:solidFill>
                <a:latin typeface="Cambria"/>
                <a:cs typeface="Cambria"/>
              </a:rPr>
              <a:t>4400975</a:t>
            </a:r>
            <a:r>
              <a:rPr dirty="0" sz="1400" spc="4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181818"/>
                </a:solidFill>
                <a:latin typeface="Cambria"/>
                <a:cs typeface="Cambria"/>
              </a:rPr>
              <a:t>лікарського</a:t>
            </a:r>
            <a:r>
              <a:rPr dirty="0" sz="1400" spc="-1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31313"/>
                </a:solidFill>
                <a:latin typeface="Cambria"/>
                <a:cs typeface="Cambria"/>
              </a:rPr>
              <a:t>засобу </a:t>
            </a:r>
            <a:r>
              <a:rPr dirty="0" sz="1400" spc="120">
                <a:solidFill>
                  <a:srgbClr val="151515"/>
                </a:solidFill>
                <a:latin typeface="Cambria"/>
                <a:cs typeface="Cambria"/>
              </a:rPr>
              <a:t>PALIFREN</a:t>
            </a:r>
            <a:r>
              <a:rPr dirty="0" sz="1400" spc="300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400" spc="175">
                <a:solidFill>
                  <a:srgbClr val="282828"/>
                </a:solidFill>
                <a:latin typeface="Cambria"/>
                <a:cs typeface="Cambria"/>
              </a:rPr>
              <a:t>LONG</a:t>
            </a:r>
            <a:r>
              <a:rPr dirty="0" sz="1400" spc="31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81818"/>
                </a:solidFill>
                <a:latin typeface="Cambria"/>
                <a:cs typeface="Cambria"/>
              </a:rPr>
              <a:t>75</a:t>
            </a:r>
            <a:r>
              <a:rPr dirty="0" sz="1400" spc="28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A2A2A"/>
                </a:solidFill>
                <a:latin typeface="Cambria"/>
                <a:cs typeface="Cambria"/>
              </a:rPr>
              <a:t>вig</a:t>
            </a:r>
            <a:r>
              <a:rPr dirty="0" sz="1400" spc="35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4B4B4B"/>
                </a:solidFill>
                <a:latin typeface="Cambria"/>
                <a:cs typeface="Cambria"/>
              </a:rPr>
              <a:t>(</a:t>
            </a:r>
            <a:r>
              <a:rPr dirty="0" sz="1400" spc="275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D1D1D"/>
                </a:solidFill>
                <a:latin typeface="Cambria"/>
                <a:cs typeface="Cambria"/>
              </a:rPr>
              <a:t>Paliperidonum),</a:t>
            </a:r>
            <a:r>
              <a:rPr dirty="0" sz="1400" spc="220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F1F1F"/>
                </a:solidFill>
                <a:latin typeface="Cambria"/>
                <a:cs typeface="Cambria"/>
              </a:rPr>
              <a:t>пролонгована</a:t>
            </a:r>
            <a:r>
              <a:rPr dirty="0" sz="1400" spc="46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 spc="-20">
                <a:solidFill>
                  <a:srgbClr val="1F1F1F"/>
                </a:solidFill>
                <a:latin typeface="Cambria"/>
                <a:cs typeface="Cambria"/>
              </a:rPr>
              <a:t>еуепеизія</a:t>
            </a:r>
            <a:r>
              <a:rPr dirty="0" sz="1400" spc="39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212121"/>
                </a:solidFill>
                <a:latin typeface="Cambria"/>
                <a:cs typeface="Cambria"/>
              </a:rPr>
              <a:t>для</a:t>
            </a:r>
            <a:endParaRPr sz="1400">
              <a:latin typeface="Cambria"/>
              <a:cs typeface="Cambria"/>
            </a:endParaRPr>
          </a:p>
          <a:p>
            <a:pPr algn="just" marL="32384">
              <a:lnSpc>
                <a:spcPts val="1540"/>
              </a:lnSpc>
            </a:pPr>
            <a:r>
              <a:rPr dirty="0" sz="1400">
                <a:latin typeface="Cambria"/>
                <a:cs typeface="Cambria"/>
              </a:rPr>
              <a:t>ін'скцій</a:t>
            </a:r>
            <a:r>
              <a:rPr dirty="0" sz="1400" spc="75"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32323"/>
                </a:solidFill>
                <a:latin typeface="Cambria"/>
                <a:cs typeface="Cambria"/>
              </a:rPr>
              <a:t>у</a:t>
            </a:r>
            <a:r>
              <a:rPr dirty="0" sz="1400" spc="1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151515"/>
                </a:solidFill>
                <a:latin typeface="Cambria"/>
                <a:cs typeface="Cambria"/>
              </a:rPr>
              <a:t>попередньо</a:t>
            </a:r>
            <a:r>
              <a:rPr dirty="0" sz="1400" spc="114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400" spc="-20">
                <a:solidFill>
                  <a:srgbClr val="212121"/>
                </a:solidFill>
                <a:latin typeface="Cambria"/>
                <a:cs typeface="Cambria"/>
              </a:rPr>
              <a:t>наповненому</a:t>
            </a:r>
            <a:r>
              <a:rPr dirty="0" sz="1400" spc="15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C1C1C"/>
                </a:solidFill>
                <a:latin typeface="Cambria"/>
                <a:cs typeface="Cambria"/>
              </a:rPr>
              <a:t>шпрнці;</a:t>
            </a:r>
            <a:endParaRPr sz="1400">
              <a:latin typeface="Cambria"/>
              <a:cs typeface="Cambria"/>
            </a:endParaRPr>
          </a:p>
          <a:p>
            <a:pPr algn="just" marL="487680">
              <a:lnSpc>
                <a:spcPts val="1585"/>
              </a:lnSpc>
            </a:pPr>
            <a:r>
              <a:rPr dirty="0" sz="1400">
                <a:solidFill>
                  <a:srgbClr val="131313"/>
                </a:solidFill>
                <a:latin typeface="Cambria"/>
                <a:cs typeface="Cambria"/>
              </a:rPr>
              <a:t>-</a:t>
            </a:r>
            <a:r>
              <a:rPr dirty="0" sz="1400" spc="2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 spc="-60">
                <a:solidFill>
                  <a:srgbClr val="131313"/>
                </a:solidFill>
                <a:latin typeface="Cambria"/>
                <a:cs typeface="Cambria"/>
              </a:rPr>
              <a:t>Gepiй</a:t>
            </a:r>
            <a:r>
              <a:rPr dirty="0" sz="1400" spc="2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1C1C1C"/>
                </a:solidFill>
                <a:latin typeface="Cambria"/>
                <a:cs typeface="Cambria"/>
              </a:rPr>
              <a:t>4501001,</a:t>
            </a:r>
            <a:r>
              <a:rPr dirty="0" sz="1400" spc="8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131313"/>
                </a:solidFill>
                <a:latin typeface="Cambria"/>
                <a:cs typeface="Cambria"/>
              </a:rPr>
              <a:t>4500827,</a:t>
            </a:r>
            <a:r>
              <a:rPr dirty="0" sz="1400" spc="8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181818"/>
                </a:solidFill>
                <a:latin typeface="Cambria"/>
                <a:cs typeface="Cambria"/>
              </a:rPr>
              <a:t>4500281,</a:t>
            </a:r>
            <a:r>
              <a:rPr dirty="0" sz="1400" spc="8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181818"/>
                </a:solidFill>
                <a:latin typeface="Cambria"/>
                <a:cs typeface="Cambria"/>
              </a:rPr>
              <a:t>4500097,</a:t>
            </a:r>
            <a:r>
              <a:rPr dirty="0" sz="1400" spc="8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1F1F1F"/>
                </a:solidFill>
                <a:latin typeface="Cambria"/>
                <a:cs typeface="Cambria"/>
              </a:rPr>
              <a:t>4400432,</a:t>
            </a:r>
            <a:r>
              <a:rPr dirty="0" sz="1400" spc="8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 spc="-60">
                <a:solidFill>
                  <a:srgbClr val="111111"/>
                </a:solidFill>
                <a:latin typeface="Cambria"/>
                <a:cs typeface="Cambria"/>
              </a:rPr>
              <a:t>4401151,</a:t>
            </a:r>
            <a:r>
              <a:rPr dirty="0" sz="1400" spc="9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31313"/>
                </a:solidFill>
                <a:latin typeface="Cambria"/>
                <a:cs typeface="Cambria"/>
              </a:rPr>
              <a:t>4401261,</a:t>
            </a:r>
            <a:endParaRPr sz="1400">
              <a:latin typeface="Cambria"/>
              <a:cs typeface="Cambria"/>
            </a:endParaRPr>
          </a:p>
          <a:p>
            <a:pPr algn="just" marL="28575" marR="33655" indent="3810">
              <a:lnSpc>
                <a:spcPts val="1620"/>
              </a:lnSpc>
              <a:spcBef>
                <a:spcPts val="55"/>
              </a:spcBef>
            </a:pPr>
            <a:r>
              <a:rPr dirty="0" sz="1400">
                <a:solidFill>
                  <a:srgbClr val="0F0F0F"/>
                </a:solidFill>
                <a:latin typeface="Cambria"/>
                <a:cs typeface="Cambria"/>
              </a:rPr>
              <a:t>4401098,</a:t>
            </a:r>
            <a:r>
              <a:rPr dirty="0" sz="1400" spc="355">
                <a:solidFill>
                  <a:srgbClr val="0F0F0F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181818"/>
                </a:solidFill>
                <a:latin typeface="Cambria"/>
                <a:cs typeface="Cambria"/>
              </a:rPr>
              <a:t>4401101</a:t>
            </a:r>
            <a:r>
              <a:rPr dirty="0" sz="1400" spc="375">
                <a:solidFill>
                  <a:srgbClr val="181818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151515"/>
                </a:solidFill>
                <a:latin typeface="Cambria"/>
                <a:cs typeface="Cambria"/>
              </a:rPr>
              <a:t>лікарського</a:t>
            </a:r>
            <a:r>
              <a:rPr dirty="0" sz="1400" spc="355">
                <a:solidFill>
                  <a:srgbClr val="151515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232323"/>
                </a:solidFill>
                <a:latin typeface="Cambria"/>
                <a:cs typeface="Cambria"/>
              </a:rPr>
              <a:t>засобу</a:t>
            </a:r>
            <a:r>
              <a:rPr dirty="0" sz="1400" spc="320">
                <a:solidFill>
                  <a:srgbClr val="232323"/>
                </a:solidFill>
                <a:latin typeface="Cambria"/>
                <a:cs typeface="Cambria"/>
              </a:rPr>
              <a:t>  </a:t>
            </a:r>
            <a:r>
              <a:rPr dirty="0" sz="1400" spc="120">
                <a:solidFill>
                  <a:srgbClr val="212121"/>
                </a:solidFill>
                <a:latin typeface="Cambria"/>
                <a:cs typeface="Cambria"/>
              </a:rPr>
              <a:t>PALIFREN</a:t>
            </a:r>
            <a:r>
              <a:rPr dirty="0" sz="1400" spc="290">
                <a:solidFill>
                  <a:srgbClr val="212121"/>
                </a:solidFill>
                <a:latin typeface="Cambria"/>
                <a:cs typeface="Cambria"/>
              </a:rPr>
              <a:t>  </a:t>
            </a:r>
            <a:r>
              <a:rPr dirty="0" sz="1400" spc="165">
                <a:solidFill>
                  <a:srgbClr val="0C0C0C"/>
                </a:solidFill>
                <a:latin typeface="Cambria"/>
                <a:cs typeface="Cambria"/>
              </a:rPr>
              <a:t>LONG</a:t>
            </a:r>
            <a:r>
              <a:rPr dirty="0" sz="1400" spc="290">
                <a:solidFill>
                  <a:srgbClr val="0C0C0C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282828"/>
                </a:solidFill>
                <a:latin typeface="Cambria"/>
                <a:cs typeface="Cambria"/>
              </a:rPr>
              <a:t>100</a:t>
            </a:r>
            <a:r>
              <a:rPr dirty="0" sz="1400" spc="300">
                <a:solidFill>
                  <a:srgbClr val="282828"/>
                </a:solidFill>
                <a:latin typeface="Cambria"/>
                <a:cs typeface="Cambria"/>
              </a:rPr>
              <a:t>  </a:t>
            </a:r>
            <a:r>
              <a:rPr dirty="0" sz="1400" spc="-25">
                <a:solidFill>
                  <a:srgbClr val="242424"/>
                </a:solidFill>
                <a:latin typeface="Cambria"/>
                <a:cs typeface="Cambria"/>
              </a:rPr>
              <a:t>mg </a:t>
            </a:r>
            <a:r>
              <a:rPr dirty="0" sz="1400">
                <a:latin typeface="Cambria"/>
                <a:cs typeface="Cambria"/>
              </a:rPr>
              <a:t>(Paliperidonum),</a:t>
            </a:r>
            <a:r>
              <a:rPr dirty="0" sz="1400" spc="175"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131313"/>
                </a:solidFill>
                <a:latin typeface="Cambria"/>
                <a:cs typeface="Cambria"/>
              </a:rPr>
              <a:t>пролонгована</a:t>
            </a:r>
            <a:r>
              <a:rPr dirty="0" sz="1400" spc="355">
                <a:solidFill>
                  <a:srgbClr val="131313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181818"/>
                </a:solidFill>
                <a:latin typeface="Cambria"/>
                <a:cs typeface="Cambria"/>
              </a:rPr>
              <a:t>суспензія</a:t>
            </a:r>
            <a:r>
              <a:rPr dirty="0" sz="1400" spc="290">
                <a:solidFill>
                  <a:srgbClr val="181818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2D2D2D"/>
                </a:solidFill>
                <a:latin typeface="Cambria"/>
                <a:cs typeface="Cambria"/>
              </a:rPr>
              <a:t>для</a:t>
            </a:r>
            <a:r>
              <a:rPr dirty="0" sz="1400" spc="229">
                <a:solidFill>
                  <a:srgbClr val="2D2D2D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161616"/>
                </a:solidFill>
                <a:latin typeface="Cambria"/>
                <a:cs typeface="Cambria"/>
              </a:rPr>
              <a:t>ін'скцій</a:t>
            </a:r>
            <a:r>
              <a:rPr dirty="0" sz="1400" spc="270">
                <a:solidFill>
                  <a:srgbClr val="161616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232323"/>
                </a:solidFill>
                <a:latin typeface="Cambria"/>
                <a:cs typeface="Cambria"/>
              </a:rPr>
              <a:t>у</a:t>
            </a:r>
            <a:r>
              <a:rPr dirty="0" sz="1400" spc="260">
                <a:solidFill>
                  <a:srgbClr val="232323"/>
                </a:solidFill>
                <a:latin typeface="Cambria"/>
                <a:cs typeface="Cambria"/>
              </a:rPr>
              <a:t>  </a:t>
            </a:r>
            <a:r>
              <a:rPr dirty="0" sz="1400" spc="-30">
                <a:solidFill>
                  <a:srgbClr val="111111"/>
                </a:solidFill>
                <a:latin typeface="Cambria"/>
                <a:cs typeface="Cambria"/>
              </a:rPr>
              <a:t>попередньо </a:t>
            </a:r>
            <a:r>
              <a:rPr dirty="0" sz="1400" spc="-10">
                <a:latin typeface="Cambria"/>
                <a:cs typeface="Cambria"/>
              </a:rPr>
              <a:t>ваповненому</a:t>
            </a:r>
            <a:r>
              <a:rPr dirty="0" sz="1400" spc="105"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61616"/>
                </a:solidFill>
                <a:latin typeface="Cambria"/>
                <a:cs typeface="Cambria"/>
              </a:rPr>
              <a:t>шприці;</a:t>
            </a:r>
            <a:endParaRPr sz="1400">
              <a:latin typeface="Cambria"/>
              <a:cs typeface="Cambria"/>
            </a:endParaRPr>
          </a:p>
          <a:p>
            <a:pPr algn="just" marL="487680">
              <a:lnSpc>
                <a:spcPts val="1510"/>
              </a:lnSpc>
            </a:pPr>
            <a:r>
              <a:rPr dirty="0" sz="1400">
                <a:solidFill>
                  <a:srgbClr val="232323"/>
                </a:solidFill>
                <a:latin typeface="Cambria"/>
                <a:cs typeface="Cambria"/>
              </a:rPr>
              <a:t>-</a:t>
            </a:r>
            <a:r>
              <a:rPr dirty="0" sz="1400" spc="5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 spc="-20">
                <a:solidFill>
                  <a:srgbClr val="0F0F0F"/>
                </a:solidFill>
                <a:latin typeface="Cambria"/>
                <a:cs typeface="Cambria"/>
              </a:rPr>
              <a:t>серій</a:t>
            </a:r>
            <a:r>
              <a:rPr dirty="0" sz="1400" spc="2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0F0F0F"/>
                </a:solidFill>
                <a:latin typeface="Cambria"/>
                <a:cs typeface="Cambria"/>
              </a:rPr>
              <a:t>4501375,</a:t>
            </a:r>
            <a:r>
              <a:rPr dirty="0" sz="1400" spc="11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0E0E0E"/>
                </a:solidFill>
                <a:latin typeface="Cambria"/>
                <a:cs typeface="Cambria"/>
              </a:rPr>
              <a:t>4501247,</a:t>
            </a:r>
            <a:r>
              <a:rPr dirty="0" sz="1400" spc="85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2A2A2A"/>
                </a:solidFill>
                <a:latin typeface="Cambria"/>
                <a:cs typeface="Cambria"/>
              </a:rPr>
              <a:t>4500835,</a:t>
            </a:r>
            <a:r>
              <a:rPr dirty="0" sz="1400" spc="8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131313"/>
                </a:solidFill>
                <a:latin typeface="Cambria"/>
                <a:cs typeface="Cambria"/>
              </a:rPr>
              <a:t>4500207,</a:t>
            </a:r>
            <a:r>
              <a:rPr dirty="0" sz="1400" spc="8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282828"/>
                </a:solidFill>
                <a:latin typeface="Cambria"/>
                <a:cs typeface="Cambria"/>
              </a:rPr>
              <a:t>4401407,</a:t>
            </a:r>
            <a:r>
              <a:rPr dirty="0" sz="1400" spc="85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400" spc="-60">
                <a:solidFill>
                  <a:srgbClr val="2D2D2D"/>
                </a:solidFill>
                <a:latin typeface="Cambria"/>
                <a:cs typeface="Cambria"/>
              </a:rPr>
              <a:t>4400148,</a:t>
            </a:r>
            <a:r>
              <a:rPr dirty="0" sz="1400" spc="95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A1A1A"/>
                </a:solidFill>
                <a:latin typeface="Cambria"/>
                <a:cs typeface="Cambria"/>
              </a:rPr>
              <a:t>4400147,</a:t>
            </a:r>
            <a:endParaRPr sz="1400">
              <a:latin typeface="Cambria"/>
              <a:cs typeface="Cambria"/>
            </a:endParaRPr>
          </a:p>
          <a:p>
            <a:pPr algn="just" marL="37465">
              <a:lnSpc>
                <a:spcPts val="1650"/>
              </a:lnSpc>
            </a:pPr>
            <a:r>
              <a:rPr dirty="0" sz="1400" spc="-40">
                <a:solidFill>
                  <a:srgbClr val="0A0A0A"/>
                </a:solidFill>
                <a:latin typeface="Cambria"/>
                <a:cs typeface="Cambria"/>
              </a:rPr>
              <a:t>4301762,</a:t>
            </a:r>
            <a:r>
              <a:rPr dirty="0" sz="1400" spc="310">
                <a:solidFill>
                  <a:srgbClr val="0A0A0A"/>
                </a:solidFill>
                <a:latin typeface="Cambria"/>
                <a:cs typeface="Cambria"/>
              </a:rPr>
              <a:t> </a:t>
            </a:r>
            <a:r>
              <a:rPr dirty="0" sz="1400" spc="-40">
                <a:latin typeface="Cambria"/>
                <a:cs typeface="Cambria"/>
              </a:rPr>
              <a:t>4301763,</a:t>
            </a:r>
            <a:r>
              <a:rPr dirty="0" sz="1400" spc="290">
                <a:latin typeface="Cambria"/>
                <a:cs typeface="Cambria"/>
              </a:rPr>
              <a:t> </a:t>
            </a:r>
            <a:r>
              <a:rPr dirty="0" sz="1400" spc="-40">
                <a:solidFill>
                  <a:srgbClr val="181818"/>
                </a:solidFill>
                <a:latin typeface="Cambria"/>
                <a:cs typeface="Cambria"/>
              </a:rPr>
              <a:t>4401259,</a:t>
            </a:r>
            <a:r>
              <a:rPr dirty="0" sz="1400" spc="29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 spc="-40">
                <a:solidFill>
                  <a:srgbClr val="232323"/>
                </a:solidFill>
                <a:latin typeface="Cambria"/>
                <a:cs typeface="Cambria"/>
              </a:rPr>
              <a:t>4401260,</a:t>
            </a:r>
            <a:r>
              <a:rPr dirty="0" sz="1400" spc="28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 spc="-40">
                <a:solidFill>
                  <a:srgbClr val="282828"/>
                </a:solidFill>
                <a:latin typeface="Cambria"/>
                <a:cs typeface="Cambria"/>
              </a:rPr>
              <a:t>4400980,</a:t>
            </a:r>
            <a:r>
              <a:rPr dirty="0" sz="1400" spc="29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2A2A2A"/>
                </a:solidFill>
                <a:latin typeface="Cambria"/>
                <a:cs typeface="Cambria"/>
              </a:rPr>
              <a:t>4400804</a:t>
            </a:r>
            <a:r>
              <a:rPr dirty="0" sz="1400" spc="29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400" spc="-45">
                <a:solidFill>
                  <a:srgbClr val="1C1C1C"/>
                </a:solidFill>
                <a:latin typeface="Cambria"/>
                <a:cs typeface="Cambria"/>
              </a:rPr>
              <a:t>лікарського</a:t>
            </a:r>
            <a:r>
              <a:rPr dirty="0" sz="1400" spc="254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61616"/>
                </a:solidFill>
                <a:latin typeface="Cambria"/>
                <a:cs typeface="Cambria"/>
              </a:rPr>
              <a:t>засобу</a:t>
            </a:r>
            <a:endParaRPr sz="1400">
              <a:latin typeface="Cambria"/>
              <a:cs typeface="Cambria"/>
            </a:endParaRPr>
          </a:p>
          <a:p>
            <a:pPr algn="just" marL="41910" marR="27940" indent="-3810">
              <a:lnSpc>
                <a:spcPts val="1580"/>
              </a:lnSpc>
              <a:spcBef>
                <a:spcPts val="150"/>
              </a:spcBef>
            </a:pPr>
            <a:r>
              <a:rPr dirty="0" sz="1400" spc="120">
                <a:solidFill>
                  <a:srgbClr val="111111"/>
                </a:solidFill>
                <a:latin typeface="Cambria"/>
                <a:cs typeface="Cambria"/>
              </a:rPr>
              <a:t>PALIFREN</a:t>
            </a:r>
            <a:r>
              <a:rPr dirty="0" sz="1400" spc="17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400" spc="165">
                <a:solidFill>
                  <a:srgbClr val="242424"/>
                </a:solidFill>
                <a:latin typeface="Cambria"/>
                <a:cs typeface="Cambria"/>
              </a:rPr>
              <a:t>LONG</a:t>
            </a:r>
            <a:r>
              <a:rPr dirty="0" sz="1400" spc="250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82828"/>
                </a:solidFill>
                <a:latin typeface="Cambria"/>
                <a:cs typeface="Cambria"/>
              </a:rPr>
              <a:t>150</a:t>
            </a:r>
            <a:r>
              <a:rPr dirty="0" sz="1400" spc="22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F2F2F"/>
                </a:solidFill>
                <a:latin typeface="Cambria"/>
                <a:cs typeface="Cambria"/>
              </a:rPr>
              <a:t>шg</a:t>
            </a:r>
            <a:r>
              <a:rPr dirty="0" sz="1400" spc="150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B2B2B"/>
                </a:solidFill>
                <a:latin typeface="Cambria"/>
                <a:cs typeface="Cambria"/>
              </a:rPr>
              <a:t>(</a:t>
            </a:r>
            <a:r>
              <a:rPr dirty="0" sz="1400" spc="210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32323"/>
                </a:solidFill>
                <a:latin typeface="Cambria"/>
                <a:cs typeface="Cambria"/>
              </a:rPr>
              <a:t>Paliperidonum),</a:t>
            </a:r>
            <a:r>
              <a:rPr dirty="0" sz="1400" spc="21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F1F1F"/>
                </a:solidFill>
                <a:latin typeface="Cambria"/>
                <a:cs typeface="Cambria"/>
              </a:rPr>
              <a:t>пролонгована</a:t>
            </a:r>
            <a:r>
              <a:rPr dirty="0" sz="1400" spc="31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суспензія</a:t>
            </a:r>
            <a:r>
              <a:rPr dirty="0" sz="1400" spc="285"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262626"/>
                </a:solidFill>
                <a:latin typeface="Cambria"/>
                <a:cs typeface="Cambria"/>
              </a:rPr>
              <a:t>для </a:t>
            </a:r>
            <a:r>
              <a:rPr dirty="0" sz="1400">
                <a:latin typeface="Cambria"/>
                <a:cs typeface="Cambria"/>
              </a:rPr>
              <a:t>ін'екцій</a:t>
            </a:r>
            <a:r>
              <a:rPr dirty="0" sz="1400" spc="45"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0C0C0C"/>
                </a:solidFill>
                <a:latin typeface="Cambria"/>
                <a:cs typeface="Cambria"/>
              </a:rPr>
              <a:t>у</a:t>
            </a:r>
            <a:r>
              <a:rPr dirty="0" sz="1400" spc="30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400" spc="-30">
                <a:solidFill>
                  <a:srgbClr val="161616"/>
                </a:solidFill>
                <a:latin typeface="Cambria"/>
                <a:cs typeface="Cambria"/>
              </a:rPr>
              <a:t>попередньо</a:t>
            </a:r>
            <a:r>
              <a:rPr dirty="0" sz="1400" spc="6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 spc="-20">
                <a:solidFill>
                  <a:srgbClr val="111111"/>
                </a:solidFill>
                <a:latin typeface="Cambria"/>
                <a:cs typeface="Cambria"/>
              </a:rPr>
              <a:t>наповненому</a:t>
            </a:r>
            <a:r>
              <a:rPr dirty="0" sz="1400" spc="16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A1A1A"/>
                </a:solidFill>
                <a:latin typeface="Cambria"/>
                <a:cs typeface="Cambria"/>
              </a:rPr>
              <a:t>шпрнці.</a:t>
            </a:r>
            <a:endParaRPr sz="1400">
              <a:latin typeface="Cambria"/>
              <a:cs typeface="Cambria"/>
            </a:endParaRPr>
          </a:p>
          <a:p>
            <a:pPr algn="just" marL="38100" marR="9525" indent="452755">
              <a:lnSpc>
                <a:spcPts val="1620"/>
              </a:lnSpc>
              <a:spcBef>
                <a:spcPts val="10"/>
              </a:spcBef>
            </a:pPr>
            <a:r>
              <a:rPr dirty="0" sz="1400">
                <a:solidFill>
                  <a:srgbClr val="111111"/>
                </a:solidFill>
                <a:latin typeface="Cambria"/>
                <a:cs typeface="Cambria"/>
              </a:rPr>
              <a:t>Суб'сктам</a:t>
            </a:r>
            <a:r>
              <a:rPr dirty="0" sz="1400" spc="7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161616"/>
                </a:solidFill>
                <a:latin typeface="Cambria"/>
                <a:cs typeface="Cambria"/>
              </a:rPr>
              <a:t>господарювання,</a:t>
            </a:r>
            <a:r>
              <a:rPr dirty="0" sz="1400" spc="7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313131"/>
                </a:solidFill>
                <a:latin typeface="Cambria"/>
                <a:cs typeface="Cambria"/>
              </a:rPr>
              <a:t>які</a:t>
            </a:r>
            <a:r>
              <a:rPr dirty="0" sz="1400" spc="6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400" spc="-30">
                <a:solidFill>
                  <a:srgbClr val="242424"/>
                </a:solidFill>
                <a:latin typeface="Cambria"/>
                <a:cs typeface="Cambria"/>
              </a:rPr>
              <a:t>здійснюють</a:t>
            </a:r>
            <a:r>
              <a:rPr dirty="0" sz="1400" spc="75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81818"/>
                </a:solidFill>
                <a:latin typeface="Cambria"/>
                <a:cs typeface="Cambria"/>
              </a:rPr>
              <a:t>реалізацію,</a:t>
            </a:r>
            <a:r>
              <a:rPr dirty="0" sz="1400" spc="12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 spc="-30">
                <a:solidFill>
                  <a:srgbClr val="161616"/>
                </a:solidFill>
                <a:latin typeface="Cambria"/>
                <a:cs typeface="Cambria"/>
              </a:rPr>
              <a:t>зберігання</a:t>
            </a:r>
            <a:r>
              <a:rPr dirty="0" sz="1400" spc="13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2F2F2F"/>
                </a:solidFill>
                <a:latin typeface="Cambria"/>
                <a:cs typeface="Cambria"/>
              </a:rPr>
              <a:t>та </a:t>
            </a:r>
            <a:r>
              <a:rPr dirty="0" sz="1400">
                <a:latin typeface="Cambria"/>
                <a:cs typeface="Cambria"/>
              </a:rPr>
              <a:t>застосування</a:t>
            </a:r>
            <a:r>
              <a:rPr dirty="0" sz="1400" spc="415"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51515"/>
                </a:solidFill>
                <a:latin typeface="Cambria"/>
                <a:cs typeface="Cambria"/>
              </a:rPr>
              <a:t>лікарських</a:t>
            </a:r>
            <a:r>
              <a:rPr dirty="0" sz="1400" spc="434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080808"/>
                </a:solidFill>
                <a:latin typeface="Cambria"/>
                <a:cs typeface="Cambria"/>
              </a:rPr>
              <a:t>засобів</a:t>
            </a:r>
            <a:r>
              <a:rPr dirty="0" sz="1400" spc="370">
                <a:solidFill>
                  <a:srgbClr val="08080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C1C1C"/>
                </a:solidFill>
                <a:latin typeface="Cambria"/>
                <a:cs typeface="Cambria"/>
              </a:rPr>
              <a:t>невідкладно,</a:t>
            </a:r>
            <a:r>
              <a:rPr dirty="0" sz="1400" spc="44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81818"/>
                </a:solidFill>
                <a:latin typeface="Cambria"/>
                <a:cs typeface="Cambria"/>
              </a:rPr>
              <a:t>після</a:t>
            </a:r>
            <a:r>
              <a:rPr dirty="0" sz="1400" spc="32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81818"/>
                </a:solidFill>
                <a:latin typeface="Cambria"/>
                <a:cs typeface="Cambria"/>
              </a:rPr>
              <a:t>одержания</a:t>
            </a:r>
            <a:r>
              <a:rPr dirty="0" sz="1400" spc="41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0E0E0E"/>
                </a:solidFill>
                <a:latin typeface="Cambria"/>
                <a:cs typeface="Cambria"/>
              </a:rPr>
              <a:t>даного </a:t>
            </a:r>
            <a:r>
              <a:rPr dirty="0" sz="1400" spc="-50">
                <a:latin typeface="Cambria"/>
                <a:cs typeface="Cambria"/>
              </a:rPr>
              <a:t>розпорядження,</a:t>
            </a:r>
            <a:r>
              <a:rPr dirty="0" sz="1400" spc="-30">
                <a:latin typeface="Cambria"/>
                <a:cs typeface="Cambria"/>
              </a:rPr>
              <a:t> </a:t>
            </a:r>
            <a:r>
              <a:rPr dirty="0" sz="1400" spc="-45">
                <a:solidFill>
                  <a:srgbClr val="262626"/>
                </a:solidFill>
                <a:latin typeface="Cambria"/>
                <a:cs typeface="Cambria"/>
              </a:rPr>
              <a:t>перевірити</a:t>
            </a:r>
            <a:r>
              <a:rPr dirty="0" sz="1400" spc="-1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181818"/>
                </a:solidFill>
                <a:latin typeface="Cambria"/>
                <a:cs typeface="Cambria"/>
              </a:rPr>
              <a:t>наявність</a:t>
            </a:r>
            <a:r>
              <a:rPr dirty="0" sz="1400" spc="1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 spc="-60">
                <a:solidFill>
                  <a:srgbClr val="181818"/>
                </a:solidFill>
                <a:latin typeface="Cambria"/>
                <a:cs typeface="Cambria"/>
              </a:rPr>
              <a:t>вищевказаних</a:t>
            </a:r>
            <a:r>
              <a:rPr dirty="0" sz="1400" spc="7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262626"/>
                </a:solidFill>
                <a:latin typeface="Cambria"/>
                <a:cs typeface="Cambria"/>
              </a:rPr>
              <a:t>серій</a:t>
            </a:r>
            <a:r>
              <a:rPr dirty="0" sz="1400" spc="-5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400" spc="-40">
                <a:solidFill>
                  <a:srgbClr val="030303"/>
                </a:solidFill>
                <a:latin typeface="Cambria"/>
                <a:cs typeface="Cambria"/>
              </a:rPr>
              <a:t>лікарських</a:t>
            </a:r>
            <a:r>
              <a:rPr dirty="0" sz="1400" spc="35">
                <a:solidFill>
                  <a:srgbClr val="030303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81818"/>
                </a:solidFill>
                <a:latin typeface="Cambria"/>
                <a:cs typeface="Cambria"/>
              </a:rPr>
              <a:t>засобів, </a:t>
            </a:r>
            <a:r>
              <a:rPr dirty="0" sz="1400">
                <a:latin typeface="Cambria"/>
                <a:cs typeface="Cambria"/>
              </a:rPr>
              <a:t>вжити</a:t>
            </a:r>
            <a:r>
              <a:rPr dirty="0" sz="1400" spc="420"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0A0A0A"/>
                </a:solidFill>
                <a:latin typeface="Cambria"/>
                <a:cs typeface="Cambria"/>
              </a:rPr>
              <a:t>заходи</a:t>
            </a:r>
            <a:r>
              <a:rPr dirty="0" sz="1400" spc="425">
                <a:solidFill>
                  <a:srgbClr val="0A0A0A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111111"/>
                </a:solidFill>
                <a:latin typeface="Cambria"/>
                <a:cs typeface="Cambria"/>
              </a:rPr>
              <a:t>щодо</a:t>
            </a:r>
            <a:r>
              <a:rPr dirty="0" sz="1400" spc="420">
                <a:solidFill>
                  <a:srgbClr val="111111"/>
                </a:solidFill>
                <a:latin typeface="Cambria"/>
                <a:cs typeface="Cambria"/>
              </a:rPr>
              <a:t>  </a:t>
            </a:r>
            <a:r>
              <a:rPr dirty="0" sz="1400" spc="-10">
                <a:solidFill>
                  <a:srgbClr val="2A2A2A"/>
                </a:solidFill>
                <a:latin typeface="Cambria"/>
                <a:cs typeface="Cambria"/>
              </a:rPr>
              <a:t>вилучення</a:t>
            </a:r>
            <a:r>
              <a:rPr dirty="0" sz="1400" spc="455">
                <a:solidFill>
                  <a:srgbClr val="2A2A2A"/>
                </a:solidFill>
                <a:latin typeface="Cambria"/>
                <a:cs typeface="Cambria"/>
              </a:rPr>
              <a:t>  </a:t>
            </a:r>
            <a:r>
              <a:rPr dirty="0" sz="1400" spc="50">
                <a:solidFill>
                  <a:srgbClr val="3B3B3B"/>
                </a:solidFill>
                <a:latin typeface="Cambria"/>
                <a:cs typeface="Cambria"/>
              </a:rPr>
              <a:t>ïx</a:t>
            </a:r>
            <a:r>
              <a:rPr dirty="0" sz="1400" spc="400">
                <a:solidFill>
                  <a:srgbClr val="3B3B3B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1C1C1C"/>
                </a:solidFill>
                <a:latin typeface="Cambria"/>
                <a:cs typeface="Cambria"/>
              </a:rPr>
              <a:t>з</a:t>
            </a:r>
            <a:r>
              <a:rPr dirty="0" sz="1400" spc="400">
                <a:solidFill>
                  <a:srgbClr val="1C1C1C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1C1C1C"/>
                </a:solidFill>
                <a:latin typeface="Cambria"/>
                <a:cs typeface="Cambria"/>
              </a:rPr>
              <a:t>обігу</a:t>
            </a:r>
            <a:r>
              <a:rPr dirty="0" sz="1400" spc="455">
                <a:solidFill>
                  <a:srgbClr val="1C1C1C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242424"/>
                </a:solidFill>
                <a:latin typeface="Cambria"/>
                <a:cs typeface="Cambria"/>
              </a:rPr>
              <a:t>шляхом</a:t>
            </a:r>
            <a:r>
              <a:rPr dirty="0" sz="1400" spc="430">
                <a:solidFill>
                  <a:srgbClr val="242424"/>
                </a:solidFill>
                <a:latin typeface="Cambria"/>
                <a:cs typeface="Cambria"/>
              </a:rPr>
              <a:t>  </a:t>
            </a:r>
            <a:r>
              <a:rPr dirty="0" sz="1400" spc="-65">
                <a:solidFill>
                  <a:srgbClr val="151515"/>
                </a:solidFill>
                <a:latin typeface="Cambria"/>
                <a:cs typeface="Cambria"/>
              </a:rPr>
              <a:t>повернення</a:t>
            </a:r>
            <a:endParaRPr sz="1400">
              <a:latin typeface="Cambria"/>
              <a:cs typeface="Cambria"/>
            </a:endParaRPr>
          </a:p>
          <a:p>
            <a:pPr algn="just" marL="44450" marR="9525" indent="-635">
              <a:lnSpc>
                <a:spcPts val="1580"/>
              </a:lnSpc>
              <a:spcBef>
                <a:spcPts val="35"/>
              </a:spcBef>
            </a:pPr>
            <a:r>
              <a:rPr dirty="0" sz="1400" spc="-65">
                <a:latin typeface="Cambria"/>
                <a:cs typeface="Cambria"/>
              </a:rPr>
              <a:t>постачальнику/виробнику</a:t>
            </a:r>
            <a:r>
              <a:rPr dirty="0" sz="1400" spc="90"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A2A2A"/>
                </a:solidFill>
                <a:latin typeface="Cambria"/>
                <a:cs typeface="Cambria"/>
              </a:rPr>
              <a:t>a6o</a:t>
            </a:r>
            <a:r>
              <a:rPr dirty="0" sz="1400" spc="5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400" spc="-45">
                <a:solidFill>
                  <a:srgbClr val="1F1F1F"/>
                </a:solidFill>
                <a:latin typeface="Cambria"/>
                <a:cs typeface="Cambria"/>
              </a:rPr>
              <a:t>знищення,</a:t>
            </a:r>
            <a:r>
              <a:rPr dirty="0" sz="1400" spc="11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31313"/>
                </a:solidFill>
                <a:latin typeface="Cambria"/>
                <a:cs typeface="Cambria"/>
              </a:rPr>
              <a:t>про</a:t>
            </a:r>
            <a:r>
              <a:rPr dirty="0" sz="1400" spc="4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A2A2A"/>
                </a:solidFill>
                <a:latin typeface="Cambria"/>
                <a:cs typeface="Cambria"/>
              </a:rPr>
              <a:t>що</a:t>
            </a:r>
            <a:r>
              <a:rPr dirty="0" sz="1400" spc="-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400" spc="-35">
                <a:solidFill>
                  <a:srgbClr val="1A1A1A"/>
                </a:solidFill>
                <a:latin typeface="Cambria"/>
                <a:cs typeface="Cambria"/>
              </a:rPr>
              <a:t>повідомити</a:t>
            </a:r>
            <a:r>
              <a:rPr dirty="0" sz="1400" spc="10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111111"/>
                </a:solidFill>
                <a:latin typeface="Cambria"/>
                <a:cs typeface="Cambria"/>
              </a:rPr>
              <a:t>територіальний </a:t>
            </a:r>
            <a:r>
              <a:rPr dirty="0" sz="1400" spc="-20">
                <a:solidFill>
                  <a:srgbClr val="131313"/>
                </a:solidFill>
                <a:latin typeface="Cambria"/>
                <a:cs typeface="Cambria"/>
              </a:rPr>
              <a:t>орган</a:t>
            </a:r>
            <a:r>
              <a:rPr dirty="0" sz="1400" spc="26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111111"/>
                </a:solidFill>
                <a:latin typeface="Cambria"/>
                <a:cs typeface="Cambria"/>
              </a:rPr>
              <a:t>Держлікслужби.</a:t>
            </a:r>
            <a:r>
              <a:rPr dirty="0" sz="1400" spc="20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A1A1A"/>
                </a:solidFill>
                <a:latin typeface="Cambria"/>
                <a:cs typeface="Cambria"/>
              </a:rPr>
              <a:t>У</a:t>
            </a:r>
            <a:r>
              <a:rPr dirty="0" sz="1400" spc="35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0C0C0C"/>
                </a:solidFill>
                <a:latin typeface="Cambria"/>
                <a:cs typeface="Cambria"/>
              </a:rPr>
              <a:t>разі</a:t>
            </a:r>
            <a:r>
              <a:rPr dirty="0" sz="1400" spc="229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400" spc="-65">
                <a:solidFill>
                  <a:srgbClr val="111111"/>
                </a:solidFill>
                <a:latin typeface="Cambria"/>
                <a:cs typeface="Cambria"/>
              </a:rPr>
              <a:t>знищення</a:t>
            </a:r>
            <a:r>
              <a:rPr dirty="0" sz="1400" spc="31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400" spc="-30">
                <a:solidFill>
                  <a:srgbClr val="1C1C1C"/>
                </a:solidFill>
                <a:latin typeface="Cambria"/>
                <a:cs typeface="Cambria"/>
              </a:rPr>
              <a:t>відходів</a:t>
            </a:r>
            <a:r>
              <a:rPr dirty="0" sz="1400" spc="19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232323"/>
                </a:solidFill>
                <a:latin typeface="Cambria"/>
                <a:cs typeface="Cambria"/>
              </a:rPr>
              <a:t>препарату</a:t>
            </a:r>
            <a:r>
              <a:rPr dirty="0" sz="1400" spc="35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B2B2B"/>
                </a:solidFill>
                <a:latin typeface="Cambria"/>
                <a:cs typeface="Cambria"/>
              </a:rPr>
              <a:t>в</a:t>
            </a:r>
            <a:r>
              <a:rPr dirty="0" sz="1400" spc="185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0E0E0E"/>
                </a:solidFill>
                <a:latin typeface="Cambria"/>
                <a:cs typeface="Cambria"/>
              </a:rPr>
              <a:t>двотижневий</a:t>
            </a:r>
            <a:endParaRPr sz="1400">
              <a:latin typeface="Cambria"/>
              <a:cs typeface="Cambria"/>
            </a:endParaRPr>
          </a:p>
          <a:p>
            <a:pPr algn="just" marL="41910" marR="19050" indent="1905">
              <a:lnSpc>
                <a:spcPts val="1620"/>
              </a:lnSpc>
              <a:spcBef>
                <a:spcPts val="45"/>
              </a:spcBef>
            </a:pPr>
            <a:r>
              <a:rPr dirty="0" sz="1400">
                <a:solidFill>
                  <a:srgbClr val="0C0C0C"/>
                </a:solidFill>
                <a:latin typeface="Cambria"/>
                <a:cs typeface="Cambria"/>
              </a:rPr>
              <a:t>строк</a:t>
            </a:r>
            <a:r>
              <a:rPr dirty="0" sz="1400" spc="15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400" spc="-35">
                <a:solidFill>
                  <a:srgbClr val="0E0E0E"/>
                </a:solidFill>
                <a:latin typeface="Cambria"/>
                <a:cs typeface="Cambria"/>
              </a:rPr>
              <a:t>направити</a:t>
            </a:r>
            <a:r>
              <a:rPr dirty="0" sz="1400" spc="50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313131"/>
                </a:solidFill>
                <a:latin typeface="Cambria"/>
                <a:cs typeface="Cambria"/>
              </a:rPr>
              <a:t>до</a:t>
            </a:r>
            <a:r>
              <a:rPr dirty="0" sz="1400" spc="1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131313"/>
                </a:solidFill>
                <a:latin typeface="Cambria"/>
                <a:cs typeface="Cambria"/>
              </a:rPr>
              <a:t>територіального</a:t>
            </a:r>
            <a:r>
              <a:rPr dirty="0" sz="1400" spc="-3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0F0F0F"/>
                </a:solidFill>
                <a:latin typeface="Cambria"/>
                <a:cs typeface="Cambria"/>
              </a:rPr>
              <a:t>органу</a:t>
            </a:r>
            <a:r>
              <a:rPr dirty="0" sz="1400" spc="7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282828"/>
                </a:solidFill>
                <a:latin typeface="Cambria"/>
                <a:cs typeface="Cambria"/>
              </a:rPr>
              <a:t>Держлікслужби</a:t>
            </a:r>
            <a:r>
              <a:rPr dirty="0" sz="1400" spc="11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31313"/>
                </a:solidFill>
                <a:latin typeface="Cambria"/>
                <a:cs typeface="Cambria"/>
              </a:rPr>
              <a:t>копію</a:t>
            </a:r>
            <a:r>
              <a:rPr dirty="0" sz="1400" spc="3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32323"/>
                </a:solidFill>
                <a:latin typeface="Cambria"/>
                <a:cs typeface="Cambria"/>
              </a:rPr>
              <a:t>акга</a:t>
            </a:r>
            <a:r>
              <a:rPr dirty="0" sz="1400" spc="-2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2D2D2D"/>
                </a:solidFill>
                <a:latin typeface="Cambria"/>
                <a:cs typeface="Cambria"/>
              </a:rPr>
              <a:t>про </a:t>
            </a:r>
            <a:r>
              <a:rPr dirty="0" sz="1400" spc="-70">
                <a:latin typeface="Cambria"/>
                <a:cs typeface="Cambria"/>
              </a:rPr>
              <a:t>знищения</a:t>
            </a:r>
            <a:r>
              <a:rPr dirty="0" sz="1400">
                <a:latin typeface="Cambria"/>
                <a:cs typeface="Cambria"/>
              </a:rPr>
              <a:t> </a:t>
            </a:r>
            <a:r>
              <a:rPr dirty="0" sz="1400" spc="-35">
                <a:solidFill>
                  <a:srgbClr val="0C0C0C"/>
                </a:solidFill>
                <a:latin typeface="Cambria"/>
                <a:cs typeface="Cambria"/>
              </a:rPr>
              <a:t>відходів</a:t>
            </a:r>
            <a:r>
              <a:rPr dirty="0" sz="1400" spc="-30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212121"/>
                </a:solidFill>
                <a:latin typeface="Cambria"/>
                <a:cs typeface="Cambria"/>
              </a:rPr>
              <a:t>лікарських</a:t>
            </a:r>
            <a:r>
              <a:rPr dirty="0" sz="1400" spc="60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C1C1C"/>
                </a:solidFill>
                <a:latin typeface="Cambria"/>
                <a:cs typeface="Cambria"/>
              </a:rPr>
              <a:t>засобів.</a:t>
            </a:r>
            <a:endParaRPr sz="1400">
              <a:latin typeface="Cambria"/>
              <a:cs typeface="Cambria"/>
            </a:endParaRPr>
          </a:p>
          <a:p>
            <a:pPr algn="just" marL="48895" marR="39370" indent="447040">
              <a:lnSpc>
                <a:spcPts val="1660"/>
              </a:lnSpc>
              <a:spcBef>
                <a:spcPts val="5"/>
              </a:spcBef>
            </a:pPr>
            <a:r>
              <a:rPr dirty="0" sz="1400">
                <a:solidFill>
                  <a:srgbClr val="0F0F0F"/>
                </a:solidFill>
                <a:latin typeface="Cambria"/>
                <a:cs typeface="Cambria"/>
              </a:rPr>
              <a:t>Контроль</a:t>
            </a:r>
            <a:r>
              <a:rPr dirty="0" sz="1400" spc="360">
                <a:solidFill>
                  <a:srgbClr val="0F0F0F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2F2F2F"/>
                </a:solidFill>
                <a:latin typeface="Cambria"/>
                <a:cs typeface="Cambria"/>
              </a:rPr>
              <a:t>за</a:t>
            </a:r>
            <a:r>
              <a:rPr dirty="0" sz="1400" spc="340">
                <a:solidFill>
                  <a:srgbClr val="2F2F2F"/>
                </a:solidFill>
                <a:latin typeface="Cambria"/>
                <a:cs typeface="Cambria"/>
              </a:rPr>
              <a:t>  </a:t>
            </a:r>
            <a:r>
              <a:rPr dirty="0" sz="1400">
                <a:latin typeface="Cambria"/>
                <a:cs typeface="Cambria"/>
              </a:rPr>
              <a:t>виконанням</a:t>
            </a:r>
            <a:r>
              <a:rPr dirty="0" sz="1400" spc="375"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242424"/>
                </a:solidFill>
                <a:latin typeface="Cambria"/>
                <a:cs typeface="Cambria"/>
              </a:rPr>
              <a:t>даного</a:t>
            </a:r>
            <a:r>
              <a:rPr dirty="0" sz="1400" spc="350">
                <a:solidFill>
                  <a:srgbClr val="242424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181818"/>
                </a:solidFill>
                <a:latin typeface="Cambria"/>
                <a:cs typeface="Cambria"/>
              </a:rPr>
              <a:t>розпорядження</a:t>
            </a:r>
            <a:r>
              <a:rPr dirty="0" sz="1400" spc="380">
                <a:solidFill>
                  <a:srgbClr val="181818"/>
                </a:solidFill>
                <a:latin typeface="Cambria"/>
                <a:cs typeface="Cambria"/>
              </a:rPr>
              <a:t>  </a:t>
            </a:r>
            <a:r>
              <a:rPr dirty="0" sz="1400" spc="-70">
                <a:solidFill>
                  <a:srgbClr val="1A1A1A"/>
                </a:solidFill>
                <a:latin typeface="Cambria"/>
                <a:cs typeface="Cambria"/>
              </a:rPr>
              <a:t>здійснюють </a:t>
            </a:r>
            <a:r>
              <a:rPr dirty="0" sz="1400" spc="-70">
                <a:latin typeface="Cambria"/>
                <a:cs typeface="Cambria"/>
              </a:rPr>
              <a:t>територіальні</a:t>
            </a:r>
            <a:r>
              <a:rPr dirty="0" sz="1400" spc="65"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161616"/>
                </a:solidFill>
                <a:latin typeface="Cambria"/>
                <a:cs typeface="Cambria"/>
              </a:rPr>
              <a:t>органи</a:t>
            </a:r>
            <a:r>
              <a:rPr dirty="0" sz="1400" spc="7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1C1C1C"/>
                </a:solidFill>
                <a:latin typeface="Cambria"/>
                <a:cs typeface="Cambria"/>
              </a:rPr>
              <a:t>Держлікслужби</a:t>
            </a:r>
            <a:r>
              <a:rPr dirty="0" sz="1400" spc="9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400" spc="-35">
                <a:solidFill>
                  <a:srgbClr val="282828"/>
                </a:solidFill>
                <a:latin typeface="Cambria"/>
                <a:cs typeface="Cambria"/>
              </a:rPr>
              <a:t>на</a:t>
            </a:r>
            <a:r>
              <a:rPr dirty="0" sz="1400" spc="-4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400" spc="-60">
                <a:solidFill>
                  <a:srgbClr val="232323"/>
                </a:solidFill>
                <a:latin typeface="Cambria"/>
                <a:cs typeface="Cambria"/>
              </a:rPr>
              <a:t>відповідній</a:t>
            </a:r>
            <a:r>
              <a:rPr dirty="0" sz="1400" spc="9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A1A1A"/>
                </a:solidFill>
                <a:latin typeface="Cambria"/>
                <a:cs typeface="Cambria"/>
              </a:rPr>
              <a:t>територіі.</a:t>
            </a:r>
            <a:endParaRPr sz="1400">
              <a:latin typeface="Cambria"/>
              <a:cs typeface="Cambria"/>
            </a:endParaRPr>
          </a:p>
          <a:p>
            <a:pPr algn="just" marL="46355" marR="5080" indent="448945">
              <a:lnSpc>
                <a:spcPts val="1580"/>
              </a:lnSpc>
              <a:spcBef>
                <a:spcPts val="90"/>
              </a:spcBef>
            </a:pPr>
            <a:r>
              <a:rPr dirty="0" sz="1400" spc="-10">
                <a:solidFill>
                  <a:srgbClr val="1A1A1A"/>
                </a:solidFill>
                <a:latin typeface="Cambria"/>
                <a:cs typeface="Cambria"/>
              </a:rPr>
              <a:t>Невиконанпя</a:t>
            </a:r>
            <a:r>
              <a:rPr dirty="0" sz="1400" spc="17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62626"/>
                </a:solidFill>
                <a:latin typeface="Cambria"/>
                <a:cs typeface="Cambria"/>
              </a:rPr>
              <a:t>даного</a:t>
            </a:r>
            <a:r>
              <a:rPr dirty="0" sz="1400" spc="7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400" spc="-35">
                <a:solidFill>
                  <a:srgbClr val="0F0F0F"/>
                </a:solidFill>
                <a:latin typeface="Cambria"/>
                <a:cs typeface="Cambria"/>
              </a:rPr>
              <a:t>розпорядження</a:t>
            </a:r>
            <a:r>
              <a:rPr dirty="0" sz="1400" spc="13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62626"/>
                </a:solidFill>
                <a:latin typeface="Cambria"/>
                <a:cs typeface="Cambria"/>
              </a:rPr>
              <a:t>тягне</a:t>
            </a:r>
            <a:r>
              <a:rPr dirty="0" sz="1400" spc="7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A2A2A"/>
                </a:solidFill>
                <a:latin typeface="Cambria"/>
                <a:cs typeface="Cambria"/>
              </a:rPr>
              <a:t>за</a:t>
            </a:r>
            <a:r>
              <a:rPr dirty="0" sz="1400" spc="5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A1A1A"/>
                </a:solidFill>
                <a:latin typeface="Cambria"/>
                <a:cs typeface="Cambria"/>
              </a:rPr>
              <a:t>собою</a:t>
            </a:r>
            <a:r>
              <a:rPr dirty="0" sz="1400" spc="7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 spc="-45">
                <a:solidFill>
                  <a:srgbClr val="0C0C0C"/>
                </a:solidFill>
                <a:latin typeface="Cambria"/>
                <a:cs typeface="Cambria"/>
              </a:rPr>
              <a:t>відповідальність </a:t>
            </a:r>
            <a:r>
              <a:rPr dirty="0" sz="1400" spc="-40">
                <a:latin typeface="Cambria"/>
                <a:cs typeface="Cambria"/>
              </a:rPr>
              <a:t>згідно</a:t>
            </a:r>
            <a:r>
              <a:rPr dirty="0" sz="1400" spc="-15"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51515"/>
                </a:solidFill>
                <a:latin typeface="Cambria"/>
                <a:cs typeface="Cambria"/>
              </a:rPr>
              <a:t>з</a:t>
            </a:r>
            <a:r>
              <a:rPr dirty="0" sz="1400" spc="-45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400" spc="-75">
                <a:solidFill>
                  <a:srgbClr val="131313"/>
                </a:solidFill>
                <a:latin typeface="Cambria"/>
                <a:cs typeface="Cambria"/>
              </a:rPr>
              <a:t>иинннм</a:t>
            </a:r>
            <a:r>
              <a:rPr dirty="0" sz="1400" spc="5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 spc="-60">
                <a:solidFill>
                  <a:srgbClr val="151515"/>
                </a:solidFill>
                <a:latin typeface="Cambria"/>
                <a:cs typeface="Cambria"/>
              </a:rPr>
              <a:t>эаконодавством</a:t>
            </a:r>
            <a:r>
              <a:rPr dirty="0" sz="1400" spc="-35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242424"/>
                </a:solidFill>
                <a:latin typeface="Cambria"/>
                <a:cs typeface="Cambria"/>
              </a:rPr>
              <a:t>Украіни.</a:t>
            </a:r>
            <a:endParaRPr sz="1400">
              <a:latin typeface="Cambria"/>
              <a:cs typeface="Cambria"/>
            </a:endParaRPr>
          </a:p>
          <a:p>
            <a:pPr marL="495934" marR="2512060" indent="-453390">
              <a:lnSpc>
                <a:spcPts val="1620"/>
              </a:lnSpc>
              <a:spcBef>
                <a:spcPts val="1635"/>
              </a:spcBef>
            </a:pPr>
            <a:r>
              <a:rPr dirty="0" sz="1400">
                <a:latin typeface="Cambria"/>
                <a:cs typeface="Cambria"/>
              </a:rPr>
              <a:t>Копіі</a:t>
            </a:r>
            <a:r>
              <a:rPr dirty="0" sz="1400" spc="25">
                <a:latin typeface="Cambria"/>
                <a:cs typeface="Cambria"/>
              </a:rPr>
              <a:t> </a:t>
            </a:r>
            <a:r>
              <a:rPr dirty="0" sz="1400" spc="-65">
                <a:solidFill>
                  <a:srgbClr val="181818"/>
                </a:solidFill>
                <a:latin typeface="Cambria"/>
                <a:cs typeface="Cambria"/>
              </a:rPr>
              <a:t>даного</a:t>
            </a:r>
            <a:r>
              <a:rPr dirty="0" sz="1400" spc="1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 spc="-70">
                <a:solidFill>
                  <a:srgbClr val="161616"/>
                </a:solidFill>
                <a:latin typeface="Cambria"/>
                <a:cs typeface="Cambria"/>
              </a:rPr>
              <a:t>розпорядження</a:t>
            </a:r>
            <a:r>
              <a:rPr dirty="0" sz="1400" spc="12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A1A1A"/>
                </a:solidFill>
                <a:latin typeface="Cambria"/>
                <a:cs typeface="Cambria"/>
              </a:rPr>
              <a:t>направлені: </a:t>
            </a:r>
            <a:r>
              <a:rPr dirty="0" sz="1400" spc="-35">
                <a:latin typeface="Cambria"/>
                <a:cs typeface="Cambria"/>
              </a:rPr>
              <a:t>Міністерство</a:t>
            </a:r>
            <a:r>
              <a:rPr dirty="0" sz="1400" spc="50">
                <a:latin typeface="Cambria"/>
                <a:cs typeface="Cambria"/>
              </a:rPr>
              <a:t> </a:t>
            </a:r>
            <a:r>
              <a:rPr dirty="0" sz="1400" spc="-45">
                <a:solidFill>
                  <a:srgbClr val="1F1F1F"/>
                </a:solidFill>
                <a:latin typeface="Cambria"/>
                <a:cs typeface="Cambria"/>
              </a:rPr>
              <a:t>охорони</a:t>
            </a:r>
            <a:r>
              <a:rPr dirty="0" sz="1400" spc="1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 spc="-70">
                <a:solidFill>
                  <a:srgbClr val="212121"/>
                </a:solidFill>
                <a:latin typeface="Cambria"/>
                <a:cs typeface="Cambria"/>
              </a:rPr>
              <a:t>здоров'я</a:t>
            </a:r>
            <a:r>
              <a:rPr dirty="0" sz="1400" spc="5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00" spc="-30">
                <a:solidFill>
                  <a:srgbClr val="131313"/>
                </a:solidFill>
                <a:latin typeface="Cambria"/>
                <a:cs typeface="Cambria"/>
              </a:rPr>
              <a:t>України;</a:t>
            </a:r>
            <a:endParaRPr sz="1400">
              <a:latin typeface="Cambria"/>
              <a:cs typeface="Cambria"/>
            </a:endParaRPr>
          </a:p>
          <a:p>
            <a:pPr algn="just" marL="59690" marR="17145" indent="447675">
              <a:lnSpc>
                <a:spcPts val="1580"/>
              </a:lnSpc>
              <a:spcBef>
                <a:spcPts val="30"/>
              </a:spcBef>
            </a:pPr>
            <a:r>
              <a:rPr dirty="0" sz="1400">
                <a:solidFill>
                  <a:srgbClr val="282828"/>
                </a:solidFill>
                <a:latin typeface="Cambria"/>
                <a:cs typeface="Cambria"/>
              </a:rPr>
              <a:t>ДП</a:t>
            </a:r>
            <a:r>
              <a:rPr dirty="0" sz="1400" spc="409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81818"/>
                </a:solidFill>
                <a:latin typeface="Cambria"/>
                <a:cs typeface="Cambria"/>
              </a:rPr>
              <a:t>«Державний</a:t>
            </a:r>
            <a:r>
              <a:rPr dirty="0" sz="1400" spc="34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32323"/>
                </a:solidFill>
                <a:latin typeface="Cambria"/>
                <a:cs typeface="Cambria"/>
              </a:rPr>
              <a:t>експертний</a:t>
            </a:r>
            <a:r>
              <a:rPr dirty="0" sz="1400" spc="34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A1A1A"/>
                </a:solidFill>
                <a:latin typeface="Cambria"/>
                <a:cs typeface="Cambria"/>
              </a:rPr>
              <a:t>центр</a:t>
            </a:r>
            <a:r>
              <a:rPr dirty="0" sz="1400" spc="26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F1F1F"/>
                </a:solidFill>
                <a:latin typeface="Cambria"/>
                <a:cs typeface="Cambria"/>
              </a:rPr>
              <a:t>Міністерства</a:t>
            </a:r>
            <a:r>
              <a:rPr dirty="0" sz="1400" spc="34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A1A1A"/>
                </a:solidFill>
                <a:latin typeface="Cambria"/>
                <a:cs typeface="Cambria"/>
              </a:rPr>
              <a:t>охорони</a:t>
            </a:r>
            <a:r>
              <a:rPr dirty="0" sz="1400" spc="33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0C0C0C"/>
                </a:solidFill>
                <a:latin typeface="Cambria"/>
                <a:cs typeface="Cambria"/>
              </a:rPr>
              <a:t>здоров'я </a:t>
            </a:r>
            <a:r>
              <a:rPr dirty="0" sz="1400" spc="-10">
                <a:latin typeface="Cambria"/>
                <a:cs typeface="Cambria"/>
              </a:rPr>
              <a:t>Украіни».</a:t>
            </a:r>
            <a:endParaRPr sz="1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505"/>
              </a:spcBef>
            </a:pPr>
            <a:endParaRPr sz="1400">
              <a:latin typeface="Cambria"/>
              <a:cs typeface="Cambria"/>
            </a:endParaRPr>
          </a:p>
          <a:p>
            <a:pPr marL="3886835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Володимвјз</a:t>
            </a:r>
            <a:r>
              <a:rPr dirty="0" sz="1400" spc="10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 spc="55">
                <a:solidFill>
                  <a:srgbClr val="212121"/>
                </a:solidFill>
                <a:latin typeface="Times New Roman"/>
                <a:cs typeface="Times New Roman"/>
              </a:rPr>
              <a:t>КОРОЛЕПБО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2944" y="219455"/>
            <a:ext cx="457200" cy="62484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04288" y="10232135"/>
            <a:ext cx="79248" cy="225552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07079" y="1353311"/>
            <a:ext cx="1362455" cy="161544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449823" y="10491216"/>
            <a:ext cx="1847087" cy="198120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052342" y="870204"/>
            <a:ext cx="5912485" cy="1186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43660" marR="486409" indent="-929640">
              <a:lnSpc>
                <a:spcPct val="100000"/>
              </a:lnSpc>
              <a:spcBef>
                <a:spcPts val="100"/>
              </a:spcBef>
            </a:pPr>
            <a:r>
              <a:rPr dirty="0" baseline="-5952" sz="2100">
                <a:solidFill>
                  <a:srgbClr val="131313"/>
                </a:solidFill>
                <a:latin typeface="Times New Roman"/>
                <a:cs typeface="Times New Roman"/>
              </a:rPr>
              <a:t>ДЕРЖАВRА</a:t>
            </a:r>
            <a:r>
              <a:rPr dirty="0" baseline="-5952" sz="2100" spc="277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 spc="55">
                <a:solidFill>
                  <a:srgbClr val="2F2F2F"/>
                </a:solidFill>
                <a:latin typeface="Times New Roman"/>
                <a:cs typeface="Times New Roman"/>
              </a:rPr>
              <a:t>СЛУЖБА</a:t>
            </a:r>
            <a:r>
              <a:rPr dirty="0" sz="1400" spc="17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400" spc="55">
                <a:solidFill>
                  <a:srgbClr val="2A2A2A"/>
                </a:solidFill>
                <a:latin typeface="Times New Roman"/>
                <a:cs typeface="Times New Roman"/>
              </a:rPr>
              <a:t>YEPAÏHП</a:t>
            </a:r>
            <a:r>
              <a:rPr dirty="0" sz="1400" spc="15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464646"/>
                </a:solidFill>
                <a:latin typeface="Times New Roman"/>
                <a:cs typeface="Times New Roman"/>
              </a:rPr>
              <a:t>3</a:t>
            </a:r>
            <a:r>
              <a:rPr dirty="0" sz="1400" spc="8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400" spc="60">
                <a:solidFill>
                  <a:srgbClr val="333333"/>
                </a:solidFill>
                <a:latin typeface="Times New Roman"/>
                <a:cs typeface="Times New Roman"/>
              </a:rPr>
              <a:t>ЛІЕАРСЬЕИХ</a:t>
            </a:r>
            <a:r>
              <a:rPr dirty="0" sz="1400" spc="254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313131"/>
                </a:solidFill>
                <a:latin typeface="Times New Roman"/>
                <a:cs typeface="Times New Roman"/>
              </a:rPr>
              <a:t>ЗАСОБІВ </a:t>
            </a:r>
            <a:r>
              <a:rPr dirty="0" sz="1400">
                <a:solidFill>
                  <a:srgbClr val="333333"/>
                </a:solidFill>
                <a:latin typeface="Times New Roman"/>
                <a:cs typeface="Times New Roman"/>
              </a:rPr>
              <a:t>ТА</a:t>
            </a:r>
            <a:r>
              <a:rPr dirty="0" sz="1400" spc="2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400" spc="75">
                <a:solidFill>
                  <a:srgbClr val="313131"/>
                </a:solidFill>
                <a:latin typeface="Times New Roman"/>
                <a:cs typeface="Times New Roman"/>
              </a:rPr>
              <a:t>КОПТРОЛЮ</a:t>
            </a:r>
            <a:r>
              <a:rPr dirty="0" sz="1400" spc="12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63636"/>
                </a:solidFill>
                <a:latin typeface="Times New Roman"/>
                <a:cs typeface="Times New Roman"/>
              </a:rPr>
              <a:t>ЗА</a:t>
            </a:r>
            <a:r>
              <a:rPr dirty="0" sz="1400" spc="2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2F2F2F"/>
                </a:solidFill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400">
              <a:latin typeface="Times New Roman"/>
              <a:cs typeface="Times New Roman"/>
            </a:endParaRPr>
          </a:p>
          <a:p>
            <a:pPr marL="1546225" marR="43180" indent="-1496060">
              <a:lnSpc>
                <a:spcPts val="1200"/>
              </a:lnSpc>
            </a:pPr>
            <a:r>
              <a:rPr dirty="0" baseline="4830" sz="1725" spc="-30">
                <a:solidFill>
                  <a:srgbClr val="0F0F0F"/>
                </a:solidFill>
                <a:latin typeface="Times New Roman"/>
                <a:cs typeface="Times New Roman"/>
              </a:rPr>
              <a:t>проспект</a:t>
            </a:r>
            <a:r>
              <a:rPr dirty="0" baseline="4830" sz="1725" spc="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baseline="4830" sz="1725" spc="-44">
                <a:solidFill>
                  <a:srgbClr val="131313"/>
                </a:solidFill>
                <a:latin typeface="Times New Roman"/>
                <a:cs typeface="Times New Roman"/>
              </a:rPr>
              <a:t>Берестейський,</a:t>
            </a:r>
            <a:r>
              <a:rPr dirty="0" baseline="4830" sz="1725" spc="-52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baseline="4830" sz="1725" spc="-67">
                <a:solidFill>
                  <a:srgbClr val="313131"/>
                </a:solidFill>
                <a:latin typeface="Times New Roman"/>
                <a:cs typeface="Times New Roman"/>
              </a:rPr>
              <a:t>120-</a:t>
            </a:r>
            <a:r>
              <a:rPr dirty="0" baseline="4830" sz="1725">
                <a:solidFill>
                  <a:srgbClr val="313131"/>
                </a:solidFill>
                <a:latin typeface="Times New Roman"/>
                <a:cs typeface="Times New Roman"/>
              </a:rPr>
              <a:t>A, </a:t>
            </a:r>
            <a:r>
              <a:rPr dirty="0" baseline="4830" sz="1725">
                <a:solidFill>
                  <a:srgbClr val="242424"/>
                </a:solidFill>
                <a:latin typeface="Times New Roman"/>
                <a:cs typeface="Times New Roman"/>
              </a:rPr>
              <a:t>м.</a:t>
            </a:r>
            <a:r>
              <a:rPr dirty="0" baseline="4830" sz="1725" spc="-44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baseline="4830" sz="1725" spc="-37">
                <a:solidFill>
                  <a:srgbClr val="2A2A2A"/>
                </a:solidFill>
                <a:latin typeface="Times New Roman"/>
                <a:cs typeface="Times New Roman"/>
              </a:rPr>
              <a:t>Київ,</a:t>
            </a:r>
            <a:r>
              <a:rPr dirty="0" baseline="4830" sz="1725" spc="-6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baseline="4830" sz="1725" spc="-30">
                <a:solidFill>
                  <a:srgbClr val="2D2D2D"/>
                </a:solidFill>
                <a:latin typeface="Times New Roman"/>
                <a:cs typeface="Times New Roman"/>
              </a:rPr>
              <a:t>03113,</a:t>
            </a:r>
            <a:r>
              <a:rPr dirty="0" baseline="4830" sz="1725" spc="3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baseline="4830" sz="1725" spc="-52">
                <a:solidFill>
                  <a:srgbClr val="161616"/>
                </a:solidFill>
                <a:latin typeface="Times New Roman"/>
                <a:cs typeface="Times New Roman"/>
              </a:rPr>
              <a:t>тел/факс:</a:t>
            </a:r>
            <a:r>
              <a:rPr dirty="0" baseline="4830" sz="17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baseline="4830" sz="1725" spc="-37">
                <a:solidFill>
                  <a:srgbClr val="282828"/>
                </a:solidFill>
                <a:latin typeface="Times New Roman"/>
                <a:cs typeface="Times New Roman"/>
              </a:rPr>
              <a:t>(044)</a:t>
            </a:r>
            <a:r>
              <a:rPr dirty="0" baseline="4830" sz="1725" spc="-3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baseline="4830" sz="1725" spc="-67">
                <a:solidFill>
                  <a:srgbClr val="232323"/>
                </a:solidFill>
                <a:latin typeface="Times New Roman"/>
                <a:cs typeface="Times New Roman"/>
              </a:rPr>
              <a:t>422-55-</a:t>
            </a:r>
            <a:r>
              <a:rPr dirty="0" baseline="4830" sz="1725" spc="-15">
                <a:solidFill>
                  <a:srgbClr val="232323"/>
                </a:solidFill>
                <a:latin typeface="Times New Roman"/>
                <a:cs typeface="Times New Roman"/>
              </a:rPr>
              <a:t>77,</a:t>
            </a:r>
            <a:r>
              <a:rPr dirty="0" baseline="4830" sz="1725" spc="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baseline="4830" sz="1725" spc="-52">
                <a:solidFill>
                  <a:srgbClr val="0F0F0F"/>
                </a:solidFill>
                <a:latin typeface="Times New Roman"/>
                <a:cs typeface="Times New Roman"/>
              </a:rPr>
              <a:t>e-</a:t>
            </a:r>
            <a:r>
              <a:rPr dirty="0" baseline="4830" sz="1725" spc="-37">
                <a:solidFill>
                  <a:srgbClr val="0F0F0F"/>
                </a:solidFill>
                <a:latin typeface="Times New Roman"/>
                <a:cs typeface="Times New Roman"/>
              </a:rPr>
              <a:t>mail:</a:t>
            </a:r>
            <a:r>
              <a:rPr dirty="0" baseline="4830" sz="1725" spc="-52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u="sng" baseline="4830" sz="1725">
                <a:solidFill>
                  <a:srgbClr val="0A0A0A"/>
                </a:solidFill>
                <a:uFill>
                  <a:solidFill>
                    <a:srgbClr val="484B4B"/>
                  </a:solidFill>
                </a:uFill>
                <a:latin typeface="Times New Roman"/>
                <a:cs typeface="Times New Roman"/>
              </a:rPr>
              <a:t>dls</a:t>
            </a:r>
            <a:r>
              <a:rPr dirty="0" u="sng" baseline="4830" sz="1725" spc="270">
                <a:solidFill>
                  <a:srgbClr val="0A0A0A"/>
                </a:solidFill>
                <a:uFill>
                  <a:solidFill>
                    <a:srgbClr val="484B4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4830" sz="1725" spc="-60">
                <a:solidFill>
                  <a:srgbClr val="0A0A0A"/>
                </a:solidFill>
                <a:uFill>
                  <a:solidFill>
                    <a:srgbClr val="484B4B"/>
                  </a:solidFill>
                </a:uFill>
                <a:latin typeface="Times New Roman"/>
                <a:cs typeface="Times New Roman"/>
              </a:rPr>
              <a:t>dlsgoV</a:t>
            </a:r>
            <a:r>
              <a:rPr dirty="0" u="sng" baseline="4830" sz="1725" spc="-82">
                <a:solidFill>
                  <a:srgbClr val="0A0A0A"/>
                </a:solidFill>
                <a:uFill>
                  <a:solidFill>
                    <a:srgbClr val="484B4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10">
                <a:solidFill>
                  <a:srgbClr val="0A0A0A"/>
                </a:solidFill>
                <a:uFill>
                  <a:solidFill>
                    <a:srgbClr val="484B4B"/>
                  </a:solidFill>
                </a:uFill>
                <a:latin typeface="Times New Roman"/>
                <a:cs typeface="Times New Roman"/>
              </a:rPr>
              <a:t>!і</a:t>
            </a:r>
            <a:r>
              <a:rPr dirty="0" u="sng" baseline="7246" sz="1725" spc="-15">
                <a:solidFill>
                  <a:srgbClr val="0A0A0A"/>
                </a:solidFill>
                <a:uFill>
                  <a:solidFill>
                    <a:srgbClr val="484B4B"/>
                  </a:solidFill>
                </a:uFill>
                <a:latin typeface="Times New Roman"/>
                <a:cs typeface="Times New Roman"/>
              </a:rPr>
              <a:t>а.</a:t>
            </a:r>
            <a:r>
              <a:rPr dirty="0" baseline="7246" sz="1725" spc="-15">
                <a:solidFill>
                  <a:srgbClr val="0A0A0A"/>
                </a:solidFill>
                <a:latin typeface="Times New Roman"/>
                <a:cs typeface="Times New Roman"/>
              </a:rPr>
              <a:t>, </a:t>
            </a:r>
            <a:r>
              <a:rPr dirty="0" u="sng" sz="1150" spc="-20">
                <a:solidFill>
                  <a:srgbClr val="0C0C0C"/>
                </a:solidFill>
                <a:uFill>
                  <a:solidFill>
                    <a:srgbClr val="484B4B"/>
                  </a:solidFill>
                </a:uFill>
                <a:latin typeface="Times New Roman"/>
                <a:cs typeface="Times New Roman"/>
              </a:rPr>
              <a:t>httns://www.dls.яov.up</a:t>
            </a:r>
            <a:r>
              <a:rPr dirty="0" sz="1150" spc="-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313131"/>
                </a:solidFill>
                <a:latin typeface="Times New Roman"/>
                <a:cs typeface="Times New Roman"/>
              </a:rPr>
              <a:t>Код</a:t>
            </a:r>
            <a:r>
              <a:rPr dirty="0" sz="1150" spc="-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150" spc="-40">
                <a:solidFill>
                  <a:srgbClr val="242424"/>
                </a:solidFill>
                <a:latin typeface="Times New Roman"/>
                <a:cs typeface="Times New Roman"/>
              </a:rPr>
              <a:t>СДРПОУ</a:t>
            </a:r>
            <a:r>
              <a:rPr dirty="0" sz="1150" spc="9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2D2D2D"/>
                </a:solidFill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60196" y="2199131"/>
            <a:ext cx="26396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78560" algn="l"/>
                <a:tab pos="2625725" algn="l"/>
              </a:tabLst>
            </a:pPr>
            <a:r>
              <a:rPr dirty="0" u="sng" sz="1400">
                <a:solidFill>
                  <a:srgbClr val="2F2F2F"/>
                </a:solidFill>
                <a:uFill>
                  <a:solidFill>
                    <a:srgbClr val="484B4B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 spc="80">
                <a:solidFill>
                  <a:srgbClr val="2F2F2F"/>
                </a:solidFill>
                <a:latin typeface="Courier New"/>
                <a:cs typeface="Courier New"/>
              </a:rPr>
              <a:t>№ </a:t>
            </a:r>
            <a:r>
              <a:rPr dirty="0" u="sng" sz="1400">
                <a:solidFill>
                  <a:srgbClr val="2F2F2F"/>
                </a:solidFill>
                <a:uFill>
                  <a:solidFill>
                    <a:srgbClr val="484B4B"/>
                  </a:solidFill>
                </a:uFill>
                <a:latin typeface="Courier New"/>
                <a:cs typeface="Courier New"/>
              </a:rPr>
              <a:t>	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108205" y="2223516"/>
            <a:ext cx="28086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84960" algn="l"/>
                <a:tab pos="2794635" algn="l"/>
              </a:tabLst>
            </a:pPr>
            <a:r>
              <a:rPr dirty="0" sz="1400">
                <a:solidFill>
                  <a:srgbClr val="313131"/>
                </a:solidFill>
                <a:latin typeface="Times New Roman"/>
                <a:cs typeface="Times New Roman"/>
              </a:rPr>
              <a:t>На </a:t>
            </a:r>
            <a:r>
              <a:rPr dirty="0" sz="1400" spc="-350">
                <a:solidFill>
                  <a:srgbClr val="464646"/>
                </a:solidFill>
                <a:latin typeface="Times New Roman"/>
                <a:cs typeface="Times New Roman"/>
              </a:rPr>
              <a:t>№</a:t>
            </a:r>
            <a:r>
              <a:rPr dirty="0" sz="1400" spc="409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u="sng" sz="1400">
                <a:solidFill>
                  <a:srgbClr val="464646"/>
                </a:solidFill>
                <a:uFill>
                  <a:solidFill>
                    <a:srgbClr val="44484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solidFill>
                  <a:srgbClr val="131313"/>
                </a:solidFill>
                <a:latin typeface="Cambria"/>
                <a:cs typeface="Cambria"/>
              </a:rPr>
              <a:t>від </a:t>
            </a:r>
            <a:r>
              <a:rPr dirty="0" u="sng" sz="1400">
                <a:solidFill>
                  <a:srgbClr val="131313"/>
                </a:solidFill>
                <a:uFill>
                  <a:solidFill>
                    <a:srgbClr val="444848"/>
                  </a:solidFill>
                </a:uFill>
                <a:latin typeface="Cambria"/>
                <a:cs typeface="Cambria"/>
              </a:rPr>
              <a:t>	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85683" y="2641600"/>
            <a:ext cx="6045835" cy="6777990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algn="just" marL="3140075" marR="97790" indent="635">
              <a:lnSpc>
                <a:spcPct val="95100"/>
              </a:lnSpc>
              <a:spcBef>
                <a:spcPts val="175"/>
              </a:spcBef>
              <a:tabLst>
                <a:tab pos="5217160" algn="l"/>
                <a:tab pos="5891530" algn="l"/>
              </a:tabLst>
            </a:pPr>
            <a:r>
              <a:rPr dirty="0" sz="1300" spc="65">
                <a:solidFill>
                  <a:srgbClr val="282828"/>
                </a:solidFill>
                <a:latin typeface="Times New Roman"/>
                <a:cs typeface="Times New Roman"/>
              </a:rPr>
              <a:t>Керівмихам</a:t>
            </a:r>
            <a:r>
              <a:rPr dirty="0" sz="1300">
                <a:solidFill>
                  <a:srgbClr val="282828"/>
                </a:solidFill>
                <a:latin typeface="Times New Roman"/>
                <a:cs typeface="Times New Roman"/>
              </a:rPr>
              <a:t>	</a:t>
            </a:r>
            <a:r>
              <a:rPr dirty="0" sz="1300" spc="70">
                <a:solidFill>
                  <a:srgbClr val="212121"/>
                </a:solidFill>
                <a:latin typeface="Times New Roman"/>
                <a:cs typeface="Times New Roman"/>
              </a:rPr>
              <a:t>суб'схтів </a:t>
            </a:r>
            <a:r>
              <a:rPr dirty="0" sz="1400">
                <a:solidFill>
                  <a:srgbClr val="1F1F1F"/>
                </a:solidFill>
                <a:latin typeface="Cambria"/>
                <a:cs typeface="Cambria"/>
              </a:rPr>
              <a:t>госнодарюваннв,</a:t>
            </a:r>
            <a:r>
              <a:rPr dirty="0" sz="1400" spc="43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313131"/>
                </a:solidFill>
                <a:latin typeface="Cambria"/>
                <a:cs typeface="Cambria"/>
              </a:rPr>
              <a:t>які</a:t>
            </a:r>
            <a:r>
              <a:rPr dirty="0" sz="1400" spc="45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C1C1C"/>
                </a:solidFill>
                <a:latin typeface="Cambria"/>
                <a:cs typeface="Cambria"/>
              </a:rPr>
              <a:t>займаються </a:t>
            </a:r>
            <a:r>
              <a:rPr dirty="0" sz="1400">
                <a:solidFill>
                  <a:srgbClr val="1F1F1F"/>
                </a:solidFill>
                <a:latin typeface="Cambria"/>
                <a:cs typeface="Cambria"/>
              </a:rPr>
              <a:t>реалізадісю,</a:t>
            </a:r>
            <a:r>
              <a:rPr dirty="0" sz="1400" spc="430">
                <a:solidFill>
                  <a:srgbClr val="1F1F1F"/>
                </a:solidFill>
                <a:latin typeface="Cambria"/>
                <a:cs typeface="Cambria"/>
              </a:rPr>
              <a:t>    </a:t>
            </a:r>
            <a:r>
              <a:rPr dirty="0" sz="1400" spc="-10">
                <a:solidFill>
                  <a:srgbClr val="1A1A1A"/>
                </a:solidFill>
                <a:latin typeface="Cambria"/>
                <a:cs typeface="Cambria"/>
              </a:rPr>
              <a:t>зберіганпям</a:t>
            </a:r>
            <a:r>
              <a:rPr dirty="0" sz="1400">
                <a:solidFill>
                  <a:srgbClr val="1A1A1A"/>
                </a:solidFill>
                <a:latin typeface="Cambria"/>
                <a:cs typeface="Cambria"/>
              </a:rPr>
              <a:t>	</a:t>
            </a:r>
            <a:r>
              <a:rPr dirty="0" sz="1400" spc="-50">
                <a:solidFill>
                  <a:srgbClr val="313131"/>
                </a:solidFill>
                <a:latin typeface="Cambria"/>
                <a:cs typeface="Cambria"/>
              </a:rPr>
              <a:t>i </a:t>
            </a:r>
            <a:r>
              <a:rPr dirty="0" sz="1400" spc="-20">
                <a:solidFill>
                  <a:srgbClr val="1F1F1F"/>
                </a:solidFill>
                <a:latin typeface="Cambria"/>
                <a:cs typeface="Cambria"/>
              </a:rPr>
              <a:t>заетосуванням</a:t>
            </a:r>
            <a:r>
              <a:rPr dirty="0" sz="1400" spc="9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0F0F0F"/>
                </a:solidFill>
                <a:latin typeface="Cambria"/>
                <a:cs typeface="Cambria"/>
              </a:rPr>
              <a:t>лікарських</a:t>
            </a:r>
            <a:r>
              <a:rPr dirty="0" sz="1400" spc="10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F1F1F"/>
                </a:solidFill>
                <a:latin typeface="Cambria"/>
                <a:cs typeface="Cambria"/>
              </a:rPr>
              <a:t>засобів</a:t>
            </a:r>
            <a:endParaRPr sz="1400">
              <a:latin typeface="Cambria"/>
              <a:cs typeface="Cambria"/>
            </a:endParaRPr>
          </a:p>
          <a:p>
            <a:pPr algn="just" marL="3146425">
              <a:lnSpc>
                <a:spcPts val="1780"/>
              </a:lnSpc>
              <a:spcBef>
                <a:spcPts val="1460"/>
              </a:spcBef>
              <a:tabLst>
                <a:tab pos="4685030" algn="l"/>
              </a:tabLst>
            </a:pPr>
            <a:r>
              <a:rPr dirty="0" sz="1500" spc="-10">
                <a:solidFill>
                  <a:srgbClr val="2F2F2F"/>
                </a:solidFill>
                <a:latin typeface="Times New Roman"/>
                <a:cs typeface="Times New Roman"/>
              </a:rPr>
              <a:t>Керівнвкам</a:t>
            </a:r>
            <a:r>
              <a:rPr dirty="0" sz="1500">
                <a:solidFill>
                  <a:srgbClr val="2F2F2F"/>
                </a:solidFill>
                <a:latin typeface="Times New Roman"/>
                <a:cs typeface="Times New Roman"/>
              </a:rPr>
              <a:t>	</a:t>
            </a:r>
            <a:r>
              <a:rPr dirty="0" sz="1500" spc="-10">
                <a:solidFill>
                  <a:srgbClr val="1C1C1C"/>
                </a:solidFill>
                <a:latin typeface="Times New Roman"/>
                <a:cs typeface="Times New Roman"/>
              </a:rPr>
              <a:t>територіальних</a:t>
            </a:r>
            <a:endParaRPr sz="1500">
              <a:latin typeface="Times New Roman"/>
              <a:cs typeface="Times New Roman"/>
            </a:endParaRPr>
          </a:p>
          <a:p>
            <a:pPr algn="just" marL="3143885">
              <a:lnSpc>
                <a:spcPts val="1660"/>
              </a:lnSpc>
            </a:pPr>
            <a:r>
              <a:rPr dirty="0" sz="1400" spc="50">
                <a:solidFill>
                  <a:srgbClr val="1C1C1C"/>
                </a:solidFill>
                <a:latin typeface="Times New Roman"/>
                <a:cs typeface="Times New Roman"/>
              </a:rPr>
              <a:t>оргавів</a:t>
            </a:r>
            <a:r>
              <a:rPr dirty="0" sz="1400" spc="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C1C1C"/>
                </a:solidFill>
                <a:latin typeface="Times New Roman"/>
                <a:cs typeface="Times New Roman"/>
              </a:rPr>
              <a:t>Дерясяіхслужбх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6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2540">
              <a:lnSpc>
                <a:spcPct val="100000"/>
              </a:lnSpc>
            </a:pPr>
            <a:r>
              <a:rPr dirty="0" sz="1350" spc="50">
                <a:solidFill>
                  <a:srgbClr val="2A2A2A"/>
                </a:solidFill>
                <a:latin typeface="Times New Roman"/>
                <a:cs typeface="Times New Roman"/>
              </a:rPr>
              <a:t>РОЗПОРЯДЖЕNZІЯ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7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369570">
              <a:lnSpc>
                <a:spcPct val="100000"/>
              </a:lnSpc>
            </a:pP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Відповідно</a:t>
            </a:r>
            <a:r>
              <a:rPr dirty="0" sz="1350" spc="34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D2D2D"/>
                </a:solidFill>
                <a:latin typeface="Cambria"/>
                <a:cs typeface="Cambria"/>
              </a:rPr>
              <a:t>до</a:t>
            </a:r>
            <a:r>
              <a:rPr dirty="0" sz="1350" spc="170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D2D2D"/>
                </a:solidFill>
                <a:latin typeface="Cambria"/>
                <a:cs typeface="Cambria"/>
              </a:rPr>
              <a:t>Конституцїі</a:t>
            </a:r>
            <a:r>
              <a:rPr dirty="0" sz="1350" spc="335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13131"/>
                </a:solidFill>
                <a:latin typeface="Cambria"/>
                <a:cs typeface="Cambria"/>
              </a:rPr>
              <a:t>України,</a:t>
            </a:r>
            <a:r>
              <a:rPr dirty="0" sz="1350" spc="265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Cambria"/>
                <a:cs typeface="Cambria"/>
              </a:rPr>
              <a:t>статей</a:t>
            </a:r>
            <a:r>
              <a:rPr dirty="0" sz="1350" spc="31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D3D3D"/>
                </a:solidFill>
                <a:latin typeface="Cambria"/>
                <a:cs typeface="Cambria"/>
              </a:rPr>
              <a:t>15,</a:t>
            </a:r>
            <a:r>
              <a:rPr dirty="0" sz="1350" spc="21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63636"/>
                </a:solidFill>
                <a:latin typeface="Cambria"/>
                <a:cs typeface="Cambria"/>
              </a:rPr>
              <a:t>22,</a:t>
            </a:r>
            <a:r>
              <a:rPr dirty="0" sz="1350" spc="235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83838"/>
                </a:solidFill>
                <a:latin typeface="Cambria"/>
                <a:cs typeface="Cambria"/>
              </a:rPr>
              <a:t>55</a:t>
            </a:r>
            <a:r>
              <a:rPr dirty="0" sz="1350" spc="240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D1D1D"/>
                </a:solidFill>
                <a:latin typeface="Cambria"/>
                <a:cs typeface="Cambria"/>
              </a:rPr>
              <a:t>Закону</a:t>
            </a:r>
            <a:r>
              <a:rPr dirty="0" sz="1350" spc="335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Cambria"/>
                <a:cs typeface="Cambria"/>
              </a:rPr>
              <a:t>України</a:t>
            </a:r>
            <a:endParaRPr sz="1350">
              <a:latin typeface="Cambria"/>
              <a:cs typeface="Cambria"/>
            </a:endParaRPr>
          </a:p>
          <a:p>
            <a:pPr algn="just" marL="12700" marR="5080" indent="1905">
              <a:lnSpc>
                <a:spcPct val="112999"/>
              </a:lnSpc>
              <a:spcBef>
                <a:spcPts val="65"/>
              </a:spcBef>
            </a:pPr>
            <a:r>
              <a:rPr dirty="0" sz="1350">
                <a:latin typeface="Cambria"/>
                <a:cs typeface="Cambria"/>
              </a:rPr>
              <a:t>«Основи</a:t>
            </a:r>
            <a:r>
              <a:rPr dirty="0" sz="1350" spc="-75">
                <a:latin typeface="Cambria"/>
                <a:cs typeface="Cambria"/>
              </a:rPr>
              <a:t> </a:t>
            </a:r>
            <a:r>
              <a:rPr dirty="0" sz="1350" spc="-40">
                <a:solidFill>
                  <a:srgbClr val="212121"/>
                </a:solidFill>
                <a:latin typeface="Cambria"/>
                <a:cs typeface="Cambria"/>
              </a:rPr>
              <a:t>законодавства</a:t>
            </a:r>
            <a:r>
              <a:rPr dirty="0" sz="1350" spc="-3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1F1F1F"/>
                </a:solidFill>
                <a:latin typeface="Cambria"/>
                <a:cs typeface="Cambria"/>
              </a:rPr>
              <a:t>України</a:t>
            </a:r>
            <a:r>
              <a:rPr dirty="0" sz="1350" spc="-5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2D2D2D"/>
                </a:solidFill>
                <a:latin typeface="Cambria"/>
                <a:cs typeface="Cambria"/>
              </a:rPr>
              <a:t>про</a:t>
            </a:r>
            <a:r>
              <a:rPr dirty="0" sz="1350" spc="-55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262626"/>
                </a:solidFill>
                <a:latin typeface="Cambria"/>
                <a:cs typeface="Cambria"/>
              </a:rPr>
              <a:t>охорону</a:t>
            </a:r>
            <a:r>
              <a:rPr dirty="0" sz="1350" spc="-5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1D1D1D"/>
                </a:solidFill>
                <a:latin typeface="Cambria"/>
                <a:cs typeface="Cambria"/>
              </a:rPr>
              <a:t>здоров'я»,</a:t>
            </a:r>
            <a:r>
              <a:rPr dirty="0" sz="1350" spc="35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350" spc="-45">
                <a:solidFill>
                  <a:srgbClr val="242424"/>
                </a:solidFill>
                <a:latin typeface="Cambria"/>
                <a:cs typeface="Cambria"/>
              </a:rPr>
              <a:t>статей</a:t>
            </a:r>
            <a:r>
              <a:rPr dirty="0" sz="1350" spc="10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0A0A0A"/>
                </a:solidFill>
                <a:latin typeface="Cambria"/>
                <a:cs typeface="Cambria"/>
              </a:rPr>
              <a:t>15,</a:t>
            </a:r>
            <a:r>
              <a:rPr dirty="0" sz="1350" spc="-30">
                <a:solidFill>
                  <a:srgbClr val="0A0A0A"/>
                </a:solidFill>
                <a:latin typeface="Cambria"/>
                <a:cs typeface="Cambria"/>
              </a:rPr>
              <a:t> </a:t>
            </a:r>
            <a:r>
              <a:rPr dirty="0" sz="1350" spc="-40">
                <a:solidFill>
                  <a:srgbClr val="2A2A2A"/>
                </a:solidFill>
                <a:latin typeface="Cambria"/>
                <a:cs typeface="Cambria"/>
              </a:rPr>
              <a:t>17,</a:t>
            </a:r>
            <a:r>
              <a:rPr dirty="0" sz="1350" spc="-3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350" spc="-75">
                <a:solidFill>
                  <a:srgbClr val="2D2D2D"/>
                </a:solidFill>
                <a:latin typeface="Cambria"/>
                <a:cs typeface="Cambria"/>
              </a:rPr>
              <a:t>21</a:t>
            </a:r>
            <a:r>
              <a:rPr dirty="0" sz="1350" spc="35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232323"/>
                </a:solidFill>
                <a:latin typeface="Cambria"/>
                <a:cs typeface="Cambria"/>
              </a:rPr>
              <a:t>Закону </a:t>
            </a:r>
            <a:r>
              <a:rPr dirty="0" sz="1400">
                <a:solidFill>
                  <a:srgbClr val="161616"/>
                </a:solidFill>
                <a:latin typeface="Cambria"/>
                <a:cs typeface="Cambria"/>
              </a:rPr>
              <a:t>Укрѐіни</a:t>
            </a:r>
            <a:r>
              <a:rPr dirty="0" sz="1400" spc="3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F1F1F"/>
                </a:solidFill>
                <a:latin typeface="Cambria"/>
                <a:cs typeface="Cambria"/>
              </a:rPr>
              <a:t>«Про</a:t>
            </a:r>
            <a:r>
              <a:rPr dirty="0" sz="1400" spc="2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282828"/>
                </a:solidFill>
                <a:latin typeface="Cambria"/>
                <a:cs typeface="Cambria"/>
              </a:rPr>
              <a:t>лікарські</a:t>
            </a:r>
            <a:r>
              <a:rPr dirty="0" sz="1400" spc="75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31313"/>
                </a:solidFill>
                <a:latin typeface="Cambria"/>
                <a:cs typeface="Cambria"/>
              </a:rPr>
              <a:t>засоби»,</a:t>
            </a:r>
            <a:r>
              <a:rPr dirty="0" sz="1400" spc="5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 spc="-20">
                <a:solidFill>
                  <a:srgbClr val="383838"/>
                </a:solidFill>
                <a:latin typeface="Cambria"/>
                <a:cs typeface="Cambria"/>
              </a:rPr>
              <a:t>Положения</a:t>
            </a:r>
            <a:r>
              <a:rPr dirty="0" sz="1400" spc="4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424242"/>
                </a:solidFill>
                <a:latin typeface="Cambria"/>
                <a:cs typeface="Cambria"/>
              </a:rPr>
              <a:t>про</a:t>
            </a:r>
            <a:r>
              <a:rPr dirty="0" sz="1400" spc="3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400" spc="-30">
                <a:solidFill>
                  <a:srgbClr val="242424"/>
                </a:solidFill>
                <a:latin typeface="Cambria"/>
                <a:cs typeface="Cambria"/>
              </a:rPr>
              <a:t>Державну</a:t>
            </a:r>
            <a:r>
              <a:rPr dirty="0" sz="1400" spc="80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0E0E0E"/>
                </a:solidFill>
                <a:latin typeface="Cambria"/>
                <a:cs typeface="Cambria"/>
              </a:rPr>
              <a:t>службу</a:t>
            </a:r>
            <a:r>
              <a:rPr dirty="0" sz="1400" spc="114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232323"/>
                </a:solidFill>
                <a:latin typeface="Cambria"/>
                <a:cs typeface="Cambria"/>
              </a:rPr>
              <a:t>України </a:t>
            </a:r>
            <a:r>
              <a:rPr dirty="0" sz="1350">
                <a:solidFill>
                  <a:srgbClr val="2D2D2D"/>
                </a:solidFill>
                <a:latin typeface="Cambria"/>
                <a:cs typeface="Cambria"/>
              </a:rPr>
              <a:t>з</a:t>
            </a:r>
            <a:r>
              <a:rPr dirty="0" sz="1350" spc="-20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0E0E0E"/>
                </a:solidFill>
                <a:latin typeface="Cambria"/>
                <a:cs typeface="Cambria"/>
              </a:rPr>
              <a:t>лікарських</a:t>
            </a:r>
            <a:r>
              <a:rPr dirty="0" sz="1350" spc="30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засобів</a:t>
            </a:r>
            <a:r>
              <a:rPr dirty="0" sz="1350" spc="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A2A2A"/>
                </a:solidFill>
                <a:latin typeface="Cambria"/>
                <a:cs typeface="Cambria"/>
              </a:rPr>
              <a:t>та</a:t>
            </a:r>
            <a:r>
              <a:rPr dirty="0" sz="1350" spc="-3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C1C1C"/>
                </a:solidFill>
                <a:latin typeface="Cambria"/>
                <a:cs typeface="Cambria"/>
              </a:rPr>
              <a:t>контролю</a:t>
            </a:r>
            <a:r>
              <a:rPr dirty="0" sz="1350" spc="3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83838"/>
                </a:solidFill>
                <a:latin typeface="Cambria"/>
                <a:cs typeface="Cambria"/>
              </a:rPr>
              <a:t>за</a:t>
            </a:r>
            <a:r>
              <a:rPr dirty="0" sz="1350" spc="-20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350" spc="-35">
                <a:solidFill>
                  <a:srgbClr val="232323"/>
                </a:solidFill>
                <a:latin typeface="Cambria"/>
                <a:cs typeface="Cambria"/>
              </a:rPr>
              <a:t>наркотиками,</a:t>
            </a:r>
            <a:r>
              <a:rPr dirty="0" sz="1350" spc="6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 spc="-35">
                <a:solidFill>
                  <a:srgbClr val="1C1C1C"/>
                </a:solidFill>
                <a:latin typeface="Cambria"/>
                <a:cs typeface="Cambria"/>
              </a:rPr>
              <a:t>затвердженого</a:t>
            </a:r>
            <a:r>
              <a:rPr dirty="0" sz="1350" spc="8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F1F1F"/>
                </a:solidFill>
                <a:latin typeface="Cambria"/>
                <a:cs typeface="Cambria"/>
              </a:rPr>
              <a:t>постановою </a:t>
            </a:r>
            <a:r>
              <a:rPr dirty="0" sz="1400">
                <a:solidFill>
                  <a:srgbClr val="161616"/>
                </a:solidFill>
                <a:latin typeface="Cambria"/>
                <a:cs typeface="Cambria"/>
              </a:rPr>
              <a:t>Кабінету</a:t>
            </a:r>
            <a:r>
              <a:rPr dirty="0" sz="1400" spc="40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0E0E0E"/>
                </a:solidFill>
                <a:latin typeface="Cambria"/>
                <a:cs typeface="Cambria"/>
              </a:rPr>
              <a:t>Міністрів</a:t>
            </a:r>
            <a:r>
              <a:rPr dirty="0" sz="1400" spc="415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D2D2D"/>
                </a:solidFill>
                <a:latin typeface="Cambria"/>
                <a:cs typeface="Cambria"/>
              </a:rPr>
              <a:t>України</a:t>
            </a:r>
            <a:r>
              <a:rPr dirty="0" sz="1400" spc="350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D2D2D"/>
                </a:solidFill>
                <a:latin typeface="Cambria"/>
                <a:cs typeface="Cambria"/>
              </a:rPr>
              <a:t>від</a:t>
            </a:r>
            <a:r>
              <a:rPr dirty="0" sz="1400" spc="405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82828"/>
                </a:solidFill>
                <a:latin typeface="Cambria"/>
                <a:cs typeface="Cambria"/>
              </a:rPr>
              <a:t>12.08.2015</a:t>
            </a:r>
            <a:r>
              <a:rPr dirty="0" sz="1400" spc="40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82828"/>
                </a:solidFill>
                <a:latin typeface="Cambria"/>
                <a:cs typeface="Cambria"/>
              </a:rPr>
              <a:t>N•</a:t>
            </a:r>
            <a:r>
              <a:rPr dirty="0" sz="1400" spc="345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82828"/>
                </a:solidFill>
                <a:latin typeface="Cambria"/>
                <a:cs typeface="Cambria"/>
              </a:rPr>
              <a:t>647,</a:t>
            </a:r>
            <a:r>
              <a:rPr dirty="0" sz="1400" spc="34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32323"/>
                </a:solidFill>
                <a:latin typeface="Cambria"/>
                <a:cs typeface="Cambria"/>
              </a:rPr>
              <a:t>Порядку</a:t>
            </a:r>
            <a:r>
              <a:rPr dirty="0" sz="1400" spc="434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262626"/>
                </a:solidFill>
                <a:latin typeface="Cambria"/>
                <a:cs typeface="Cambria"/>
              </a:rPr>
              <a:t>здійснення </a:t>
            </a:r>
            <a:r>
              <a:rPr dirty="0" sz="1400" spc="-25">
                <a:solidFill>
                  <a:srgbClr val="080808"/>
                </a:solidFill>
                <a:latin typeface="Cambria"/>
                <a:cs typeface="Cambria"/>
              </a:rPr>
              <a:t>державного</a:t>
            </a:r>
            <a:r>
              <a:rPr dirty="0" sz="1400" spc="185">
                <a:solidFill>
                  <a:srgbClr val="08080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32323"/>
                </a:solidFill>
                <a:latin typeface="Cambria"/>
                <a:cs typeface="Cambria"/>
              </a:rPr>
              <a:t>контролю</a:t>
            </a:r>
            <a:r>
              <a:rPr dirty="0" sz="1400" spc="16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62626"/>
                </a:solidFill>
                <a:latin typeface="Cambria"/>
                <a:cs typeface="Cambria"/>
              </a:rPr>
              <a:t>якості</a:t>
            </a:r>
            <a:r>
              <a:rPr dirty="0" sz="1400" spc="19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282828"/>
                </a:solidFill>
                <a:latin typeface="Cambria"/>
                <a:cs typeface="Cambria"/>
              </a:rPr>
              <a:t>лікарських</a:t>
            </a:r>
            <a:r>
              <a:rPr dirty="0" sz="1400" spc="195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D1D1D"/>
                </a:solidFill>
                <a:latin typeface="Cambria"/>
                <a:cs typeface="Cambria"/>
              </a:rPr>
              <a:t>засобів,</a:t>
            </a:r>
            <a:r>
              <a:rPr dirty="0" sz="1400" spc="125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333333"/>
                </a:solidFill>
                <a:latin typeface="Cambria"/>
                <a:cs typeface="Cambria"/>
              </a:rPr>
              <a:t>що</a:t>
            </a:r>
            <a:r>
              <a:rPr dirty="0" sz="1400" spc="9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1F1F1F"/>
                </a:solidFill>
                <a:latin typeface="Cambria"/>
                <a:cs typeface="Cambria"/>
              </a:rPr>
              <a:t>ввозяться</a:t>
            </a:r>
            <a:r>
              <a:rPr dirty="0" sz="1400" spc="14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42424"/>
                </a:solidFill>
                <a:latin typeface="Cambria"/>
                <a:cs typeface="Cambria"/>
              </a:rPr>
              <a:t>в</a:t>
            </a:r>
            <a:r>
              <a:rPr dirty="0" sz="1400" spc="95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A1A1A"/>
                </a:solidFill>
                <a:latin typeface="Cambria"/>
                <a:cs typeface="Cambria"/>
              </a:rPr>
              <a:t>Україну, </a:t>
            </a:r>
            <a:r>
              <a:rPr dirty="0" sz="1400" spc="-65">
                <a:solidFill>
                  <a:srgbClr val="111111"/>
                </a:solidFill>
                <a:latin typeface="Cambria"/>
                <a:cs typeface="Cambria"/>
              </a:rPr>
              <a:t>затвердженого</a:t>
            </a:r>
            <a:r>
              <a:rPr dirty="0" sz="1400" spc="-1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400" spc="-40">
                <a:solidFill>
                  <a:srgbClr val="111111"/>
                </a:solidFill>
                <a:latin typeface="Cambria"/>
                <a:cs typeface="Cambria"/>
              </a:rPr>
              <a:t>постановою</a:t>
            </a:r>
            <a:r>
              <a:rPr dirty="0" sz="1400" spc="-4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400" spc="-35">
                <a:solidFill>
                  <a:srgbClr val="181818"/>
                </a:solidFill>
                <a:latin typeface="Cambria"/>
                <a:cs typeface="Cambria"/>
              </a:rPr>
              <a:t>Кабінету</a:t>
            </a:r>
            <a:r>
              <a:rPr dirty="0" sz="1400" spc="2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0F0F0F"/>
                </a:solidFill>
                <a:latin typeface="Cambria"/>
                <a:cs typeface="Cambria"/>
              </a:rPr>
              <a:t>Міністрів</a:t>
            </a:r>
            <a:r>
              <a:rPr dirty="0" sz="1400" spc="5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400" spc="-20">
                <a:solidFill>
                  <a:srgbClr val="232323"/>
                </a:solidFill>
                <a:latin typeface="Cambria"/>
                <a:cs typeface="Cambria"/>
              </a:rPr>
              <a:t>України</a:t>
            </a:r>
            <a:r>
              <a:rPr dirty="0" sz="1400" spc="-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383838"/>
                </a:solidFill>
                <a:latin typeface="Cambria"/>
                <a:cs typeface="Cambria"/>
              </a:rPr>
              <a:t>від</a:t>
            </a:r>
            <a:r>
              <a:rPr dirty="0" sz="1400" spc="1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111111"/>
                </a:solidFill>
                <a:latin typeface="Cambria"/>
                <a:cs typeface="Cambria"/>
              </a:rPr>
              <a:t>14.09.2005</a:t>
            </a:r>
            <a:r>
              <a:rPr dirty="0" sz="1400" spc="3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400" spc="-350">
                <a:solidFill>
                  <a:srgbClr val="343434"/>
                </a:solidFill>
                <a:latin typeface="Cambria"/>
                <a:cs typeface="Cambria"/>
              </a:rPr>
              <a:t>№</a:t>
            </a:r>
            <a:r>
              <a:rPr dirty="0" sz="1400" spc="270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1400" spc="-20">
                <a:solidFill>
                  <a:srgbClr val="131313"/>
                </a:solidFill>
                <a:latin typeface="Cambria"/>
                <a:cs typeface="Cambria"/>
              </a:rPr>
              <a:t>902,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пункту</a:t>
            </a:r>
            <a:r>
              <a:rPr dirty="0" sz="1350" spc="280">
                <a:solidFill>
                  <a:srgbClr val="161616"/>
                </a:solidFill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3.2.2</a:t>
            </a:r>
            <a:r>
              <a:rPr dirty="0" sz="1350" spc="235"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B2B2B"/>
                </a:solidFill>
                <a:latin typeface="Cambria"/>
                <a:cs typeface="Cambria"/>
              </a:rPr>
              <a:t>Порядку</a:t>
            </a:r>
            <a:r>
              <a:rPr dirty="0" sz="1350" spc="280">
                <a:solidFill>
                  <a:srgbClr val="2B2B2B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12121"/>
                </a:solidFill>
                <a:latin typeface="Cambria"/>
                <a:cs typeface="Cambria"/>
              </a:rPr>
              <a:t>встановлемня</a:t>
            </a:r>
            <a:r>
              <a:rPr dirty="0" sz="1350" spc="310">
                <a:solidFill>
                  <a:srgbClr val="212121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82828"/>
                </a:solidFill>
                <a:latin typeface="Cambria"/>
                <a:cs typeface="Cambria"/>
              </a:rPr>
              <a:t>заборони</a:t>
            </a:r>
            <a:r>
              <a:rPr dirty="0" sz="1350" spc="290">
                <a:solidFill>
                  <a:srgbClr val="282828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D1D1D"/>
                </a:solidFill>
                <a:latin typeface="Cambria"/>
                <a:cs typeface="Cambria"/>
              </a:rPr>
              <a:t>(тимчасової</a:t>
            </a:r>
            <a:r>
              <a:rPr dirty="0" sz="1350" spc="270">
                <a:solidFill>
                  <a:srgbClr val="1D1D1D"/>
                </a:solidFill>
                <a:latin typeface="Cambria"/>
                <a:cs typeface="Cambria"/>
              </a:rPr>
              <a:t>  </a:t>
            </a:r>
            <a:r>
              <a:rPr dirty="0" sz="1350" spc="-10">
                <a:solidFill>
                  <a:srgbClr val="232323"/>
                </a:solidFill>
                <a:latin typeface="Cambria"/>
                <a:cs typeface="Cambria"/>
              </a:rPr>
              <a:t>заборони)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та</a:t>
            </a:r>
            <a:r>
              <a:rPr dirty="0" sz="1350" spc="3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1D1D1D"/>
                </a:solidFill>
                <a:latin typeface="Cambria"/>
                <a:cs typeface="Cambria"/>
              </a:rPr>
              <a:t>поновлемня</a:t>
            </a:r>
            <a:r>
              <a:rPr dirty="0" sz="1350" spc="130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13131"/>
                </a:solidFill>
                <a:latin typeface="Cambria"/>
                <a:cs typeface="Cambria"/>
              </a:rPr>
              <a:t>osiry</a:t>
            </a:r>
            <a:r>
              <a:rPr dirty="0" sz="1350" spc="10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F1F1F"/>
                </a:solidFill>
                <a:latin typeface="Cambria"/>
                <a:cs typeface="Cambria"/>
              </a:rPr>
              <a:t>лікарських</a:t>
            </a:r>
            <a:r>
              <a:rPr dirty="0" sz="1350" spc="16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засобів</a:t>
            </a:r>
            <a:r>
              <a:rPr dirty="0" sz="1350" spc="7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83838"/>
                </a:solidFill>
                <a:latin typeface="Cambria"/>
                <a:cs typeface="Cambria"/>
              </a:rPr>
              <a:t>на</a:t>
            </a:r>
            <a:r>
              <a:rPr dirty="0" sz="1350" spc="3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F2F2F"/>
                </a:solidFill>
                <a:latin typeface="Cambria"/>
                <a:cs typeface="Cambria"/>
              </a:rPr>
              <a:t>території</a:t>
            </a:r>
            <a:r>
              <a:rPr dirty="0" sz="1350" spc="125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42424"/>
                </a:solidFill>
                <a:latin typeface="Cambria"/>
                <a:cs typeface="Cambria"/>
              </a:rPr>
              <a:t>Укрёіни,</a:t>
            </a:r>
            <a:r>
              <a:rPr dirty="0" sz="1350" spc="140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0A0A0A"/>
                </a:solidFill>
                <a:latin typeface="Cambria"/>
                <a:cs typeface="Cambria"/>
              </a:rPr>
              <a:t>затвердженого </a:t>
            </a:r>
            <a:r>
              <a:rPr dirty="0" sz="1350">
                <a:solidFill>
                  <a:srgbClr val="080808"/>
                </a:solidFill>
                <a:latin typeface="Cambria"/>
                <a:cs typeface="Cambria"/>
              </a:rPr>
              <a:t>наказом</a:t>
            </a:r>
            <a:r>
              <a:rPr dirty="0" sz="1350" spc="465">
                <a:solidFill>
                  <a:srgbClr val="08080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Міністерства</a:t>
            </a:r>
            <a:r>
              <a:rPr dirty="0" sz="1350" spc="145">
                <a:solidFill>
                  <a:srgbClr val="181818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охорони</a:t>
            </a:r>
            <a:r>
              <a:rPr dirty="0" sz="1350" spc="130">
                <a:solidFill>
                  <a:srgbClr val="262626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A2A2A"/>
                </a:solidFill>
                <a:latin typeface="Cambria"/>
                <a:cs typeface="Cambria"/>
              </a:rPr>
              <a:t>здоров'я</a:t>
            </a:r>
            <a:r>
              <a:rPr dirty="0" sz="1350" spc="140">
                <a:solidFill>
                  <a:srgbClr val="2A2A2A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82828"/>
                </a:solidFill>
                <a:latin typeface="Cambria"/>
                <a:cs typeface="Cambria"/>
              </a:rPr>
              <a:t>України</a:t>
            </a:r>
            <a:r>
              <a:rPr dirty="0" sz="1350" spc="105">
                <a:solidFill>
                  <a:srgbClr val="282828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C1C1C"/>
                </a:solidFill>
                <a:latin typeface="Cambria"/>
                <a:cs typeface="Cambria"/>
              </a:rPr>
              <a:t>від</a:t>
            </a:r>
            <a:r>
              <a:rPr dirty="0" sz="1350" spc="47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22.11.2011</a:t>
            </a:r>
            <a:r>
              <a:rPr dirty="0" sz="1350" spc="190">
                <a:solidFill>
                  <a:srgbClr val="161616"/>
                </a:solidFill>
                <a:latin typeface="Cambria"/>
                <a:cs typeface="Cambria"/>
              </a:rPr>
              <a:t>  </a:t>
            </a:r>
            <a:r>
              <a:rPr dirty="0" sz="1350" spc="70" i="1">
                <a:solidFill>
                  <a:srgbClr val="181818"/>
                </a:solidFill>
                <a:latin typeface="Cambria"/>
                <a:cs typeface="Cambria"/>
              </a:rPr>
              <a:t>N</a:t>
            </a:r>
            <a:r>
              <a:rPr dirty="0" sz="1350" spc="270" i="1">
                <a:solidFill>
                  <a:srgbClr val="181818"/>
                </a:solidFill>
                <a:latin typeface="Cambria"/>
                <a:cs typeface="Cambria"/>
              </a:rPr>
              <a:t>  </a:t>
            </a:r>
            <a:r>
              <a:rPr dirty="0" sz="1350" spc="-25">
                <a:solidFill>
                  <a:srgbClr val="242424"/>
                </a:solidFill>
                <a:latin typeface="Cambria"/>
                <a:cs typeface="Cambria"/>
              </a:rPr>
              <a:t>809 </a:t>
            </a:r>
            <a:r>
              <a:rPr dirty="0" sz="1400">
                <a:solidFill>
                  <a:srgbClr val="1A1A1A"/>
                </a:solidFill>
                <a:latin typeface="Cambria"/>
                <a:cs typeface="Cambria"/>
              </a:rPr>
              <a:t>(зі</a:t>
            </a:r>
            <a:r>
              <a:rPr dirty="0" sz="1400" spc="27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змінами),</a:t>
            </a:r>
            <a:r>
              <a:rPr dirty="0" sz="1400" spc="330"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161616"/>
                </a:solidFill>
                <a:latin typeface="Cambria"/>
                <a:cs typeface="Cambria"/>
              </a:rPr>
              <a:t>зареестрованого</a:t>
            </a:r>
            <a:r>
              <a:rPr dirty="0" sz="1400" spc="254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A2A2A"/>
                </a:solidFill>
                <a:latin typeface="Cambria"/>
                <a:cs typeface="Cambria"/>
              </a:rPr>
              <a:t>Міністерством</a:t>
            </a:r>
            <a:r>
              <a:rPr dirty="0" sz="1400" spc="37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32323"/>
                </a:solidFill>
                <a:latin typeface="Cambria"/>
                <a:cs typeface="Cambria"/>
              </a:rPr>
              <a:t>іостиції</a:t>
            </a:r>
            <a:r>
              <a:rPr dirty="0" sz="1400" spc="35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A1A1A"/>
                </a:solidFill>
                <a:latin typeface="Cambria"/>
                <a:cs typeface="Cambria"/>
              </a:rPr>
              <a:t>України</a:t>
            </a:r>
            <a:r>
              <a:rPr dirty="0" sz="1400" spc="27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 spc="-35">
                <a:solidFill>
                  <a:srgbClr val="181818"/>
                </a:solidFill>
                <a:latin typeface="Cambria"/>
                <a:cs typeface="Cambria"/>
              </a:rPr>
              <a:t>30.01.2012 </a:t>
            </a:r>
            <a:r>
              <a:rPr dirty="0" sz="1350">
                <a:solidFill>
                  <a:srgbClr val="1A1A1A"/>
                </a:solidFill>
                <a:latin typeface="Cambria"/>
                <a:cs typeface="Cambria"/>
              </a:rPr>
              <a:t>за</a:t>
            </a:r>
            <a:r>
              <a:rPr dirty="0" sz="1350" spc="-1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C1C1C"/>
                </a:solidFill>
                <a:latin typeface="Cambria"/>
                <a:cs typeface="Cambria"/>
              </a:rPr>
              <a:t>he</a:t>
            </a:r>
            <a:r>
              <a:rPr dirty="0" sz="1350" spc="6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 spc="-65">
                <a:solidFill>
                  <a:srgbClr val="1A1A1A"/>
                </a:solidFill>
                <a:latin typeface="Cambria"/>
                <a:cs typeface="Cambria"/>
              </a:rPr>
              <a:t>126/20439,</a:t>
            </a:r>
            <a:r>
              <a:rPr dirty="0" sz="1350" spc="8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33333"/>
                </a:solidFill>
                <a:latin typeface="Cambria"/>
                <a:cs typeface="Cambria"/>
              </a:rPr>
              <a:t>Порядку</a:t>
            </a:r>
            <a:r>
              <a:rPr dirty="0" sz="1350" spc="8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282828"/>
                </a:solidFill>
                <a:latin typeface="Cambria"/>
                <a:cs typeface="Cambria"/>
              </a:rPr>
              <a:t>контролю</a:t>
            </a:r>
            <a:r>
              <a:rPr dirty="0" sz="1350" spc="105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A2A2A"/>
                </a:solidFill>
                <a:latin typeface="Cambria"/>
                <a:cs typeface="Cambria"/>
              </a:rPr>
              <a:t>якості</a:t>
            </a:r>
            <a:r>
              <a:rPr dirty="0" sz="1350" spc="6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232323"/>
                </a:solidFill>
                <a:latin typeface="Cambria"/>
                <a:cs typeface="Cambria"/>
              </a:rPr>
              <a:t>лікарських</a:t>
            </a:r>
            <a:r>
              <a:rPr dirty="0" sz="1350" spc="12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A1A1A"/>
                </a:solidFill>
                <a:latin typeface="Cambria"/>
                <a:cs typeface="Cambria"/>
              </a:rPr>
              <a:t>засобів</a:t>
            </a:r>
            <a:r>
              <a:rPr dirty="0" sz="1350" spc="3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C0C0C"/>
                </a:solidFill>
                <a:latin typeface="Cambria"/>
                <a:cs typeface="Cambria"/>
              </a:rPr>
              <a:t>під</a:t>
            </a:r>
            <a:r>
              <a:rPr dirty="0" sz="1350" spc="-5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32323"/>
                </a:solidFill>
                <a:latin typeface="Cambria"/>
                <a:cs typeface="Cambria"/>
              </a:rPr>
              <a:t>час</a:t>
            </a:r>
            <a:r>
              <a:rPr dirty="0" sz="1350" spc="3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232323"/>
                </a:solidFill>
                <a:latin typeface="Cambria"/>
                <a:cs typeface="Cambria"/>
              </a:rPr>
              <a:t>оптової </a:t>
            </a:r>
            <a:r>
              <a:rPr dirty="0" sz="1350">
                <a:solidFill>
                  <a:srgbClr val="080808"/>
                </a:solidFill>
                <a:latin typeface="Cambria"/>
                <a:cs typeface="Cambria"/>
              </a:rPr>
              <a:t>та</a:t>
            </a:r>
            <a:r>
              <a:rPr dirty="0" sz="1350" spc="-75">
                <a:solidFill>
                  <a:srgbClr val="080808"/>
                </a:solidFill>
                <a:latin typeface="Cambria"/>
                <a:cs typeface="Cambria"/>
              </a:rPr>
              <a:t> </a:t>
            </a:r>
            <a:r>
              <a:rPr dirty="0" sz="1350" spc="-55">
                <a:solidFill>
                  <a:srgbClr val="080808"/>
                </a:solidFill>
                <a:latin typeface="Cambria"/>
                <a:cs typeface="Cambria"/>
              </a:rPr>
              <a:t>роздрібнЫі</a:t>
            </a:r>
            <a:r>
              <a:rPr dirty="0" sz="1350" spc="-10">
                <a:solidFill>
                  <a:srgbClr val="08080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32323"/>
                </a:solidFill>
                <a:latin typeface="Cambria"/>
                <a:cs typeface="Cambria"/>
              </a:rPr>
              <a:t>торгівлі,</a:t>
            </a:r>
            <a:r>
              <a:rPr dirty="0" sz="1350" spc="1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 spc="-30">
                <a:solidFill>
                  <a:srgbClr val="2A2A2A"/>
                </a:solidFill>
                <a:latin typeface="Cambria"/>
                <a:cs typeface="Cambria"/>
              </a:rPr>
              <a:t>затвердженого</a:t>
            </a:r>
            <a:r>
              <a:rPr dirty="0" sz="1350" spc="2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262626"/>
                </a:solidFill>
                <a:latin typeface="Cambria"/>
                <a:cs typeface="Cambria"/>
              </a:rPr>
              <a:t>наказом</a:t>
            </a:r>
            <a:r>
              <a:rPr dirty="0" sz="1350" spc="-5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82828"/>
                </a:solidFill>
                <a:latin typeface="Cambria"/>
                <a:cs typeface="Cambria"/>
              </a:rPr>
              <a:t>Міністерства</a:t>
            </a:r>
            <a:r>
              <a:rPr dirty="0" sz="1350" spc="55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A1A1A"/>
                </a:solidFill>
                <a:latin typeface="Cambria"/>
                <a:cs typeface="Cambria"/>
              </a:rPr>
              <a:t>охорони</a:t>
            </a:r>
            <a:r>
              <a:rPr dirty="0" sz="1350" spc="-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C1C1C"/>
                </a:solidFill>
                <a:latin typeface="Cambria"/>
                <a:cs typeface="Cambria"/>
              </a:rPr>
              <a:t>здоров'я </a:t>
            </a:r>
            <a:r>
              <a:rPr dirty="0" sz="1350" spc="-10">
                <a:solidFill>
                  <a:srgbClr val="161616"/>
                </a:solidFill>
                <a:latin typeface="Cambria"/>
                <a:cs typeface="Cambria"/>
              </a:rPr>
              <a:t>України</a:t>
            </a:r>
            <a:r>
              <a:rPr dirty="0" sz="1350" spc="-6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від</a:t>
            </a:r>
            <a:r>
              <a:rPr dirty="0" sz="1350" spc="-7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 spc="-35">
                <a:solidFill>
                  <a:srgbClr val="0C0C0C"/>
                </a:solidFill>
                <a:latin typeface="Cambria"/>
                <a:cs typeface="Cambria"/>
              </a:rPr>
              <a:t>29.09.2014</a:t>
            </a:r>
            <a:r>
              <a:rPr dirty="0" sz="1350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350" spc="-325">
                <a:solidFill>
                  <a:srgbClr val="282828"/>
                </a:solidFill>
                <a:latin typeface="Cambria"/>
                <a:cs typeface="Cambria"/>
              </a:rPr>
              <a:t>№</a:t>
            </a:r>
            <a:r>
              <a:rPr dirty="0" sz="1350" spc="29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677,</a:t>
            </a:r>
            <a:r>
              <a:rPr dirty="0" sz="1350" spc="4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 spc="-45">
                <a:solidFill>
                  <a:srgbClr val="131313"/>
                </a:solidFill>
                <a:latin typeface="Cambria"/>
                <a:cs typeface="Cambria"/>
              </a:rPr>
              <a:t>зареестрованого</a:t>
            </a:r>
            <a:r>
              <a:rPr dirty="0" sz="1350" spc="-3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262626"/>
                </a:solidFill>
                <a:latin typeface="Cambria"/>
                <a:cs typeface="Cambria"/>
              </a:rPr>
              <a:t>Міністерством</a:t>
            </a:r>
            <a:r>
              <a:rPr dirty="0" sz="1350" spc="3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81818"/>
                </a:solidFill>
                <a:latin typeface="Cambria"/>
                <a:cs typeface="Cambria"/>
              </a:rPr>
              <a:t>юстиції</a:t>
            </a:r>
            <a:r>
              <a:rPr dirty="0" sz="1350" spc="7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0F0F0F"/>
                </a:solidFill>
                <a:latin typeface="Cambria"/>
                <a:cs typeface="Cambria"/>
              </a:rPr>
              <a:t>України </a:t>
            </a:r>
            <a:r>
              <a:rPr dirty="0" sz="1400" spc="-45">
                <a:solidFill>
                  <a:srgbClr val="111111"/>
                </a:solidFill>
                <a:latin typeface="Cambria"/>
                <a:cs typeface="Cambria"/>
              </a:rPr>
              <a:t>26.11.2014</a:t>
            </a:r>
            <a:r>
              <a:rPr dirty="0" sz="1400" spc="-3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400" spc="-90">
                <a:solidFill>
                  <a:srgbClr val="131313"/>
                </a:solidFill>
                <a:latin typeface="Cambria"/>
                <a:cs typeface="Cambria"/>
              </a:rPr>
              <a:t>за</a:t>
            </a:r>
            <a:r>
              <a:rPr dirty="0" sz="1400" spc="1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 spc="-350">
                <a:solidFill>
                  <a:srgbClr val="363636"/>
                </a:solidFill>
                <a:latin typeface="Cambria"/>
                <a:cs typeface="Cambria"/>
              </a:rPr>
              <a:t>№</a:t>
            </a:r>
            <a:r>
              <a:rPr dirty="0" sz="1400" spc="30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400" spc="-100">
                <a:solidFill>
                  <a:srgbClr val="232323"/>
                </a:solidFill>
                <a:latin typeface="Cambria"/>
                <a:cs typeface="Cambria"/>
              </a:rPr>
              <a:t>1515/26292,</a:t>
            </a:r>
            <a:r>
              <a:rPr dirty="0" sz="1400" spc="7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2D2D2D"/>
                </a:solidFill>
                <a:latin typeface="Cambria"/>
                <a:cs typeface="Cambria"/>
              </a:rPr>
              <a:t>Правил</a:t>
            </a:r>
            <a:r>
              <a:rPr dirty="0" sz="1400" spc="10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2F2F2F"/>
                </a:solidFill>
                <a:latin typeface="Cambria"/>
                <a:cs typeface="Cambria"/>
              </a:rPr>
              <a:t>утилізаціі</a:t>
            </a:r>
            <a:r>
              <a:rPr dirty="0" sz="1400" spc="-20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1400" spc="-110">
                <a:solidFill>
                  <a:srgbClr val="232323"/>
                </a:solidFill>
                <a:latin typeface="Cambria"/>
                <a:cs typeface="Cambria"/>
              </a:rPr>
              <a:t>та</a:t>
            </a:r>
            <a:r>
              <a:rPr dirty="0" sz="1400" spc="3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 spc="-85">
                <a:solidFill>
                  <a:srgbClr val="242424"/>
                </a:solidFill>
                <a:latin typeface="Cambria"/>
                <a:cs typeface="Cambria"/>
              </a:rPr>
              <a:t>знищення</a:t>
            </a:r>
            <a:r>
              <a:rPr dirty="0" sz="1400" spc="110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400" spc="-70">
                <a:solidFill>
                  <a:srgbClr val="161616"/>
                </a:solidFill>
                <a:latin typeface="Cambria"/>
                <a:cs typeface="Cambria"/>
              </a:rPr>
              <a:t>лікарських</a:t>
            </a:r>
            <a:r>
              <a:rPr dirty="0" sz="1400" spc="10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0E0E0E"/>
                </a:solidFill>
                <a:latin typeface="Cambria"/>
                <a:cs typeface="Cambria"/>
              </a:rPr>
              <a:t>засобів, </a:t>
            </a:r>
            <a:r>
              <a:rPr dirty="0" sz="1350" spc="-25">
                <a:latin typeface="Cambria"/>
                <a:cs typeface="Cambria"/>
              </a:rPr>
              <a:t>затверджених</a:t>
            </a:r>
            <a:r>
              <a:rPr dirty="0" sz="1350" spc="50"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1A1A1A"/>
                </a:solidFill>
                <a:latin typeface="Cambria"/>
                <a:cs typeface="Cambria"/>
              </a:rPr>
              <a:t>наказом</a:t>
            </a:r>
            <a:r>
              <a:rPr dirty="0" sz="1350" spc="-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Cambria"/>
                <a:cs typeface="Cambria"/>
              </a:rPr>
              <a:t>Міністерства</a:t>
            </a:r>
            <a:r>
              <a:rPr dirty="0" sz="1350" spc="6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охорони </a:t>
            </a:r>
            <a:r>
              <a:rPr dirty="0" sz="1350">
                <a:solidFill>
                  <a:srgbClr val="2A2A2A"/>
                </a:solidFill>
                <a:latin typeface="Cambria"/>
                <a:cs typeface="Cambria"/>
              </a:rPr>
              <a:t>здоров'я</a:t>
            </a:r>
            <a:r>
              <a:rPr dirty="0" sz="1350" spc="4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України</a:t>
            </a:r>
            <a:r>
              <a:rPr dirty="0" sz="1350" spc="2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82828"/>
                </a:solidFill>
                <a:latin typeface="Cambria"/>
                <a:cs typeface="Cambria"/>
              </a:rPr>
              <a:t>від</a:t>
            </a:r>
            <a:r>
              <a:rPr dirty="0" sz="1350" spc="-5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81818"/>
                </a:solidFill>
                <a:latin typeface="Cambria"/>
                <a:cs typeface="Cambria"/>
              </a:rPr>
              <a:t>24.04.2015 </a:t>
            </a:r>
            <a:r>
              <a:rPr dirty="0" sz="1400" spc="-145" i="1">
                <a:solidFill>
                  <a:srgbClr val="131313"/>
                </a:solidFill>
                <a:latin typeface="Cambria"/>
                <a:cs typeface="Cambria"/>
              </a:rPr>
              <a:t>N•</a:t>
            </a:r>
            <a:r>
              <a:rPr dirty="0" sz="1400" spc="65" i="1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81818"/>
                </a:solidFill>
                <a:latin typeface="Cambria"/>
                <a:cs typeface="Cambria"/>
              </a:rPr>
              <a:t>242,</a:t>
            </a:r>
            <a:r>
              <a:rPr dirty="0" sz="1400" spc="47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81818"/>
                </a:solidFill>
                <a:latin typeface="Cambria"/>
                <a:cs typeface="Cambria"/>
              </a:rPr>
              <a:t>заресстрованих</a:t>
            </a:r>
            <a:r>
              <a:rPr dirty="0" sz="1400" spc="130">
                <a:solidFill>
                  <a:srgbClr val="181818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242424"/>
                </a:solidFill>
                <a:latin typeface="Cambria"/>
                <a:cs typeface="Cambria"/>
              </a:rPr>
              <a:t>Міністерством</a:t>
            </a:r>
            <a:r>
              <a:rPr dirty="0" sz="1400" spc="195">
                <a:solidFill>
                  <a:srgbClr val="242424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212121"/>
                </a:solidFill>
                <a:latin typeface="Cambria"/>
                <a:cs typeface="Cambria"/>
              </a:rPr>
              <a:t>юстиції</a:t>
            </a:r>
            <a:r>
              <a:rPr dirty="0" sz="1400" spc="180">
                <a:solidFill>
                  <a:srgbClr val="212121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282828"/>
                </a:solidFill>
                <a:latin typeface="Cambria"/>
                <a:cs typeface="Cambria"/>
              </a:rPr>
              <a:t>України</a:t>
            </a:r>
            <a:r>
              <a:rPr dirty="0" sz="1400" spc="155">
                <a:solidFill>
                  <a:srgbClr val="282828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242424"/>
                </a:solidFill>
                <a:latin typeface="Cambria"/>
                <a:cs typeface="Cambria"/>
              </a:rPr>
              <a:t>від</a:t>
            </a:r>
            <a:r>
              <a:rPr dirty="0" sz="1400" spc="175">
                <a:solidFill>
                  <a:srgbClr val="242424"/>
                </a:solidFill>
                <a:latin typeface="Cambria"/>
                <a:cs typeface="Cambria"/>
              </a:rPr>
              <a:t>  </a:t>
            </a:r>
            <a:r>
              <a:rPr dirty="0" sz="1400" spc="-40">
                <a:solidFill>
                  <a:srgbClr val="1C1C1C"/>
                </a:solidFill>
                <a:latin typeface="Cambria"/>
                <a:cs typeface="Cambria"/>
              </a:rPr>
              <a:t>18.05.2015 </a:t>
            </a:r>
            <a:r>
              <a:rPr dirty="0" sz="1350">
                <a:solidFill>
                  <a:srgbClr val="0A0A0A"/>
                </a:solidFill>
                <a:latin typeface="Cambria"/>
                <a:cs typeface="Cambria"/>
              </a:rPr>
              <a:t>за</a:t>
            </a:r>
            <a:r>
              <a:rPr dirty="0" sz="1350" spc="125">
                <a:solidFill>
                  <a:srgbClr val="0A0A0A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12121"/>
                </a:solidFill>
                <a:latin typeface="Cambria"/>
                <a:cs typeface="Cambria"/>
              </a:rPr>
              <a:t>N</a:t>
            </a:r>
            <a:r>
              <a:rPr dirty="0" sz="1350" spc="320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51515"/>
                </a:solidFill>
                <a:latin typeface="Cambria"/>
                <a:cs typeface="Cambria"/>
              </a:rPr>
              <a:t>550/26995,</a:t>
            </a:r>
            <a:r>
              <a:rPr dirty="0" sz="1350" spc="200">
                <a:solidFill>
                  <a:srgbClr val="151515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82828"/>
                </a:solidFill>
                <a:latin typeface="Cambria"/>
                <a:cs typeface="Cambria"/>
              </a:rPr>
              <a:t>на</a:t>
            </a:r>
            <a:r>
              <a:rPr dirty="0" sz="1350" spc="130">
                <a:solidFill>
                  <a:srgbClr val="282828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D2D2D"/>
                </a:solidFill>
                <a:latin typeface="Cambria"/>
                <a:cs typeface="Cambria"/>
              </a:rPr>
              <a:t>підставі</a:t>
            </a:r>
            <a:r>
              <a:rPr dirty="0" sz="1350" spc="185">
                <a:solidFill>
                  <a:srgbClr val="2D2D2D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12121"/>
                </a:solidFill>
                <a:latin typeface="Cambria"/>
                <a:cs typeface="Cambria"/>
              </a:rPr>
              <a:t>надходження</a:t>
            </a:r>
            <a:r>
              <a:rPr dirty="0" sz="1350" spc="180">
                <a:solidFill>
                  <a:srgbClr val="212121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12121"/>
                </a:solidFill>
                <a:latin typeface="Cambria"/>
                <a:cs typeface="Cambria"/>
              </a:rPr>
              <a:t>міжнародного</a:t>
            </a:r>
            <a:r>
              <a:rPr dirty="0" sz="1350" spc="215">
                <a:solidFill>
                  <a:srgbClr val="212121"/>
                </a:solidFill>
                <a:latin typeface="Cambria"/>
                <a:cs typeface="Cambria"/>
              </a:rPr>
              <a:t>  </a:t>
            </a:r>
            <a:r>
              <a:rPr dirty="0" sz="1350" spc="-10">
                <a:solidFill>
                  <a:srgbClr val="1C1C1C"/>
                </a:solidFill>
                <a:latin typeface="Cambria"/>
                <a:cs typeface="Cambria"/>
              </a:rPr>
              <a:t>повідомлення </a:t>
            </a:r>
            <a:r>
              <a:rPr dirty="0" sz="1350">
                <a:latin typeface="Cambria"/>
                <a:cs typeface="Cambria"/>
              </a:rPr>
              <a:t>від</a:t>
            </a:r>
            <a:r>
              <a:rPr dirty="0" sz="1350" spc="20">
                <a:latin typeface="Cambria"/>
                <a:cs typeface="Cambria"/>
              </a:rPr>
              <a:t> </a:t>
            </a:r>
            <a:r>
              <a:rPr dirty="0" sz="1350" spc="-40">
                <a:solidFill>
                  <a:srgbClr val="131313"/>
                </a:solidFill>
                <a:latin typeface="Cambria"/>
                <a:cs typeface="Cambria"/>
              </a:rPr>
              <a:t>регуляторного</a:t>
            </a:r>
            <a:r>
              <a:rPr dirty="0" sz="1350" spc="19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1A1A1A"/>
                </a:solidFill>
                <a:latin typeface="Cambria"/>
                <a:cs typeface="Cambria"/>
              </a:rPr>
              <a:t>оргаиу</a:t>
            </a:r>
            <a:r>
              <a:rPr dirty="0" sz="1350" spc="15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2A2A2A"/>
                </a:solidFill>
                <a:latin typeface="Cambria"/>
                <a:cs typeface="Cambria"/>
              </a:rPr>
              <a:t>Бразилії</a:t>
            </a:r>
            <a:r>
              <a:rPr dirty="0" sz="1350" spc="10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82828"/>
                </a:solidFill>
                <a:latin typeface="Cambria"/>
                <a:cs typeface="Cambria"/>
              </a:rPr>
              <a:t>N•</a:t>
            </a:r>
            <a:r>
              <a:rPr dirty="0" sz="1350" spc="15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F3F3F"/>
                </a:solidFill>
                <a:latin typeface="Cambria"/>
                <a:cs typeface="Cambria"/>
              </a:rPr>
              <a:t>BR/</a:t>
            </a:r>
            <a:r>
              <a:rPr dirty="0" sz="1350" spc="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350" spc="-30">
                <a:solidFill>
                  <a:srgbClr val="111111"/>
                </a:solidFill>
                <a:latin typeface="Cambria"/>
                <a:cs typeface="Cambria"/>
              </a:rPr>
              <a:t>Falsificapao/411.1.0</a:t>
            </a:r>
            <a:r>
              <a:rPr dirty="0" sz="1350" spc="2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82828"/>
                </a:solidFill>
                <a:latin typeface="Cambria"/>
                <a:cs typeface="Cambria"/>
              </a:rPr>
              <a:t>щодо</a:t>
            </a:r>
            <a:r>
              <a:rPr dirty="0" sz="1350" spc="7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31313"/>
                </a:solidFill>
                <a:latin typeface="Cambria"/>
                <a:cs typeface="Cambria"/>
              </a:rPr>
              <a:t>виявлення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454663" y="10062464"/>
            <a:ext cx="224663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20">
                <a:solidFill>
                  <a:srgbClr val="3F3F3F"/>
                </a:solidFill>
                <a:latin typeface="Lucida Sans Unicode"/>
                <a:cs typeface="Lucida Sans Unicode"/>
              </a:rPr>
              <a:t>№10-</a:t>
            </a:r>
            <a:r>
              <a:rPr dirty="0" sz="900" spc="-65">
                <a:solidFill>
                  <a:srgbClr val="3F3F3F"/>
                </a:solidFill>
                <a:latin typeface="Lucida Sans Unicode"/>
                <a:cs typeface="Lucida Sans Unicode"/>
              </a:rPr>
              <a:t>001</a:t>
            </a:r>
            <a:r>
              <a:rPr dirty="0" sz="900" spc="-65">
                <a:solidFill>
                  <a:srgbClr val="444444"/>
                </a:solidFill>
                <a:latin typeface="Lucida Sans Unicode"/>
                <a:cs typeface="Lucida Sans Unicode"/>
              </a:rPr>
              <a:t>.3/002.0/17-</a:t>
            </a:r>
            <a:r>
              <a:rPr dirty="0" sz="900" spc="-45">
                <a:solidFill>
                  <a:srgbClr val="444444"/>
                </a:solidFill>
                <a:latin typeface="Lucida Sans Unicode"/>
                <a:cs typeface="Lucida Sans Unicode"/>
              </a:rPr>
              <a:t>26</a:t>
            </a:r>
            <a:r>
              <a:rPr dirty="0" sz="90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solidFill>
                  <a:srgbClr val="575757"/>
                </a:solidFill>
                <a:latin typeface="Lucida Sans Unicode"/>
                <a:cs typeface="Lucida Sans Unicode"/>
              </a:rPr>
              <a:t>від</a:t>
            </a:r>
            <a:r>
              <a:rPr dirty="0" sz="900" spc="220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20">
                <a:solidFill>
                  <a:srgbClr val="606060"/>
                </a:solidFill>
                <a:latin typeface="Lucida Sans Unicode"/>
                <a:cs typeface="Lucida Sans Unicode"/>
              </a:rPr>
              <a:t>14.01.2026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474995" y="10000742"/>
            <a:ext cx="1685289" cy="551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450" spc="-685">
                <a:solidFill>
                  <a:srgbClr val="2A2A2A"/>
                </a:solidFill>
                <a:latin typeface="Lucida Sans Unicode"/>
                <a:cs typeface="Lucida Sans Unicode"/>
              </a:rPr>
              <a:t>iiliiiiiiililiii›iiiiiill‹iiiii›iiili</a:t>
            </a:r>
            <a:endParaRPr sz="34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457811" y="9550145"/>
            <a:ext cx="19812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25">
                <a:latin typeface="Times New Roman"/>
                <a:cs typeface="Times New Roman"/>
              </a:rPr>
              <a:t>UB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785883" y="9568433"/>
            <a:ext cx="1319530" cy="9315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70485">
              <a:lnSpc>
                <a:spcPts val="1075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Державна</a:t>
            </a:r>
            <a:r>
              <a:rPr dirty="0" sz="950" spc="14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служба</a:t>
            </a:r>
            <a:r>
              <a:rPr dirty="0" sz="950" spc="145">
                <a:latin typeface="Times New Roman"/>
                <a:cs typeface="Times New Roman"/>
              </a:rPr>
              <a:t> </a:t>
            </a:r>
            <a:r>
              <a:rPr dirty="0" sz="950" spc="-50">
                <a:latin typeface="Times New Roman"/>
                <a:cs typeface="Times New Roman"/>
              </a:rPr>
              <a:t>з</a:t>
            </a:r>
            <a:endParaRPr sz="950">
              <a:latin typeface="Times New Roman"/>
              <a:cs typeface="Times New Roman"/>
            </a:endParaRPr>
          </a:p>
          <a:p>
            <a:pPr algn="ctr" marR="87630">
              <a:lnSpc>
                <a:spcPts val="1135"/>
              </a:lnSpc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  <a:p>
            <a:pPr algn="ctr" marL="158115" marR="260350" indent="85725">
              <a:lnSpc>
                <a:spcPct val="82100"/>
              </a:lnSpc>
              <a:spcBef>
                <a:spcPts val="225"/>
              </a:spcBef>
            </a:pPr>
            <a:r>
              <a:rPr dirty="0" baseline="6944" sz="1200">
                <a:latin typeface="Times New Roman"/>
                <a:cs typeface="Times New Roman"/>
              </a:rPr>
              <a:t>КОнтро</a:t>
            </a:r>
            <a:r>
              <a:rPr dirty="0" sz="800">
                <a:latin typeface="Times New Roman"/>
                <a:cs typeface="Times New Roman"/>
              </a:rPr>
              <a:t>лю</a:t>
            </a:r>
            <a:r>
              <a:rPr dirty="0" sz="800" spc="170">
                <a:latin typeface="Times New Roman"/>
                <a:cs typeface="Times New Roman"/>
              </a:rPr>
              <a:t>  </a:t>
            </a:r>
            <a:r>
              <a:rPr dirty="0" baseline="3472" sz="1200" spc="-37">
                <a:latin typeface="Times New Roman"/>
                <a:cs typeface="Times New Roman"/>
              </a:rPr>
              <a:t>за</a:t>
            </a:r>
            <a:r>
              <a:rPr dirty="0" baseline="3472" sz="1200" spc="75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наркотиками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у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5875">
              <a:lnSpc>
                <a:spcPts val="1019"/>
              </a:lnSpc>
            </a:pPr>
            <a:r>
              <a:rPr dirty="0" sz="900" spc="-10">
                <a:latin typeface="Times New Roman"/>
                <a:cs typeface="Times New Roman"/>
              </a:rPr>
              <a:t>обпасті</a:t>
            </a:r>
            <a:endParaRPr sz="900">
              <a:latin typeface="Times New Roman"/>
              <a:cs typeface="Times New Roman"/>
            </a:endParaRPr>
          </a:p>
          <a:p>
            <a:pPr algn="ctr" marL="24130">
              <a:lnSpc>
                <a:spcPct val="100000"/>
              </a:lnSpc>
              <a:spcBef>
                <a:spcPts val="5"/>
              </a:spcBef>
            </a:pPr>
            <a:r>
              <a:rPr dirty="0" sz="800" spc="-10">
                <a:latin typeface="Times New Roman"/>
                <a:cs typeface="Times New Roman"/>
              </a:rPr>
              <a:t>№18/02.12-</a:t>
            </a:r>
            <a:r>
              <a:rPr dirty="0" sz="800">
                <a:latin typeface="Times New Roman"/>
                <a:cs typeface="Times New Roman"/>
              </a:rPr>
              <a:t>26 від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14.01.2026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70732" y="7594092"/>
            <a:ext cx="1092708" cy="73609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52396" y="699278"/>
            <a:ext cx="6072505" cy="567690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algn="just" marL="14604" marR="36830" indent="-2540">
              <a:lnSpc>
                <a:spcPct val="108000"/>
              </a:lnSpc>
              <a:spcBef>
                <a:spcPts val="50"/>
              </a:spcBef>
            </a:pPr>
            <a:r>
              <a:rPr dirty="0" sz="1400" spc="20">
                <a:solidFill>
                  <a:srgbClr val="1D1D1D"/>
                </a:solidFill>
                <a:latin typeface="Times New Roman"/>
                <a:cs typeface="Times New Roman"/>
              </a:rPr>
              <a:t>в</a:t>
            </a:r>
            <a:r>
              <a:rPr dirty="0" sz="1400" spc="-9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обігу</a:t>
            </a:r>
            <a:r>
              <a:rPr dirty="0" sz="1400" spc="-8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cepiï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45">
                <a:solidFill>
                  <a:srgbClr val="212121"/>
                </a:solidFill>
                <a:latin typeface="Times New Roman"/>
                <a:cs typeface="Times New Roman"/>
              </a:rPr>
              <a:t>FM</a:t>
            </a:r>
            <a:r>
              <a:rPr dirty="0" sz="1400" spc="5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l3L62</a:t>
            </a:r>
            <a:r>
              <a:rPr dirty="0" sz="1400" spc="7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51515"/>
                </a:solidFill>
                <a:latin typeface="Times New Roman"/>
                <a:cs typeface="Times New Roman"/>
              </a:rPr>
              <a:t>фальсифікованою, </a:t>
            </a:r>
            <a:r>
              <a:rPr dirty="0" sz="1400" spc="-10">
                <a:solidFill>
                  <a:srgbClr val="1C1C1C"/>
                </a:solidFill>
                <a:latin typeface="Times New Roman"/>
                <a:cs typeface="Times New Roman"/>
              </a:rPr>
              <a:t>незареестрованого</a:t>
            </a:r>
            <a:r>
              <a:rPr dirty="0" sz="1400" spc="-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A0A0A"/>
                </a:solidFill>
                <a:latin typeface="Times New Roman"/>
                <a:cs typeface="Times New Roman"/>
              </a:rPr>
              <a:t>лікарського</a:t>
            </a:r>
            <a:r>
              <a:rPr dirty="0" sz="1400" spc="4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 </a:t>
            </a:r>
            <a:r>
              <a:rPr dirty="0" sz="1500">
                <a:solidFill>
                  <a:srgbClr val="0C0C0C"/>
                </a:solidFill>
                <a:latin typeface="Times New Roman"/>
                <a:cs typeface="Times New Roman"/>
              </a:rPr>
              <a:t>Voranigo^</a:t>
            </a:r>
            <a:r>
              <a:rPr dirty="0" sz="1500" spc="17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1D1D1D"/>
                </a:solidFill>
                <a:latin typeface="Times New Roman"/>
                <a:cs typeface="Times New Roman"/>
              </a:rPr>
              <a:t>40</a:t>
            </a:r>
            <a:r>
              <a:rPr dirty="0" sz="1500" spc="12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1A1A1A"/>
                </a:solidFill>
                <a:latin typeface="Times New Roman"/>
                <a:cs typeface="Times New Roman"/>
              </a:rPr>
              <a:t>mg,</a:t>
            </a:r>
            <a:r>
              <a:rPr dirty="0" sz="1500" spc="1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262626"/>
                </a:solidFill>
                <a:latin typeface="Times New Roman"/>
                <a:cs typeface="Times New Roman"/>
              </a:rPr>
              <a:t>таблетки</a:t>
            </a:r>
            <a:r>
              <a:rPr dirty="0" sz="1500" spc="14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363636"/>
                </a:solidFill>
                <a:latin typeface="Times New Roman"/>
                <a:cs typeface="Times New Roman"/>
              </a:rPr>
              <a:t>вкриті</a:t>
            </a:r>
            <a:r>
              <a:rPr dirty="0" sz="1500" spc="14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latin typeface="Times New Roman"/>
                <a:cs typeface="Times New Roman"/>
              </a:rPr>
              <a:t>оболонкою,</a:t>
            </a:r>
            <a:r>
              <a:rPr dirty="0" sz="1500" spc="190"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2A2A2A"/>
                </a:solidFill>
                <a:latin typeface="Times New Roman"/>
                <a:cs typeface="Times New Roman"/>
              </a:rPr>
              <a:t>по</a:t>
            </a:r>
            <a:r>
              <a:rPr dirty="0" sz="1500" spc="9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343434"/>
                </a:solidFill>
                <a:latin typeface="Times New Roman"/>
                <a:cs typeface="Times New Roman"/>
              </a:rPr>
              <a:t>40</a:t>
            </a:r>
            <a:r>
              <a:rPr dirty="0" sz="1500" spc="13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0A0A0A"/>
                </a:solidFill>
                <a:latin typeface="Times New Roman"/>
                <a:cs typeface="Times New Roman"/>
              </a:rPr>
              <a:t>таблеток</a:t>
            </a:r>
            <a:r>
              <a:rPr dirty="0" sz="1500" spc="204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232323"/>
                </a:solidFill>
                <a:latin typeface="Times New Roman"/>
                <a:cs typeface="Times New Roman"/>
              </a:rPr>
              <a:t>в</a:t>
            </a:r>
            <a:r>
              <a:rPr dirty="0" sz="1500" spc="9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500" spc="-40">
                <a:solidFill>
                  <a:srgbClr val="0F0F0F"/>
                </a:solidFill>
                <a:latin typeface="Times New Roman"/>
                <a:cs typeface="Times New Roman"/>
              </a:rPr>
              <a:t>упаковці </a:t>
            </a:r>
            <a:r>
              <a:rPr dirty="0" sz="1450">
                <a:solidFill>
                  <a:srgbClr val="363636"/>
                </a:solidFill>
                <a:latin typeface="Times New Roman"/>
                <a:cs typeface="Times New Roman"/>
              </a:rPr>
              <a:t>з</a:t>
            </a:r>
            <a:r>
              <a:rPr dirty="0" sz="1450" spc="34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0A0A0A"/>
                </a:solidFill>
                <a:latin typeface="Times New Roman"/>
                <a:cs typeface="Times New Roman"/>
              </a:rPr>
              <a:t>маркуванняи</a:t>
            </a:r>
            <a:r>
              <a:rPr dirty="0" sz="1450" spc="47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080808"/>
                </a:solidFill>
                <a:latin typeface="Times New Roman"/>
                <a:cs typeface="Times New Roman"/>
              </a:rPr>
              <a:t>виробника</a:t>
            </a:r>
            <a:r>
              <a:rPr dirty="0" sz="1450" spc="45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C1C1C"/>
                </a:solidFill>
                <a:latin typeface="Times New Roman"/>
                <a:cs typeface="Times New Roman"/>
              </a:rPr>
              <a:t>Servier</a:t>
            </a:r>
            <a:r>
              <a:rPr dirty="0" sz="1450" spc="4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C1C1C"/>
                </a:solidFill>
                <a:latin typeface="Times New Roman"/>
                <a:cs typeface="Times New Roman"/>
              </a:rPr>
              <a:t>Pharmaceuticals</a:t>
            </a:r>
            <a:r>
              <a:rPr dirty="0" sz="1450" spc="3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A2A2A"/>
                </a:solidFill>
                <a:latin typeface="Times New Roman"/>
                <a:cs typeface="Times New Roman"/>
              </a:rPr>
              <a:t>LLC,</a:t>
            </a:r>
            <a:r>
              <a:rPr dirty="0" sz="1450" spc="36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0A0A0A"/>
                </a:solidFill>
                <a:latin typeface="Times New Roman"/>
                <a:cs typeface="Times New Roman"/>
              </a:rPr>
              <a:t>Germany</a:t>
            </a:r>
            <a:r>
              <a:rPr dirty="0" sz="1450" spc="38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212121"/>
                </a:solidFill>
                <a:latin typeface="Times New Roman"/>
                <a:cs typeface="Times New Roman"/>
              </a:rPr>
              <a:t>(термін </a:t>
            </a:r>
            <a:r>
              <a:rPr dirty="0" sz="1450" spc="-30">
                <a:latin typeface="Times New Roman"/>
                <a:cs typeface="Times New Roman"/>
              </a:rPr>
              <a:t>придатності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0F0F0F"/>
                </a:solidFill>
                <a:latin typeface="Times New Roman"/>
                <a:cs typeface="Times New Roman"/>
              </a:rPr>
              <a:t>08.2027).</a:t>
            </a:r>
            <a:endParaRPr sz="1450">
              <a:latin typeface="Times New Roman"/>
              <a:cs typeface="Times New Roman"/>
            </a:endParaRPr>
          </a:p>
          <a:p>
            <a:pPr algn="just" marL="31115" marR="25400" indent="357505">
              <a:lnSpc>
                <a:spcPts val="1839"/>
              </a:lnSpc>
              <a:spcBef>
                <a:spcPts val="75"/>
              </a:spcBef>
            </a:pP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активной</a:t>
            </a:r>
            <a:r>
              <a:rPr dirty="0" sz="1400" spc="130">
                <a:solidFill>
                  <a:srgbClr val="232323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42424"/>
                </a:solidFill>
                <a:latin typeface="Times New Roman"/>
                <a:cs typeface="Times New Roman"/>
              </a:rPr>
              <a:t>протидіі</a:t>
            </a:r>
            <a:r>
              <a:rPr dirty="0" sz="1400" spc="135">
                <a:solidFill>
                  <a:srgbClr val="242424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поширенню</a:t>
            </a:r>
            <a:r>
              <a:rPr dirty="0" sz="1400" spc="195">
                <a:solidFill>
                  <a:srgbClr val="2A2A2A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00" spc="165">
                <a:solidFill>
                  <a:srgbClr val="232323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засобів,</a:t>
            </a:r>
            <a:r>
              <a:rPr dirty="0" sz="1400" spc="145">
                <a:solidFill>
                  <a:srgbClr val="0E0E0E"/>
                </a:solidFill>
                <a:latin typeface="Times New Roman"/>
                <a:cs typeface="Times New Roman"/>
              </a:rPr>
              <a:t>  </a:t>
            </a:r>
            <a:r>
              <a:rPr dirty="0" sz="1400" spc="-10">
                <a:solidFill>
                  <a:srgbClr val="1F1F1F"/>
                </a:solidFill>
                <a:latin typeface="Times New Roman"/>
                <a:cs typeface="Times New Roman"/>
              </a:rPr>
              <a:t>шляхи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та</a:t>
            </a:r>
            <a:r>
              <a:rPr dirty="0" sz="1400" spc="145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умовн</a:t>
            </a:r>
            <a:r>
              <a:rPr dirty="0" sz="1400" spc="160">
                <a:solidFill>
                  <a:srgbClr val="131313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зберігання</a:t>
            </a:r>
            <a:r>
              <a:rPr dirty="0" sz="1400" spc="190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82828"/>
                </a:solidFill>
                <a:latin typeface="Times New Roman"/>
                <a:cs typeface="Times New Roman"/>
              </a:rPr>
              <a:t>яких</a:t>
            </a:r>
            <a:r>
              <a:rPr dirty="0" sz="1400" spc="155">
                <a:solidFill>
                  <a:srgbClr val="282828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невідомі,</a:t>
            </a:r>
            <a:r>
              <a:rPr dirty="0" sz="1400" spc="170">
                <a:solidFill>
                  <a:srgbClr val="131313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визначити</a:t>
            </a:r>
            <a:r>
              <a:rPr dirty="0" sz="1400" spc="225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якість</a:t>
            </a:r>
            <a:r>
              <a:rPr dirty="0" sz="1400" spc="160">
                <a:solidFill>
                  <a:srgbClr val="0E0E0E"/>
                </a:solidFill>
                <a:latin typeface="Times New Roman"/>
                <a:cs typeface="Times New Roman"/>
              </a:rPr>
              <a:t>  </a:t>
            </a:r>
            <a:r>
              <a:rPr dirty="0" sz="1400" spc="-25">
                <a:solidFill>
                  <a:srgbClr val="2A2A2A"/>
                </a:solidFill>
                <a:latin typeface="Times New Roman"/>
                <a:cs typeface="Times New Roman"/>
              </a:rPr>
              <a:t>та</a:t>
            </a:r>
            <a:endParaRPr sz="1400">
              <a:latin typeface="Times New Roman"/>
              <a:cs typeface="Times New Roman"/>
            </a:endParaRPr>
          </a:p>
          <a:p>
            <a:pPr algn="just" marL="33655" marR="34925" indent="-6350">
              <a:lnSpc>
                <a:spcPts val="187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яких</a:t>
            </a:r>
            <a:r>
              <a:rPr dirty="0" sz="1400" spc="-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неможливо,</a:t>
            </a:r>
            <a:r>
              <a:rPr dirty="0" sz="1400" spc="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з</a:t>
            </a:r>
            <a:r>
              <a:rPr dirty="0" sz="1400" spc="-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огляду</a:t>
            </a:r>
            <a:r>
              <a:rPr dirty="0" sz="1400" spc="4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13131"/>
                </a:solidFill>
                <a:latin typeface="Times New Roman"/>
                <a:cs typeface="Times New Roman"/>
              </a:rPr>
              <a:t>на </a:t>
            </a:r>
            <a:r>
              <a:rPr dirty="0" sz="1400">
                <a:solidFill>
                  <a:srgbClr val="2B2B2B"/>
                </a:solidFill>
                <a:latin typeface="Times New Roman"/>
                <a:cs typeface="Times New Roman"/>
              </a:rPr>
              <a:t>те,</a:t>
            </a:r>
            <a:r>
              <a:rPr dirty="0" sz="1400" spc="-5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B3B3B"/>
                </a:solidFill>
                <a:latin typeface="Times New Roman"/>
                <a:cs typeface="Times New Roman"/>
              </a:rPr>
              <a:t>що</a:t>
            </a:r>
            <a:r>
              <a:rPr dirty="0" sz="1400" spc="-4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така</a:t>
            </a:r>
            <a:r>
              <a:rPr dirty="0" sz="1400" spc="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продукція</a:t>
            </a:r>
            <a:r>
              <a:rPr dirty="0" sz="1400" spc="6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F2F2F"/>
                </a:solidFill>
                <a:latin typeface="Times New Roman"/>
                <a:cs typeface="Times New Roman"/>
              </a:rPr>
              <a:t>е</a:t>
            </a:r>
            <a:r>
              <a:rPr dirty="0" sz="1400" spc="-7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D1D1D"/>
                </a:solidFill>
                <a:latin typeface="Times New Roman"/>
                <a:cs typeface="Times New Roman"/>
              </a:rPr>
              <a:t>небезпечною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та</a:t>
            </a:r>
            <a:r>
              <a:rPr dirty="0" sz="1400" spc="-4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може</a:t>
            </a:r>
            <a:r>
              <a:rPr dirty="0" sz="1400" spc="-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F1F1F"/>
                </a:solidFill>
                <a:latin typeface="Times New Roman"/>
                <a:cs typeface="Times New Roman"/>
              </a:rPr>
              <a:t>потенційну</a:t>
            </a:r>
            <a:r>
              <a:rPr dirty="0" sz="1400" spc="10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загрозу</a:t>
            </a:r>
            <a:r>
              <a:rPr dirty="0" sz="1400" spc="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313131"/>
                </a:solidFill>
                <a:latin typeface="Times New Roman"/>
                <a:cs typeface="Times New Roman"/>
              </a:rPr>
              <a:t>життю </a:t>
            </a:r>
            <a:r>
              <a:rPr dirty="0" sz="1400">
                <a:solidFill>
                  <a:srgbClr val="363636"/>
                </a:solidFill>
                <a:latin typeface="Times New Roman"/>
                <a:cs typeface="Times New Roman"/>
              </a:rPr>
              <a:t>та</a:t>
            </a:r>
            <a:r>
              <a:rPr dirty="0" sz="1400" spc="-3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здоров'ю</a:t>
            </a:r>
            <a:r>
              <a:rPr dirty="0" sz="1400" spc="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81818"/>
                </a:solidFill>
                <a:latin typeface="Times New Roman"/>
                <a:cs typeface="Times New Roman"/>
              </a:rPr>
              <a:t>населения.</a:t>
            </a:r>
            <a:endParaRPr sz="1400">
              <a:latin typeface="Times New Roman"/>
              <a:cs typeface="Times New Roman"/>
            </a:endParaRPr>
          </a:p>
          <a:p>
            <a:pPr algn="just" marL="392430">
              <a:lnSpc>
                <a:spcPct val="100000"/>
              </a:lnSpc>
              <a:spcBef>
                <a:spcPts val="25"/>
              </a:spcBef>
            </a:pPr>
            <a:r>
              <a:rPr dirty="0" sz="1400" spc="55">
                <a:solidFill>
                  <a:srgbClr val="1A1A1A"/>
                </a:solidFill>
                <a:latin typeface="Times New Roman"/>
                <a:cs typeface="Times New Roman"/>
              </a:rPr>
              <a:t>ЗАБОРОНЯІО</a:t>
            </a:r>
            <a:r>
              <a:rPr dirty="0" sz="1400" spc="3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реалізацію,</a:t>
            </a:r>
            <a:r>
              <a:rPr dirty="0" sz="1400" spc="36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D1D1D"/>
                </a:solidFill>
                <a:latin typeface="Times New Roman"/>
                <a:cs typeface="Times New Roman"/>
              </a:rPr>
              <a:t>зберігання</a:t>
            </a:r>
            <a:r>
              <a:rPr dirty="0" sz="1400" spc="33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82828"/>
                </a:solidFill>
                <a:latin typeface="Times New Roman"/>
                <a:cs typeface="Times New Roman"/>
              </a:rPr>
              <a:t>та</a:t>
            </a:r>
            <a:r>
              <a:rPr dirty="0" sz="1400" spc="27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застосування</a:t>
            </a:r>
            <a:r>
              <a:rPr dirty="0" sz="1400" spc="39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cepiï</a:t>
            </a:r>
            <a:r>
              <a:rPr dirty="0" sz="1400" spc="24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40">
                <a:solidFill>
                  <a:srgbClr val="1C1C1C"/>
                </a:solidFill>
                <a:latin typeface="Times New Roman"/>
                <a:cs typeface="Times New Roman"/>
              </a:rPr>
              <a:t>FMI3L62</a:t>
            </a:r>
            <a:endParaRPr sz="1400">
              <a:latin typeface="Times New Roman"/>
              <a:cs typeface="Times New Roman"/>
            </a:endParaRPr>
          </a:p>
          <a:p>
            <a:pPr algn="just" marL="38100" marR="12700" indent="-6350">
              <a:lnSpc>
                <a:spcPct val="107800"/>
              </a:lnSpc>
              <a:spcBef>
                <a:spcPts val="80"/>
              </a:spcBef>
            </a:pPr>
            <a:r>
              <a:rPr dirty="0" sz="1350">
                <a:latin typeface="Times New Roman"/>
                <a:cs typeface="Times New Roman"/>
              </a:rPr>
              <a:t>фальсифікованого,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незареестрованого</a:t>
            </a:r>
            <a:r>
              <a:rPr dirty="0" sz="1350" spc="49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лікарського</a:t>
            </a:r>
            <a:r>
              <a:rPr dirty="0" sz="1350" spc="165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засобу</a:t>
            </a:r>
            <a:r>
              <a:rPr dirty="0" sz="1350" spc="190">
                <a:solidFill>
                  <a:srgbClr val="232323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Vorввigo^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40</a:t>
            </a:r>
            <a:r>
              <a:rPr dirty="0" sz="1350" spc="135">
                <a:solidFill>
                  <a:srgbClr val="2A2A2A"/>
                </a:solidFill>
                <a:latin typeface="Times New Roman"/>
                <a:cs typeface="Times New Roman"/>
              </a:rPr>
              <a:t>  </a:t>
            </a:r>
            <a:r>
              <a:rPr dirty="0" sz="1350" spc="-25">
                <a:solidFill>
                  <a:srgbClr val="232323"/>
                </a:solidFill>
                <a:latin typeface="Times New Roman"/>
                <a:cs typeface="Times New Roman"/>
              </a:rPr>
              <a:t>mg, </a:t>
            </a:r>
            <a:r>
              <a:rPr dirty="0" sz="1450">
                <a:solidFill>
                  <a:srgbClr val="0A0A0A"/>
                </a:solidFill>
                <a:latin typeface="Times New Roman"/>
                <a:cs typeface="Times New Roman"/>
              </a:rPr>
              <a:t>тяблеткм</a:t>
            </a:r>
            <a:r>
              <a:rPr dirty="0" sz="1450" spc="37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81818"/>
                </a:solidFill>
                <a:latin typeface="Times New Roman"/>
                <a:cs typeface="Times New Roman"/>
              </a:rPr>
              <a:t>вкрнті</a:t>
            </a:r>
            <a:r>
              <a:rPr dirty="0" sz="1450" spc="39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12121"/>
                </a:solidFill>
                <a:latin typeface="Times New Roman"/>
                <a:cs typeface="Times New Roman"/>
              </a:rPr>
              <a:t>оболоякою,</a:t>
            </a:r>
            <a:r>
              <a:rPr dirty="0" sz="1450" spc="39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D2D2D"/>
                </a:solidFill>
                <a:latin typeface="Times New Roman"/>
                <a:cs typeface="Times New Roman"/>
              </a:rPr>
              <a:t>по</a:t>
            </a:r>
            <a:r>
              <a:rPr dirty="0" sz="1450" spc="29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12121"/>
                </a:solidFill>
                <a:latin typeface="Times New Roman"/>
                <a:cs typeface="Times New Roman"/>
              </a:rPr>
              <a:t>40</a:t>
            </a:r>
            <a:r>
              <a:rPr dirty="0" sz="1450" spc="28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12121"/>
                </a:solidFill>
                <a:latin typeface="Times New Roman"/>
                <a:cs typeface="Times New Roman"/>
              </a:rPr>
              <a:t>таблеток</a:t>
            </a:r>
            <a:r>
              <a:rPr dirty="0" sz="1450" spc="4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3B3B3B"/>
                </a:solidFill>
                <a:latin typeface="Times New Roman"/>
                <a:cs typeface="Times New Roman"/>
              </a:rPr>
              <a:t>в</a:t>
            </a:r>
            <a:r>
              <a:rPr dirty="0" sz="1450" spc="27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C1C1C"/>
                </a:solidFill>
                <a:latin typeface="Times New Roman"/>
                <a:cs typeface="Times New Roman"/>
              </a:rPr>
              <a:t>упаковці,</a:t>
            </a:r>
            <a:r>
              <a:rPr dirty="0" sz="1450" spc="3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383838"/>
                </a:solidFill>
                <a:latin typeface="Times New Roman"/>
                <a:cs typeface="Times New Roman"/>
              </a:rPr>
              <a:t>з</a:t>
            </a:r>
            <a:r>
              <a:rPr dirty="0" sz="1450" spc="28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1D1D1D"/>
                </a:solidFill>
                <a:latin typeface="Times New Roman"/>
                <a:cs typeface="Times New Roman"/>
              </a:rPr>
              <a:t>маркуванням </a:t>
            </a:r>
            <a:r>
              <a:rPr dirty="0" sz="1400" spc="10">
                <a:solidFill>
                  <a:srgbClr val="131313"/>
                </a:solidFill>
                <a:latin typeface="Times New Roman"/>
                <a:cs typeface="Times New Roman"/>
              </a:rPr>
              <a:t>внробнпка</a:t>
            </a:r>
            <a:r>
              <a:rPr dirty="0" sz="1400" spc="36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 spc="10">
                <a:solidFill>
                  <a:srgbClr val="0A0A0A"/>
                </a:solidFill>
                <a:latin typeface="Times New Roman"/>
                <a:cs typeface="Times New Roman"/>
              </a:rPr>
              <a:t>Servier</a:t>
            </a:r>
            <a:r>
              <a:rPr dirty="0" sz="1400" spc="25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400" spc="10">
                <a:solidFill>
                  <a:srgbClr val="1C1C1C"/>
                </a:solidFill>
                <a:latin typeface="Times New Roman"/>
                <a:cs typeface="Times New Roman"/>
              </a:rPr>
              <a:t>PlзarinяceuБcals</a:t>
            </a:r>
            <a:r>
              <a:rPr dirty="0" sz="1400" spc="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55">
                <a:solidFill>
                  <a:srgbClr val="383838"/>
                </a:solidFill>
                <a:latin typeface="Times New Roman"/>
                <a:cs typeface="Times New Roman"/>
              </a:rPr>
              <a:t>LLC,</a:t>
            </a:r>
            <a:r>
              <a:rPr dirty="0" sz="1400" spc="15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81818"/>
                </a:solidFill>
                <a:latin typeface="Times New Roman"/>
                <a:cs typeface="Times New Roman"/>
              </a:rPr>
              <a:t>Germвny.</a:t>
            </a:r>
            <a:endParaRPr sz="1400">
              <a:latin typeface="Times New Roman"/>
              <a:cs typeface="Times New Roman"/>
            </a:endParaRPr>
          </a:p>
          <a:p>
            <a:pPr algn="just" marL="37465" marR="10795" indent="360680">
              <a:lnSpc>
                <a:spcPts val="1870"/>
              </a:lnSpc>
              <a:spcBef>
                <a:spcPts val="60"/>
              </a:spcBef>
            </a:pPr>
            <a:r>
              <a:rPr dirty="0" sz="1450">
                <a:latin typeface="Times New Roman"/>
                <a:cs typeface="Times New Roman"/>
              </a:rPr>
              <a:t>Суб'ектам</a:t>
            </a:r>
            <a:r>
              <a:rPr dirty="0" sz="1450" spc="265"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81818"/>
                </a:solidFill>
                <a:latin typeface="Times New Roman"/>
                <a:cs typeface="Times New Roman"/>
              </a:rPr>
              <a:t>господарювання,</a:t>
            </a:r>
            <a:r>
              <a:rPr dirty="0" sz="1450" spc="18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A2A2A"/>
                </a:solidFill>
                <a:latin typeface="Times New Roman"/>
                <a:cs typeface="Times New Roman"/>
              </a:rPr>
              <a:t>які</a:t>
            </a:r>
            <a:r>
              <a:rPr dirty="0" sz="1450" spc="204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31313"/>
                </a:solidFill>
                <a:latin typeface="Times New Roman"/>
                <a:cs typeface="Times New Roman"/>
              </a:rPr>
              <a:t>здійснюкіть</a:t>
            </a:r>
            <a:r>
              <a:rPr dirty="0" sz="1450" spc="3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F1F1F"/>
                </a:solidFill>
                <a:latin typeface="Times New Roman"/>
                <a:cs typeface="Times New Roman"/>
              </a:rPr>
              <a:t>реалізацію,</a:t>
            </a:r>
            <a:r>
              <a:rPr dirty="0" sz="1450" spc="26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A1A1A"/>
                </a:solidFill>
                <a:latin typeface="Times New Roman"/>
                <a:cs typeface="Times New Roman"/>
              </a:rPr>
              <a:t>зберігання</a:t>
            </a:r>
            <a:r>
              <a:rPr dirty="0" sz="1450" spc="254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50" spc="-25">
                <a:solidFill>
                  <a:srgbClr val="242424"/>
                </a:solidFill>
                <a:latin typeface="Times New Roman"/>
                <a:cs typeface="Times New Roman"/>
              </a:rPr>
              <a:t>та </a:t>
            </a:r>
            <a:r>
              <a:rPr dirty="0" sz="1450">
                <a:latin typeface="Times New Roman"/>
                <a:cs typeface="Times New Roman"/>
              </a:rPr>
              <a:t>застосування</a:t>
            </a:r>
            <a:r>
              <a:rPr dirty="0" sz="1450" spc="145">
                <a:latin typeface="Times New Roman"/>
                <a:cs typeface="Times New Roman"/>
              </a:rPr>
              <a:t>  </a:t>
            </a:r>
            <a:r>
              <a:rPr dirty="0" sz="1450">
                <a:solidFill>
                  <a:srgbClr val="1D1D1D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50" spc="165">
                <a:solidFill>
                  <a:srgbClr val="1D1D1D"/>
                </a:solidFill>
                <a:latin typeface="Times New Roman"/>
                <a:cs typeface="Times New Roman"/>
              </a:rPr>
              <a:t>  </a:t>
            </a:r>
            <a:r>
              <a:rPr dirty="0" sz="1450">
                <a:solidFill>
                  <a:srgbClr val="1C1C1C"/>
                </a:solidFill>
                <a:latin typeface="Times New Roman"/>
                <a:cs typeface="Times New Roman"/>
              </a:rPr>
              <a:t>засобів</a:t>
            </a:r>
            <a:r>
              <a:rPr dirty="0" sz="1450" spc="130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450">
                <a:solidFill>
                  <a:srgbClr val="1C1C1C"/>
                </a:solidFill>
                <a:latin typeface="Times New Roman"/>
                <a:cs typeface="Times New Roman"/>
              </a:rPr>
              <a:t>невідкладно,</a:t>
            </a:r>
            <a:r>
              <a:rPr dirty="0" sz="1450" spc="140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450">
                <a:solidFill>
                  <a:srgbClr val="1A1A1A"/>
                </a:solidFill>
                <a:latin typeface="Times New Roman"/>
                <a:cs typeface="Times New Roman"/>
              </a:rPr>
              <a:t>після</a:t>
            </a:r>
            <a:r>
              <a:rPr dirty="0" sz="1450" spc="114">
                <a:solidFill>
                  <a:srgbClr val="1A1A1A"/>
                </a:solidFill>
                <a:latin typeface="Times New Roman"/>
                <a:cs typeface="Times New Roman"/>
              </a:rPr>
              <a:t>  </a:t>
            </a:r>
            <a:r>
              <a:rPr dirty="0" sz="1450">
                <a:solidFill>
                  <a:srgbClr val="212121"/>
                </a:solidFill>
                <a:latin typeface="Times New Roman"/>
                <a:cs typeface="Times New Roman"/>
              </a:rPr>
              <a:t>одержання</a:t>
            </a:r>
            <a:r>
              <a:rPr dirty="0" sz="1450" spc="170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450" spc="-10">
                <a:solidFill>
                  <a:srgbClr val="232323"/>
                </a:solidFill>
                <a:latin typeface="Times New Roman"/>
                <a:cs typeface="Times New Roman"/>
              </a:rPr>
              <a:t>даного </a:t>
            </a:r>
            <a:r>
              <a:rPr dirty="0" sz="1450" spc="-10">
                <a:latin typeface="Times New Roman"/>
                <a:cs typeface="Times New Roman"/>
              </a:rPr>
              <a:t>розпорядження,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 spc="-20">
                <a:solidFill>
                  <a:srgbClr val="1F1F1F"/>
                </a:solidFill>
                <a:latin typeface="Times New Roman"/>
                <a:cs typeface="Times New Roman"/>
              </a:rPr>
              <a:t>перевірити</a:t>
            </a:r>
            <a:r>
              <a:rPr dirty="0" sz="1450" spc="1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1C1C1C"/>
                </a:solidFill>
                <a:latin typeface="Times New Roman"/>
                <a:cs typeface="Times New Roman"/>
              </a:rPr>
              <a:t>наявність</a:t>
            </a:r>
            <a:r>
              <a:rPr dirty="0" sz="1450" spc="16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50" spc="-25">
                <a:solidFill>
                  <a:srgbClr val="1C1C1C"/>
                </a:solidFill>
                <a:latin typeface="Times New Roman"/>
                <a:cs typeface="Times New Roman"/>
              </a:rPr>
              <a:t>вищевказаної</a:t>
            </a:r>
            <a:r>
              <a:rPr dirty="0" sz="1450" spc="1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343434"/>
                </a:solidFill>
                <a:latin typeface="Times New Roman"/>
                <a:cs typeface="Times New Roman"/>
              </a:rPr>
              <a:t>cepii</a:t>
            </a:r>
            <a:r>
              <a:rPr dirty="0" sz="1450" spc="6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450" spc="-20">
                <a:solidFill>
                  <a:srgbClr val="111111"/>
                </a:solidFill>
                <a:latin typeface="Times New Roman"/>
                <a:cs typeface="Times New Roman"/>
              </a:rPr>
              <a:t>лікарського</a:t>
            </a:r>
            <a:r>
              <a:rPr dirty="0" sz="1450" spc="1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151515"/>
                </a:solidFill>
                <a:latin typeface="Times New Roman"/>
                <a:cs typeface="Times New Roman"/>
              </a:rPr>
              <a:t>засобу,</a:t>
            </a:r>
            <a:endParaRPr sz="1450">
              <a:latin typeface="Times New Roman"/>
              <a:cs typeface="Times New Roman"/>
            </a:endParaRPr>
          </a:p>
          <a:p>
            <a:pPr algn="just" marL="39370">
              <a:lnSpc>
                <a:spcPct val="100000"/>
              </a:lnSpc>
              <a:spcBef>
                <a:spcPts val="90"/>
              </a:spcBef>
            </a:pPr>
            <a:r>
              <a:rPr dirty="0" sz="1450">
                <a:solidFill>
                  <a:srgbClr val="1A1A1A"/>
                </a:solidFill>
                <a:latin typeface="Times New Roman"/>
                <a:cs typeface="Times New Roman"/>
              </a:rPr>
              <a:t>вжити</a:t>
            </a:r>
            <a:r>
              <a:rPr dirty="0" sz="1450" spc="475">
                <a:solidFill>
                  <a:srgbClr val="1A1A1A"/>
                </a:solidFill>
                <a:latin typeface="Times New Roman"/>
                <a:cs typeface="Times New Roman"/>
              </a:rPr>
              <a:t>  </a:t>
            </a:r>
            <a:r>
              <a:rPr dirty="0" sz="1450">
                <a:solidFill>
                  <a:srgbClr val="0F0F0F"/>
                </a:solidFill>
                <a:latin typeface="Times New Roman"/>
                <a:cs typeface="Times New Roman"/>
              </a:rPr>
              <a:t>заходи</a:t>
            </a:r>
            <a:r>
              <a:rPr dirty="0" sz="1450" spc="445">
                <a:solidFill>
                  <a:srgbClr val="0F0F0F"/>
                </a:solidFill>
                <a:latin typeface="Times New Roman"/>
                <a:cs typeface="Times New Roman"/>
              </a:rPr>
              <a:t>  </a:t>
            </a:r>
            <a:r>
              <a:rPr dirty="0" sz="1450">
                <a:solidFill>
                  <a:srgbClr val="1F1F1F"/>
                </a:solidFill>
                <a:latin typeface="Times New Roman"/>
                <a:cs typeface="Times New Roman"/>
              </a:rPr>
              <a:t>щодо</a:t>
            </a:r>
            <a:r>
              <a:rPr dirty="0" sz="1450" spc="434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dirty="0" sz="1450">
                <a:solidFill>
                  <a:srgbClr val="262626"/>
                </a:solidFill>
                <a:latin typeface="Times New Roman"/>
                <a:cs typeface="Times New Roman"/>
              </a:rPr>
              <a:t>вилучення</a:t>
            </a:r>
            <a:r>
              <a:rPr dirty="0" sz="1450" spc="465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1450">
                <a:solidFill>
                  <a:srgbClr val="3B3B3B"/>
                </a:solidFill>
                <a:latin typeface="Times New Roman"/>
                <a:cs typeface="Times New Roman"/>
              </a:rPr>
              <a:t>ii</a:t>
            </a:r>
            <a:r>
              <a:rPr dirty="0" sz="1450" spc="434">
                <a:solidFill>
                  <a:srgbClr val="3B3B3B"/>
                </a:solidFill>
                <a:latin typeface="Times New Roman"/>
                <a:cs typeface="Times New Roman"/>
              </a:rPr>
              <a:t>  </a:t>
            </a:r>
            <a:r>
              <a:rPr dirty="0" sz="1450">
                <a:solidFill>
                  <a:srgbClr val="262626"/>
                </a:solidFill>
                <a:latin typeface="Times New Roman"/>
                <a:cs typeface="Times New Roman"/>
              </a:rPr>
              <a:t>з</a:t>
            </a:r>
            <a:r>
              <a:rPr dirty="0" sz="1450" spc="420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1450">
                <a:solidFill>
                  <a:srgbClr val="3D3D3D"/>
                </a:solidFill>
                <a:latin typeface="Times New Roman"/>
                <a:cs typeface="Times New Roman"/>
              </a:rPr>
              <a:t>обігу</a:t>
            </a:r>
            <a:r>
              <a:rPr dirty="0" sz="1450" spc="445">
                <a:solidFill>
                  <a:srgbClr val="3D3D3D"/>
                </a:solidFill>
                <a:latin typeface="Times New Roman"/>
                <a:cs typeface="Times New Roman"/>
              </a:rPr>
              <a:t>  </a:t>
            </a:r>
            <a:r>
              <a:rPr dirty="0" sz="1450">
                <a:solidFill>
                  <a:srgbClr val="161616"/>
                </a:solidFill>
                <a:latin typeface="Times New Roman"/>
                <a:cs typeface="Times New Roman"/>
              </a:rPr>
              <a:t>шляхом</a:t>
            </a:r>
            <a:r>
              <a:rPr dirty="0" sz="1450" spc="450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450" spc="-10">
                <a:solidFill>
                  <a:srgbClr val="181818"/>
                </a:solidFill>
                <a:latin typeface="Times New Roman"/>
                <a:cs typeface="Times New Roman"/>
              </a:rPr>
              <a:t>повернення</a:t>
            </a:r>
            <a:endParaRPr sz="1450">
              <a:latin typeface="Times New Roman"/>
              <a:cs typeface="Times New Roman"/>
            </a:endParaRPr>
          </a:p>
          <a:p>
            <a:pPr algn="just" marL="41910" marR="5080" indent="-1905">
              <a:lnSpc>
                <a:spcPct val="108000"/>
              </a:lnSpc>
              <a:spcBef>
                <a:spcPts val="10"/>
              </a:spcBef>
            </a:pPr>
            <a:r>
              <a:rPr dirty="0" sz="1400">
                <a:latin typeface="Times New Roman"/>
                <a:cs typeface="Times New Roman"/>
              </a:rPr>
              <a:t>постачальнику/виробнику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D2D2D"/>
                </a:solidFill>
                <a:latin typeface="Times New Roman"/>
                <a:cs typeface="Times New Roman"/>
              </a:rPr>
              <a:t>a6o</a:t>
            </a:r>
            <a:r>
              <a:rPr dirty="0" sz="1400" spc="14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знищення,</a:t>
            </a:r>
            <a:r>
              <a:rPr dirty="0" sz="1400" spc="1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про</a:t>
            </a:r>
            <a:r>
              <a:rPr dirty="0" sz="1400" spc="10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F2F2F"/>
                </a:solidFill>
                <a:latin typeface="Times New Roman"/>
                <a:cs typeface="Times New Roman"/>
              </a:rPr>
              <a:t>що</a:t>
            </a:r>
            <a:r>
              <a:rPr dirty="0" sz="1400" spc="13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D1D1D"/>
                </a:solidFill>
                <a:latin typeface="Times New Roman"/>
                <a:cs typeface="Times New Roman"/>
              </a:rPr>
              <a:t>повідомити</a:t>
            </a:r>
            <a:r>
              <a:rPr dirty="0" sz="1400" spc="22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A0A0A"/>
                </a:solidFill>
                <a:latin typeface="Times New Roman"/>
                <a:cs typeface="Times New Roman"/>
              </a:rPr>
              <a:t>територіальний </a:t>
            </a:r>
            <a:r>
              <a:rPr dirty="0" sz="1450">
                <a:solidFill>
                  <a:srgbClr val="080808"/>
                </a:solidFill>
                <a:latin typeface="Times New Roman"/>
                <a:cs typeface="Times New Roman"/>
              </a:rPr>
              <a:t>орган</a:t>
            </a:r>
            <a:r>
              <a:rPr dirty="0" sz="1450" spc="18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11111"/>
                </a:solidFill>
                <a:latin typeface="Times New Roman"/>
                <a:cs typeface="Times New Roman"/>
              </a:rPr>
              <a:t>Держлікслужби.</a:t>
            </a:r>
            <a:r>
              <a:rPr dirty="0" sz="1450" spc="10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3B3B3B"/>
                </a:solidFill>
                <a:latin typeface="Times New Roman"/>
                <a:cs typeface="Times New Roman"/>
              </a:rPr>
              <a:t>У</a:t>
            </a:r>
            <a:r>
              <a:rPr dirty="0" sz="1450" spc="10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F1F1F"/>
                </a:solidFill>
                <a:latin typeface="Times New Roman"/>
                <a:cs typeface="Times New Roman"/>
              </a:rPr>
              <a:t>раэі</a:t>
            </a:r>
            <a:r>
              <a:rPr dirty="0" sz="1450" spc="12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C1C1C"/>
                </a:solidFill>
                <a:latin typeface="Times New Roman"/>
                <a:cs typeface="Times New Roman"/>
              </a:rPr>
              <a:t>знищення</a:t>
            </a:r>
            <a:r>
              <a:rPr dirty="0" sz="1450" spc="17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31313"/>
                </a:solidFill>
                <a:latin typeface="Times New Roman"/>
                <a:cs typeface="Times New Roman"/>
              </a:rPr>
              <a:t>відходlв</a:t>
            </a:r>
            <a:r>
              <a:rPr dirty="0" sz="1450" spc="19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82828"/>
                </a:solidFill>
                <a:latin typeface="Times New Roman"/>
                <a:cs typeface="Times New Roman"/>
              </a:rPr>
              <a:t>препарату</a:t>
            </a:r>
            <a:r>
              <a:rPr dirty="0" sz="1450" spc="19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32323"/>
                </a:solidFill>
                <a:latin typeface="Times New Roman"/>
                <a:cs typeface="Times New Roman"/>
              </a:rPr>
              <a:t>в</a:t>
            </a:r>
            <a:r>
              <a:rPr dirty="0" sz="1450" spc="8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080808"/>
                </a:solidFill>
                <a:latin typeface="Times New Roman"/>
                <a:cs typeface="Times New Roman"/>
              </a:rPr>
              <a:t>двотижневий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строк</a:t>
            </a:r>
            <a:r>
              <a:rPr dirty="0" sz="1400" spc="18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направити</a:t>
            </a:r>
            <a:r>
              <a:rPr dirty="0" sz="1400" spc="28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62626"/>
                </a:solidFill>
                <a:latin typeface="Times New Roman"/>
                <a:cs typeface="Times New Roman"/>
              </a:rPr>
              <a:t>до</a:t>
            </a:r>
            <a:r>
              <a:rPr dirty="0" sz="1400" spc="17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територіального</a:t>
            </a:r>
            <a:r>
              <a:rPr dirty="0" sz="1400" spc="8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органу</a:t>
            </a:r>
            <a:r>
              <a:rPr dirty="0" sz="1400" spc="28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62626"/>
                </a:solidFill>
                <a:latin typeface="Times New Roman"/>
                <a:cs typeface="Times New Roman"/>
              </a:rPr>
              <a:t>Держлікслужби</a:t>
            </a:r>
            <a:r>
              <a:rPr dirty="0" sz="1400" spc="32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копію</a:t>
            </a:r>
            <a:r>
              <a:rPr dirty="0" sz="1400" spc="18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акта</a:t>
            </a:r>
            <a:r>
              <a:rPr dirty="0" sz="1400" spc="17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282828"/>
                </a:solidFill>
                <a:latin typeface="Times New Roman"/>
                <a:cs typeface="Times New Roman"/>
              </a:rPr>
              <a:t>про </a:t>
            </a:r>
            <a:r>
              <a:rPr dirty="0" sz="1400">
                <a:solidFill>
                  <a:srgbClr val="070707"/>
                </a:solidFill>
                <a:latin typeface="Times New Roman"/>
                <a:cs typeface="Times New Roman"/>
              </a:rPr>
              <a:t>знищения</a:t>
            </a:r>
            <a:r>
              <a:rPr dirty="0" sz="1400" spc="-25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відходів</a:t>
            </a:r>
            <a:r>
              <a:rPr dirty="0" sz="1400" spc="-6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лікарського</a:t>
            </a:r>
            <a:r>
              <a:rPr dirty="0" sz="1400" spc="-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F1F1F"/>
                </a:solidFill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401955">
              <a:lnSpc>
                <a:spcPct val="100000"/>
              </a:lnSpc>
              <a:spcBef>
                <a:spcPts val="190"/>
              </a:spcBef>
            </a:pPr>
            <a:r>
              <a:rPr dirty="0" sz="1400" spc="-10">
                <a:latin typeface="Times New Roman"/>
                <a:cs typeface="Times New Roman"/>
              </a:rPr>
              <a:t>Контроль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за</a:t>
            </a:r>
            <a:r>
              <a:rPr dirty="0" sz="1400" spc="-8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A1A1A"/>
                </a:solidFill>
                <a:latin typeface="Times New Roman"/>
                <a:cs typeface="Times New Roman"/>
              </a:rPr>
              <a:t>виконанням</a:t>
            </a:r>
            <a:r>
              <a:rPr dirty="0" sz="1400" spc="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D1D1D"/>
                </a:solidFill>
                <a:latin typeface="Times New Roman"/>
                <a:cs typeface="Times New Roman"/>
              </a:rPr>
              <a:t>даного</a:t>
            </a:r>
            <a:r>
              <a:rPr dirty="0" sz="1400" spc="-3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1C1C1C"/>
                </a:solidFill>
                <a:latin typeface="Times New Roman"/>
                <a:cs typeface="Times New Roman"/>
              </a:rPr>
              <a:t>розпорядження</a:t>
            </a:r>
            <a:r>
              <a:rPr dirty="0" sz="1400" spc="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0F0F0F"/>
                </a:solidFill>
                <a:latin typeface="Times New Roman"/>
                <a:cs typeface="Times New Roman"/>
              </a:rPr>
              <a:t>эдійснюють</a:t>
            </a:r>
            <a:r>
              <a:rPr dirty="0" sz="1400" spc="-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11111"/>
                </a:solidFill>
                <a:latin typeface="Times New Roman"/>
                <a:cs typeface="Times New Roman"/>
              </a:rPr>
              <a:t>територіальні</a:t>
            </a:r>
            <a:endParaRPr sz="1400">
              <a:latin typeface="Times New Roman"/>
              <a:cs typeface="Times New Roman"/>
            </a:endParaRPr>
          </a:p>
          <a:p>
            <a:pPr algn="just" marL="42545">
              <a:lnSpc>
                <a:spcPct val="100000"/>
              </a:lnSpc>
              <a:spcBef>
                <a:spcPts val="145"/>
              </a:spcBef>
            </a:pPr>
            <a:r>
              <a:rPr dirty="0" sz="1450" spc="-20">
                <a:solidFill>
                  <a:srgbClr val="1A1A1A"/>
                </a:solidFill>
                <a:latin typeface="Times New Roman"/>
                <a:cs typeface="Times New Roman"/>
              </a:rPr>
              <a:t>органи</a:t>
            </a:r>
            <a:r>
              <a:rPr dirty="0" sz="1450" spc="-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50" spc="-35">
                <a:solidFill>
                  <a:srgbClr val="1C1C1C"/>
                </a:solidFill>
                <a:latin typeface="Times New Roman"/>
                <a:cs typeface="Times New Roman"/>
              </a:rPr>
              <a:t>Держлікслужби</a:t>
            </a:r>
            <a:r>
              <a:rPr dirty="0" sz="1450" spc="8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1C1C1C"/>
                </a:solidFill>
                <a:latin typeface="Times New Roman"/>
                <a:cs typeface="Times New Roman"/>
              </a:rPr>
              <a:t>на</a:t>
            </a:r>
            <a:r>
              <a:rPr dirty="0" sz="1450" spc="-8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50" spc="-30">
                <a:solidFill>
                  <a:srgbClr val="262626"/>
                </a:solidFill>
                <a:latin typeface="Times New Roman"/>
                <a:cs typeface="Times New Roman"/>
              </a:rPr>
              <a:t>відповідній</a:t>
            </a:r>
            <a:r>
              <a:rPr dirty="0" sz="1450" spc="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1C1C1C"/>
                </a:solidFill>
                <a:latin typeface="Times New Roman"/>
                <a:cs typeface="Times New Roman"/>
              </a:rPr>
              <a:t>території.</a:t>
            </a:r>
            <a:endParaRPr sz="1450">
              <a:latin typeface="Times New Roman"/>
              <a:cs typeface="Times New Roman"/>
            </a:endParaRPr>
          </a:p>
          <a:p>
            <a:pPr algn="just" marL="406400">
              <a:lnSpc>
                <a:spcPct val="100000"/>
              </a:lnSpc>
              <a:spcBef>
                <a:spcPts val="165"/>
              </a:spcBef>
            </a:pPr>
            <a:r>
              <a:rPr dirty="0" sz="1450" spc="-10">
                <a:latin typeface="Times New Roman"/>
                <a:cs typeface="Times New Roman"/>
              </a:rPr>
              <a:t>Невиконання</a:t>
            </a:r>
            <a:r>
              <a:rPr dirty="0" sz="1450" spc="434"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C1C1C"/>
                </a:solidFill>
                <a:latin typeface="Times New Roman"/>
                <a:cs typeface="Times New Roman"/>
              </a:rPr>
              <a:t>даного</a:t>
            </a:r>
            <a:r>
              <a:rPr dirty="0" sz="1450" spc="3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50" spc="-20">
                <a:solidFill>
                  <a:srgbClr val="1C1C1C"/>
                </a:solidFill>
                <a:latin typeface="Times New Roman"/>
                <a:cs typeface="Times New Roman"/>
              </a:rPr>
              <a:t>розпоряджения</a:t>
            </a:r>
            <a:r>
              <a:rPr dirty="0" sz="1450" spc="4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A2A2A"/>
                </a:solidFill>
                <a:latin typeface="Times New Roman"/>
                <a:cs typeface="Times New Roman"/>
              </a:rPr>
              <a:t>тягне</a:t>
            </a:r>
            <a:r>
              <a:rPr dirty="0" sz="1450" spc="37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B2B2B"/>
                </a:solidFill>
                <a:latin typeface="Times New Roman"/>
                <a:cs typeface="Times New Roman"/>
              </a:rPr>
              <a:t>за</a:t>
            </a:r>
            <a:r>
              <a:rPr dirty="0" sz="1450" spc="32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C1C1C"/>
                </a:solidFill>
                <a:latin typeface="Times New Roman"/>
                <a:cs typeface="Times New Roman"/>
              </a:rPr>
              <a:t>собою</a:t>
            </a:r>
            <a:r>
              <a:rPr dirty="0" sz="1450" spc="3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111111"/>
                </a:solidFill>
                <a:latin typeface="Times New Roman"/>
                <a:cs typeface="Times New Roman"/>
              </a:rPr>
              <a:t>відповідальність</a:t>
            </a:r>
            <a:endParaRPr sz="1450">
              <a:latin typeface="Times New Roman"/>
              <a:cs typeface="Times New Roman"/>
            </a:endParaRPr>
          </a:p>
          <a:p>
            <a:pPr algn="just" marL="46355">
              <a:lnSpc>
                <a:spcPct val="100000"/>
              </a:lnSpc>
              <a:spcBef>
                <a:spcPts val="150"/>
              </a:spcBef>
            </a:pP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згідно</a:t>
            </a:r>
            <a:r>
              <a:rPr dirty="0" sz="1400" spc="-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D1D1D"/>
                </a:solidFill>
                <a:latin typeface="Times New Roman"/>
                <a:cs typeface="Times New Roman"/>
              </a:rPr>
              <a:t>з</a:t>
            </a:r>
            <a:r>
              <a:rPr dirty="0" sz="1400" spc="-5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чинним</a:t>
            </a:r>
            <a:r>
              <a:rPr dirty="0" sz="1400" spc="7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31313"/>
                </a:solidFill>
                <a:latin typeface="Times New Roman"/>
                <a:cs typeface="Times New Roman"/>
              </a:rPr>
              <a:t>законодавством</a:t>
            </a:r>
            <a:r>
              <a:rPr dirty="0" sz="1400" spc="-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242424"/>
                </a:solidFill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85614" y="6595223"/>
            <a:ext cx="4479925" cy="96393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Koпii</a:t>
            </a:r>
            <a:r>
              <a:rPr dirty="0" sz="1400" spc="-9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даного</a:t>
            </a:r>
            <a:r>
              <a:rPr dirty="0" sz="1400" spc="-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61616"/>
                </a:solidFill>
                <a:latin typeface="Times New Roman"/>
                <a:cs typeface="Times New Roman"/>
              </a:rPr>
              <a:t>розпорядження</a:t>
            </a:r>
            <a:r>
              <a:rPr dirty="0" sz="1400" spc="4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2A2A2A"/>
                </a:solidFill>
                <a:latin typeface="Times New Roman"/>
                <a:cs typeface="Times New Roman"/>
              </a:rPr>
              <a:t>направлені:</a:t>
            </a:r>
            <a:endParaRPr sz="1400">
              <a:latin typeface="Times New Roman"/>
              <a:cs typeface="Times New Roman"/>
            </a:endParaRPr>
          </a:p>
          <a:p>
            <a:pPr marL="373380">
              <a:lnSpc>
                <a:spcPct val="100000"/>
              </a:lnSpc>
              <a:spcBef>
                <a:spcPts val="145"/>
              </a:spcBef>
            </a:pPr>
            <a:r>
              <a:rPr dirty="0" sz="1450" spc="-20">
                <a:solidFill>
                  <a:srgbClr val="131313"/>
                </a:solidFill>
                <a:latin typeface="Times New Roman"/>
                <a:cs typeface="Times New Roman"/>
              </a:rPr>
              <a:t>Міністерство </a:t>
            </a:r>
            <a:r>
              <a:rPr dirty="0" sz="1450" spc="-25">
                <a:solidFill>
                  <a:srgbClr val="1A1A1A"/>
                </a:solidFill>
                <a:latin typeface="Times New Roman"/>
                <a:cs typeface="Times New Roman"/>
              </a:rPr>
              <a:t>охорони </a:t>
            </a:r>
            <a:r>
              <a:rPr dirty="0" sz="1450" spc="-30">
                <a:latin typeface="Times New Roman"/>
                <a:cs typeface="Times New Roman"/>
              </a:rPr>
              <a:t>здоров'я</a:t>
            </a:r>
            <a:r>
              <a:rPr dirty="0" sz="1450" spc="-40"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232323"/>
                </a:solidFill>
                <a:latin typeface="Times New Roman"/>
                <a:cs typeface="Times New Roman"/>
              </a:rPr>
              <a:t>України;</a:t>
            </a:r>
            <a:endParaRPr sz="1450">
              <a:latin typeface="Times New Roman"/>
              <a:cs typeface="Times New Roman"/>
            </a:endParaRPr>
          </a:p>
          <a:p>
            <a:pPr marL="378460">
              <a:lnSpc>
                <a:spcPct val="100000"/>
              </a:lnSpc>
              <a:spcBef>
                <a:spcPts val="165"/>
              </a:spcBef>
              <a:tabLst>
                <a:tab pos="772795" algn="l"/>
                <a:tab pos="1873885" algn="l"/>
                <a:tab pos="2896235" algn="l"/>
                <a:tab pos="3477895" algn="l"/>
              </a:tabLst>
            </a:pPr>
            <a:r>
              <a:rPr dirty="0" sz="1450" spc="-25">
                <a:solidFill>
                  <a:srgbClr val="242424"/>
                </a:solidFill>
                <a:latin typeface="Times New Roman"/>
                <a:cs typeface="Times New Roman"/>
              </a:rPr>
              <a:t>ДП</a:t>
            </a:r>
            <a:r>
              <a:rPr dirty="0" sz="1450">
                <a:solidFill>
                  <a:srgbClr val="242424"/>
                </a:solidFill>
                <a:latin typeface="Times New Roman"/>
                <a:cs typeface="Times New Roman"/>
              </a:rPr>
              <a:t>	</a:t>
            </a:r>
            <a:r>
              <a:rPr dirty="0" sz="1450" spc="-10">
                <a:solidFill>
                  <a:srgbClr val="1A1A1A"/>
                </a:solidFill>
                <a:latin typeface="Times New Roman"/>
                <a:cs typeface="Times New Roman"/>
              </a:rPr>
              <a:t>«Державний</a:t>
            </a:r>
            <a:r>
              <a:rPr dirty="0" sz="1450">
                <a:solidFill>
                  <a:srgbClr val="1A1A1A"/>
                </a:solidFill>
                <a:latin typeface="Times New Roman"/>
                <a:cs typeface="Times New Roman"/>
              </a:rPr>
              <a:t>	</a:t>
            </a:r>
            <a:r>
              <a:rPr dirty="0" sz="1450" spc="-10">
                <a:solidFill>
                  <a:srgbClr val="2A2A2A"/>
                </a:solidFill>
                <a:latin typeface="Times New Roman"/>
                <a:cs typeface="Times New Roman"/>
              </a:rPr>
              <a:t>експертний</a:t>
            </a:r>
            <a:r>
              <a:rPr dirty="0" sz="1450">
                <a:solidFill>
                  <a:srgbClr val="2A2A2A"/>
                </a:solidFill>
                <a:latin typeface="Times New Roman"/>
                <a:cs typeface="Times New Roman"/>
              </a:rPr>
              <a:t>	</a:t>
            </a:r>
            <a:r>
              <a:rPr dirty="0" sz="1450" spc="-10">
                <a:solidFill>
                  <a:srgbClr val="282828"/>
                </a:solidFill>
                <a:latin typeface="Times New Roman"/>
                <a:cs typeface="Times New Roman"/>
              </a:rPr>
              <a:t>центр</a:t>
            </a:r>
            <a:r>
              <a:rPr dirty="0" sz="1450">
                <a:solidFill>
                  <a:srgbClr val="282828"/>
                </a:solidFill>
                <a:latin typeface="Times New Roman"/>
                <a:cs typeface="Times New Roman"/>
              </a:rPr>
              <a:t>	</a:t>
            </a:r>
            <a:r>
              <a:rPr dirty="0" sz="1450" spc="-30">
                <a:solidFill>
                  <a:srgbClr val="1C1C1C"/>
                </a:solidFill>
                <a:latin typeface="Times New Roman"/>
                <a:cs typeface="Times New Roman"/>
              </a:rPr>
              <a:t>Міністерства</a:t>
            </a:r>
            <a:endParaRPr sz="1450">
              <a:latin typeface="Times New Roman"/>
              <a:cs typeface="Times New Roman"/>
            </a:endParaRPr>
          </a:p>
          <a:p>
            <a:pPr marL="17780">
              <a:lnSpc>
                <a:spcPct val="100000"/>
              </a:lnSpc>
              <a:spcBef>
                <a:spcPts val="160"/>
              </a:spcBef>
            </a:pPr>
            <a:r>
              <a:rPr dirty="0" sz="1350" spc="-10">
                <a:solidFill>
                  <a:srgbClr val="111111"/>
                </a:solidFill>
                <a:latin typeface="Times New Roman"/>
                <a:cs typeface="Times New Roman"/>
              </a:rPr>
              <a:t>Україпи».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600084" y="7086345"/>
            <a:ext cx="65024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35">
                <a:solidFill>
                  <a:srgbClr val="161616"/>
                </a:solidFill>
                <a:latin typeface="Times New Roman"/>
                <a:cs typeface="Times New Roman"/>
              </a:rPr>
              <a:t>охорони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381370" y="7086345"/>
            <a:ext cx="63309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40">
                <a:solidFill>
                  <a:srgbClr val="131313"/>
                </a:solidFill>
                <a:latin typeface="Times New Roman"/>
                <a:cs typeface="Times New Roman"/>
              </a:rPr>
              <a:t>здоров'я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422332" y="8080756"/>
            <a:ext cx="947419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225">
                <a:latin typeface="Times New Roman"/>
                <a:cs typeface="Times New Roman"/>
              </a:rPr>
              <a:t>3.0.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111111"/>
                </a:solidFill>
                <a:latin typeface="Times New Roman"/>
                <a:cs typeface="Times New Roman"/>
              </a:rPr>
              <a:t>ЙОЛОВП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55998" y="9185909"/>
            <a:ext cx="1798955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10">
                <a:solidFill>
                  <a:srgbClr val="2D2D2D"/>
                </a:solidFill>
                <a:latin typeface="Times New Roman"/>
                <a:cs typeface="Times New Roman"/>
              </a:rPr>
              <a:t>Отісив</a:t>
            </a:r>
            <a:r>
              <a:rPr dirty="0" sz="650" spc="14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650">
                <a:solidFill>
                  <a:srgbClr val="1F1F1F"/>
                </a:solidFill>
                <a:latin typeface="Times New Roman"/>
                <a:cs typeface="Times New Roman"/>
              </a:rPr>
              <a:t>ВЯЗОВСЬКА,</a:t>
            </a:r>
            <a:r>
              <a:rPr dirty="0" sz="650" spc="204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650">
                <a:solidFill>
                  <a:srgbClr val="242424"/>
                </a:solidFill>
                <a:latin typeface="Times New Roman"/>
                <a:cs typeface="Times New Roman"/>
              </a:rPr>
              <a:t>тел.(044)</a:t>
            </a:r>
            <a:r>
              <a:rPr dirty="0" sz="650" spc="16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650" spc="-10">
                <a:solidFill>
                  <a:srgbClr val="1C1C1C"/>
                </a:solidFill>
                <a:latin typeface="Times New Roman"/>
                <a:cs typeface="Times New Roman"/>
              </a:rPr>
              <a:t>422-бб-’76</a:t>
            </a:r>
            <a:r>
              <a:rPr dirty="0" sz="650" spc="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650" spc="-20">
                <a:solidFill>
                  <a:srgbClr val="181818"/>
                </a:solidFill>
                <a:latin typeface="Times New Roman"/>
                <a:cs typeface="Times New Roman"/>
              </a:rPr>
              <a:t>{123)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816951" y="8034528"/>
            <a:ext cx="21342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Вол</a:t>
            </a:r>
            <a:r>
              <a:rPr dirty="0" sz="1400" spc="38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димнјз</a:t>
            </a:r>
            <a:r>
              <a:rPr dirty="0" sz="1400" spc="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 spc="65">
                <a:solidFill>
                  <a:srgbClr val="1C1C1C"/>
                </a:solidFill>
                <a:latin typeface="Times New Roman"/>
                <a:cs typeface="Times New Roman"/>
              </a:rPr>
              <a:t>ЕОРОЛЕНЕО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22776" y="176783"/>
            <a:ext cx="448055" cy="61264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306056" y="9342119"/>
            <a:ext cx="45720" cy="57912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377439" y="10162031"/>
            <a:ext cx="1862327" cy="249936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916167" y="10198607"/>
            <a:ext cx="1645919" cy="216408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882383" y="9317735"/>
            <a:ext cx="390144" cy="115824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201694" y="805942"/>
            <a:ext cx="5876290" cy="1188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3970">
              <a:lnSpc>
                <a:spcPts val="1675"/>
              </a:lnSpc>
              <a:spcBef>
                <a:spcPts val="100"/>
              </a:spcBef>
            </a:pPr>
            <a:r>
              <a:rPr dirty="0" sz="1450" spc="-55" b="1">
                <a:latin typeface="Times New Roman"/>
                <a:cs typeface="Times New Roman"/>
              </a:rPr>
              <a:t>ДЕРЖАВПА</a:t>
            </a:r>
            <a:r>
              <a:rPr dirty="0" sz="1450" spc="-15" b="1">
                <a:latin typeface="Times New Roman"/>
                <a:cs typeface="Times New Roman"/>
              </a:rPr>
              <a:t> </a:t>
            </a:r>
            <a:r>
              <a:rPr dirty="0" sz="1450" spc="-50" b="1">
                <a:latin typeface="Times New Roman"/>
                <a:cs typeface="Times New Roman"/>
              </a:rPr>
              <a:t>СЛУЖБА</a:t>
            </a:r>
            <a:r>
              <a:rPr dirty="0" sz="1450" spc="5" b="1">
                <a:latin typeface="Times New Roman"/>
                <a:cs typeface="Times New Roman"/>
              </a:rPr>
              <a:t> </a:t>
            </a:r>
            <a:r>
              <a:rPr dirty="0" sz="1450" spc="-25" b="1">
                <a:latin typeface="Times New Roman"/>
                <a:cs typeface="Times New Roman"/>
              </a:rPr>
              <a:t>УЕРАЇПИ</a:t>
            </a:r>
            <a:r>
              <a:rPr dirty="0" sz="1450" spc="25" b="1">
                <a:latin typeface="Times New Roman"/>
                <a:cs typeface="Times New Roman"/>
              </a:rPr>
              <a:t> </a:t>
            </a:r>
            <a:r>
              <a:rPr dirty="0" sz="1450" spc="50" b="1">
                <a:latin typeface="Times New Roman"/>
                <a:cs typeface="Times New Roman"/>
              </a:rPr>
              <a:t>3</a:t>
            </a:r>
            <a:r>
              <a:rPr dirty="0" sz="1450" spc="-90" b="1">
                <a:latin typeface="Times New Roman"/>
                <a:cs typeface="Times New Roman"/>
              </a:rPr>
              <a:t> </a:t>
            </a:r>
            <a:r>
              <a:rPr dirty="0" sz="1450" spc="-35" b="1">
                <a:latin typeface="Times New Roman"/>
                <a:cs typeface="Times New Roman"/>
              </a:rPr>
              <a:t>ЛІЕАРСЬКИХ</a:t>
            </a:r>
            <a:r>
              <a:rPr dirty="0" sz="1450" spc="5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 marR="6985">
              <a:lnSpc>
                <a:spcPts val="1630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КОНТРОЛЮ</a:t>
            </a:r>
            <a:r>
              <a:rPr dirty="0" sz="1450" spc="1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НАРЕОТНКАМИ</a:t>
            </a:r>
            <a:endParaRPr sz="1450">
              <a:latin typeface="Times New Roman"/>
              <a:cs typeface="Times New Roman"/>
            </a:endParaRPr>
          </a:p>
          <a:p>
            <a:pPr algn="ctr" marL="16510">
              <a:lnSpc>
                <a:spcPts val="1700"/>
              </a:lnSpc>
            </a:pPr>
            <a:r>
              <a:rPr dirty="0" sz="1450" spc="-10" b="1">
                <a:latin typeface="Times New Roman"/>
                <a:cs typeface="Times New Roman"/>
              </a:rPr>
              <a:t>(Держлікслужба)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350"/>
              </a:lnSpc>
              <a:spcBef>
                <a:spcPts val="1510"/>
              </a:spcBef>
            </a:pPr>
            <a:r>
              <a:rPr dirty="0" sz="1150" spc="-20">
                <a:latin typeface="Times New Roman"/>
                <a:cs typeface="Times New Roman"/>
              </a:rPr>
              <a:t>проспект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м.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Київ,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03115,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u="sng" sz="1150" spc="-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d1s@d1_s.gov.ua</a:t>
            </a:r>
            <a:r>
              <a:rPr dirty="0" sz="1150" spc="-35">
                <a:latin typeface="Times New Roman"/>
                <a:cs typeface="Times New Roman"/>
              </a:rPr>
              <a:t>,</a:t>
            </a:r>
            <a:endParaRPr sz="1150">
              <a:latin typeface="Times New Roman"/>
              <a:cs typeface="Times New Roman"/>
            </a:endParaRPr>
          </a:p>
          <a:p>
            <a:pPr algn="ctr" marL="3810">
              <a:lnSpc>
                <a:spcPts val="1290"/>
              </a:lnSpc>
            </a:pPr>
            <a:r>
              <a:rPr dirty="0" u="sng" sz="110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</a:t>
            </a:r>
            <a:r>
              <a:rPr dirty="0" u="sng" sz="110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7"/>
              </a:rPr>
              <a:t>//www.dlS.</a:t>
            </a:r>
            <a:r>
              <a:rPr dirty="0" baseline="-10101" sz="1650" spc="-37" strike="sngStrike">
                <a:latin typeface="Times New Roman"/>
                <a:cs typeface="Times New Roman"/>
                <a:hlinkClick r:id="rId7"/>
              </a:rPr>
              <a:t>Y</a:t>
            </a:r>
            <a:r>
              <a:rPr dirty="0" u="sng" sz="750" spc="-25" strike="noStrike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7"/>
              </a:rPr>
              <a:t>O</a:t>
            </a:r>
            <a:r>
              <a:rPr dirty="0" u="sng" sz="650" spc="-25" strike="noStrike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7"/>
              </a:rPr>
              <a:t>U</a:t>
            </a:r>
            <a:r>
              <a:rPr dirty="0" u="sng" sz="1100" spc="-25" strike="noStrike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7"/>
              </a:rPr>
              <a:t>.ua,</a:t>
            </a:r>
            <a:r>
              <a:rPr dirty="0" sz="1100" spc="15" strike="noStrike">
                <a:latin typeface="Times New Roman"/>
                <a:cs typeface="Times New Roman"/>
              </a:rPr>
              <a:t> </a:t>
            </a:r>
            <a:r>
              <a:rPr dirty="0" sz="1100" strike="noStrike">
                <a:latin typeface="Times New Roman"/>
                <a:cs typeface="Times New Roman"/>
              </a:rPr>
              <a:t>Код</a:t>
            </a:r>
            <a:r>
              <a:rPr dirty="0" sz="1100" spc="15" strike="noStrike">
                <a:latin typeface="Times New Roman"/>
                <a:cs typeface="Times New Roman"/>
              </a:rPr>
              <a:t> </a:t>
            </a:r>
            <a:r>
              <a:rPr dirty="0" sz="1100" spc="-10" strike="noStrike">
                <a:latin typeface="Times New Roman"/>
                <a:cs typeface="Times New Roman"/>
              </a:rPr>
              <a:t>СДРПОУ</a:t>
            </a:r>
            <a:r>
              <a:rPr dirty="0" sz="1100" spc="55" strike="noStrike">
                <a:latin typeface="Times New Roman"/>
                <a:cs typeface="Times New Roman"/>
              </a:rPr>
              <a:t> </a:t>
            </a:r>
            <a:r>
              <a:rPr dirty="0" sz="1100" spc="-10" strike="noStrike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06500" y="2131821"/>
            <a:ext cx="256730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78560" algn="l"/>
                <a:tab pos="2553335" algn="l"/>
              </a:tabLst>
            </a:pPr>
            <a:r>
              <a:rPr dirty="0" u="sng" sz="14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50" spc="75">
                <a:latin typeface="Courier New"/>
                <a:cs typeface="Courier New"/>
              </a:rPr>
              <a:t>№ </a:t>
            </a:r>
            <a:r>
              <a:rPr dirty="0" u="sng" sz="14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450">
              <a:latin typeface="Courier New"/>
              <a:cs typeface="Courier New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257447" y="2159254"/>
            <a:ext cx="287464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6525" algn="l"/>
                <a:tab pos="2861310" algn="l"/>
              </a:tabLst>
            </a:pPr>
            <a:r>
              <a:rPr dirty="0" sz="1450">
                <a:latin typeface="Times New Roman"/>
                <a:cs typeface="Times New Roman"/>
              </a:rPr>
              <a:t>На </a:t>
            </a:r>
            <a:r>
              <a:rPr dirty="0" sz="1450" spc="-420">
                <a:latin typeface="Times New Roman"/>
                <a:cs typeface="Times New Roman"/>
              </a:rPr>
              <a:t>№</a:t>
            </a:r>
            <a:r>
              <a:rPr dirty="0" sz="1450" spc="415">
                <a:latin typeface="Times New Roman"/>
                <a:cs typeface="Times New Roman"/>
              </a:rPr>
              <a:t> </a:t>
            </a:r>
            <a:r>
              <a:rPr dirty="0" u="sng" sz="14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50" spc="-310">
                <a:latin typeface="Courier New"/>
                <a:cs typeface="Courier New"/>
              </a:rPr>
              <a:t>від </a:t>
            </a:r>
            <a:r>
              <a:rPr dirty="0" u="sng" sz="14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450">
              <a:latin typeface="Courier New"/>
              <a:cs typeface="Courier New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33689" y="2573781"/>
            <a:ext cx="6037580" cy="6116955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algn="just" marL="3138805" marR="81915" indent="-635">
              <a:lnSpc>
                <a:spcPct val="91500"/>
              </a:lnSpc>
              <a:spcBef>
                <a:spcPts val="245"/>
              </a:spcBef>
              <a:tabLst>
                <a:tab pos="5217160" algn="l"/>
              </a:tabLst>
            </a:pPr>
            <a:r>
              <a:rPr dirty="0" sz="1450" spc="-10" b="1">
                <a:latin typeface="Times New Roman"/>
                <a:cs typeface="Times New Roman"/>
              </a:rPr>
              <a:t>Еерівникам</a:t>
            </a:r>
            <a:r>
              <a:rPr dirty="0" sz="1450" b="1">
                <a:latin typeface="Times New Roman"/>
                <a:cs typeface="Times New Roman"/>
              </a:rPr>
              <a:t>	</a:t>
            </a:r>
            <a:r>
              <a:rPr dirty="0" sz="1450" spc="-25" b="1">
                <a:latin typeface="Times New Roman"/>
                <a:cs typeface="Times New Roman"/>
              </a:rPr>
              <a:t>еуб'сктів </a:t>
            </a:r>
            <a:r>
              <a:rPr dirty="0" sz="1450" b="1">
                <a:latin typeface="Times New Roman"/>
                <a:cs typeface="Times New Roman"/>
              </a:rPr>
              <a:t>господарювання,</a:t>
            </a:r>
            <a:r>
              <a:rPr dirty="0" sz="1450" spc="125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які</a:t>
            </a:r>
            <a:r>
              <a:rPr dirty="0" sz="1450" spc="220" b="1">
                <a:latin typeface="Times New Roman"/>
                <a:cs typeface="Times New Roman"/>
              </a:rPr>
              <a:t> </a:t>
            </a:r>
            <a:r>
              <a:rPr dirty="0" sz="1450" spc="-30" b="1">
                <a:latin typeface="Times New Roman"/>
                <a:cs typeface="Times New Roman"/>
              </a:rPr>
              <a:t>займаються </a:t>
            </a:r>
            <a:r>
              <a:rPr dirty="0" sz="1450" b="1">
                <a:latin typeface="Times New Roman"/>
                <a:cs typeface="Times New Roman"/>
              </a:rPr>
              <a:t>реалізацісю,</a:t>
            </a:r>
            <a:r>
              <a:rPr dirty="0" sz="1450" spc="320" b="1">
                <a:latin typeface="Times New Roman"/>
                <a:cs typeface="Times New Roman"/>
              </a:rPr>
              <a:t>    </a:t>
            </a:r>
            <a:r>
              <a:rPr dirty="0" sz="1450" b="1">
                <a:latin typeface="Times New Roman"/>
                <a:cs typeface="Times New Roman"/>
              </a:rPr>
              <a:t>зберіганням</a:t>
            </a:r>
            <a:r>
              <a:rPr dirty="0" sz="1450" spc="325" b="1">
                <a:latin typeface="Times New Roman"/>
                <a:cs typeface="Times New Roman"/>
              </a:rPr>
              <a:t>    </a:t>
            </a:r>
            <a:r>
              <a:rPr dirty="0" sz="1450" spc="-50">
                <a:latin typeface="Times New Roman"/>
                <a:cs typeface="Times New Roman"/>
              </a:rPr>
              <a:t>i </a:t>
            </a:r>
            <a:r>
              <a:rPr dirty="0" sz="1450" spc="-50" b="1">
                <a:latin typeface="Times New Roman"/>
                <a:cs typeface="Times New Roman"/>
              </a:rPr>
              <a:t>застосуванням</a:t>
            </a:r>
            <a:r>
              <a:rPr dirty="0" sz="1450" spc="114" b="1">
                <a:latin typeface="Times New Roman"/>
                <a:cs typeface="Times New Roman"/>
              </a:rPr>
              <a:t> </a:t>
            </a:r>
            <a:r>
              <a:rPr dirty="0" sz="1450" spc="-35" b="1">
                <a:latin typeface="Times New Roman"/>
                <a:cs typeface="Times New Roman"/>
              </a:rPr>
              <a:t>лікарських</a:t>
            </a:r>
            <a:r>
              <a:rPr dirty="0" sz="1450" spc="80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just" marL="3141980" marR="83185" indent="-3810">
              <a:lnSpc>
                <a:spcPts val="1610"/>
              </a:lnSpc>
              <a:spcBef>
                <a:spcPts val="1565"/>
              </a:spcBef>
              <a:tabLst>
                <a:tab pos="4684395" algn="l"/>
              </a:tabLst>
            </a:pPr>
            <a:r>
              <a:rPr dirty="0" sz="1450" spc="-10" b="1">
                <a:latin typeface="Times New Roman"/>
                <a:cs typeface="Times New Roman"/>
              </a:rPr>
              <a:t>Керівникам</a:t>
            </a:r>
            <a:r>
              <a:rPr dirty="0" sz="1450" b="1">
                <a:latin typeface="Times New Roman"/>
                <a:cs typeface="Times New Roman"/>
              </a:rPr>
              <a:t>	</a:t>
            </a:r>
            <a:r>
              <a:rPr dirty="0" sz="1450" spc="-40" b="1">
                <a:latin typeface="Times New Roman"/>
                <a:cs typeface="Times New Roman"/>
              </a:rPr>
              <a:t>територіальних </a:t>
            </a:r>
            <a:r>
              <a:rPr dirty="0" sz="1450" spc="-35" b="1">
                <a:latin typeface="Times New Roman"/>
                <a:cs typeface="Times New Roman"/>
              </a:rPr>
              <a:t>органів</a:t>
            </a:r>
            <a:r>
              <a:rPr dirty="0" sz="1450" spc="-25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Держлікслужби</a:t>
            </a:r>
            <a:endParaRPr sz="1450">
              <a:latin typeface="Times New Roman"/>
              <a:cs typeface="Times New Roman"/>
            </a:endParaRPr>
          </a:p>
          <a:p>
            <a:pPr algn="ctr" marL="82550">
              <a:lnSpc>
                <a:spcPct val="100000"/>
              </a:lnSpc>
              <a:spcBef>
                <a:spcPts val="1470"/>
              </a:spcBef>
            </a:pPr>
            <a:r>
              <a:rPr dirty="0" sz="1450" spc="-10" b="1">
                <a:latin typeface="Times New Roman"/>
                <a:cs typeface="Times New Roman"/>
              </a:rPr>
              <a:t>РОЗПОРЯДЖЕННЯ</a:t>
            </a:r>
            <a:endParaRPr sz="14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450">
              <a:latin typeface="Times New Roman"/>
              <a:cs typeface="Times New Roman"/>
            </a:endParaRPr>
          </a:p>
          <a:p>
            <a:pPr algn="just" marL="371475">
              <a:lnSpc>
                <a:spcPct val="100000"/>
              </a:lnSpc>
              <a:spcBef>
                <a:spcPts val="5"/>
              </a:spcBef>
            </a:pPr>
            <a:r>
              <a:rPr dirty="0" sz="1450" spc="-10">
                <a:latin typeface="Times New Roman"/>
                <a:cs typeface="Times New Roman"/>
              </a:rPr>
              <a:t>Відповідно</a:t>
            </a:r>
            <a:r>
              <a:rPr dirty="0" sz="1450" spc="229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до</a:t>
            </a:r>
            <a:r>
              <a:rPr dirty="0" sz="1450" spc="16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Конституціі</a:t>
            </a:r>
            <a:r>
              <a:rPr dirty="0" sz="1450" spc="24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України,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статей</a:t>
            </a:r>
            <a:r>
              <a:rPr dirty="0" sz="1450" spc="229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15,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22,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55</a:t>
            </a:r>
            <a:r>
              <a:rPr dirty="0" sz="1450" spc="1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Закону</a:t>
            </a:r>
            <a:r>
              <a:rPr dirty="0" sz="1450" spc="23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</a:t>
            </a:r>
            <a:endParaRPr sz="1450">
              <a:latin typeface="Times New Roman"/>
              <a:cs typeface="Times New Roman"/>
            </a:endParaRPr>
          </a:p>
          <a:p>
            <a:pPr algn="just" marL="14604" marR="5715" indent="-2540">
              <a:lnSpc>
                <a:spcPct val="107200"/>
              </a:lnSpc>
              <a:spcBef>
                <a:spcPts val="30"/>
              </a:spcBef>
            </a:pPr>
            <a:r>
              <a:rPr dirty="0" sz="1450">
                <a:latin typeface="Times New Roman"/>
                <a:cs typeface="Times New Roman"/>
              </a:rPr>
              <a:t>«Основи</a:t>
            </a:r>
            <a:r>
              <a:rPr dirty="0" sz="1450" spc="-10">
                <a:latin typeface="Times New Roman"/>
                <a:cs typeface="Times New Roman"/>
              </a:rPr>
              <a:t> законодавства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України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про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охорону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здоров'я»,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статей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15,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21</a:t>
            </a:r>
            <a:r>
              <a:rPr dirty="0" sz="1450" spc="-4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Закону </a:t>
            </a:r>
            <a:r>
              <a:rPr dirty="0" sz="1450">
                <a:latin typeface="Times New Roman"/>
                <a:cs typeface="Times New Roman"/>
              </a:rPr>
              <a:t>Украіни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«Про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лікарські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засоби»,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Положення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про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Державну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службу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контролю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наркотиками,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затвердженого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постановою </a:t>
            </a:r>
            <a:r>
              <a:rPr dirty="0" sz="1450">
                <a:latin typeface="Times New Roman"/>
                <a:cs typeface="Times New Roman"/>
              </a:rPr>
              <a:t>Кабінету</a:t>
            </a:r>
            <a:r>
              <a:rPr dirty="0" sz="1450" spc="459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Міністрів</a:t>
            </a:r>
            <a:r>
              <a:rPr dirty="0" sz="1450" spc="4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України</a:t>
            </a:r>
            <a:r>
              <a:rPr dirty="0" sz="1450" spc="4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4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12.08.2015</a:t>
            </a:r>
            <a:r>
              <a:rPr dirty="0" sz="1450" spc="10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N</a:t>
            </a:r>
            <a:r>
              <a:rPr dirty="0" sz="1450" spc="16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647,</a:t>
            </a:r>
            <a:r>
              <a:rPr dirty="0" sz="1450" spc="4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Порядку</a:t>
            </a:r>
            <a:r>
              <a:rPr dirty="0" sz="1450" spc="49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здійснення </a:t>
            </a:r>
            <a:r>
              <a:rPr dirty="0" sz="1450">
                <a:latin typeface="Times New Roman"/>
                <a:cs typeface="Times New Roman"/>
              </a:rPr>
              <a:t>державного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контролю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якістю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лікарських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засобів,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що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ввозяться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Україну, затвердженого</a:t>
            </a:r>
            <a:r>
              <a:rPr dirty="0" sz="1450" spc="-8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постановою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Кабінету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Міністрів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Украіни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-9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14.09.2005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-420">
                <a:latin typeface="Times New Roman"/>
                <a:cs typeface="Times New Roman"/>
              </a:rPr>
              <a:t>№</a:t>
            </a:r>
            <a:r>
              <a:rPr dirty="0" sz="1450" spc="33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902, </a:t>
            </a:r>
            <a:r>
              <a:rPr dirty="0" sz="1450">
                <a:latin typeface="Times New Roman"/>
                <a:cs typeface="Times New Roman"/>
              </a:rPr>
              <a:t>пунктів</a:t>
            </a:r>
            <a:r>
              <a:rPr dirty="0" sz="1450" spc="9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1.4.2,</a:t>
            </a:r>
            <a:r>
              <a:rPr dirty="0" sz="1450" spc="9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3.2.1,</a:t>
            </a:r>
            <a:r>
              <a:rPr dirty="0" sz="1450" spc="10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3.2.3</a:t>
            </a:r>
            <a:r>
              <a:rPr dirty="0" sz="1450" spc="9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Порядку</a:t>
            </a:r>
            <a:r>
              <a:rPr dirty="0" sz="1450" spc="13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встановлення</a:t>
            </a:r>
            <a:r>
              <a:rPr dirty="0" sz="1450" spc="13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заборони</a:t>
            </a:r>
            <a:r>
              <a:rPr dirty="0" sz="1450" spc="110">
                <a:latin typeface="Times New Roman"/>
                <a:cs typeface="Times New Roman"/>
              </a:rPr>
              <a:t>  </a:t>
            </a:r>
            <a:r>
              <a:rPr dirty="0" sz="1450" spc="-20">
                <a:latin typeface="Times New Roman"/>
                <a:cs typeface="Times New Roman"/>
              </a:rPr>
              <a:t>(тимчасової </a:t>
            </a:r>
            <a:r>
              <a:rPr dirty="0" sz="1450">
                <a:latin typeface="Times New Roman"/>
                <a:cs typeface="Times New Roman"/>
              </a:rPr>
              <a:t>заборони)</a:t>
            </a:r>
            <a:r>
              <a:rPr dirty="0" sz="1450" spc="3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3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поновлення</a:t>
            </a:r>
            <a:r>
              <a:rPr dirty="0" sz="1450" spc="3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обігу</a:t>
            </a:r>
            <a:r>
              <a:rPr dirty="0" sz="1450" spc="3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4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</a:t>
            </a:r>
            <a:r>
              <a:rPr dirty="0" sz="1450" spc="3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</a:t>
            </a:r>
            <a:r>
              <a:rPr dirty="0" sz="1450" spc="3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територіі</a:t>
            </a:r>
            <a:r>
              <a:rPr dirty="0" sz="1450" spc="37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України, </a:t>
            </a:r>
            <a:r>
              <a:rPr dirty="0" sz="1450" spc="-30">
                <a:latin typeface="Times New Roman"/>
                <a:cs typeface="Times New Roman"/>
              </a:rPr>
              <a:t>аатвердженого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наказом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Міністерства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охорони</a:t>
            </a:r>
            <a:r>
              <a:rPr dirty="0" sz="1450">
                <a:latin typeface="Times New Roman"/>
                <a:cs typeface="Times New Roman"/>
              </a:rPr>
              <a:t> здоров'я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України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22.11.2011</a:t>
            </a:r>
            <a:endParaRPr sz="1450">
              <a:latin typeface="Times New Roman"/>
              <a:cs typeface="Times New Roman"/>
            </a:endParaRPr>
          </a:p>
          <a:p>
            <a:pPr algn="just" marL="24130" marR="5715" indent="-1270">
              <a:lnSpc>
                <a:spcPct val="105700"/>
              </a:lnSpc>
              <a:spcBef>
                <a:spcPts val="55"/>
              </a:spcBef>
            </a:pPr>
            <a:r>
              <a:rPr dirty="0" sz="1450" spc="-375">
                <a:latin typeface="Times New Roman"/>
                <a:cs typeface="Times New Roman"/>
              </a:rPr>
              <a:t>№</a:t>
            </a:r>
            <a:r>
              <a:rPr dirty="0" sz="1450" spc="23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809,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зареестрованим</a:t>
            </a:r>
            <a:r>
              <a:rPr dirty="0" sz="1450" spc="-130">
                <a:latin typeface="Times New Roman"/>
                <a:cs typeface="Times New Roman"/>
              </a:rPr>
              <a:t> </a:t>
            </a:r>
            <a:r>
              <a:rPr dirty="0" sz="1450" spc="5">
                <a:latin typeface="Times New Roman"/>
                <a:cs typeface="Times New Roman"/>
              </a:rPr>
              <a:t>в</a:t>
            </a:r>
            <a:r>
              <a:rPr dirty="0" sz="1450" spc="-114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Міністерстві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юстиціі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України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30.01.2012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 spc="-420">
                <a:latin typeface="Times New Roman"/>
                <a:cs typeface="Times New Roman"/>
              </a:rPr>
              <a:t>№</a:t>
            </a:r>
            <a:r>
              <a:rPr dirty="0" sz="1450" spc="24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126/20439,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Порядку</a:t>
            </a:r>
            <a:r>
              <a:rPr dirty="0" sz="1450" spc="440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контролю</a:t>
            </a:r>
            <a:r>
              <a:rPr dirty="0" sz="1450" spc="40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якості</a:t>
            </a:r>
            <a:r>
              <a:rPr dirty="0" sz="1450" spc="38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лікарських</a:t>
            </a:r>
            <a:r>
              <a:rPr dirty="0" sz="1450" spc="40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засобів</a:t>
            </a:r>
            <a:r>
              <a:rPr dirty="0" sz="1450" spc="37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під</a:t>
            </a:r>
            <a:r>
              <a:rPr dirty="0" sz="1450" spc="30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час</a:t>
            </a:r>
            <a:r>
              <a:rPr dirty="0" sz="1450" spc="35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оптової</a:t>
            </a:r>
            <a:r>
              <a:rPr dirty="0" sz="1450" spc="35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та</a:t>
            </a:r>
            <a:r>
              <a:rPr dirty="0" sz="1450" spc="31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роздрібної</a:t>
            </a:r>
            <a:r>
              <a:rPr dirty="0" sz="1450" spc="-30">
                <a:latin typeface="Times New Roman"/>
                <a:cs typeface="Times New Roman"/>
              </a:rPr>
              <a:t> торгівлі,</a:t>
            </a:r>
            <a:r>
              <a:rPr dirty="0" sz="1450">
                <a:latin typeface="Times New Roman"/>
                <a:cs typeface="Times New Roman"/>
              </a:rPr>
              <a:t>   </a:t>
            </a:r>
            <a:r>
              <a:rPr dirty="0" sz="1450" spc="-35">
                <a:latin typeface="Times New Roman"/>
                <a:cs typeface="Times New Roman"/>
              </a:rPr>
              <a:t>затвердженого</a:t>
            </a:r>
            <a:r>
              <a:rPr dirty="0" sz="1450" spc="76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наказом</a:t>
            </a:r>
            <a:r>
              <a:rPr dirty="0" sz="1450">
                <a:latin typeface="Times New Roman"/>
                <a:cs typeface="Times New Roman"/>
              </a:rPr>
              <a:t>   </a:t>
            </a:r>
            <a:r>
              <a:rPr dirty="0" sz="1450" spc="-40">
                <a:latin typeface="Times New Roman"/>
                <a:cs typeface="Times New Roman"/>
              </a:rPr>
              <a:t>Міністерства</a:t>
            </a:r>
            <a:r>
              <a:rPr dirty="0" sz="1450" spc="78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охорони</a:t>
            </a:r>
            <a:r>
              <a:rPr dirty="0" sz="1450" spc="70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здоров'я</a:t>
            </a:r>
            <a:r>
              <a:rPr dirty="0" sz="1450" spc="70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України</a:t>
            </a:r>
            <a:r>
              <a:rPr dirty="0" sz="1450" spc="-30">
                <a:latin typeface="Times New Roman"/>
                <a:cs typeface="Times New Roman"/>
              </a:rPr>
              <a:t> від</a:t>
            </a:r>
            <a:r>
              <a:rPr dirty="0" sz="1450" spc="72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29.09.2014</a:t>
            </a:r>
            <a:r>
              <a:rPr dirty="0" sz="1450" spc="800">
                <a:latin typeface="Times New Roman"/>
                <a:cs typeface="Times New Roman"/>
              </a:rPr>
              <a:t>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101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677,</a:t>
            </a:r>
            <a:r>
              <a:rPr dirty="0" sz="1450">
                <a:latin typeface="Times New Roman"/>
                <a:cs typeface="Times New Roman"/>
              </a:rPr>
              <a:t>   </a:t>
            </a:r>
            <a:r>
              <a:rPr dirty="0" sz="1450" spc="-30">
                <a:latin typeface="Times New Roman"/>
                <a:cs typeface="Times New Roman"/>
              </a:rPr>
              <a:t>заресстрованим</a:t>
            </a:r>
            <a:r>
              <a:rPr dirty="0" sz="1450" spc="610">
                <a:latin typeface="Times New Roman"/>
                <a:cs typeface="Times New Roman"/>
              </a:rPr>
              <a:t> </a:t>
            </a:r>
            <a:r>
              <a:rPr dirty="0" sz="1450" spc="5">
                <a:latin typeface="Times New Roman"/>
                <a:cs typeface="Times New Roman"/>
              </a:rPr>
              <a:t>в</a:t>
            </a:r>
            <a:r>
              <a:rPr dirty="0" sz="1450" spc="65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Міністерстві</a:t>
            </a:r>
            <a:r>
              <a:rPr dirty="0" sz="1450" spc="79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юстиції</a:t>
            </a:r>
            <a:r>
              <a:rPr dirty="0" sz="1450" spc="76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Украіни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26.11.2014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420">
                <a:latin typeface="Times New Roman"/>
                <a:cs typeface="Times New Roman"/>
              </a:rPr>
              <a:t>№</a:t>
            </a:r>
            <a:r>
              <a:rPr dirty="0" sz="1450" spc="31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1515/26292,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Правил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утилізаціі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та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знищення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лікарських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засобів,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затверджених</a:t>
            </a:r>
            <a:r>
              <a:rPr dirty="0" sz="1450" spc="26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наказом</a:t>
            </a:r>
            <a:r>
              <a:rPr dirty="0" sz="1450" spc="14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Міністерства</a:t>
            </a:r>
            <a:r>
              <a:rPr dirty="0" sz="1450" spc="254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охорони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здоров'я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України</a:t>
            </a:r>
            <a:r>
              <a:rPr dirty="0" sz="1450" spc="22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від</a:t>
            </a:r>
            <a:r>
              <a:rPr dirty="0" sz="1450" spc="14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24.04.2015</a:t>
            </a:r>
            <a:endParaRPr sz="1450">
              <a:latin typeface="Times New Roman"/>
              <a:cs typeface="Times New Roman"/>
            </a:endParaRPr>
          </a:p>
          <a:p>
            <a:pPr algn="just" marL="31750">
              <a:lnSpc>
                <a:spcPct val="100000"/>
              </a:lnSpc>
              <a:spcBef>
                <a:spcPts val="135"/>
              </a:spcBef>
            </a:pP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23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242,</a:t>
            </a:r>
            <a:r>
              <a:rPr dirty="0" sz="1450" spc="90">
                <a:latin typeface="Times New Roman"/>
                <a:cs typeface="Times New Roman"/>
              </a:rPr>
              <a:t>  </a:t>
            </a:r>
            <a:r>
              <a:rPr dirty="0" sz="1450" spc="-10">
                <a:latin typeface="Times New Roman"/>
                <a:cs typeface="Times New Roman"/>
              </a:rPr>
              <a:t>зареестрованим</a:t>
            </a:r>
            <a:r>
              <a:rPr dirty="0" sz="1450" spc="4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</a:t>
            </a:r>
            <a:r>
              <a:rPr dirty="0" sz="1450" spc="70">
                <a:latin typeface="Times New Roman"/>
                <a:cs typeface="Times New Roman"/>
              </a:rPr>
              <a:t>  </a:t>
            </a:r>
            <a:r>
              <a:rPr dirty="0" sz="1450" spc="-10">
                <a:latin typeface="Times New Roman"/>
                <a:cs typeface="Times New Roman"/>
              </a:rPr>
              <a:t>Міністерстві</a:t>
            </a:r>
            <a:r>
              <a:rPr dirty="0" sz="1450" spc="14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юстицїі</a:t>
            </a:r>
            <a:r>
              <a:rPr dirty="0" sz="1450" spc="11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України</a:t>
            </a:r>
            <a:r>
              <a:rPr dirty="0" sz="1450" spc="12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105">
                <a:latin typeface="Times New Roman"/>
                <a:cs typeface="Times New Roman"/>
              </a:rPr>
              <a:t>  </a:t>
            </a:r>
            <a:r>
              <a:rPr dirty="0" sz="1450" spc="-10">
                <a:latin typeface="Times New Roman"/>
                <a:cs typeface="Times New Roman"/>
              </a:rPr>
              <a:t>18.05.2015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55574" y="8668257"/>
            <a:ext cx="6027420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06200"/>
              </a:lnSpc>
              <a:spcBef>
                <a:spcPts val="100"/>
              </a:spcBef>
              <a:tabLst>
                <a:tab pos="293370" algn="l"/>
                <a:tab pos="600075" algn="l"/>
                <a:tab pos="943610" algn="l"/>
                <a:tab pos="1540510" algn="l"/>
                <a:tab pos="1630680" algn="l"/>
                <a:tab pos="1845310" algn="l"/>
                <a:tab pos="2582545" algn="l"/>
                <a:tab pos="2764790" algn="l"/>
                <a:tab pos="3423920" algn="l"/>
                <a:tab pos="3723004" algn="l"/>
                <a:tab pos="4563110" algn="l"/>
                <a:tab pos="4713605" algn="l"/>
                <a:tab pos="5792470" algn="l"/>
              </a:tabLst>
            </a:pPr>
            <a:r>
              <a:rPr dirty="0" sz="1450" spc="-25">
                <a:latin typeface="Times New Roman"/>
                <a:cs typeface="Times New Roman"/>
              </a:rPr>
              <a:t>за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25">
                <a:latin typeface="Times New Roman"/>
                <a:cs typeface="Times New Roman"/>
              </a:rPr>
              <a:t>№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550/26995,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на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підставі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надходження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термінових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повідомлень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5">
                <a:latin typeface="Times New Roman"/>
                <a:cs typeface="Times New Roman"/>
              </a:rPr>
              <a:t>від </a:t>
            </a:r>
            <a:r>
              <a:rPr dirty="0" sz="1450" spc="-10">
                <a:latin typeface="Times New Roman"/>
                <a:cs typeface="Times New Roman"/>
              </a:rPr>
              <a:t>Державної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служби</a:t>
            </a:r>
            <a:r>
              <a:rPr dirty="0" sz="1450">
                <a:latin typeface="Times New Roman"/>
                <a:cs typeface="Times New Roman"/>
              </a:rPr>
              <a:t>		з</a:t>
            </a:r>
            <a:r>
              <a:rPr dirty="0" sz="1450" spc="90">
                <a:latin typeface="Times New Roman"/>
                <a:cs typeface="Times New Roman"/>
              </a:rPr>
              <a:t>  </a:t>
            </a:r>
            <a:r>
              <a:rPr dirty="0" sz="1450" spc="-10">
                <a:latin typeface="Times New Roman"/>
                <a:cs typeface="Times New Roman"/>
              </a:rPr>
              <a:t>лікарських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r>
              <a:rPr dirty="0" sz="1450">
                <a:latin typeface="Times New Roman"/>
                <a:cs typeface="Times New Roman"/>
              </a:rPr>
              <a:t>	та</a:t>
            </a:r>
            <a:r>
              <a:rPr dirty="0" sz="1450" spc="70">
                <a:latin typeface="Times New Roman"/>
                <a:cs typeface="Times New Roman"/>
              </a:rPr>
              <a:t>  </a:t>
            </a:r>
            <a:r>
              <a:rPr dirty="0" sz="1450" spc="-10">
                <a:latin typeface="Times New Roman"/>
                <a:cs typeface="Times New Roman"/>
              </a:rPr>
              <a:t>контролю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за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950130" y="8916669"/>
            <a:ext cx="1259205" cy="4781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134745" algn="l"/>
              </a:tabLst>
            </a:pPr>
            <a:r>
              <a:rPr dirty="0" sz="1450" spc="-10">
                <a:latin typeface="Times New Roman"/>
                <a:cs typeface="Times New Roman"/>
              </a:rPr>
              <a:t>наркотиками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50">
                <a:latin typeface="Times New Roman"/>
                <a:cs typeface="Times New Roman"/>
              </a:rPr>
              <a:t>у</a:t>
            </a:r>
            <a:endParaRPr sz="1450">
              <a:latin typeface="Times New Roman"/>
              <a:cs typeface="Times New Roman"/>
            </a:endParaRPr>
          </a:p>
          <a:p>
            <a:pPr marL="141605">
              <a:lnSpc>
                <a:spcPct val="100000"/>
              </a:lnSpc>
              <a:spcBef>
                <a:spcPts val="85"/>
              </a:spcBef>
            </a:pPr>
            <a:r>
              <a:rPr dirty="0" sz="1450" spc="-45">
                <a:latin typeface="Times New Roman"/>
                <a:cs typeface="Times New Roman"/>
              </a:rPr>
              <a:t>.1/</a:t>
            </a:r>
            <a:r>
              <a:rPr dirty="0" sz="1450" spc="-200">
                <a:latin typeface="Times New Roman"/>
                <a:cs typeface="Times New Roman"/>
              </a:rPr>
              <a:t> </a:t>
            </a:r>
            <a:r>
              <a:rPr dirty="0" baseline="-32163" sz="1425" spc="82">
                <a:latin typeface="Times New Roman"/>
                <a:cs typeface="Times New Roman"/>
              </a:rPr>
              <a:t>Дё</a:t>
            </a:r>
            <a:r>
              <a:rPr dirty="0" baseline="-32163" sz="1425" spc="-419">
                <a:latin typeface="Times New Roman"/>
                <a:cs typeface="Times New Roman"/>
              </a:rPr>
              <a:t>р</a:t>
            </a:r>
            <a:r>
              <a:rPr dirty="0" sz="1450" spc="40">
                <a:latin typeface="Times New Roman"/>
                <a:cs typeface="Times New Roman"/>
              </a:rPr>
              <a:t>/</a:t>
            </a:r>
            <a:r>
              <a:rPr dirty="0" baseline="-32163" sz="1425" spc="-885">
                <a:latin typeface="Times New Roman"/>
                <a:cs typeface="Times New Roman"/>
              </a:rPr>
              <a:t>ж</a:t>
            </a:r>
            <a:r>
              <a:rPr dirty="0" sz="1450" spc="60">
                <a:latin typeface="Times New Roman"/>
                <a:cs typeface="Times New Roman"/>
              </a:rPr>
              <a:t>0</a:t>
            </a:r>
            <a:r>
              <a:rPr dirty="0" sz="1450" spc="-650">
                <a:latin typeface="Times New Roman"/>
                <a:cs typeface="Times New Roman"/>
              </a:rPr>
              <a:t>6</a:t>
            </a:r>
            <a:r>
              <a:rPr dirty="0" baseline="-32163" sz="1425" spc="82">
                <a:latin typeface="Times New Roman"/>
                <a:cs typeface="Times New Roman"/>
              </a:rPr>
              <a:t>аd</a:t>
            </a:r>
            <a:r>
              <a:rPr dirty="0" baseline="-32163" sz="1425" spc="-585">
                <a:latin typeface="Times New Roman"/>
                <a:cs typeface="Times New Roman"/>
              </a:rPr>
              <a:t>н</a:t>
            </a:r>
            <a:r>
              <a:rPr dirty="0" sz="1450" spc="-165">
                <a:latin typeface="Times New Roman"/>
                <a:cs typeface="Times New Roman"/>
              </a:rPr>
              <a:t>2</a:t>
            </a:r>
            <a:r>
              <a:rPr dirty="0" baseline="-32163" sz="1425" spc="-262">
                <a:latin typeface="Times New Roman"/>
                <a:cs typeface="Times New Roman"/>
              </a:rPr>
              <a:t>а</a:t>
            </a:r>
            <a:r>
              <a:rPr dirty="0" sz="1450" spc="60">
                <a:latin typeface="Times New Roman"/>
                <a:cs typeface="Times New Roman"/>
              </a:rPr>
              <a:t>0-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55203" y="9131554"/>
            <a:ext cx="4770120" cy="501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-2540">
              <a:lnSpc>
                <a:spcPct val="107600"/>
              </a:lnSpc>
              <a:spcBef>
                <a:spcPts val="100"/>
              </a:spcBef>
              <a:tabLst>
                <a:tab pos="1468755" algn="l"/>
                <a:tab pos="2305685" algn="l"/>
                <a:tab pos="2815590" algn="l"/>
                <a:tab pos="3899535" algn="l"/>
                <a:tab pos="4522470" algn="l"/>
              </a:tabLst>
            </a:pPr>
            <a:r>
              <a:rPr dirty="0" sz="1450" spc="-10">
                <a:latin typeface="Times New Roman"/>
                <a:cs typeface="Times New Roman"/>
              </a:rPr>
              <a:t>Тернопільській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обласгі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від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12.01.2026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№Ne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50">
                <a:latin typeface="Times New Roman"/>
                <a:cs typeface="Times New Roman"/>
              </a:rPr>
              <a:t>11- </a:t>
            </a:r>
            <a:r>
              <a:rPr dirty="0" sz="1450" spc="-35">
                <a:latin typeface="Times New Roman"/>
                <a:cs typeface="Times New Roman"/>
              </a:rPr>
              <a:t>12-</a:t>
            </a:r>
            <a:r>
              <a:rPr dirty="0" sz="1450" spc="-30">
                <a:latin typeface="Times New Roman"/>
                <a:cs typeface="Times New Roman"/>
              </a:rPr>
              <a:t>01.1/02/06.20-</a:t>
            </a:r>
            <a:r>
              <a:rPr dirty="0" sz="1450">
                <a:latin typeface="Times New Roman"/>
                <a:cs typeface="Times New Roman"/>
              </a:rPr>
              <a:t>26,</a:t>
            </a:r>
            <a:r>
              <a:rPr dirty="0" sz="1450" spc="165">
                <a:latin typeface="Times New Roman"/>
                <a:cs typeface="Times New Roman"/>
              </a:rPr>
              <a:t>  </a:t>
            </a:r>
            <a:r>
              <a:rPr dirty="0" sz="1450" spc="-35">
                <a:latin typeface="Times New Roman"/>
                <a:cs typeface="Times New Roman"/>
              </a:rPr>
              <a:t>13-</a:t>
            </a:r>
            <a:r>
              <a:rPr dirty="0" sz="1450" spc="-30">
                <a:latin typeface="Times New Roman"/>
                <a:cs typeface="Times New Roman"/>
              </a:rPr>
              <a:t>01.1/02/06.20-</a:t>
            </a:r>
            <a:r>
              <a:rPr dirty="0" sz="1450">
                <a:latin typeface="Times New Roman"/>
                <a:cs typeface="Times New Roman"/>
              </a:rPr>
              <a:t>26,</a:t>
            </a:r>
            <a:r>
              <a:rPr dirty="0" sz="1450" spc="165">
                <a:latin typeface="Times New Roman"/>
                <a:cs typeface="Times New Roman"/>
              </a:rPr>
              <a:t>  </a:t>
            </a:r>
            <a:r>
              <a:rPr dirty="0" sz="1450" spc="-35">
                <a:latin typeface="Times New Roman"/>
                <a:cs typeface="Times New Roman"/>
              </a:rPr>
              <a:t>14-</a:t>
            </a:r>
            <a:r>
              <a:rPr dirty="0" sz="1450" spc="-30">
                <a:latin typeface="Times New Roman"/>
                <a:cs typeface="Times New Roman"/>
              </a:rPr>
              <a:t>01.1/02/06.20-</a:t>
            </a:r>
            <a:r>
              <a:rPr dirty="0" sz="1450" spc="-25">
                <a:latin typeface="Times New Roman"/>
                <a:cs typeface="Times New Roman"/>
              </a:rPr>
              <a:t>26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998908" y="9331197"/>
            <a:ext cx="45402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17241" sz="2175">
                <a:latin typeface="Times New Roman"/>
                <a:cs typeface="Times New Roman"/>
              </a:rPr>
              <a:t>та</a:t>
            </a:r>
            <a:r>
              <a:rPr dirty="0" baseline="-17241" sz="2175" spc="112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д@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7152661" y="9394697"/>
            <a:ext cx="26479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ів</a:t>
            </a:r>
            <a:r>
              <a:rPr dirty="0" sz="950" spc="45">
                <a:latin typeface="Times New Roman"/>
                <a:cs typeface="Times New Roman"/>
              </a:rPr>
              <a:t> </a:t>
            </a:r>
            <a:r>
              <a:rPr dirty="0" sz="950" spc="-35">
                <a:latin typeface="Times New Roman"/>
                <a:cs typeface="Times New Roman"/>
              </a:rPr>
              <a:t>та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528930" y="9538461"/>
            <a:ext cx="69786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55">
                <a:latin typeface="Times New Roman"/>
                <a:cs typeface="Times New Roman"/>
              </a:rPr>
              <a:t>контролю</a:t>
            </a:r>
            <a:r>
              <a:rPr dirty="0" sz="850" spc="170">
                <a:latin typeface="Times New Roman"/>
                <a:cs typeface="Times New Roman"/>
              </a:rPr>
              <a:t> </a:t>
            </a:r>
            <a:r>
              <a:rPr dirty="0" sz="850" spc="-25">
                <a:latin typeface="Times New Roman"/>
                <a:cs typeface="Times New Roman"/>
              </a:rPr>
              <a:t>за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57532" y="9623805"/>
            <a:ext cx="611314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25">
                <a:latin typeface="Times New Roman"/>
                <a:cs typeface="Times New Roman"/>
              </a:rPr>
              <a:t>сертифікатів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аналізу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-4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08.01.2026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 spc="-190">
                <a:latin typeface="Times New Roman"/>
                <a:cs typeface="Times New Roman"/>
              </a:rPr>
              <a:t>№Nв</a:t>
            </a:r>
            <a:r>
              <a:rPr dirty="0" sz="1450" spc="7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0027, 0030,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0028,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0029</a:t>
            </a:r>
            <a:r>
              <a:rPr dirty="0" sz="1450" spc="-45">
                <a:latin typeface="Times New Roman"/>
                <a:cs typeface="Times New Roman"/>
              </a:rPr>
              <a:t> уповнвыяпепВЇ?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350137" y="9898380"/>
            <a:ext cx="2414905" cy="2730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85"/>
              </a:lnSpc>
              <a:spcBef>
                <a:spcPts val="100"/>
              </a:spcBef>
            </a:pPr>
            <a:r>
              <a:rPr dirty="0" sz="800">
                <a:latin typeface="Lucida Sans Unicode"/>
                <a:cs typeface="Lucida Sans Unicode"/>
              </a:rPr>
              <a:t>*-</a:t>
            </a:r>
            <a:r>
              <a:rPr dirty="0" sz="800" spc="2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80340">
              <a:lnSpc>
                <a:spcPts val="1065"/>
              </a:lnSpc>
            </a:pPr>
            <a:r>
              <a:rPr dirty="0" sz="950" spc="-95">
                <a:latin typeface="Lucida Sans Unicode"/>
                <a:cs typeface="Lucida Sans Unicode"/>
              </a:rPr>
              <a:t>N°-</a:t>
            </a:r>
            <a:r>
              <a:rPr dirty="0" sz="950" spc="-105">
                <a:latin typeface="Lucida Sans Unicode"/>
                <a:cs typeface="Lucida Sans Unicode"/>
              </a:rPr>
              <a:t>12-</a:t>
            </a:r>
            <a:r>
              <a:rPr dirty="0" sz="950" spc="-100">
                <a:latin typeface="Lucida Sans Unicode"/>
                <a:cs typeface="Lucida Sans Unicode"/>
              </a:rPr>
              <a:t>001.3/002.0/17-</a:t>
            </a:r>
            <a:r>
              <a:rPr dirty="0" sz="950" spc="-105">
                <a:latin typeface="Lucida Sans Unicode"/>
                <a:cs typeface="Lucida Sans Unicode"/>
              </a:rPr>
              <a:t>26</a:t>
            </a:r>
            <a:r>
              <a:rPr dirty="0" sz="950" spc="50">
                <a:latin typeface="Lucida Sans Unicode"/>
                <a:cs typeface="Lucida Sans Unicode"/>
              </a:rPr>
              <a:t> </a:t>
            </a:r>
            <a:r>
              <a:rPr dirty="0" sz="950" spc="-60">
                <a:latin typeface="Lucida Sans Unicode"/>
                <a:cs typeface="Lucida Sans Unicode"/>
              </a:rPr>
              <a:t>ві,0</a:t>
            </a:r>
            <a:r>
              <a:rPr dirty="0" sz="950" spc="35">
                <a:latin typeface="Lucida Sans Unicode"/>
                <a:cs typeface="Lucida Sans Unicode"/>
              </a:rPr>
              <a:t> </a:t>
            </a:r>
            <a:r>
              <a:rPr dirty="0" sz="950" spc="-35">
                <a:latin typeface="Lucida Sans Unicode"/>
                <a:cs typeface="Lucida Sans Unicode"/>
              </a:rPr>
              <a:t>14.01.2026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379710" y="9784588"/>
            <a:ext cx="91440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Кі</a:t>
            </a:r>
            <a:r>
              <a:rPr dirty="0" baseline="2777" sz="1500" spc="-15">
                <a:latin typeface="Times New Roman"/>
                <a:cs typeface="Times New Roman"/>
              </a:rPr>
              <a:t>ровоградсьти</a:t>
            </a:r>
            <a:endParaRPr baseline="2777" sz="15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276287" y="9909809"/>
            <a:ext cx="1239520" cy="294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25400">
              <a:lnSpc>
                <a:spcPct val="100000"/>
              </a:lnSpc>
              <a:spcBef>
                <a:spcPts val="100"/>
              </a:spcBef>
            </a:pPr>
            <a:r>
              <a:rPr dirty="0" sz="950" spc="-10">
                <a:latin typeface="Times New Roman"/>
                <a:cs typeface="Times New Roman"/>
              </a:rPr>
              <a:t>обчасті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40">
                <a:latin typeface="Times New Roman"/>
                <a:cs typeface="Times New Roman"/>
              </a:rPr>
              <a:t>J\f°20,'02.12-</a:t>
            </a:r>
            <a:r>
              <a:rPr dirty="0" sz="800" spc="-35">
                <a:latin typeface="Times New Roman"/>
                <a:cs typeface="Times New Roman"/>
              </a:rPr>
              <a:t>26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14.01.2026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3712464" y="8552688"/>
            <a:ext cx="3371215" cy="749935"/>
            <a:chOff x="3712464" y="8552688"/>
            <a:chExt cx="3371215" cy="749935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95344" y="8817864"/>
              <a:ext cx="179832" cy="478536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12464" y="8552688"/>
              <a:ext cx="3371088" cy="749808"/>
            </a:xfrm>
            <a:prstGeom prst="rect">
              <a:avLst/>
            </a:prstGeom>
          </p:spPr>
        </p:pic>
      </p:grpSp>
      <p:sp>
        <p:nvSpPr>
          <p:cNvPr id="5" name="object 5" descr=""/>
          <p:cNvSpPr txBox="1"/>
          <p:nvPr/>
        </p:nvSpPr>
        <p:spPr>
          <a:xfrm>
            <a:off x="1098778" y="608075"/>
            <a:ext cx="904240" cy="507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-635">
              <a:lnSpc>
                <a:spcPct val="1129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лабораторії </a:t>
            </a:r>
            <a:r>
              <a:rPr dirty="0" sz="1400" spc="-25">
                <a:latin typeface="Times New Roman"/>
                <a:cs typeface="Times New Roman"/>
              </a:rPr>
              <a:t>показником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110808" y="641604"/>
            <a:ext cx="4267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щодо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50304" y="659892"/>
            <a:ext cx="358965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50010" algn="l"/>
                <a:tab pos="2124710" algn="l"/>
                <a:tab pos="2844165" algn="l"/>
              </a:tabLst>
            </a:pPr>
            <a:r>
              <a:rPr dirty="0" sz="1400" spc="-10">
                <a:latin typeface="Times New Roman"/>
                <a:cs typeface="Times New Roman"/>
              </a:rPr>
              <a:t>невідповідності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вимогам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методів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363802" y="681228"/>
            <a:ext cx="76708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07695" algn="l"/>
              </a:tabLst>
            </a:pPr>
            <a:r>
              <a:rPr dirty="0" sz="1400" spc="-10">
                <a:latin typeface="Times New Roman"/>
                <a:cs typeface="Times New Roman"/>
              </a:rPr>
              <a:t>якості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106199" y="897635"/>
            <a:ext cx="47269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«Ідентифікація.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Ібупрофен.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В»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(спектри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випробуваного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932650" y="918971"/>
            <a:ext cx="1943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imes New Roman"/>
                <a:cs typeface="Times New Roman"/>
              </a:rPr>
              <a:t>та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96789" y="1135379"/>
            <a:ext cx="52654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стандартного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розчинів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мають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максимумів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при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відповідніи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449850" y="1153667"/>
            <a:ext cx="6692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довжині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32152" y="1336547"/>
            <a:ext cx="6152515" cy="5697855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76200" marR="68580" indent="1270">
              <a:lnSpc>
                <a:spcPct val="110500"/>
              </a:lnSpc>
              <a:spcBef>
                <a:spcPts val="140"/>
              </a:spcBef>
            </a:pPr>
            <a:r>
              <a:rPr dirty="0" sz="1400">
                <a:latin typeface="Times New Roman"/>
                <a:cs typeface="Times New Roman"/>
              </a:rPr>
              <a:t>хвилі)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350411,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350412,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350413,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350433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baseline="-5952" sz="2100" spc="-15">
                <a:latin typeface="Times New Roman"/>
                <a:cs typeface="Times New Roman"/>
              </a:rPr>
              <a:t>СВРОФАСТ, </a:t>
            </a:r>
            <a:r>
              <a:rPr dirty="0" sz="1400">
                <a:latin typeface="Times New Roman"/>
                <a:cs typeface="Times New Roman"/>
              </a:rPr>
              <a:t>капсули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желатинові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м'які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400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мг,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капсул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блістері;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блістери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картонній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коробці,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виробництва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Марксанс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Фарма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Лтд,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Індія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(реестраційне посвідчення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UA/14043/01/02):</a:t>
            </a:r>
            <a:endParaRPr sz="1400">
              <a:latin typeface="Times New Roman"/>
              <a:cs typeface="Times New Roman"/>
            </a:endParaRPr>
          </a:p>
          <a:p>
            <a:pPr algn="just" marL="78740" marR="54610" indent="356870">
              <a:lnSpc>
                <a:spcPct val="109600"/>
              </a:lnSpc>
              <a:spcBef>
                <a:spcPts val="55"/>
              </a:spcBef>
            </a:pPr>
            <a:r>
              <a:rPr dirty="0" sz="1400">
                <a:latin typeface="Times New Roman"/>
                <a:cs typeface="Times New Roman"/>
              </a:rPr>
              <a:t>ЗАБОРОНЯІО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u="heavy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всіх</a:t>
            </a:r>
            <a:r>
              <a:rPr dirty="0" u="heavy" sz="1400" spc="2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heavy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серіи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СВРОФАСТ,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капсули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желатинові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 spc="75">
                <a:latin typeface="Times New Roman"/>
                <a:cs typeface="Times New Roman"/>
              </a:rPr>
              <a:t>м'які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400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мг,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капсул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блістері;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блістери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55">
                <a:latin typeface="Times New Roman"/>
                <a:cs typeface="Times New Roman"/>
              </a:rPr>
              <a:t>в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картонній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коробці, </a:t>
            </a:r>
            <a:r>
              <a:rPr dirty="0" sz="1400">
                <a:latin typeface="Times New Roman"/>
                <a:cs typeface="Times New Roman"/>
              </a:rPr>
              <a:t>виробництва</a:t>
            </a:r>
            <a:r>
              <a:rPr dirty="0" sz="1400" spc="3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Марксанс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 spc="50">
                <a:latin typeface="Times New Roman"/>
                <a:cs typeface="Times New Roman"/>
              </a:rPr>
              <a:t>Фарма</a:t>
            </a:r>
            <a:r>
              <a:rPr dirty="0" sz="1400" spc="2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Лтд,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Індія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(ресстраційне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посвідчення </a:t>
            </a:r>
            <a:r>
              <a:rPr dirty="0" sz="1400" spc="-150">
                <a:latin typeface="Times New Roman"/>
                <a:cs typeface="Times New Roman"/>
              </a:rPr>
              <a:t>N•.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UA/14043/01/02).</a:t>
            </a:r>
            <a:endParaRPr sz="1400">
              <a:latin typeface="Times New Roman"/>
              <a:cs typeface="Times New Roman"/>
            </a:endParaRPr>
          </a:p>
          <a:p>
            <a:pPr algn="just" marL="83820" marR="36195" indent="355600">
              <a:lnSpc>
                <a:spcPct val="110800"/>
              </a:lnSpc>
              <a:spcBef>
                <a:spcPts val="10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2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реаліsацію,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даного розпорядження,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перевірити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наявність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вищевказаного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засобу,</a:t>
            </a:r>
            <a:r>
              <a:rPr dirty="0" sz="1400" spc="-10">
                <a:latin typeface="Times New Roman"/>
                <a:cs typeface="Times New Roman"/>
              </a:rPr>
              <a:t> 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40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8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42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його</a:t>
            </a:r>
            <a:r>
              <a:rPr dirty="0" sz="1400" spc="38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36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39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40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постачальнику/виробниіtу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знищения,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територіальний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Держлікслужби.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препарату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оргаиу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акта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про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засобу.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При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наступних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поставках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суб'ект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господарювання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повинен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вжити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заходів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запобігання </a:t>
            </a:r>
            <a:r>
              <a:rPr dirty="0" sz="1400">
                <a:latin typeface="Times New Roman"/>
                <a:cs typeface="Times New Roman"/>
              </a:rPr>
              <a:t>придбанню,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реалізації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застосуванню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cepïi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наведеної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в</a:t>
            </a:r>
            <a:endParaRPr sz="1400">
              <a:latin typeface="Times New Roman"/>
              <a:cs typeface="Times New Roman"/>
            </a:endParaRPr>
          </a:p>
          <a:p>
            <a:pPr algn="just" marL="93980">
              <a:lnSpc>
                <a:spcPct val="100000"/>
              </a:lnSpc>
              <a:spcBef>
                <a:spcPts val="715"/>
              </a:spcBef>
            </a:pPr>
            <a:r>
              <a:rPr dirty="0" sz="900">
                <a:latin typeface="Times New Roman"/>
                <a:cs typeface="Times New Roman"/>
              </a:rPr>
              <a:t>Д£fHOM</a:t>
            </a:r>
            <a:r>
              <a:rPr dirty="0" sz="900" spc="390">
                <a:latin typeface="Times New Roman"/>
                <a:cs typeface="Times New Roman"/>
              </a:rPr>
              <a:t>  </a:t>
            </a:r>
            <a:r>
              <a:rPr dirty="0" sz="900" spc="-10">
                <a:latin typeface="Times New Roman"/>
                <a:cs typeface="Times New Roman"/>
              </a:rPr>
              <a:t>]ЭОЗПО]ЭЯДЖВНН1.</a:t>
            </a:r>
            <a:endParaRPr sz="900">
              <a:latin typeface="Times New Roman"/>
              <a:cs typeface="Times New Roman"/>
            </a:endParaRPr>
          </a:p>
          <a:p>
            <a:pPr algn="just" marL="98425" marR="53340" indent="356235">
              <a:lnSpc>
                <a:spcPct val="110000"/>
              </a:lnSpc>
              <a:spcBef>
                <a:spcPts val="75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виконаNням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здійснюють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територіальні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територїі.</a:t>
            </a:r>
            <a:endParaRPr sz="1400">
              <a:latin typeface="Times New Roman"/>
              <a:cs typeface="Times New Roman"/>
            </a:endParaRPr>
          </a:p>
          <a:p>
            <a:pPr algn="just" marL="99060" marR="26670" indent="358140">
              <a:lnSpc>
                <a:spcPts val="1900"/>
              </a:lnSpc>
              <a:spcBef>
                <a:spcPts val="45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21250" y="7252716"/>
            <a:ext cx="3448685" cy="9645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75285" marR="5080" indent="-363220">
              <a:lnSpc>
                <a:spcPct val="109300"/>
              </a:lnSpc>
              <a:spcBef>
                <a:spcPts val="110"/>
              </a:spcBef>
              <a:tabLst>
                <a:tab pos="777240" algn="l"/>
                <a:tab pos="1873250" algn="l"/>
                <a:tab pos="2896870" algn="l"/>
              </a:tabLst>
            </a:pPr>
            <a:r>
              <a:rPr dirty="0" sz="1400">
                <a:latin typeface="Times New Roman"/>
                <a:cs typeface="Times New Roman"/>
              </a:rPr>
              <a:t>Koпii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>
                <a:latin typeface="Times New Roman"/>
                <a:cs typeface="Times New Roman"/>
              </a:rPr>
              <a:t>Міністерство </a:t>
            </a:r>
            <a:r>
              <a:rPr dirty="0" sz="1400" spc="-10">
                <a:latin typeface="Times New Roman"/>
                <a:cs typeface="Times New Roman"/>
              </a:rPr>
              <a:t>охорони здоров'я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Украіни; </a:t>
            </a: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endParaRPr sz="1400">
              <a:latin typeface="Times New Roman"/>
              <a:cs typeface="Times New Roman"/>
            </a:endParaRPr>
          </a:p>
          <a:p>
            <a:pPr marL="19050">
              <a:lnSpc>
                <a:spcPct val="100000"/>
              </a:lnSpc>
              <a:spcBef>
                <a:spcPts val="190"/>
              </a:spcBef>
            </a:pPr>
            <a:r>
              <a:rPr dirty="0" sz="1400" spc="-10">
                <a:latin typeface="Times New Roman"/>
                <a:cs typeface="Times New Roman"/>
              </a:rPr>
              <a:t>України»;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589875" y="7740395"/>
            <a:ext cx="255778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61415" algn="l"/>
                <a:tab pos="1939289" algn="l"/>
              </a:tabLst>
            </a:pP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486752" y="8209788"/>
            <a:ext cx="51955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Представнику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Компанн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«Свро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Лайфкер</a:t>
            </a:r>
            <a:r>
              <a:rPr dirty="0" sz="1400">
                <a:latin typeface="Times New Roman"/>
                <a:cs typeface="Times New Roman"/>
              </a:rPr>
              <a:t> Прайвіт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Лімітед»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Украіні.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98189" y="8970517"/>
            <a:ext cx="32829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70">
                <a:latin typeface="Times New Roman"/>
                <a:cs typeface="Times New Roman"/>
              </a:rPr>
              <a:t>В.О.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655964" y="8970517"/>
            <a:ext cx="49403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10">
                <a:latin typeface="Times New Roman"/>
                <a:cs typeface="Times New Roman"/>
              </a:rPr>
              <a:t>ОЛОВИ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32154" y="9629393"/>
            <a:ext cx="256032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Олена</a:t>
            </a:r>
            <a:r>
              <a:rPr dirty="0" sz="950" spc="16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ВЯЗОВСЬКА,</a:t>
            </a:r>
            <a:r>
              <a:rPr dirty="0" sz="950" spc="27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тел.(044)</a:t>
            </a:r>
            <a:r>
              <a:rPr dirty="0" sz="950" spc="21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422-55-76</a:t>
            </a:r>
            <a:r>
              <a:rPr dirty="0" sz="950" spc="185">
                <a:latin typeface="Times New Roman"/>
                <a:cs typeface="Times New Roman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(127)</a:t>
            </a:r>
            <a:endParaRPr sz="9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2026-01-18T16:20:42Z</dcterms:created>
  <dcterms:modified xsi:type="dcterms:W3CDTF">2026-01-18T16:20:42Z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2026-01-18T00:00:00Z</vt:filetime>
  </property>
  <property fmtid="{D5CDD505-2E9C-101B-9397-08002B2CF9AE}" pid="3" name="LastSaved">
    <vt:filetime>2026-01-18T00:00:00Z</vt:filetime>
  </property>
  <property fmtid="{D5CDD505-2E9C-101B-9397-08002B2CF9AE}" pid="4" name="Producer">
    <vt:lpwstr>iLovePDF</vt:lpwstr>
  </property>
</Properties>
</file>