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hyperlink" Target="http://www.dls.gov.ua/" TargetMode="External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Relationship Id="rId4" Type="http://schemas.openxmlformats.org/officeDocument/2006/relationships/image" Target="../media/image9.png"/><Relationship Id="rId5" Type="http://schemas.openxmlformats.org/officeDocument/2006/relationships/image" Target="../media/image10.jpg"/><Relationship Id="rId6" Type="http://schemas.openxmlformats.org/officeDocument/2006/relationships/image" Target="../media/image1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1167" y="359663"/>
            <a:ext cx="460248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44167" y="2333243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9672" y="2333243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48071" y="2330195"/>
            <a:ext cx="1003300" cy="0"/>
          </a:xfrm>
          <a:custGeom>
            <a:avLst/>
            <a:gdLst/>
            <a:ahLst/>
            <a:cxnLst/>
            <a:rect l="l" t="t" r="r" b="b"/>
            <a:pathLst>
              <a:path w="1003300" h="0">
                <a:moveTo>
                  <a:pt x="0" y="0"/>
                </a:moveTo>
                <a:lnTo>
                  <a:pt x="1002791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09944" y="2330195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8096" y="0"/>
                </a:lnTo>
              </a:path>
            </a:pathLst>
          </a:custGeom>
          <a:ln w="9144">
            <a:solidFill>
              <a:srgbClr val="0C0C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243840" y="188975"/>
            <a:ext cx="7157084" cy="6350"/>
            <a:chOff x="243840" y="188975"/>
            <a:chExt cx="7157084" cy="6350"/>
          </a:xfrm>
        </p:grpSpPr>
        <p:sp>
          <p:nvSpPr>
            <p:cNvPr id="8" name="object 8" descr=""/>
            <p:cNvSpPr/>
            <p:nvPr/>
          </p:nvSpPr>
          <p:spPr>
            <a:xfrm>
              <a:off x="6492240" y="193547"/>
              <a:ext cx="908685" cy="0"/>
            </a:xfrm>
            <a:custGeom>
              <a:avLst/>
              <a:gdLst/>
              <a:ahLst/>
              <a:cxnLst/>
              <a:rect l="l" t="t" r="r" b="b"/>
              <a:pathLst>
                <a:path w="908684" h="0">
                  <a:moveTo>
                    <a:pt x="0" y="0"/>
                  </a:moveTo>
                  <a:lnTo>
                    <a:pt x="908304" y="0"/>
                  </a:lnTo>
                </a:path>
              </a:pathLst>
            </a:custGeom>
            <a:ln w="3175">
              <a:solidFill>
                <a:srgbClr val="77748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43840" y="190499"/>
              <a:ext cx="6205855" cy="0"/>
            </a:xfrm>
            <a:custGeom>
              <a:avLst/>
              <a:gdLst/>
              <a:ahLst/>
              <a:cxnLst/>
              <a:rect l="l" t="t" r="r" b="b"/>
              <a:pathLst>
                <a:path w="6205855" h="0">
                  <a:moveTo>
                    <a:pt x="0" y="0"/>
                  </a:moveTo>
                  <a:lnTo>
                    <a:pt x="6205728" y="0"/>
                  </a:lnTo>
                </a:path>
              </a:pathLst>
            </a:custGeom>
            <a:ln w="3175">
              <a:solidFill>
                <a:srgbClr val="77748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3715511" y="10018776"/>
            <a:ext cx="871855" cy="643255"/>
            <a:chOff x="3715511" y="10018776"/>
            <a:chExt cx="871855" cy="64325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5511" y="10018776"/>
              <a:ext cx="710184" cy="64312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15511" y="10018776"/>
              <a:ext cx="871727" cy="10667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89831" y="10533888"/>
              <a:ext cx="57912" cy="54864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25880" y="2036063"/>
            <a:ext cx="5035296" cy="301751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72128" y="10128504"/>
            <a:ext cx="2715768" cy="533400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1216163" y="905028"/>
            <a:ext cx="6024880" cy="112966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12065">
              <a:lnSpc>
                <a:spcPts val="167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ЛІКАРСЬЕИХ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 spc="20">
                <a:latin typeface="Times New Roman"/>
                <a:cs typeface="Times New Roman"/>
              </a:rPr>
              <a:t>ТА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КОНТРОЛЮ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БІРОВОГРАДСЬЕІЙ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16940" marR="897890">
              <a:lnSpc>
                <a:spcPts val="1150"/>
              </a:lnSpc>
              <a:spcBef>
                <a:spcPts val="925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Кропивницький,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</a:t>
            </a:r>
            <a:r>
              <a:rPr dirty="0" sz="1000" spc="-20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u="sng" sz="1000" spc="-3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die.krUJd1s.gov.ua</a:t>
            </a:r>
            <a:r>
              <a:rPr dirty="0" sz="1000" spc="-35">
                <a:latin typeface="Times New Roman"/>
                <a:cs typeface="Times New Roman"/>
              </a:rPr>
              <a:t>,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  <a:hlinkClick r:id="rId8"/>
              </a:rPr>
              <a:t>littps://www.dls.gov.ua,</a:t>
            </a:r>
            <a:r>
              <a:rPr dirty="0" sz="1000" spc="-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55796" y="3452876"/>
            <a:ext cx="6158230" cy="4945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imes New Roman"/>
                <a:cs typeface="Times New Roman"/>
              </a:rPr>
              <a:t>До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уваги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Уповноважених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24765" marR="24130" indent="3556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тимчасової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7190">
              <a:lnSpc>
                <a:spcPts val="1280"/>
              </a:lnSpc>
            </a:pP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7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засоGів,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Державну</a:t>
            </a:r>
            <a:endParaRPr sz="1150">
              <a:latin typeface="Times New Roman"/>
              <a:cs typeface="Times New Roman"/>
            </a:endParaRPr>
          </a:p>
          <a:p>
            <a:pPr marL="19685" marR="16510" indent="1270">
              <a:lnSpc>
                <a:spcPts val="1370"/>
              </a:lnSpc>
              <a:spcBef>
                <a:spcPts val="85"/>
              </a:spcBef>
              <a:tabLst>
                <a:tab pos="5905500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1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17780" marR="5080" indent="358140">
              <a:lnSpc>
                <a:spcPts val="1370"/>
              </a:lnSpc>
              <a:spcBef>
                <a:spcPts val="20"/>
              </a:spcBef>
            </a:pPr>
            <a:r>
              <a:rPr dirty="0" u="sng" sz="1200" spc="-1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9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4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на паперових</a:t>
            </a:r>
            <a:r>
              <a:rPr dirty="0" u="sng" sz="1200" spc="10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50" i="1">
                <a:latin typeface="Times New Roman"/>
                <a:cs typeface="Times New Roman"/>
              </a:rPr>
              <a:t> </a:t>
            </a:r>
            <a:r>
              <a:rPr dirty="0" sz="1200" spc="-10" i="1">
                <a:latin typeface="Times New Roman"/>
                <a:cs typeface="Times New Roman"/>
              </a:rPr>
              <a:t>Мреобрпженсьно, </a:t>
            </a:r>
            <a:r>
              <a:rPr dirty="0" sz="1200" spc="20" i="1">
                <a:latin typeface="Times New Roman"/>
                <a:cs typeface="Times New Roman"/>
              </a:rPr>
              <a:t>2,</a:t>
            </a:r>
            <a:r>
              <a:rPr dirty="0" sz="1200" spc="-50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м.</a:t>
            </a:r>
            <a:r>
              <a:rPr dirty="0" sz="1200" spc="1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Кропианицький,</a:t>
            </a:r>
            <a:r>
              <a:rPr dirty="0" sz="1200" spc="-5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25006,</a:t>
            </a:r>
            <a:r>
              <a:rPr dirty="0" sz="1200" spc="25" i="1">
                <a:latin typeface="Times New Roman"/>
                <a:cs typeface="Times New Roman"/>
              </a:rPr>
              <a:t> </a:t>
            </a:r>
            <a:r>
              <a:rPr dirty="0" u="sng" sz="1200" spc="10" i="1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40" i="1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7825">
              <a:lnSpc>
                <a:spcPts val="1350"/>
              </a:lnSpc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8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150" spc="19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5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додасться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74015">
              <a:lnSpc>
                <a:spcPts val="1360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1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150" spc="204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u="sng" sz="1150" spc="6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385185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9050" marR="20320" indent="354330">
              <a:lnSpc>
                <a:spcPct val="96200"/>
              </a:lnSpc>
              <a:spcBef>
                <a:spcPts val="6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2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7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6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7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9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зacoбy</a:t>
            </a:r>
            <a:r>
              <a:rPr dirty="0" u="sng" sz="1150" spc="14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5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4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-7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3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строк поін‹§ормувати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надати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5875" marR="20320" indent="358140">
              <a:lnSpc>
                <a:spcPts val="139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150">
                <a:latin typeface="Times New Roman"/>
                <a:cs typeface="Times New Roman"/>
              </a:rPr>
              <a:t>господарювання</a:t>
            </a:r>
            <a:r>
              <a:rPr dirty="0" sz="1150" spc="2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повинен</a:t>
            </a:r>
            <a:r>
              <a:rPr dirty="0" sz="1150" spc="3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2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заходів</a:t>
            </a:r>
            <a:r>
              <a:rPr dirty="0" sz="1150" spc="3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2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запобігання</a:t>
            </a:r>
            <a:r>
              <a:rPr dirty="0" sz="1150" spc="2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придбання,</a:t>
            </a:r>
            <a:r>
              <a:rPr dirty="0" sz="1150" spc="2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реалізації</a:t>
            </a:r>
            <a:r>
              <a:rPr dirty="0" sz="1150" spc="305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розпорядженнях.</a:t>
            </a:r>
            <a:endParaRPr sz="1150">
              <a:latin typeface="Times New Roman"/>
              <a:cs typeface="Times New Roman"/>
            </a:endParaRPr>
          </a:p>
          <a:p>
            <a:pPr algn="just" marL="18415" marR="29845" indent="356235">
              <a:lnSpc>
                <a:spcPts val="1340"/>
              </a:lnSpc>
              <a:spcBef>
                <a:spcPts val="70"/>
              </a:spcBef>
            </a:pP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3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200" spc="465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45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25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пись›іовому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7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35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5240" marR="21590" indent="359410">
              <a:lnSpc>
                <a:spcPts val="1340"/>
              </a:lnSpc>
              <a:spcBef>
                <a:spcPts val="55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1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2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3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</a:t>
            </a:r>
            <a:endParaRPr sz="1150">
              <a:latin typeface="Times New Roman"/>
              <a:cs typeface="Times New Roman"/>
            </a:endParaRPr>
          </a:p>
          <a:p>
            <a:pPr algn="just" marL="17145">
              <a:lnSpc>
                <a:spcPts val="1325"/>
              </a:lnSpc>
            </a:pP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6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9"/>
              </a:rPr>
              <a:t>https://www.dls.gov.ua/)</a:t>
            </a:r>
            <a:r>
              <a:rPr dirty="0" sz="1150" spc="4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250">
                <a:latin typeface="Times New Roman"/>
                <a:cs typeface="Times New Roman"/>
              </a:rPr>
              <a:t>   </a:t>
            </a:r>
            <a:r>
              <a:rPr dirty="0" sz="1150" spc="-10">
                <a:latin typeface="Times New Roman"/>
                <a:cs typeface="Times New Roman"/>
              </a:rPr>
              <a:t>РОЗПОРЯДЖЕННЯ</a:t>
            </a:r>
            <a:endParaRPr sz="1150">
              <a:latin typeface="Times New Roman"/>
              <a:cs typeface="Times New Roman"/>
            </a:endParaRPr>
          </a:p>
          <a:p>
            <a:pPr marL="15240">
              <a:lnSpc>
                <a:spcPts val="141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5875" marR="30480" indent="-381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Додаток: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Копія</a:t>
            </a:r>
            <a:r>
              <a:rPr dirty="0" sz="1200" spc="-1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 України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14.01.2026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№11-001.3/002.0/17-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53647" y="2575052"/>
            <a:ext cx="2724785" cy="5562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5875" marR="5080" indent="-3810">
              <a:lnSpc>
                <a:spcPct val="95000"/>
              </a:lnSpc>
              <a:spcBef>
                <a:spcPts val="170"/>
              </a:spcBef>
            </a:pPr>
            <a:r>
              <a:rPr dirty="0" sz="1200">
                <a:latin typeface="Times New Roman"/>
                <a:cs typeface="Times New Roman"/>
              </a:rPr>
              <a:t>Rерівникам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осо0ам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174" y="9070340"/>
            <a:ext cx="134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службтг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9363" y="9833355"/>
            <a:ext cx="17164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Валентгіна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68600" y="9067291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3423" y="222503"/>
            <a:ext cx="448055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32304" y="2601467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944" y="0"/>
                </a:lnTo>
              </a:path>
            </a:pathLst>
          </a:custGeom>
          <a:ln w="9144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066800" y="260146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89632" y="10201655"/>
            <a:ext cx="1862327" cy="27432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78423" y="10366247"/>
            <a:ext cx="1828800" cy="1920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43327" y="2481071"/>
            <a:ext cx="143256" cy="10972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989320" y="9604247"/>
            <a:ext cx="1194816" cy="11582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96538" y="833627"/>
            <a:ext cx="5838825" cy="1826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2270" marR="444500">
              <a:lnSpc>
                <a:spcPct val="114300"/>
              </a:lnSpc>
              <a:spcBef>
                <a:spcPts val="100"/>
              </a:spcBef>
            </a:pP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ДЕРЖАВНА</a:t>
            </a:r>
            <a:r>
              <a:rPr dirty="0" sz="1400" spc="1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65">
                <a:solidFill>
                  <a:srgbClr val="313131"/>
                </a:solidFill>
                <a:latin typeface="Times New Roman"/>
                <a:cs typeface="Times New Roman"/>
              </a:rPr>
              <a:t>СЛУЖБА</a:t>
            </a:r>
            <a:r>
              <a:rPr dirty="0" sz="1400" spc="18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YI</a:t>
            </a:r>
            <a:r>
              <a:rPr dirty="0" sz="1400" spc="2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PAÏHH</a:t>
            </a:r>
            <a:r>
              <a:rPr dirty="0" sz="1400" spc="1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444444"/>
                </a:solidFill>
                <a:latin typeface="Times New Roman"/>
                <a:cs typeface="Times New Roman"/>
              </a:rPr>
              <a:t>3</a:t>
            </a:r>
            <a:r>
              <a:rPr dirty="0" sz="1400" spc="1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B2B2B"/>
                </a:solidFill>
                <a:latin typeface="Times New Roman"/>
                <a:cs typeface="Times New Roman"/>
              </a:rPr>
              <a:t>ЛІЕАРСЬКНХ</a:t>
            </a:r>
            <a:r>
              <a:rPr dirty="0" sz="1400" spc="2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D2D2D"/>
                </a:solidFill>
                <a:latin typeface="Times New Roman"/>
                <a:cs typeface="Times New Roman"/>
              </a:rPr>
              <a:t>ЗАСОБІВ </a:t>
            </a:r>
            <a:r>
              <a:rPr dirty="0" sz="1400">
                <a:solidFill>
                  <a:srgbClr val="3A3A3A"/>
                </a:solidFill>
                <a:latin typeface="Times New Roman"/>
                <a:cs typeface="Times New Roman"/>
              </a:rPr>
              <a:t>ТА</a:t>
            </a:r>
            <a:r>
              <a:rPr dirty="0" sz="1400" spc="4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400" spc="65">
                <a:solidFill>
                  <a:srgbClr val="343434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83838"/>
                </a:solidFill>
                <a:latin typeface="Times New Roman"/>
                <a:cs typeface="Times New Roman"/>
              </a:rPr>
              <a:t>ЗА</a:t>
            </a:r>
            <a:r>
              <a:rPr dirty="0" sz="1400" spc="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333333"/>
                </a:solidFill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1750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solidFill>
                  <a:srgbClr val="242424"/>
                </a:solidFill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2384">
              <a:lnSpc>
                <a:spcPct val="100000"/>
              </a:lnSpc>
            </a:pPr>
            <a:r>
              <a:rPr dirty="0" sz="1150" spc="-25">
                <a:solidFill>
                  <a:srgbClr val="0F0F0F"/>
                </a:solidFill>
                <a:latin typeface="Times New Roman"/>
                <a:cs typeface="Times New Roman"/>
              </a:rPr>
              <a:t>проспект</a:t>
            </a:r>
            <a:r>
              <a:rPr dirty="0" sz="11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35">
                <a:solidFill>
                  <a:srgbClr val="111111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131313"/>
                </a:solidFill>
                <a:latin typeface="Times New Roman"/>
                <a:cs typeface="Times New Roman"/>
              </a:rPr>
              <a:t>120-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A,</a:t>
            </a:r>
            <a:r>
              <a:rPr dirty="0" sz="11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3F3F3F"/>
                </a:solidFill>
                <a:latin typeface="Times New Roman"/>
                <a:cs typeface="Times New Roman"/>
              </a:rPr>
              <a:t>м.</a:t>
            </a:r>
            <a:r>
              <a:rPr dirty="0" sz="11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50" spc="-20">
                <a:solidFill>
                  <a:srgbClr val="1F1F1F"/>
                </a:solidFill>
                <a:latin typeface="Times New Roman"/>
                <a:cs typeface="Times New Roman"/>
              </a:rPr>
              <a:t>Київ,</a:t>
            </a:r>
            <a:r>
              <a:rPr dirty="0" sz="11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50" spc="-20">
                <a:solidFill>
                  <a:srgbClr val="212121"/>
                </a:solidFill>
                <a:latin typeface="Times New Roman"/>
                <a:cs typeface="Times New Roman"/>
              </a:rPr>
              <a:t>03115,</a:t>
            </a:r>
            <a:r>
              <a:rPr dirty="0" sz="11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50" spc="-35">
                <a:solidFill>
                  <a:srgbClr val="212121"/>
                </a:solidFill>
                <a:latin typeface="Times New Roman"/>
                <a:cs typeface="Times New Roman"/>
              </a:rPr>
              <a:t>тел/факс:</a:t>
            </a:r>
            <a:r>
              <a:rPr dirty="0" sz="11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Times New Roman"/>
                <a:cs typeface="Times New Roman"/>
              </a:rPr>
              <a:t>(044)</a:t>
            </a:r>
            <a:r>
              <a:rPr dirty="0" sz="11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282828"/>
                </a:solidFill>
                <a:latin typeface="Times New Roman"/>
                <a:cs typeface="Times New Roman"/>
              </a:rPr>
              <a:t>422-55-</a:t>
            </a:r>
            <a:r>
              <a:rPr dirty="0" sz="1150">
                <a:solidFill>
                  <a:srgbClr val="282828"/>
                </a:solidFill>
                <a:latin typeface="Times New Roman"/>
                <a:cs typeface="Times New Roman"/>
              </a:rPr>
              <a:t>77,</a:t>
            </a:r>
            <a:r>
              <a:rPr dirty="0" sz="115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1C1C1C"/>
                </a:solidFill>
                <a:latin typeface="Times New Roman"/>
                <a:cs typeface="Times New Roman"/>
              </a:rPr>
              <a:t>e-</a:t>
            </a:r>
            <a:r>
              <a:rPr dirty="0" sz="1150" spc="-25">
                <a:solidFill>
                  <a:srgbClr val="1C1C1C"/>
                </a:solidFill>
                <a:latin typeface="Times New Roman"/>
                <a:cs typeface="Times New Roman"/>
              </a:rPr>
              <a:t>mail:</a:t>
            </a:r>
            <a:r>
              <a:rPr dirty="0" sz="11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u="sng" sz="1150" spc="-10">
                <a:solidFill>
                  <a:srgbClr val="0F0F0F"/>
                </a:solidFill>
                <a:uFill>
                  <a:solidFill>
                    <a:srgbClr val="575B5B"/>
                  </a:solidFill>
                </a:uFill>
                <a:latin typeface="Times New Roman"/>
                <a:cs typeface="Times New Roman"/>
              </a:rPr>
              <a:t>dlsHdls.яov.ua:</a:t>
            </a:r>
            <a:endParaRPr sz="1150">
              <a:latin typeface="Times New Roman"/>
              <a:cs typeface="Times New Roman"/>
            </a:endParaRPr>
          </a:p>
          <a:p>
            <a:pPr algn="ctr" marR="34290">
              <a:lnSpc>
                <a:spcPct val="100000"/>
              </a:lnSpc>
              <a:spcBef>
                <a:spcPts val="35"/>
              </a:spcBef>
            </a:pPr>
            <a:r>
              <a:rPr dirty="0" u="sng" sz="1250" spc="-80">
                <a:solidFill>
                  <a:srgbClr val="111111"/>
                </a:solidFill>
                <a:uFill>
                  <a:solidFill>
                    <a:srgbClr val="67676B"/>
                  </a:solidFill>
                </a:uFill>
                <a:latin typeface="Times New Roman"/>
                <a:cs typeface="Times New Roman"/>
              </a:rPr>
              <a:t>httдs://www,d1s.яov.uъ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14">
                <a:solidFill>
                  <a:srgbClr val="2B2B2B"/>
                </a:solidFill>
                <a:latin typeface="Times New Roman"/>
                <a:cs typeface="Times New Roman"/>
              </a:rPr>
              <a:t>Код</a:t>
            </a:r>
            <a:r>
              <a:rPr dirty="0" sz="1250" spc="4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30">
                <a:solidFill>
                  <a:srgbClr val="2A2A2A"/>
                </a:solidFill>
                <a:latin typeface="Times New Roman"/>
                <a:cs typeface="Times New Roman"/>
              </a:rPr>
              <a:t>СДРПОУ</a:t>
            </a:r>
            <a:r>
              <a:rPr dirty="0" sz="1250" spc="1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40517815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250">
              <a:latin typeface="Times New Roman"/>
              <a:cs typeface="Times New Roman"/>
            </a:endParaRPr>
          </a:p>
          <a:p>
            <a:pPr marL="3225165">
              <a:lnSpc>
                <a:spcPct val="100000"/>
              </a:lnSpc>
              <a:tabLst>
                <a:tab pos="4618990" algn="l"/>
                <a:tab pos="5824855" algn="l"/>
              </a:tabLst>
            </a:pPr>
            <a:r>
              <a:rPr dirty="0" sz="1400">
                <a:solidFill>
                  <a:srgbClr val="424242"/>
                </a:solidFill>
                <a:latin typeface="Times New Roman"/>
                <a:cs typeface="Times New Roman"/>
              </a:rPr>
              <a:t>На </a:t>
            </a:r>
            <a:r>
              <a:rPr dirty="0" sz="1400" spc="-295">
                <a:solidFill>
                  <a:srgbClr val="1C1C1C"/>
                </a:solidFill>
                <a:latin typeface="Times New Roman"/>
                <a:cs typeface="Times New Roman"/>
              </a:rPr>
              <a:t>№</a:t>
            </a:r>
            <a:r>
              <a:rPr dirty="0" sz="1400" spc="3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1C1C1C"/>
                </a:solidFill>
                <a:uFill>
                  <a:solidFill>
                    <a:srgbClr val="3F484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00">
                <a:solidFill>
                  <a:srgbClr val="2B2B2B"/>
                </a:solidFill>
                <a:latin typeface="Cambria"/>
                <a:cs typeface="Cambria"/>
              </a:rPr>
              <a:t>від </a:t>
            </a:r>
            <a:r>
              <a:rPr dirty="0" u="sng" sz="1300">
                <a:solidFill>
                  <a:srgbClr val="2B2B2B"/>
                </a:solidFill>
                <a:uFill>
                  <a:solidFill>
                    <a:srgbClr val="3F4848"/>
                  </a:solidFill>
                </a:uFill>
                <a:latin typeface="Cambria"/>
                <a:cs typeface="Cambria"/>
              </a:rPr>
              <a:t>	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05330" y="2794467"/>
            <a:ext cx="1417955" cy="1042669"/>
          </a:xfrm>
          <a:prstGeom prst="rect">
            <a:avLst/>
          </a:prstGeom>
        </p:spPr>
        <p:txBody>
          <a:bodyPr wrap="square" lIns="0" tIns="1212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dirty="0" sz="1350" spc="-10">
                <a:solidFill>
                  <a:srgbClr val="2D2D2D"/>
                </a:solidFill>
                <a:latin typeface="Cambria"/>
                <a:cs typeface="Cambria"/>
              </a:rPr>
              <a:t>Керівникам</a:t>
            </a:r>
            <a:endParaRPr sz="1350">
              <a:latin typeface="Cambria"/>
              <a:cs typeface="Cambria"/>
            </a:endParaRPr>
          </a:p>
          <a:p>
            <a:pPr marL="26670">
              <a:lnSpc>
                <a:spcPct val="100000"/>
              </a:lnSpc>
              <a:spcBef>
                <a:spcPts val="605"/>
              </a:spcBef>
            </a:pPr>
            <a:r>
              <a:rPr dirty="0" sz="950" spc="40">
                <a:solidFill>
                  <a:srgbClr val="313131"/>
                </a:solidFill>
                <a:latin typeface="Times New Roman"/>
                <a:cs typeface="Times New Roman"/>
              </a:rPr>
              <a:t>ГОСПОДПЦЮВИНННt</a:t>
            </a:r>
            <a:endParaRPr sz="950">
              <a:latin typeface="Times New Roman"/>
              <a:cs typeface="Times New Roman"/>
            </a:endParaRPr>
          </a:p>
          <a:p>
            <a:pPr marL="23495" marR="161925" indent="-3175">
              <a:lnSpc>
                <a:spcPts val="1900"/>
              </a:lnSpc>
              <a:spcBef>
                <a:spcPts val="85"/>
              </a:spcBef>
              <a:tabLst>
                <a:tab pos="1200150" algn="l"/>
              </a:tabLst>
            </a:pPr>
            <a:r>
              <a:rPr dirty="0" sz="1400" spc="-10">
                <a:solidFill>
                  <a:srgbClr val="2A2A2A"/>
                </a:solidFill>
                <a:latin typeface="Times New Roman"/>
                <a:cs typeface="Times New Roman"/>
              </a:rPr>
              <a:t>заимаються </a:t>
            </a:r>
            <a:r>
              <a:rPr dirty="0" sz="1400" spc="-10">
                <a:solidFill>
                  <a:srgbClr val="282828"/>
                </a:solidFill>
                <a:latin typeface="Times New Roman"/>
                <a:cs typeface="Times New Roman"/>
              </a:rPr>
              <a:t>зберіганням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400" spc="-50">
                <a:solidFill>
                  <a:srgbClr val="464646"/>
                </a:solidFill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42887" y="2794467"/>
            <a:ext cx="1192530" cy="1042669"/>
          </a:xfrm>
          <a:prstGeom prst="rect">
            <a:avLst/>
          </a:prstGeom>
        </p:spPr>
        <p:txBody>
          <a:bodyPr wrap="square" lIns="0" tIns="121285" rIns="0" bIns="0" rtlCol="0" vert="horz">
            <a:spAutoFit/>
          </a:bodyPr>
          <a:lstStyle/>
          <a:p>
            <a:pPr marL="459740">
              <a:lnSpc>
                <a:spcPct val="100000"/>
              </a:lnSpc>
              <a:spcBef>
                <a:spcPts val="955"/>
              </a:spcBef>
            </a:pP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суб'ектів</a:t>
            </a:r>
            <a:endParaRPr sz="1350">
              <a:latin typeface="Cambria"/>
              <a:cs typeface="Cambria"/>
            </a:endParaRPr>
          </a:p>
          <a:p>
            <a:pPr algn="r" marR="17145">
              <a:lnSpc>
                <a:spcPct val="100000"/>
              </a:lnSpc>
              <a:spcBef>
                <a:spcPts val="605"/>
              </a:spcBef>
            </a:pPr>
            <a:r>
              <a:rPr dirty="0" sz="950" spc="-25">
                <a:solidFill>
                  <a:srgbClr val="232323"/>
                </a:solidFill>
                <a:latin typeface="Times New Roman"/>
                <a:cs typeface="Times New Roman"/>
              </a:rPr>
              <a:t>ЯКІ</a:t>
            </a:r>
            <a:endParaRPr sz="950">
              <a:latin typeface="Times New Roman"/>
              <a:cs typeface="Times New Roman"/>
            </a:endParaRPr>
          </a:p>
          <a:p>
            <a:pPr marL="12700" marR="5080" indent="203835">
              <a:lnSpc>
                <a:spcPts val="1900"/>
              </a:lnSpc>
              <a:spcBef>
                <a:spcPts val="85"/>
              </a:spcBef>
            </a:pP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реалізаціею,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застосуванням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82635" y="3835907"/>
            <a:ext cx="6050915" cy="5667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41370">
              <a:lnSpc>
                <a:spcPct val="100000"/>
              </a:lnSpc>
              <a:spcBef>
                <a:spcPts val="100"/>
              </a:spcBef>
            </a:pPr>
            <a:r>
              <a:rPr dirty="0" sz="1400" spc="50">
                <a:solidFill>
                  <a:srgbClr val="313131"/>
                </a:solidFill>
                <a:latin typeface="Times New Roman"/>
                <a:cs typeface="Times New Roman"/>
              </a:rPr>
              <a:t>лікврськнх</a:t>
            </a:r>
            <a:r>
              <a:rPr dirty="0" sz="1400" spc="1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F2F2F"/>
                </a:solidFill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imes New Roman"/>
              <a:cs typeface="Times New Roman"/>
            </a:endParaRPr>
          </a:p>
          <a:p>
            <a:pPr marL="3344545">
              <a:lnSpc>
                <a:spcPct val="100000"/>
              </a:lnSpc>
              <a:tabLst>
                <a:tab pos="4694555" algn="l"/>
              </a:tabLst>
            </a:pPr>
            <a:r>
              <a:rPr dirty="0" sz="1400" spc="45">
                <a:solidFill>
                  <a:srgbClr val="212121"/>
                </a:solidFill>
                <a:latin typeface="Times New Roman"/>
                <a:cs typeface="Times New Roman"/>
              </a:rPr>
              <a:t>Еерівникам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територіальних</a:t>
            </a:r>
            <a:endParaRPr sz="1400">
              <a:latin typeface="Times New Roman"/>
              <a:cs typeface="Times New Roman"/>
            </a:endParaRPr>
          </a:p>
          <a:p>
            <a:pPr marL="3342640">
              <a:lnSpc>
                <a:spcPct val="100000"/>
              </a:lnSpc>
              <a:spcBef>
                <a:spcPts val="245"/>
              </a:spcBef>
            </a:pPr>
            <a:r>
              <a:rPr dirty="0" sz="1300" spc="85">
                <a:solidFill>
                  <a:srgbClr val="212121"/>
                </a:solidFill>
                <a:latin typeface="Times New Roman"/>
                <a:cs typeface="Times New Roman"/>
              </a:rPr>
              <a:t>оргаиів</a:t>
            </a:r>
            <a:r>
              <a:rPr dirty="0" sz="1300" spc="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 spc="50">
                <a:solidFill>
                  <a:srgbClr val="212121"/>
                </a:solidFill>
                <a:latin typeface="Times New Roman"/>
                <a:cs typeface="Times New Roman"/>
              </a:rPr>
              <a:t>Держліхслужби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1300">
              <a:latin typeface="Times New Roman"/>
              <a:cs typeface="Times New Roman"/>
            </a:endParaRPr>
          </a:p>
          <a:p>
            <a:pPr algn="ctr" marR="21590">
              <a:lnSpc>
                <a:spcPct val="100000"/>
              </a:lnSpc>
            </a:pPr>
            <a:r>
              <a:rPr dirty="0" sz="1400" spc="40">
                <a:solidFill>
                  <a:srgbClr val="2F2F2F"/>
                </a:solidFill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72110">
              <a:lnSpc>
                <a:spcPct val="100000"/>
              </a:lnSpc>
            </a:pPr>
            <a:r>
              <a:rPr dirty="0" sz="1400" spc="-20">
                <a:solidFill>
                  <a:srgbClr val="161616"/>
                </a:solidFill>
                <a:latin typeface="Cambria"/>
                <a:cs typeface="Cambria"/>
              </a:rPr>
              <a:t>Відповідно</a:t>
            </a:r>
            <a:r>
              <a:rPr dirty="0" sz="1400" spc="31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до</a:t>
            </a:r>
            <a:r>
              <a:rPr dirty="0" sz="1400" spc="1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11111"/>
                </a:solidFill>
                <a:latin typeface="Cambria"/>
                <a:cs typeface="Cambria"/>
              </a:rPr>
              <a:t>Конституції</a:t>
            </a:r>
            <a:r>
              <a:rPr dirty="0" sz="1400" spc="30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України,</a:t>
            </a:r>
            <a:r>
              <a:rPr dirty="0" sz="1400" spc="24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A1A1A"/>
                </a:solidFill>
                <a:latin typeface="Cambria"/>
                <a:cs typeface="Cambria"/>
              </a:rPr>
              <a:t>статей</a:t>
            </a:r>
            <a:r>
              <a:rPr dirty="0" sz="1400" spc="35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l5,</a:t>
            </a:r>
            <a:r>
              <a:rPr dirty="0" sz="1400" spc="40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22,</a:t>
            </a:r>
            <a:r>
              <a:rPr dirty="0" sz="1400" spc="19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A3A3A"/>
                </a:solidFill>
                <a:latin typeface="Cambria"/>
                <a:cs typeface="Cambria"/>
              </a:rPr>
              <a:t>55</a:t>
            </a:r>
            <a:r>
              <a:rPr dirty="0" sz="1400" spc="19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61616"/>
                </a:solidFill>
                <a:latin typeface="Cambria"/>
                <a:cs typeface="Cambria"/>
              </a:rPr>
              <a:t>Закону</a:t>
            </a:r>
            <a:r>
              <a:rPr dirty="0" sz="1400" spc="32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України</a:t>
            </a:r>
            <a:endParaRPr sz="1400">
              <a:latin typeface="Cambria"/>
              <a:cs typeface="Cambria"/>
            </a:endParaRPr>
          </a:p>
          <a:p>
            <a:pPr algn="just" marL="19050" marR="19685" indent="-1905">
              <a:lnSpc>
                <a:spcPts val="1900"/>
              </a:lnSpc>
              <a:spcBef>
                <a:spcPts val="50"/>
              </a:spcBef>
            </a:pP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«Основи</a:t>
            </a:r>
            <a:r>
              <a:rPr dirty="0" sz="1350" spc="3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11111"/>
                </a:solidFill>
                <a:latin typeface="Cambria"/>
                <a:cs typeface="Cambria"/>
              </a:rPr>
              <a:t>законодавства</a:t>
            </a:r>
            <a:r>
              <a:rPr dirty="0" sz="1350" spc="8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Укрfiіни</a:t>
            </a:r>
            <a:r>
              <a:rPr dirty="0" sz="1350" spc="1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про</a:t>
            </a:r>
            <a:r>
              <a:rPr dirty="0" sz="1350" spc="1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охорону</a:t>
            </a:r>
            <a:r>
              <a:rPr dirty="0" sz="1350" spc="6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Cambria"/>
                <a:cs typeface="Cambria"/>
              </a:rPr>
              <a:t>здоров'я»,</a:t>
            </a:r>
            <a:r>
              <a:rPr dirty="0" sz="1350" spc="7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статей</a:t>
            </a:r>
            <a:r>
              <a:rPr dirty="0" sz="1350" spc="10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15,</a:t>
            </a:r>
            <a:r>
              <a:rPr dirty="0" sz="1350" spc="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21</a:t>
            </a:r>
            <a:r>
              <a:rPr dirty="0" sz="1350" spc="5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Закону </a:t>
            </a:r>
            <a:r>
              <a:rPr dirty="0" sz="1400">
                <a:solidFill>
                  <a:srgbClr val="1D1D1D"/>
                </a:solidFill>
                <a:latin typeface="Cambria"/>
                <a:cs typeface="Cambria"/>
              </a:rPr>
              <a:t>України</a:t>
            </a:r>
            <a:r>
              <a:rPr dirty="0" sz="1400" spc="3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«Про</a:t>
            </a:r>
            <a:r>
              <a:rPr dirty="0" sz="1400" spc="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C1C1C"/>
                </a:solidFill>
                <a:latin typeface="Cambria"/>
                <a:cs typeface="Cambria"/>
              </a:rPr>
              <a:t>лікарські</a:t>
            </a:r>
            <a:r>
              <a:rPr dirty="0" sz="1400" spc="5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засоби»,</a:t>
            </a:r>
            <a:r>
              <a:rPr dirty="0" sz="1400" spc="3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B2B2B"/>
                </a:solidFill>
                <a:latin typeface="Cambria"/>
                <a:cs typeface="Cambria"/>
              </a:rPr>
              <a:t>Положения</a:t>
            </a:r>
            <a:r>
              <a:rPr dirty="0" sz="1400" spc="4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про</a:t>
            </a:r>
            <a:r>
              <a:rPr dirty="0" sz="1400" spc="2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A1A1A"/>
                </a:solidFill>
                <a:latin typeface="Cambria"/>
                <a:cs typeface="Cambria"/>
              </a:rPr>
              <a:t>Державну</a:t>
            </a:r>
            <a:r>
              <a:rPr dirty="0" sz="1400" spc="7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службу</a:t>
            </a:r>
            <a:r>
              <a:rPr dirty="0" sz="1400" spc="6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Cambria"/>
                <a:cs typeface="Cambria"/>
              </a:rPr>
              <a:t>України </a:t>
            </a:r>
            <a:r>
              <a:rPr dirty="0" sz="1350">
                <a:solidFill>
                  <a:srgbClr val="333333"/>
                </a:solidFill>
                <a:latin typeface="Cambria"/>
                <a:cs typeface="Cambria"/>
              </a:rPr>
              <a:t>з</a:t>
            </a:r>
            <a:r>
              <a:rPr dirty="0" sz="1350" spc="4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0A0A0A"/>
                </a:solidFill>
                <a:latin typeface="Cambria"/>
                <a:cs typeface="Cambria"/>
              </a:rPr>
              <a:t>лікарських</a:t>
            </a:r>
            <a:r>
              <a:rPr dirty="0" sz="1350" spc="17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Cambria"/>
                <a:cs typeface="Cambria"/>
              </a:rPr>
              <a:t>засобів</a:t>
            </a:r>
            <a:r>
              <a:rPr dirty="0" sz="1350" spc="8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та</a:t>
            </a:r>
            <a:r>
              <a:rPr dirty="0" sz="1350" spc="6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262626"/>
                </a:solidFill>
                <a:latin typeface="Cambria"/>
                <a:cs typeface="Cambria"/>
              </a:rPr>
              <a:t>контролю</a:t>
            </a:r>
            <a:r>
              <a:rPr dirty="0" sz="1350" spc="12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за</a:t>
            </a:r>
            <a:r>
              <a:rPr dirty="0" sz="1350" spc="1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2A2A2A"/>
                </a:solidFill>
                <a:latin typeface="Cambria"/>
                <a:cs typeface="Cambria"/>
              </a:rPr>
              <a:t>наркотиками,</a:t>
            </a:r>
            <a:r>
              <a:rPr dirty="0" sz="1350" spc="17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затвердженого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Cambria"/>
                <a:cs typeface="Cambria"/>
              </a:rPr>
              <a:t>постановою</a:t>
            </a:r>
            <a:endParaRPr sz="1350">
              <a:latin typeface="Cambria"/>
              <a:cs typeface="Cambria"/>
            </a:endParaRPr>
          </a:p>
          <a:p>
            <a:pPr algn="just" marL="19050" marR="11430" indent="-6985">
              <a:lnSpc>
                <a:spcPts val="1850"/>
              </a:lnSpc>
            </a:pP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Кабінету</a:t>
            </a:r>
            <a:r>
              <a:rPr dirty="0" sz="1400" spc="48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Міністрів</a:t>
            </a:r>
            <a:r>
              <a:rPr dirty="0" sz="1400" spc="46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України</a:t>
            </a:r>
            <a:r>
              <a:rPr dirty="0" sz="1400" spc="42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від</a:t>
            </a:r>
            <a:r>
              <a:rPr dirty="0" sz="1400" spc="105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 spc="-40">
                <a:solidFill>
                  <a:srgbClr val="232323"/>
                </a:solidFill>
                <a:latin typeface="Cambria"/>
                <a:cs typeface="Cambria"/>
              </a:rPr>
              <a:t>12.08.2015</a:t>
            </a:r>
            <a:r>
              <a:rPr dirty="0" sz="1400" spc="17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i="1">
                <a:solidFill>
                  <a:srgbClr val="343434"/>
                </a:solidFill>
                <a:latin typeface="Cambria"/>
                <a:cs typeface="Cambria"/>
              </a:rPr>
              <a:t>№</a:t>
            </a:r>
            <a:r>
              <a:rPr dirty="0" sz="1400" spc="215" i="1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343434"/>
                </a:solidFill>
                <a:latin typeface="Cambria"/>
                <a:cs typeface="Cambria"/>
              </a:rPr>
              <a:t>647,</a:t>
            </a:r>
            <a:r>
              <a:rPr dirty="0" sz="1400" spc="38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Порядку</a:t>
            </a:r>
            <a:r>
              <a:rPr dirty="0" sz="1400" spc="95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400" spc="-55">
                <a:solidFill>
                  <a:srgbClr val="212121"/>
                </a:solidFill>
                <a:latin typeface="Cambria"/>
                <a:cs typeface="Cambria"/>
              </a:rPr>
              <a:t>здійснення </a:t>
            </a:r>
            <a:r>
              <a:rPr dirty="0" sz="1350" spc="-10">
                <a:latin typeface="Cambria"/>
                <a:cs typeface="Cambria"/>
              </a:rPr>
              <a:t>державного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контролю</a:t>
            </a:r>
            <a:r>
              <a:rPr dirty="0" sz="1350" spc="8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за</a:t>
            </a:r>
            <a:r>
              <a:rPr dirty="0" sz="1350" spc="3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якістю</a:t>
            </a:r>
            <a:r>
              <a:rPr dirty="0" sz="1350" spc="6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Cambria"/>
                <a:cs typeface="Cambria"/>
              </a:rPr>
              <a:t>лікарських</a:t>
            </a:r>
            <a:r>
              <a:rPr dirty="0" sz="1350" spc="12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засобів,</a:t>
            </a:r>
            <a:r>
              <a:rPr dirty="0" sz="1350" spc="9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A3A3A"/>
                </a:solidFill>
                <a:latin typeface="Cambria"/>
                <a:cs typeface="Cambria"/>
              </a:rPr>
              <a:t>що</a:t>
            </a:r>
            <a:r>
              <a:rPr dirty="0" sz="1350" spc="4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Cambria"/>
                <a:cs typeface="Cambria"/>
              </a:rPr>
              <a:t>ввозяться</a:t>
            </a:r>
            <a:r>
              <a:rPr dirty="0" sz="1350" spc="11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в</a:t>
            </a:r>
            <a:r>
              <a:rPr dirty="0" sz="1350" spc="4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Україну, </a:t>
            </a:r>
            <a:r>
              <a:rPr dirty="0" sz="1350" spc="-40">
                <a:solidFill>
                  <a:srgbClr val="111111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15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82828"/>
                </a:solidFill>
                <a:latin typeface="Cambria"/>
                <a:cs typeface="Cambria"/>
              </a:rPr>
              <a:t>постановою</a:t>
            </a:r>
            <a:r>
              <a:rPr dirty="0" sz="1350" spc="11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Кабінету</a:t>
            </a:r>
            <a:r>
              <a:rPr dirty="0" sz="1350" spc="8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Міністрів</a:t>
            </a:r>
            <a:r>
              <a:rPr dirty="0" sz="1350" spc="9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43434"/>
                </a:solidFill>
                <a:latin typeface="Cambria"/>
                <a:cs typeface="Cambria"/>
              </a:rPr>
              <a:t>України</a:t>
            </a:r>
            <a:r>
              <a:rPr dirty="0" sz="1350" spc="7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A3A3A"/>
                </a:solidFill>
                <a:latin typeface="Cambria"/>
                <a:cs typeface="Cambria"/>
              </a:rPr>
              <a:t>від</a:t>
            </a:r>
            <a:r>
              <a:rPr dirty="0" sz="1350" spc="9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161616"/>
                </a:solidFill>
                <a:latin typeface="Cambria"/>
                <a:cs typeface="Cambria"/>
              </a:rPr>
              <a:t>14.09.2005</a:t>
            </a:r>
            <a:r>
              <a:rPr dirty="0" sz="1350" spc="13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N• </a:t>
            </a:r>
            <a:r>
              <a:rPr dirty="0" sz="1350" spc="-20">
                <a:solidFill>
                  <a:srgbClr val="181818"/>
                </a:solidFill>
                <a:latin typeface="Cambria"/>
                <a:cs typeface="Cambria"/>
              </a:rPr>
              <a:t>902,</a:t>
            </a:r>
            <a:endParaRPr sz="1350">
              <a:latin typeface="Cambria"/>
              <a:cs typeface="Cambria"/>
            </a:endParaRPr>
          </a:p>
          <a:p>
            <a:pPr algn="just" marL="22860">
              <a:lnSpc>
                <a:spcPct val="100000"/>
              </a:lnSpc>
              <a:spcBef>
                <a:spcPts val="175"/>
              </a:spcBef>
            </a:pP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пункту</a:t>
            </a:r>
            <a:r>
              <a:rPr dirty="0" sz="1350" spc="125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3.1.1</a:t>
            </a:r>
            <a:r>
              <a:rPr dirty="0" sz="1350" spc="120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Порядку</a:t>
            </a:r>
            <a:r>
              <a:rPr dirty="0" sz="1350" spc="130">
                <a:solidFill>
                  <a:srgbClr val="2B2B2B"/>
                </a:solidFill>
                <a:latin typeface="Cambria"/>
                <a:cs typeface="Cambria"/>
              </a:rPr>
              <a:t>  </a:t>
            </a:r>
            <a:r>
              <a:rPr dirty="0" sz="1350" spc="-20">
                <a:solidFill>
                  <a:srgbClr val="212121"/>
                </a:solidFill>
                <a:latin typeface="Cambria"/>
                <a:cs typeface="Cambria"/>
              </a:rPr>
              <a:t>встановлення</a:t>
            </a:r>
            <a:r>
              <a:rPr dirty="0" sz="1350" spc="130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заборони</a:t>
            </a:r>
            <a:r>
              <a:rPr dirty="0" sz="1350" spc="48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(тимчасової</a:t>
            </a:r>
            <a:r>
              <a:rPr dirty="0" sz="1350" spc="125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заборони)</a:t>
            </a:r>
            <a:r>
              <a:rPr dirty="0" sz="1350" spc="11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та</a:t>
            </a:r>
            <a:endParaRPr sz="1350">
              <a:latin typeface="Cambria"/>
              <a:cs typeface="Cambria"/>
            </a:endParaRPr>
          </a:p>
          <a:p>
            <a:pPr algn="just" marL="21590" marR="7620" indent="3810">
              <a:lnSpc>
                <a:spcPct val="111600"/>
              </a:lnSpc>
              <a:spcBef>
                <a:spcPts val="5"/>
              </a:spcBef>
            </a:pPr>
            <a:r>
              <a:rPr dirty="0" sz="1400" spc="-20">
                <a:solidFill>
                  <a:srgbClr val="161616"/>
                </a:solidFill>
                <a:latin typeface="Cambria"/>
                <a:cs typeface="Cambria"/>
              </a:rPr>
              <a:t>поновлення</a:t>
            </a:r>
            <a:r>
              <a:rPr dirty="0" sz="1400" spc="16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обігу</a:t>
            </a:r>
            <a:r>
              <a:rPr dirty="0" sz="1400" spc="17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лікарських</a:t>
            </a:r>
            <a:r>
              <a:rPr dirty="0" sz="1400" spc="19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засобів</a:t>
            </a:r>
            <a:r>
              <a:rPr dirty="0" sz="1400" spc="15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на</a:t>
            </a:r>
            <a:r>
              <a:rPr dirty="0" sz="1400" spc="10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територіі</a:t>
            </a:r>
            <a:r>
              <a:rPr dirty="0" sz="1400" spc="14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України,</a:t>
            </a:r>
            <a:r>
              <a:rPr dirty="0" sz="1400" spc="14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61616"/>
                </a:solidFill>
                <a:latin typeface="Cambria"/>
                <a:cs typeface="Cambria"/>
              </a:rPr>
              <a:t>затвердженого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наказом</a:t>
            </a:r>
            <a:r>
              <a:rPr dirty="0" sz="1350" spc="48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A0A0A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110">
                <a:solidFill>
                  <a:srgbClr val="0A0A0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охорони</a:t>
            </a:r>
            <a:r>
              <a:rPr dirty="0" sz="1350" spc="110">
                <a:solidFill>
                  <a:srgbClr val="2A2A2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здоров'я</a:t>
            </a:r>
            <a:r>
              <a:rPr dirty="0" sz="1350" spc="120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України</a:t>
            </a:r>
            <a:r>
              <a:rPr dirty="0" sz="1350" spc="459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43434"/>
                </a:solidFill>
                <a:latin typeface="Cambria"/>
                <a:cs typeface="Cambria"/>
              </a:rPr>
              <a:t>від</a:t>
            </a:r>
            <a:r>
              <a:rPr dirty="0" sz="1350" spc="42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22.11.2011</a:t>
            </a:r>
            <a:r>
              <a:rPr dirty="0" sz="1350" spc="15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dirty="0" sz="1350" spc="-365" i="1">
                <a:solidFill>
                  <a:srgbClr val="343434"/>
                </a:solidFill>
                <a:latin typeface="Cambria"/>
                <a:cs typeface="Cambria"/>
              </a:rPr>
              <a:t>№</a:t>
            </a:r>
            <a:r>
              <a:rPr dirty="0" sz="1350" spc="240" i="1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350" spc="-20">
                <a:solidFill>
                  <a:srgbClr val="1D1D1D"/>
                </a:solidFill>
                <a:latin typeface="Cambria"/>
                <a:cs typeface="Cambria"/>
              </a:rPr>
              <a:t>809, </a:t>
            </a:r>
            <a:r>
              <a:rPr dirty="0" sz="1350">
                <a:latin typeface="Cambria"/>
                <a:cs typeface="Cambria"/>
              </a:rPr>
              <a:t>заресстрованим</a:t>
            </a:r>
            <a:r>
              <a:rPr dirty="0" sz="1350" spc="36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в</a:t>
            </a:r>
            <a:r>
              <a:rPr dirty="0" sz="1350" spc="30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Міністерстві</a:t>
            </a:r>
            <a:r>
              <a:rPr dirty="0" sz="1350" spc="47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юстиції</a:t>
            </a:r>
            <a:r>
              <a:rPr dirty="0" sz="1350" spc="41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України</a:t>
            </a:r>
            <a:r>
              <a:rPr dirty="0" sz="1350" spc="39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30.01.2012</a:t>
            </a:r>
            <a:r>
              <a:rPr dirty="0" sz="1350" spc="39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350">
                <a:solidFill>
                  <a:srgbClr val="2F2F2F"/>
                </a:solidFill>
                <a:latin typeface="Cambria"/>
                <a:cs typeface="Cambria"/>
              </a:rPr>
              <a:t>№</a:t>
            </a:r>
            <a:r>
              <a:rPr dirty="0" sz="1350" spc="204">
                <a:solidFill>
                  <a:srgbClr val="2F2F2F"/>
                </a:solidFill>
                <a:latin typeface="Cambria"/>
                <a:cs typeface="Cambria"/>
              </a:rPr>
              <a:t>  </a:t>
            </a:r>
            <a:r>
              <a:rPr dirty="0" sz="1350" spc="-35">
                <a:solidFill>
                  <a:srgbClr val="232323"/>
                </a:solidFill>
                <a:latin typeface="Cambria"/>
                <a:cs typeface="Cambria"/>
              </a:rPr>
              <a:t>126/20439,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Порядку</a:t>
            </a:r>
            <a:r>
              <a:rPr dirty="0" sz="1350" spc="25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контролю</a:t>
            </a:r>
            <a:r>
              <a:rPr dirty="0" sz="1350" spc="23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якості</a:t>
            </a:r>
            <a:r>
              <a:rPr dirty="0" sz="1350" spc="23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лікарських</a:t>
            </a:r>
            <a:r>
              <a:rPr dirty="0" sz="1350" spc="254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засобів</a:t>
            </a:r>
            <a:r>
              <a:rPr dirty="0" sz="1350" spc="17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під</a:t>
            </a:r>
            <a:r>
              <a:rPr dirty="0" sz="1350" spc="15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F2F2F"/>
                </a:solidFill>
                <a:latin typeface="Cambria"/>
                <a:cs typeface="Cambria"/>
              </a:rPr>
              <a:t>час</a:t>
            </a:r>
            <a:r>
              <a:rPr dirty="0" sz="1350" spc="18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оптової</a:t>
            </a:r>
            <a:r>
              <a:rPr dirty="0" sz="1350" spc="18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та</a:t>
            </a:r>
            <a:r>
              <a:rPr dirty="0" sz="1350" spc="17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роздрібної </a:t>
            </a:r>
            <a:r>
              <a:rPr dirty="0" sz="1400" spc="-10">
                <a:solidFill>
                  <a:srgbClr val="080808"/>
                </a:solidFill>
                <a:latin typeface="Cambria"/>
                <a:cs typeface="Cambria"/>
              </a:rPr>
              <a:t>торгівлі,</a:t>
            </a:r>
            <a:r>
              <a:rPr dirty="0" sz="1400" spc="409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81818"/>
                </a:solidFill>
                <a:latin typeface="Cambria"/>
                <a:cs typeface="Cambria"/>
              </a:rPr>
              <a:t>затвердженого</a:t>
            </a:r>
            <a:r>
              <a:rPr dirty="0" sz="1400" spc="49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51515"/>
                </a:solidFill>
                <a:latin typeface="Cambria"/>
                <a:cs typeface="Cambria"/>
              </a:rPr>
              <a:t>наказом</a:t>
            </a:r>
            <a:r>
              <a:rPr dirty="0" sz="1400" spc="40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15">
                <a:solidFill>
                  <a:srgbClr val="1A1A1A"/>
                </a:solidFill>
                <a:latin typeface="Cambria"/>
                <a:cs typeface="Cambria"/>
              </a:rPr>
              <a:t>Міністерства</a:t>
            </a:r>
            <a:r>
              <a:rPr dirty="0" sz="1400" spc="42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D2D2D"/>
                </a:solidFill>
                <a:latin typeface="Cambria"/>
                <a:cs typeface="Cambria"/>
              </a:rPr>
              <a:t>охорони</a:t>
            </a:r>
            <a:r>
              <a:rPr dirty="0" sz="1400" spc="37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F1F1F"/>
                </a:solidFill>
                <a:latin typeface="Cambria"/>
                <a:cs typeface="Cambria"/>
              </a:rPr>
              <a:t>здоров'я</a:t>
            </a:r>
            <a:r>
              <a:rPr dirty="0" sz="1400" spc="45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Cambria"/>
                <a:cs typeface="Cambria"/>
              </a:rPr>
              <a:t>України</a:t>
            </a:r>
            <a:endParaRPr sz="1400">
              <a:latin typeface="Cambria"/>
              <a:cs typeface="Cambria"/>
            </a:endParaRPr>
          </a:p>
          <a:p>
            <a:pPr algn="just" marL="26670" marR="12700" indent="1905">
              <a:lnSpc>
                <a:spcPct val="112900"/>
              </a:lnSpc>
              <a:spcBef>
                <a:spcPts val="50"/>
              </a:spcBef>
            </a:pP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від</a:t>
            </a:r>
            <a:r>
              <a:rPr dirty="0" sz="1400" spc="37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29.0S.2014</a:t>
            </a:r>
            <a:r>
              <a:rPr dirty="0" sz="1400" spc="43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63636"/>
                </a:solidFill>
                <a:latin typeface="Cambria"/>
                <a:cs typeface="Cambria"/>
              </a:rPr>
              <a:t>No</a:t>
            </a:r>
            <a:r>
              <a:rPr dirty="0" sz="1400" spc="40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677,</a:t>
            </a:r>
            <a:r>
              <a:rPr dirty="0" sz="1400" spc="409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D1D1D"/>
                </a:solidFill>
                <a:latin typeface="Cambria"/>
                <a:cs typeface="Cambria"/>
              </a:rPr>
              <a:t>заресстрованим</a:t>
            </a:r>
            <a:r>
              <a:rPr dirty="0" sz="1400" spc="32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в</a:t>
            </a:r>
            <a:r>
              <a:rPr dirty="0" sz="1400" spc="34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Міністерстві</a:t>
            </a:r>
            <a:r>
              <a:rPr dirty="0" sz="1400" spc="47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юстиціі</a:t>
            </a:r>
            <a:r>
              <a:rPr dirty="0" sz="1400" spc="95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400" spc="-30">
                <a:solidFill>
                  <a:srgbClr val="1A1A1A"/>
                </a:solidFill>
                <a:latin typeface="Cambria"/>
                <a:cs typeface="Cambria"/>
              </a:rPr>
              <a:t>України </a:t>
            </a:r>
            <a:r>
              <a:rPr dirty="0" sz="1400" spc="-40">
                <a:solidFill>
                  <a:srgbClr val="1A1A1A"/>
                </a:solidFill>
                <a:latin typeface="Cambria"/>
                <a:cs typeface="Cambria"/>
              </a:rPr>
              <a:t>26.11.2014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за</a:t>
            </a:r>
            <a:r>
              <a:rPr dirty="0" sz="1400" i="1">
                <a:solidFill>
                  <a:srgbClr val="1F1F1F"/>
                </a:solidFill>
                <a:latin typeface="Cambria"/>
                <a:cs typeface="Cambria"/>
              </a:rPr>
              <a:t>№</a:t>
            </a:r>
            <a:r>
              <a:rPr dirty="0" sz="1400" spc="285" i="1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100">
                <a:solidFill>
                  <a:srgbClr val="131313"/>
                </a:solidFill>
                <a:latin typeface="Cambria"/>
                <a:cs typeface="Cambria"/>
              </a:rPr>
              <a:t>1515/26292,</a:t>
            </a:r>
            <a:r>
              <a:rPr dirty="0" sz="1400" spc="2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343434"/>
                </a:solidFill>
                <a:latin typeface="Cambria"/>
                <a:cs typeface="Cambria"/>
              </a:rPr>
              <a:t>Правил</a:t>
            </a:r>
            <a:r>
              <a:rPr dirty="0" sz="1400" spc="-2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32323"/>
                </a:solidFill>
                <a:latin typeface="Cambria"/>
                <a:cs typeface="Cambria"/>
              </a:rPr>
              <a:t>утилізацїі</a:t>
            </a:r>
            <a:r>
              <a:rPr dirty="0" sz="1400" spc="-3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85">
                <a:solidFill>
                  <a:srgbClr val="282828"/>
                </a:solidFill>
                <a:latin typeface="Cambria"/>
                <a:cs typeface="Cambria"/>
              </a:rPr>
              <a:t>та</a:t>
            </a:r>
            <a:r>
              <a:rPr dirty="0" sz="1400" spc="1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90">
                <a:solidFill>
                  <a:srgbClr val="1F1F1F"/>
                </a:solidFill>
                <a:latin typeface="Cambria"/>
                <a:cs typeface="Cambria"/>
              </a:rPr>
              <a:t>знищення</a:t>
            </a:r>
            <a:r>
              <a:rPr dirty="0" sz="1400" spc="1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61616"/>
                </a:solidFill>
                <a:latin typeface="Cambria"/>
                <a:cs typeface="Cambria"/>
              </a:rPr>
              <a:t>лікарських</a:t>
            </a:r>
            <a:r>
              <a:rPr dirty="0" sz="1400" spc="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засобів, </a:t>
            </a:r>
            <a:r>
              <a:rPr dirty="0" sz="1350" spc="-40">
                <a:solidFill>
                  <a:srgbClr val="0F0F0F"/>
                </a:solidFill>
                <a:latin typeface="Cambria"/>
                <a:cs typeface="Cambria"/>
              </a:rPr>
              <a:t>затверджених</a:t>
            </a:r>
            <a:r>
              <a:rPr dirty="0" sz="1350" spc="13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F1F1F"/>
                </a:solidFill>
                <a:latin typeface="Cambria"/>
                <a:cs typeface="Cambria"/>
              </a:rPr>
              <a:t>наказом</a:t>
            </a:r>
            <a:r>
              <a:rPr dirty="0" sz="1350" spc="5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7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F2F2F"/>
                </a:solidFill>
                <a:latin typeface="Cambria"/>
                <a:cs typeface="Cambria"/>
              </a:rPr>
              <a:t>охорони</a:t>
            </a:r>
            <a:r>
              <a:rPr dirty="0" sz="1350" spc="114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A2A2A"/>
                </a:solidFill>
                <a:latin typeface="Cambria"/>
                <a:cs typeface="Cambria"/>
              </a:rPr>
              <a:t>здоров'я</a:t>
            </a:r>
            <a:r>
              <a:rPr dirty="0" sz="1350" spc="8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України</a:t>
            </a:r>
            <a:r>
              <a:rPr dirty="0" sz="1350" spc="8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від </a:t>
            </a:r>
            <a:r>
              <a:rPr dirty="0" sz="1350" spc="-10">
                <a:solidFill>
                  <a:srgbClr val="0A0A0A"/>
                </a:solidFill>
                <a:latin typeface="Cambria"/>
                <a:cs typeface="Cambria"/>
              </a:rPr>
              <a:t>24.04.2015</a:t>
            </a:r>
            <a:endParaRPr sz="1350">
              <a:latin typeface="Cambria"/>
              <a:cs typeface="Cambria"/>
            </a:endParaRPr>
          </a:p>
          <a:p>
            <a:pPr algn="ctr" marL="13335">
              <a:lnSpc>
                <a:spcPct val="100000"/>
              </a:lnSpc>
              <a:spcBef>
                <a:spcPts val="175"/>
              </a:spcBef>
              <a:tabLst>
                <a:tab pos="707390" algn="l"/>
                <a:tab pos="2065020" algn="l"/>
                <a:tab pos="2306955" algn="l"/>
                <a:tab pos="3435350" algn="l"/>
                <a:tab pos="4178935" algn="l"/>
                <a:tab pos="4960620" algn="l"/>
              </a:tabLst>
            </a:pPr>
            <a:r>
              <a:rPr dirty="0" sz="1400" spc="-325">
                <a:solidFill>
                  <a:srgbClr val="080808"/>
                </a:solidFill>
                <a:latin typeface="Times New Roman"/>
                <a:cs typeface="Times New Roman"/>
              </a:rPr>
              <a:t>№</a:t>
            </a:r>
            <a:r>
              <a:rPr dirty="0" sz="1400" spc="3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242,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зареестрованим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400" spc="-50">
                <a:solidFill>
                  <a:srgbClr val="111111"/>
                </a:solidFill>
                <a:latin typeface="Times New Roman"/>
                <a:cs typeface="Times New Roman"/>
              </a:rPr>
              <a:t>в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212121"/>
                </a:solidFill>
                <a:latin typeface="Times New Roman"/>
                <a:cs typeface="Times New Roman"/>
              </a:rPr>
              <a:t>Міністерстві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іостиціі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2F2F2F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від</a:t>
            </a:r>
            <a:r>
              <a:rPr dirty="0" sz="1400" spc="-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09344" y="9502140"/>
            <a:ext cx="4802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0360" algn="l"/>
                <a:tab pos="1546860" algn="l"/>
                <a:tab pos="1897380" algn="l"/>
                <a:tab pos="2683510" algn="l"/>
                <a:tab pos="3872229" algn="l"/>
              </a:tabLst>
            </a:pPr>
            <a:r>
              <a:rPr dirty="0" sz="1400" spc="-25">
                <a:solidFill>
                  <a:srgbClr val="1F1F1F"/>
                </a:solidFill>
                <a:latin typeface="Times New Roman"/>
                <a:cs typeface="Times New Roman"/>
              </a:rPr>
              <a:t>за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400" spc="-120">
                <a:solidFill>
                  <a:srgbClr val="161616"/>
                </a:solidFill>
                <a:latin typeface="Times New Roman"/>
                <a:cs typeface="Times New Roman"/>
              </a:rPr>
              <a:t>Ке</a:t>
            </a:r>
            <a:r>
              <a:rPr dirty="0" sz="1400" spc="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solidFill>
                  <a:srgbClr val="343434"/>
                </a:solidFill>
                <a:latin typeface="Times New Roman"/>
                <a:cs typeface="Times New Roman"/>
              </a:rPr>
              <a:t>на</a:t>
            </a:r>
            <a:r>
              <a:rPr dirty="0" sz="1400">
                <a:solidFill>
                  <a:srgbClr val="343434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підставі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2D2D2D"/>
                </a:solidFill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65075" y="9424923"/>
            <a:ext cx="14865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8625" algn="l"/>
              </a:tabLst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r>
              <a:rPr dirty="0" sz="95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Державна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служба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84908" y="9730740"/>
            <a:ext cx="5106035" cy="497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1680"/>
              </a:lnSpc>
              <a:spcBef>
                <a:spcPts val="100"/>
              </a:spcBef>
            </a:pPr>
            <a:r>
              <a:rPr dirty="0" sz="1400">
                <a:solidFill>
                  <a:srgbClr val="0A0A0A"/>
                </a:solidFill>
                <a:latin typeface="Times New Roman"/>
                <a:cs typeface="Times New Roman"/>
              </a:rPr>
              <a:t>від</a:t>
            </a:r>
            <a:r>
              <a:rPr dirty="0" sz="1400" spc="-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12.01.2026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h•</a:t>
            </a:r>
            <a:r>
              <a:rPr dirty="0" sz="1400" spc="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21-01.1/02/05.20-26</a:t>
            </a:r>
            <a:r>
              <a:rPr dirty="0" sz="140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Державної</a:t>
            </a:r>
            <a:r>
              <a:rPr dirty="0" sz="140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служби</a:t>
            </a:r>
            <a:r>
              <a:rPr dirty="0" sz="1400" spc="-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3D3D3D"/>
                </a:solidFill>
                <a:latin typeface="Times New Roman"/>
                <a:cs typeface="Times New Roman"/>
              </a:rPr>
              <a:t>з</a:t>
            </a:r>
            <a:r>
              <a:rPr dirty="0" sz="1400" spc="-9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</a:t>
            </a:r>
            <a:endParaRPr sz="1400">
              <a:latin typeface="Times New Roman"/>
              <a:cs typeface="Times New Roman"/>
            </a:endParaRPr>
          </a:p>
          <a:p>
            <a:pPr marL="1385570">
              <a:lnSpc>
                <a:spcPts val="955"/>
              </a:lnSpc>
            </a:pPr>
            <a:r>
              <a:rPr dirty="0" sz="900" spc="-140">
                <a:solidFill>
                  <a:srgbClr val="1D1D1D"/>
                </a:solidFill>
                <a:latin typeface="Cambria"/>
                <a:cs typeface="Cambria"/>
              </a:rPr>
              <a:t>M2</a:t>
            </a:r>
            <a:r>
              <a:rPr dirty="0" sz="900" spc="16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900" spc="-10">
                <a:solidFill>
                  <a:srgbClr val="2F2F2F"/>
                </a:solidFill>
                <a:latin typeface="Cambria"/>
                <a:cs typeface="Cambria"/>
              </a:rPr>
              <a:t>Держлікслужба</a:t>
            </a:r>
            <a:endParaRPr sz="900">
              <a:latin typeface="Cambria"/>
              <a:cs typeface="Cambria"/>
            </a:endParaRPr>
          </a:p>
          <a:p>
            <a:pPr algn="ctr" marL="217170">
              <a:lnSpc>
                <a:spcPts val="1080"/>
              </a:lnSpc>
            </a:pPr>
            <a:r>
              <a:rPr dirty="0" sz="1000" spc="-125">
                <a:solidFill>
                  <a:srgbClr val="262626"/>
                </a:solidFill>
                <a:latin typeface="Lucida Sans Unicode"/>
                <a:cs typeface="Lucida Sans Unicode"/>
              </a:rPr>
              <a:t>Ns11-</a:t>
            </a:r>
            <a:r>
              <a:rPr dirty="0" sz="1000" spc="-114">
                <a:solidFill>
                  <a:srgbClr val="262626"/>
                </a:solidFill>
                <a:latin typeface="Lucida Sans Unicode"/>
                <a:cs typeface="Lucida Sans Unicode"/>
              </a:rPr>
              <a:t>001.3/002.0/</a:t>
            </a:r>
            <a:r>
              <a:rPr dirty="0" baseline="2777" sz="1500" spc="-172">
                <a:solidFill>
                  <a:srgbClr val="262626"/>
                </a:solidFill>
                <a:latin typeface="Lucida Sans Unicode"/>
                <a:cs typeface="Lucida Sans Unicode"/>
              </a:rPr>
              <a:t>17-</a:t>
            </a:r>
            <a:r>
              <a:rPr dirty="0" baseline="2777" sz="1500" spc="-187">
                <a:solidFill>
                  <a:srgbClr val="262626"/>
                </a:solidFill>
                <a:latin typeface="Lucida Sans Unicode"/>
                <a:cs typeface="Lucida Sans Unicode"/>
              </a:rPr>
              <a:t>26</a:t>
            </a:r>
            <a:r>
              <a:rPr dirty="0" baseline="2777" sz="1500" spc="-1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4B4B4B"/>
                </a:solidFill>
                <a:latin typeface="Lucida Sans Unicode"/>
                <a:cs typeface="Lucida Sans Unicode"/>
              </a:rPr>
              <a:t>від</a:t>
            </a:r>
            <a:r>
              <a:rPr dirty="0" sz="100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8333" sz="1500" spc="-15">
                <a:solidFill>
                  <a:srgbClr val="4D4D4D"/>
                </a:solidFill>
                <a:latin typeface="Lucida Sans Unicode"/>
                <a:cs typeface="Lucida Sans Unicode"/>
              </a:rPr>
              <a:t>14.01.2026</a:t>
            </a:r>
            <a:endParaRPr baseline="8333" sz="15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58122" y="9730740"/>
            <a:ext cx="1240155" cy="632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05180">
              <a:lnSpc>
                <a:spcPts val="168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Jq</a:t>
            </a:r>
            <a:endParaRPr sz="1400">
              <a:latin typeface="Times New Roman"/>
              <a:cs typeface="Times New Roman"/>
            </a:endParaRPr>
          </a:p>
          <a:p>
            <a:pPr marL="100965">
              <a:lnSpc>
                <a:spcPts val="1005"/>
              </a:lnSpc>
            </a:pPr>
            <a:r>
              <a:rPr dirty="0" sz="900" spc="-10">
                <a:latin typeface="Cambria"/>
                <a:cs typeface="Cambria"/>
              </a:rPr>
              <a:t>Кіровоградській</a:t>
            </a:r>
            <a:endParaRPr sz="900">
              <a:latin typeface="Cambria"/>
              <a:cs typeface="Cambria"/>
            </a:endParaRPr>
          </a:p>
          <a:p>
            <a:pPr algn="ctr">
              <a:lnSpc>
                <a:spcPts val="112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№19/02.12-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14.01.2026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9291" y="7653528"/>
            <a:ext cx="937260" cy="5166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68459" y="638810"/>
            <a:ext cx="6118860" cy="569023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38100" marR="47625">
              <a:lnSpc>
                <a:spcPct val="115199"/>
              </a:lnSpc>
              <a:spcBef>
                <a:spcPts val="70"/>
              </a:spcBef>
            </a:pP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3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за</a:t>
            </a:r>
            <a:r>
              <a:rPr dirty="0" sz="1350" spc="2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у</a:t>
            </a:r>
            <a:r>
              <a:rPr dirty="0" sz="1350" spc="2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Тернопільській</a:t>
            </a:r>
            <a:r>
              <a:rPr dirty="0" sz="1350" spc="1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області</a:t>
            </a:r>
            <a:r>
              <a:rPr dirty="0" sz="1350" spc="3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A3A3A"/>
                </a:solidFill>
                <a:latin typeface="Times New Roman"/>
                <a:cs typeface="Times New Roman"/>
              </a:rPr>
              <a:t>та</a:t>
            </a:r>
            <a:r>
              <a:rPr dirty="0" sz="1350" spc="28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негативного</a:t>
            </a:r>
            <a:r>
              <a:rPr dirty="0" sz="1350" spc="3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Times New Roman"/>
                <a:cs typeface="Times New Roman"/>
              </a:rPr>
              <a:t>висновку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якості</a:t>
            </a:r>
            <a:r>
              <a:rPr dirty="0" sz="1350" spc="114">
                <a:solidFill>
                  <a:srgbClr val="0A0A0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від</a:t>
            </a:r>
            <a:r>
              <a:rPr dirty="0" sz="1350" spc="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09.01.2026</a:t>
            </a:r>
            <a:r>
              <a:rPr dirty="0" sz="1350" spc="15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 spc="-370" i="1">
                <a:solidFill>
                  <a:srgbClr val="3D3D3D"/>
                </a:solidFill>
                <a:latin typeface="Times New Roman"/>
                <a:cs typeface="Times New Roman"/>
              </a:rPr>
              <a:t>№</a:t>
            </a:r>
            <a:r>
              <a:rPr dirty="0" sz="1350" spc="415" i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350" spc="65">
                <a:solidFill>
                  <a:srgbClr val="3B3B3B"/>
                </a:solidFill>
                <a:latin typeface="Times New Roman"/>
                <a:cs typeface="Times New Roman"/>
              </a:rPr>
              <a:t>1</a:t>
            </a:r>
            <a:r>
              <a:rPr dirty="0" sz="1350" spc="4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Лабораторіі</a:t>
            </a:r>
            <a:r>
              <a:rPr dirty="0" sz="1350" spc="13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343434"/>
                </a:solidFill>
                <a:latin typeface="Times New Roman"/>
                <a:cs typeface="Times New Roman"/>
              </a:rPr>
              <a:t>з</a:t>
            </a:r>
            <a:r>
              <a:rPr dirty="0" sz="1350" spc="4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D1D1D"/>
                </a:solidFill>
                <a:latin typeface="Times New Roman"/>
                <a:cs typeface="Times New Roman"/>
              </a:rPr>
              <a:t>лікарських </a:t>
            </a:r>
            <a:r>
              <a:rPr dirty="0" sz="1350">
                <a:solidFill>
                  <a:srgbClr val="070707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30">
                <a:solidFill>
                  <a:srgbClr val="070707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та</a:t>
            </a:r>
            <a:r>
              <a:rPr dirty="0" sz="1350" spc="4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медичної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продукції</a:t>
            </a:r>
            <a:r>
              <a:rPr dirty="0" sz="1350" spc="13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Державної</a:t>
            </a:r>
            <a:r>
              <a:rPr dirty="0" sz="1350" spc="13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служби</a:t>
            </a:r>
            <a:r>
              <a:rPr dirty="0" sz="1350" spc="14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4D4D4D"/>
                </a:solidFill>
                <a:latin typeface="Times New Roman"/>
                <a:cs typeface="Times New Roman"/>
              </a:rPr>
              <a:t>з</a:t>
            </a:r>
            <a:r>
              <a:rPr dirty="0" sz="1350" spc="49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0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 spc="-25">
                <a:solidFill>
                  <a:srgbClr val="232323"/>
                </a:solidFill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80808"/>
                </a:solidFill>
                <a:latin typeface="Times New Roman"/>
                <a:cs typeface="Times New Roman"/>
              </a:rPr>
              <a:t>за</a:t>
            </a:r>
            <a:r>
              <a:rPr dirty="0" sz="1350" spc="27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80808"/>
                </a:solidFill>
                <a:latin typeface="Times New Roman"/>
                <a:cs typeface="Times New Roman"/>
              </a:rPr>
              <a:t>наркотиками</a:t>
            </a:r>
            <a:r>
              <a:rPr dirty="0" sz="1350" spc="38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у</a:t>
            </a:r>
            <a:r>
              <a:rPr dirty="0" sz="1350" spc="2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Тернопільській</a:t>
            </a:r>
            <a:r>
              <a:rPr dirty="0" sz="1350" spc="1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області</a:t>
            </a:r>
            <a:r>
              <a:rPr dirty="0" sz="1350" spc="2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стосовно</a:t>
            </a:r>
            <a:r>
              <a:rPr dirty="0" sz="1350" spc="4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невідповідності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вимогам</a:t>
            </a:r>
            <a:r>
              <a:rPr dirty="0" sz="1350" spc="24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МКЯ</a:t>
            </a:r>
            <a:r>
              <a:rPr dirty="0" sz="1350" spc="18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за</a:t>
            </a:r>
            <a:r>
              <a:rPr dirty="0" sz="1350" spc="16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показником</a:t>
            </a:r>
            <a:r>
              <a:rPr dirty="0" sz="1350" spc="245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«Опис»</a:t>
            </a:r>
            <a:r>
              <a:rPr dirty="0" sz="1350" spc="204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350" spc="60">
                <a:solidFill>
                  <a:srgbClr val="1A1A1A"/>
                </a:solidFill>
                <a:latin typeface="Times New Roman"/>
                <a:cs typeface="Times New Roman"/>
              </a:rPr>
              <a:t>(льодяник</a:t>
            </a:r>
            <a:r>
              <a:rPr dirty="0" sz="1350" spc="254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350" spc="65">
                <a:solidFill>
                  <a:srgbClr val="1C1C1C"/>
                </a:solidFill>
                <a:latin typeface="Times New Roman"/>
                <a:cs typeface="Times New Roman"/>
              </a:rPr>
              <a:t>надколотвй,</a:t>
            </a:r>
            <a:r>
              <a:rPr dirty="0" sz="1350" spc="23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 spc="50">
                <a:solidFill>
                  <a:srgbClr val="1C1C1C"/>
                </a:solidFill>
                <a:latin typeface="Times New Roman"/>
                <a:cs typeface="Times New Roman"/>
              </a:rPr>
              <a:t>частнва </a:t>
            </a:r>
            <a:r>
              <a:rPr dirty="0" sz="1350" spc="65">
                <a:solidFill>
                  <a:srgbClr val="0F0F0F"/>
                </a:solidFill>
                <a:latin typeface="Times New Roman"/>
                <a:cs typeface="Times New Roman"/>
              </a:rPr>
              <a:t>льодяника</a:t>
            </a:r>
            <a:r>
              <a:rPr dirty="0" sz="1350" spc="3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відсутня</a:t>
            </a:r>
            <a:r>
              <a:rPr dirty="0" sz="1350" spc="3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dirty="0" sz="1350" spc="10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блістері)</a:t>
            </a:r>
            <a:r>
              <a:rPr dirty="0" sz="1350" spc="1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cepiï</a:t>
            </a:r>
            <a:r>
              <a:rPr dirty="0" sz="135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SM932</a:t>
            </a:r>
            <a:r>
              <a:rPr dirty="0" sz="1350" spc="2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 spc="25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засобу</a:t>
            </a:r>
            <a:r>
              <a:rPr dirty="0" sz="1350" spc="1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СТРЕПСІЛС^ </a:t>
            </a:r>
            <a:r>
              <a:rPr dirty="0" sz="1300" spc="10">
                <a:solidFill>
                  <a:srgbClr val="0F0F0F"/>
                </a:solidFill>
                <a:latin typeface="Times New Roman"/>
                <a:cs typeface="Times New Roman"/>
              </a:rPr>
              <a:t>ГІЛЮС,</a:t>
            </a:r>
            <a:r>
              <a:rPr dirty="0" sz="130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111111"/>
                </a:solidFill>
                <a:latin typeface="Times New Roman"/>
                <a:cs typeface="Times New Roman"/>
              </a:rPr>
              <a:t>льодяники</a:t>
            </a:r>
            <a:r>
              <a:rPr dirty="0" sz="1300" spc="1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383838"/>
                </a:solidFill>
                <a:latin typeface="Times New Roman"/>
                <a:cs typeface="Times New Roman"/>
              </a:rPr>
              <a:t>по </a:t>
            </a:r>
            <a:r>
              <a:rPr dirty="0" sz="1300" spc="50">
                <a:solidFill>
                  <a:srgbClr val="333333"/>
                </a:solidFill>
                <a:latin typeface="Times New Roman"/>
                <a:cs typeface="Times New Roman"/>
              </a:rPr>
              <a:t>8</a:t>
            </a:r>
            <a:r>
              <a:rPr dirty="0" sz="130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32323"/>
                </a:solidFill>
                <a:latin typeface="Times New Roman"/>
                <a:cs typeface="Times New Roman"/>
              </a:rPr>
              <a:t>льодяників</a:t>
            </a:r>
            <a:r>
              <a:rPr dirty="0" sz="1300" spc="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3F3F3F"/>
                </a:solidFill>
                <a:latin typeface="Times New Roman"/>
                <a:cs typeface="Times New Roman"/>
              </a:rPr>
              <a:t>у</a:t>
            </a:r>
            <a:r>
              <a:rPr dirty="0" sz="130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12121"/>
                </a:solidFill>
                <a:latin typeface="Times New Roman"/>
                <a:cs typeface="Times New Roman"/>
              </a:rPr>
              <a:t>блістері;</a:t>
            </a:r>
            <a:r>
              <a:rPr dirty="0" sz="1300" spc="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D2D2D"/>
                </a:solidFill>
                <a:latin typeface="Times New Roman"/>
                <a:cs typeface="Times New Roman"/>
              </a:rPr>
              <a:t>по</a:t>
            </a:r>
            <a:r>
              <a:rPr dirty="0" sz="130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00" spc="50">
                <a:solidFill>
                  <a:srgbClr val="212121"/>
                </a:solidFill>
                <a:latin typeface="Times New Roman"/>
                <a:cs typeface="Times New Roman"/>
              </a:rPr>
              <a:t>2</a:t>
            </a:r>
            <a:r>
              <a:rPr dirty="0" sz="130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32323"/>
                </a:solidFill>
                <a:latin typeface="Times New Roman"/>
                <a:cs typeface="Times New Roman"/>
              </a:rPr>
              <a:t>блістери</a:t>
            </a:r>
            <a:r>
              <a:rPr dirty="0" sz="1300" spc="1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32323"/>
                </a:solidFill>
                <a:latin typeface="Times New Roman"/>
                <a:cs typeface="Times New Roman"/>
              </a:rPr>
              <a:t>в</a:t>
            </a:r>
            <a:r>
              <a:rPr dirty="0" sz="130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0A0A0A"/>
                </a:solidFill>
                <a:latin typeface="Times New Roman"/>
                <a:cs typeface="Times New Roman"/>
              </a:rPr>
              <a:t>картонній</a:t>
            </a:r>
            <a:r>
              <a:rPr dirty="0" sz="1300" spc="1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151515"/>
                </a:solidFill>
                <a:latin typeface="Times New Roman"/>
                <a:cs typeface="Times New Roman"/>
              </a:rPr>
              <a:t>коробці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Реккітт</a:t>
            </a:r>
            <a:r>
              <a:rPr dirty="0" sz="1350" spc="3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Бенкізер</a:t>
            </a:r>
            <a:r>
              <a:rPr dirty="0" sz="1350" spc="3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Хелскер</a:t>
            </a:r>
            <a:r>
              <a:rPr dirty="0" sz="1350" spc="3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Інтернешнл</a:t>
            </a:r>
            <a:r>
              <a:rPr dirty="0" sz="1350" spc="4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Лімітед,</a:t>
            </a:r>
            <a:r>
              <a:rPr dirty="0" sz="1350" spc="3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Велика</a:t>
            </a:r>
            <a:r>
              <a:rPr dirty="0" sz="1350" spc="3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Times New Roman"/>
                <a:cs typeface="Times New Roman"/>
              </a:rPr>
              <a:t>БританіЯ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(ресстраційне</a:t>
            </a:r>
            <a:r>
              <a:rPr dirty="0" sz="1350" spc="1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посвідчення</a:t>
            </a:r>
            <a:r>
              <a:rPr dirty="0" sz="1350" spc="1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300">
                <a:solidFill>
                  <a:srgbClr val="242424"/>
                </a:solidFill>
                <a:latin typeface="Times New Roman"/>
                <a:cs typeface="Times New Roman"/>
              </a:rPr>
              <a:t>№</a:t>
            </a:r>
            <a:r>
              <a:rPr dirty="0" sz="1350" spc="3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UA/3915/01/01):</a:t>
            </a:r>
            <a:endParaRPr sz="1350">
              <a:latin typeface="Times New Roman"/>
              <a:cs typeface="Times New Roman"/>
            </a:endParaRPr>
          </a:p>
          <a:p>
            <a:pPr algn="just" marL="49530" marR="52705" indent="361315">
              <a:lnSpc>
                <a:spcPct val="113300"/>
              </a:lnSpc>
            </a:pPr>
            <a:r>
              <a:rPr dirty="0" sz="1350" spc="80">
                <a:solidFill>
                  <a:srgbClr val="1A1A1A"/>
                </a:solidFill>
                <a:latin typeface="Times New Roman"/>
                <a:cs typeface="Times New Roman"/>
              </a:rPr>
              <a:t>ТПМЧАСОВО</a:t>
            </a:r>
            <a:r>
              <a:rPr dirty="0" sz="1350" spc="3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75">
                <a:solidFill>
                  <a:srgbClr val="242424"/>
                </a:solidFill>
                <a:latin typeface="Times New Roman"/>
                <a:cs typeface="Times New Roman"/>
              </a:rPr>
              <a:t>ЗАБОРОНЯІО</a:t>
            </a:r>
            <a:r>
              <a:rPr dirty="0" sz="1350" spc="3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реалізацію</a:t>
            </a:r>
            <a:r>
              <a:rPr dirty="0" sz="1350" spc="3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r>
              <a:rPr dirty="0" sz="1350" spc="2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застосування</a:t>
            </a:r>
            <a:r>
              <a:rPr dirty="0" sz="1350" spc="3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cepiï</a:t>
            </a:r>
            <a:r>
              <a:rPr dirty="0" sz="1350" spc="1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Times New Roman"/>
                <a:cs typeface="Times New Roman"/>
              </a:rPr>
              <a:t>SM932 </a:t>
            </a:r>
            <a:r>
              <a:rPr dirty="0" sz="1350">
                <a:solidFill>
                  <a:srgbClr val="080808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 spc="43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засобу</a:t>
            </a:r>
            <a:r>
              <a:rPr dirty="0" sz="1350" spc="4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 spc="90">
                <a:solidFill>
                  <a:srgbClr val="2A2A2A"/>
                </a:solidFill>
                <a:latin typeface="Times New Roman"/>
                <a:cs typeface="Times New Roman"/>
              </a:rPr>
              <a:t>СТРЕПСІЛС</a:t>
            </a:r>
            <a:r>
              <a:rPr dirty="0" baseline="26455" sz="1575" spc="135">
                <a:solidFill>
                  <a:srgbClr val="2A2A2A"/>
                </a:solidFill>
                <a:latin typeface="Times New Roman"/>
                <a:cs typeface="Times New Roman"/>
              </a:rPr>
              <a:t>Ф</a:t>
            </a:r>
            <a:r>
              <a:rPr dirty="0" baseline="26455" sz="1575" spc="352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 spc="90">
                <a:solidFill>
                  <a:srgbClr val="131313"/>
                </a:solidFill>
                <a:latin typeface="Times New Roman"/>
                <a:cs typeface="Times New Roman"/>
              </a:rPr>
              <a:t>INIЮC,</a:t>
            </a:r>
            <a:r>
              <a:rPr dirty="0" sz="1350" spc="2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solidFill>
                  <a:srgbClr val="232323"/>
                </a:solidFill>
                <a:latin typeface="Times New Roman"/>
                <a:cs typeface="Times New Roman"/>
              </a:rPr>
              <a:t>льодяники</a:t>
            </a:r>
            <a:r>
              <a:rPr dirty="0" sz="1350" spc="4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по</a:t>
            </a:r>
            <a:r>
              <a:rPr dirty="0" sz="1350" spc="2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8</a:t>
            </a:r>
            <a:r>
              <a:rPr dirty="0" sz="1350" spc="3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льодяників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2A2A2A"/>
                </a:solidFill>
                <a:latin typeface="Times New Roman"/>
                <a:cs typeface="Times New Roman"/>
              </a:rPr>
              <a:t>у</a:t>
            </a:r>
            <a:endParaRPr sz="1350">
              <a:latin typeface="Times New Roman"/>
              <a:cs typeface="Times New Roman"/>
            </a:endParaRPr>
          </a:p>
          <a:p>
            <a:pPr algn="just" marL="53975" marR="55880" indent="-5715">
              <a:lnSpc>
                <a:spcPct val="111400"/>
              </a:lnSpc>
              <a:spcBef>
                <a:spcPts val="65"/>
              </a:spcBef>
            </a:pP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блістері;</a:t>
            </a:r>
            <a:r>
              <a:rPr dirty="0" sz="1350" spc="2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2</a:t>
            </a:r>
            <a:r>
              <a:rPr dirty="0" sz="1350" spc="1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блістерн</a:t>
            </a:r>
            <a:r>
              <a:rPr dirty="0" sz="1350" spc="2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dirty="0" sz="1350" spc="24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350" spc="65">
                <a:solidFill>
                  <a:srgbClr val="262626"/>
                </a:solidFill>
                <a:latin typeface="Times New Roman"/>
                <a:cs typeface="Times New Roman"/>
              </a:rPr>
              <a:t>картонній</a:t>
            </a:r>
            <a:r>
              <a:rPr dirty="0" sz="1350" spc="3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коробці</a:t>
            </a:r>
            <a:r>
              <a:rPr dirty="0" sz="1350" spc="3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60">
                <a:solidFill>
                  <a:srgbClr val="1A1A1A"/>
                </a:solidFill>
                <a:latin typeface="Times New Roman"/>
                <a:cs typeface="Times New Roman"/>
              </a:rPr>
              <a:t>впробвнцтвя</a:t>
            </a:r>
            <a:r>
              <a:rPr dirty="0" sz="1350" spc="3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75">
                <a:solidFill>
                  <a:srgbClr val="161616"/>
                </a:solidFill>
                <a:latin typeface="Times New Roman"/>
                <a:cs typeface="Times New Roman"/>
              </a:rPr>
              <a:t>Реккітт</a:t>
            </a:r>
            <a:r>
              <a:rPr dirty="0" sz="1350" spc="229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 spc="45">
                <a:solidFill>
                  <a:srgbClr val="0F0F0F"/>
                </a:solidFill>
                <a:latin typeface="Times New Roman"/>
                <a:cs typeface="Times New Roman"/>
              </a:rPr>
              <a:t>Бенкізер </a:t>
            </a:r>
            <a:r>
              <a:rPr dirty="0" sz="1350" spc="60">
                <a:solidFill>
                  <a:srgbClr val="070707"/>
                </a:solidFill>
                <a:latin typeface="Times New Roman"/>
                <a:cs typeface="Times New Roman"/>
              </a:rPr>
              <a:t>Хелекер</a:t>
            </a:r>
            <a:r>
              <a:rPr dirty="0" sz="1350" spc="26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350" spc="110">
                <a:solidFill>
                  <a:srgbClr val="131313"/>
                </a:solidFill>
                <a:latin typeface="Times New Roman"/>
                <a:cs typeface="Times New Roman"/>
              </a:rPr>
              <a:t>Інтернетнл</a:t>
            </a:r>
            <a:r>
              <a:rPr dirty="0" sz="1350" spc="3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Лімітед,</a:t>
            </a:r>
            <a:r>
              <a:rPr dirty="0" sz="1350" spc="1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65">
                <a:solidFill>
                  <a:srgbClr val="262626"/>
                </a:solidFill>
                <a:latin typeface="Times New Roman"/>
                <a:cs typeface="Times New Roman"/>
              </a:rPr>
              <a:t>Велнка</a:t>
            </a:r>
            <a:r>
              <a:rPr dirty="0" sz="1350" spc="3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solidFill>
                  <a:srgbClr val="1C1C1C"/>
                </a:solidFill>
                <a:latin typeface="Times New Roman"/>
                <a:cs typeface="Times New Roman"/>
              </a:rPr>
              <a:t>Брнтанія</a:t>
            </a:r>
            <a:r>
              <a:rPr dirty="0" sz="1350" spc="3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(ресстрвційне</a:t>
            </a:r>
            <a:r>
              <a:rPr dirty="0" sz="1350" spc="3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посвідчення </a:t>
            </a:r>
            <a:r>
              <a:rPr dirty="0" sz="1450">
                <a:solidFill>
                  <a:srgbClr val="0F0F0F"/>
                </a:solidFill>
                <a:latin typeface="Times New Roman"/>
                <a:cs typeface="Times New Roman"/>
              </a:rPr>
              <a:t>Ni</a:t>
            </a:r>
            <a:r>
              <a:rPr dirty="0" sz="1450" spc="-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0F0F0F"/>
                </a:solidFill>
                <a:latin typeface="Times New Roman"/>
                <a:cs typeface="Times New Roman"/>
              </a:rPr>
              <a:t>UA/3915/01/01).</a:t>
            </a:r>
            <a:endParaRPr sz="1450">
              <a:latin typeface="Times New Roman"/>
              <a:cs typeface="Times New Roman"/>
            </a:endParaRPr>
          </a:p>
          <a:p>
            <a:pPr algn="just" marL="54610" marR="41275" indent="360045">
              <a:lnSpc>
                <a:spcPts val="1870"/>
              </a:lnSpc>
              <a:spcBef>
                <a:spcPts val="85"/>
              </a:spcBef>
            </a:pPr>
            <a:r>
              <a:rPr dirty="0" sz="1400">
                <a:latin typeface="Times New Roman"/>
                <a:cs typeface="Times New Roman"/>
              </a:rPr>
              <a:t>Cy6’сктам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господарювання,</a:t>
            </a:r>
            <a:r>
              <a:rPr dirty="0" sz="1400" spc="1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які</a:t>
            </a:r>
            <a:r>
              <a:rPr dirty="0" sz="1400" spc="1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здійснюють</a:t>
            </a:r>
            <a:r>
              <a:rPr dirty="0" sz="1400" spc="2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реалізацію</a:t>
            </a:r>
            <a:r>
              <a:rPr dirty="0" sz="1400" spc="2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та</a:t>
            </a:r>
            <a:r>
              <a:rPr dirty="0" sz="1400" spc="1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застосування </a:t>
            </a: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210">
                <a:solidFill>
                  <a:srgbClr val="0A0A0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20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невідкладно,</a:t>
            </a:r>
            <a:r>
              <a:rPr dirty="0" sz="1350" spc="215">
                <a:solidFill>
                  <a:srgbClr val="0A0A0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після</a:t>
            </a:r>
            <a:r>
              <a:rPr dirty="0" sz="1350" spc="16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одержання</a:t>
            </a:r>
            <a:r>
              <a:rPr dirty="0" sz="1350" spc="185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18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0E0E0E"/>
                </a:solidFill>
                <a:latin typeface="Times New Roman"/>
                <a:cs typeface="Times New Roman"/>
              </a:rPr>
              <a:t>розпорядження,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вищевказаної</a:t>
            </a:r>
            <a:r>
              <a:rPr dirty="0" sz="1350" spc="2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cepii</a:t>
            </a:r>
            <a:r>
              <a:rPr dirty="0" sz="1350" spc="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 spc="2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r" marR="49530">
              <a:lnSpc>
                <a:spcPct val="100000"/>
              </a:lnSpc>
              <a:spcBef>
                <a:spcPts val="130"/>
              </a:spcBef>
            </a:pPr>
            <a:r>
              <a:rPr dirty="0" sz="1300" spc="10">
                <a:latin typeface="Times New Roman"/>
                <a:cs typeface="Times New Roman"/>
              </a:rPr>
              <a:t>У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0F0F0F"/>
                </a:solidFill>
                <a:latin typeface="Times New Roman"/>
                <a:cs typeface="Times New Roman"/>
              </a:rPr>
              <a:t>разі</a:t>
            </a:r>
            <a:r>
              <a:rPr dirty="0" sz="1300" spc="1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1A1A1A"/>
                </a:solidFill>
                <a:latin typeface="Times New Roman"/>
                <a:cs typeface="Times New Roman"/>
              </a:rPr>
              <a:t>виявлення</a:t>
            </a:r>
            <a:r>
              <a:rPr dirty="0" sz="1300" spc="1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12121"/>
                </a:solidFill>
                <a:latin typeface="Times New Roman"/>
                <a:cs typeface="Times New Roman"/>
              </a:rPr>
              <a:t>зазначеної</a:t>
            </a:r>
            <a:r>
              <a:rPr dirty="0" sz="1300" spc="1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12121"/>
                </a:solidFill>
                <a:latin typeface="Times New Roman"/>
                <a:cs typeface="Times New Roman"/>
              </a:rPr>
              <a:t>cepiï</a:t>
            </a:r>
            <a:r>
              <a:rPr dirty="0" sz="130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1C1C1C"/>
                </a:solidFill>
                <a:latin typeface="Times New Roman"/>
                <a:cs typeface="Times New Roman"/>
              </a:rPr>
              <a:t>препарату,</a:t>
            </a:r>
            <a:r>
              <a:rPr dirty="0" sz="1300" spc="2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212121"/>
                </a:solidFill>
                <a:latin typeface="Times New Roman"/>
                <a:cs typeface="Times New Roman"/>
              </a:rPr>
              <a:t>вжити</a:t>
            </a:r>
            <a:r>
              <a:rPr dirty="0" sz="1300" spc="1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1C1C1C"/>
                </a:solidFill>
                <a:latin typeface="Times New Roman"/>
                <a:cs typeface="Times New Roman"/>
              </a:rPr>
              <a:t>заходи</a:t>
            </a:r>
            <a:r>
              <a:rPr dirty="0" sz="1300" spc="1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1F1F1F"/>
                </a:solidFill>
                <a:latin typeface="Times New Roman"/>
                <a:cs typeface="Times New Roman"/>
              </a:rPr>
              <a:t>щодо</a:t>
            </a:r>
            <a:r>
              <a:rPr dirty="0" sz="130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0E0E0E"/>
                </a:solidFill>
                <a:latin typeface="Times New Roman"/>
                <a:cs typeface="Times New Roman"/>
              </a:rPr>
              <a:t>вилучення</a:t>
            </a:r>
            <a:endParaRPr sz="1300">
              <a:latin typeface="Times New Roman"/>
              <a:cs typeface="Times New Roman"/>
            </a:endParaRPr>
          </a:p>
          <a:p>
            <a:pPr algn="r" marR="30480">
              <a:lnSpc>
                <a:spcPct val="100000"/>
              </a:lnSpc>
              <a:spcBef>
                <a:spcPts val="250"/>
              </a:spcBef>
            </a:pP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ii</a:t>
            </a:r>
            <a:r>
              <a:rPr dirty="0" sz="1400" spc="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</a:t>
            </a:r>
            <a:r>
              <a:rPr dirty="0" sz="1400" spc="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1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шляхом</a:t>
            </a:r>
            <a:r>
              <a:rPr dirty="0" sz="1400" spc="1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поміщення</a:t>
            </a:r>
            <a:r>
              <a:rPr dirty="0" sz="1400" spc="1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62626"/>
                </a:solidFill>
                <a:latin typeface="Times New Roman"/>
                <a:cs typeface="Times New Roman"/>
              </a:rPr>
              <a:t>в</a:t>
            </a:r>
            <a:r>
              <a:rPr dirty="0" sz="1400" spc="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карантин,</a:t>
            </a:r>
            <a:r>
              <a:rPr dirty="0" sz="1400" spc="1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про</a:t>
            </a:r>
            <a:r>
              <a:rPr dirty="0" sz="1400" spc="11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що</a:t>
            </a:r>
            <a:r>
              <a:rPr dirty="0" sz="1400" spc="1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повідомити</a:t>
            </a:r>
            <a:r>
              <a:rPr dirty="0" sz="1400" spc="2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територіальпий</a:t>
            </a:r>
            <a:endParaRPr sz="14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Держлікслужби</a:t>
            </a:r>
            <a:r>
              <a:rPr dirty="0" sz="1350" spc="2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за</a:t>
            </a:r>
            <a:r>
              <a:rPr dirty="0" sz="1350" spc="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місцем</a:t>
            </a:r>
            <a:r>
              <a:rPr dirty="0" sz="1350" spc="1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marL="63500" marR="57785" indent="35877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1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350" spc="1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здійснюють</a:t>
            </a:r>
            <a:r>
              <a:rPr dirty="0" sz="1350" spc="1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органи</a:t>
            </a:r>
            <a:r>
              <a:rPr dirty="0" sz="1350" spc="1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за</a:t>
            </a:r>
            <a:r>
              <a:rPr dirty="0" sz="135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місцем</a:t>
            </a:r>
            <a:r>
              <a:rPr dirty="0" sz="1350" spc="1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marL="427355">
              <a:lnSpc>
                <a:spcPct val="100000"/>
              </a:lnSpc>
              <a:spcBef>
                <a:spcPts val="150"/>
              </a:spcBef>
              <a:tabLst>
                <a:tab pos="1548130" algn="l"/>
                <a:tab pos="3455670" algn="l"/>
              </a:tabLst>
            </a:pPr>
            <a:r>
              <a:rPr dirty="0" sz="1350" spc="-10">
                <a:solidFill>
                  <a:srgbClr val="0A0A0A"/>
                </a:solidFill>
                <a:latin typeface="Times New Roman"/>
                <a:cs typeface="Times New Roman"/>
              </a:rPr>
              <a:t>Невиконання</a:t>
            </a: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16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81818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тягпе</a:t>
            </a:r>
            <a:r>
              <a:rPr dirty="0" sz="1350" spc="14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за</a:t>
            </a:r>
            <a:r>
              <a:rPr dirty="0" sz="1350" spc="10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собою</a:t>
            </a:r>
            <a:r>
              <a:rPr dirty="0" sz="1350" spc="13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11111"/>
                </a:solidFill>
                <a:latin typeface="Times New Roman"/>
                <a:cs typeface="Times New Roman"/>
              </a:rPr>
              <a:t>відповідальність</a:t>
            </a:r>
            <a:endParaRPr sz="1350">
              <a:latin typeface="Times New Roman"/>
              <a:cs typeface="Times New Roman"/>
            </a:endParaRPr>
          </a:p>
          <a:p>
            <a:pPr marL="67310">
              <a:lnSpc>
                <a:spcPct val="100000"/>
              </a:lnSpc>
              <a:spcBef>
                <a:spcPts val="290"/>
              </a:spcBef>
            </a:pP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згідно</a:t>
            </a:r>
            <a:r>
              <a:rPr dirty="0" sz="135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з</a:t>
            </a:r>
            <a:r>
              <a:rPr dirty="0" sz="1350" spc="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чинним</a:t>
            </a:r>
            <a:r>
              <a:rPr dirty="0" sz="1350" spc="2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законодавством</a:t>
            </a:r>
            <a:r>
              <a:rPr dirty="0" sz="1350" spc="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21817" y="6545933"/>
            <a:ext cx="4474845" cy="979169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450" spc="-10">
                <a:solidFill>
                  <a:srgbClr val="131313"/>
                </a:solidFill>
                <a:latin typeface="Times New Roman"/>
                <a:cs typeface="Times New Roman"/>
              </a:rPr>
              <a:t>Копіі</a:t>
            </a:r>
            <a:r>
              <a:rPr dirty="0" sz="1450" spc="-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61616"/>
                </a:solidFill>
                <a:latin typeface="Times New Roman"/>
                <a:cs typeface="Times New Roman"/>
              </a:rPr>
              <a:t>даного</a:t>
            </a:r>
            <a:r>
              <a:rPr dirty="0" sz="14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81818"/>
                </a:solidFill>
                <a:latin typeface="Times New Roman"/>
                <a:cs typeface="Times New Roman"/>
              </a:rPr>
              <a:t>направлені:</a:t>
            </a:r>
            <a:endParaRPr sz="1450">
              <a:latin typeface="Times New Roman"/>
              <a:cs typeface="Times New Roman"/>
            </a:endParaRPr>
          </a:p>
          <a:p>
            <a:pPr marL="378460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охорони </a:t>
            </a: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здоров'я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383540">
              <a:lnSpc>
                <a:spcPct val="100000"/>
              </a:lnSpc>
              <a:spcBef>
                <a:spcPts val="155"/>
              </a:spcBef>
              <a:tabLst>
                <a:tab pos="782955" algn="l"/>
                <a:tab pos="1878964" algn="l"/>
                <a:tab pos="2905760" algn="l"/>
                <a:tab pos="3487420" algn="l"/>
              </a:tabLst>
            </a:pPr>
            <a:r>
              <a:rPr dirty="0" sz="1400" spc="-25">
                <a:solidFill>
                  <a:srgbClr val="0A0A0A"/>
                </a:solidFill>
                <a:latin typeface="Times New Roman"/>
                <a:cs typeface="Times New Roman"/>
              </a:rPr>
              <a:t>ДП</a:t>
            </a:r>
            <a:r>
              <a:rPr dirty="0" sz="1400">
                <a:solidFill>
                  <a:srgbClr val="0A0A0A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експертний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3B3B3B"/>
                </a:solidFill>
                <a:latin typeface="Times New Roman"/>
                <a:cs typeface="Times New Roman"/>
              </a:rPr>
              <a:t>центр</a:t>
            </a:r>
            <a:r>
              <a:rPr dirty="0" sz="1400">
                <a:solidFill>
                  <a:srgbClr val="3B3B3B"/>
                </a:solidFill>
                <a:latin typeface="Times New Roman"/>
                <a:cs typeface="Times New Roman"/>
              </a:rPr>
              <a:t>	</a:t>
            </a:r>
            <a:r>
              <a:rPr dirty="0" sz="1400" spc="-20">
                <a:solidFill>
                  <a:srgbClr val="1F1F1F"/>
                </a:solidFill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215"/>
              </a:spcBef>
            </a:pPr>
            <a:r>
              <a:rPr dirty="0" sz="1450" spc="-10">
                <a:latin typeface="Times New Roman"/>
                <a:cs typeface="Times New Roman"/>
              </a:rPr>
              <a:t>України»;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46018" y="7037832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22592" y="7037832"/>
            <a:ext cx="636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5330" y="8030464"/>
            <a:ext cx="32829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100">
                <a:solidFill>
                  <a:srgbClr val="151515"/>
                </a:solidFill>
                <a:latin typeface="Times New Roman"/>
                <a:cs typeface="Times New Roman"/>
              </a:rPr>
              <a:t>В.О.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60174" y="8030464"/>
            <a:ext cx="4940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solidFill>
                  <a:srgbClr val="1A1A1A"/>
                </a:solidFill>
                <a:latin typeface="Times New Roman"/>
                <a:cs typeface="Times New Roman"/>
              </a:rPr>
              <a:t>ОЛОВН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43315" y="9624314"/>
            <a:ext cx="255778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">
                <a:latin typeface="Times New Roman"/>
                <a:cs typeface="Times New Roman"/>
              </a:rPr>
              <a:t>Ояенв </a:t>
            </a:r>
            <a:r>
              <a:rPr dirty="0" sz="1050" spc="-45">
                <a:latin typeface="Times New Roman"/>
                <a:cs typeface="Times New Roman"/>
              </a:rPr>
              <a:t>ВЛЗОВСЬКА,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тел.(044)</a:t>
            </a:r>
            <a:r>
              <a:rPr dirty="0" sz="1050" spc="-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0F0F0F"/>
                </a:solidFill>
                <a:latin typeface="Times New Roman"/>
                <a:cs typeface="Times New Roman"/>
              </a:rPr>
              <a:t>422-55-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76</a:t>
            </a:r>
            <a:r>
              <a:rPr dirty="0" sz="105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(127)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62987" y="7989569"/>
            <a:ext cx="212725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90">
                <a:solidFill>
                  <a:srgbClr val="1F1F1F"/>
                </a:solidFill>
                <a:latin typeface="Times New Roman"/>
                <a:cs typeface="Times New Roman"/>
              </a:rPr>
              <a:t>BoлoдимиP</a:t>
            </a:r>
            <a:r>
              <a:rPr dirty="0" sz="1250" spc="1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135">
                <a:solidFill>
                  <a:srgbClr val="161616"/>
                </a:solidFill>
                <a:latin typeface="Times New Roman"/>
                <a:cs typeface="Times New Roman"/>
              </a:rPr>
              <a:t>КОРОЛЕНКО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2026-01-18T16:26:04Z</dcterms:created>
  <dcterms:modified xsi:type="dcterms:W3CDTF">2026-01-18T16:26:04Z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2026-01-18T00:00:00Z</vt:filetime>
  </property>
  <property fmtid="{D5CDD505-2E9C-101B-9397-08002B2CF9AE}" pid="3" name="LastSaved">
    <vt:filetime>2026-01-18T00:00:00Z</vt:filetime>
  </property>
  <property fmtid="{D5CDD505-2E9C-101B-9397-08002B2CF9AE}" pid="4" name="Producer">
    <vt:lpwstr>iLovePDF</vt:lpwstr>
  </property>
</Properties>
</file>