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jpg"/><Relationship Id="rId8" Type="http://schemas.openxmlformats.org/officeDocument/2006/relationships/image" Target="../media/image14.jpg"/><Relationship Id="rId9" Type="http://schemas.openxmlformats.org/officeDocument/2006/relationships/image" Target="../media/image1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2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6888" y="301751"/>
            <a:ext cx="463296" cy="60045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89888" y="2278379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0F0C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58439" y="2278379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0F0C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810255" y="129539"/>
            <a:ext cx="365760" cy="0"/>
          </a:xfrm>
          <a:custGeom>
            <a:avLst/>
            <a:gdLst/>
            <a:ahLst/>
            <a:cxnLst/>
            <a:rect l="l" t="t" r="r" b="b"/>
            <a:pathLst>
              <a:path w="365760" h="0">
                <a:moveTo>
                  <a:pt x="0" y="0"/>
                </a:moveTo>
                <a:lnTo>
                  <a:pt x="36576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246120" y="129539"/>
            <a:ext cx="350520" cy="0"/>
          </a:xfrm>
          <a:custGeom>
            <a:avLst/>
            <a:gdLst/>
            <a:ahLst/>
            <a:cxnLst/>
            <a:rect l="l" t="t" r="r" b="b"/>
            <a:pathLst>
              <a:path w="350520" h="0">
                <a:moveTo>
                  <a:pt x="0" y="0"/>
                </a:moveTo>
                <a:lnTo>
                  <a:pt x="35052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5608320" y="118871"/>
            <a:ext cx="1167765" cy="6350"/>
            <a:chOff x="5608320" y="118871"/>
            <a:chExt cx="1167765" cy="6350"/>
          </a:xfrm>
        </p:grpSpPr>
        <p:sp>
          <p:nvSpPr>
            <p:cNvPr id="8" name="object 8" descr=""/>
            <p:cNvSpPr/>
            <p:nvPr/>
          </p:nvSpPr>
          <p:spPr>
            <a:xfrm>
              <a:off x="5608320" y="123443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5" h="0">
                  <a:moveTo>
                    <a:pt x="0" y="0"/>
                  </a:moveTo>
                  <a:lnTo>
                    <a:pt x="35356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6001512" y="120395"/>
              <a:ext cx="774700" cy="0"/>
            </a:xfrm>
            <a:custGeom>
              <a:avLst/>
              <a:gdLst/>
              <a:ahLst/>
              <a:cxnLst/>
              <a:rect l="l" t="t" r="r" b="b"/>
              <a:pathLst>
                <a:path w="774700" h="0">
                  <a:moveTo>
                    <a:pt x="0" y="0"/>
                  </a:moveTo>
                  <a:lnTo>
                    <a:pt x="774192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/>
          <p:nvPr/>
        </p:nvSpPr>
        <p:spPr>
          <a:xfrm>
            <a:off x="6864095" y="120395"/>
            <a:ext cx="436245" cy="0"/>
          </a:xfrm>
          <a:custGeom>
            <a:avLst/>
            <a:gdLst/>
            <a:ahLst/>
            <a:cxnLst/>
            <a:rect l="l" t="t" r="r" b="b"/>
            <a:pathLst>
              <a:path w="436245" h="0">
                <a:moveTo>
                  <a:pt x="0" y="0"/>
                </a:moveTo>
                <a:lnTo>
                  <a:pt x="43586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5010911" y="25907"/>
            <a:ext cx="2447925" cy="0"/>
          </a:xfrm>
          <a:custGeom>
            <a:avLst/>
            <a:gdLst/>
            <a:ahLst/>
            <a:cxnLst/>
            <a:rect l="l" t="t" r="r" b="b"/>
            <a:pathLst>
              <a:path w="2447925" h="0">
                <a:moveTo>
                  <a:pt x="0" y="0"/>
                </a:moveTo>
                <a:lnTo>
                  <a:pt x="2447544" y="0"/>
                </a:lnTo>
              </a:path>
            </a:pathLst>
          </a:custGeom>
          <a:ln w="9144">
            <a:solidFill>
              <a:srgbClr val="080C1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61232" y="9979152"/>
            <a:ext cx="707136" cy="682751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35752" y="1959863"/>
            <a:ext cx="198120" cy="323088"/>
          </a:xfrm>
          <a:prstGeom prst="rect">
            <a:avLst/>
          </a:prstGeom>
        </p:spPr>
      </p:pic>
      <p:grpSp>
        <p:nvGrpSpPr>
          <p:cNvPr id="14" name="object 14" descr=""/>
          <p:cNvGrpSpPr/>
          <p:nvPr/>
        </p:nvGrpSpPr>
        <p:grpSpPr>
          <a:xfrm>
            <a:off x="3761232" y="9979152"/>
            <a:ext cx="3072765" cy="683260"/>
            <a:chOff x="3761232" y="9979152"/>
            <a:chExt cx="3072765" cy="683260"/>
          </a:xfrm>
        </p:grpSpPr>
        <p:pic>
          <p:nvPicPr>
            <p:cNvPr id="15" name="object 1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64280" y="10207752"/>
              <a:ext cx="704088" cy="454151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761232" y="9979152"/>
              <a:ext cx="3072384" cy="219456"/>
            </a:xfrm>
            <a:prstGeom prst="rect">
              <a:avLst/>
            </a:prstGeom>
          </p:spPr>
        </p:pic>
      </p:grpSp>
      <p:pic>
        <p:nvPicPr>
          <p:cNvPr id="17" name="object 1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38655" y="2008631"/>
            <a:ext cx="4273296" cy="274320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95800" y="10204704"/>
            <a:ext cx="2185416" cy="390143"/>
          </a:xfrm>
          <a:prstGeom prst="rect">
            <a:avLst/>
          </a:prstGeom>
        </p:spPr>
      </p:pic>
      <p:sp>
        <p:nvSpPr>
          <p:cNvPr id="19" name="object 19" descr=""/>
          <p:cNvSpPr txBox="1"/>
          <p:nvPr/>
        </p:nvSpPr>
        <p:spPr>
          <a:xfrm>
            <a:off x="1207612" y="833628"/>
            <a:ext cx="6116320" cy="27762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algn="ctr" marL="11430">
              <a:lnSpc>
                <a:spcPct val="100000"/>
              </a:lnSpc>
              <a:spcBef>
                <a:spcPts val="409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ДЕРЖЛІКСЛVЖБА</a:t>
            </a:r>
            <a:endParaRPr sz="1400">
              <a:latin typeface="Times New Roman"/>
              <a:cs typeface="Times New Roman"/>
            </a:endParaRPr>
          </a:p>
          <a:p>
            <a:pPr algn="ctr" marL="24765">
              <a:lnSpc>
                <a:spcPts val="1645"/>
              </a:lnSpc>
              <a:spcBef>
                <a:spcPts val="3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L="27305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ЕІРОВОГРАДСЬКІЙ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  <a:p>
            <a:pPr algn="ctr" marL="974090" marR="937260">
              <a:lnSpc>
                <a:spcPts val="1150"/>
              </a:lnSpc>
              <a:spcBef>
                <a:spcPts val="940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2,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dls.krUJdls.gov.ua</a:t>
            </a:r>
            <a:r>
              <a:rPr dirty="0" sz="1050" spc="-40">
                <a:latin typeface="Times New Roman"/>
                <a:cs typeface="Times New Roman"/>
              </a:rPr>
              <a:t>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  <a:p>
            <a:pPr marL="3989070">
              <a:lnSpc>
                <a:spcPct val="100000"/>
              </a:lnSpc>
              <a:spcBef>
                <a:spcPts val="1065"/>
              </a:spcBef>
              <a:tabLst>
                <a:tab pos="5012690" algn="l"/>
                <a:tab pos="6044565" algn="l"/>
              </a:tabLst>
            </a:pP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від </a:t>
            </a:r>
            <a:r>
              <a:rPr dirty="0" u="sng" sz="120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0"/>
              </a:spcBef>
            </a:pPr>
            <a:endParaRPr sz="1200">
              <a:latin typeface="Times New Roman"/>
              <a:cs typeface="Times New Roman"/>
            </a:endParaRPr>
          </a:p>
          <a:p>
            <a:pPr marL="3406140" marR="5080" indent="-2540">
              <a:lnSpc>
                <a:spcPct val="95800"/>
              </a:lnSpc>
            </a:pPr>
            <a:r>
              <a:rPr dirty="0" sz="1200" spc="-10" b="1">
                <a:latin typeface="Times New Roman"/>
                <a:cs typeface="Times New Roman"/>
              </a:rPr>
              <a:t>Керівнвкпм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10" b="1">
                <a:latin typeface="Times New Roman"/>
                <a:cs typeface="Times New Roman"/>
              </a:rPr>
              <a:t> медичних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</a:t>
            </a:r>
            <a:r>
              <a:rPr dirty="0" sz="1200" b="1">
                <a:latin typeface="Times New Roman"/>
                <a:cs typeface="Times New Roman"/>
              </a:rPr>
              <a:t>Еіровоградської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уваги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04288" y="3751579"/>
            <a:ext cx="6146165" cy="30238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9050" marR="15875" indent="352425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algn="just" marL="17145" marR="6350" indent="362585">
              <a:lnSpc>
                <a:spcPts val="1370"/>
              </a:lnSpc>
              <a:spcBef>
                <a:spcPts val="20"/>
              </a:spcBef>
            </a:pPr>
            <a:r>
              <a:rPr dirty="0" u="sng" sz="11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50" spc="4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150" spc="11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Державну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330">
                <a:latin typeface="Times New Roman"/>
                <a:cs typeface="Times New Roman"/>
              </a:rPr>
              <a:t>  </a:t>
            </a:r>
            <a:r>
              <a:rPr dirty="0" u="sng" sz="1150" spc="-2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29845">
              <a:lnSpc>
                <a:spcPts val="1380"/>
              </a:lnSpc>
            </a:pPr>
            <a:r>
              <a:rPr dirty="0" u="sng" sz="1200" spc="3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3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Інформацію„н„аувати</a:t>
            </a:r>
            <a:r>
              <a:rPr dirty="0" u="sng" sz="1200" spc="-13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„на</a:t>
            </a:r>
            <a:r>
              <a:rPr dirty="0" u="sng" sz="1200" spc="4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8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адресою: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95" i="1">
                <a:latin typeface="Times New Roman"/>
                <a:cs typeface="Times New Roman"/>
              </a:rPr>
              <a:t>аут.</a:t>
            </a:r>
            <a:r>
              <a:rPr dirty="0" sz="1200" spc="2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Мреображенська,</a:t>
            </a:r>
            <a:r>
              <a:rPr dirty="0" sz="1200" spc="-10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algn="just" marL="17780">
              <a:lnSpc>
                <a:spcPts val="1195"/>
              </a:lnSpc>
              <a:spcBef>
                <a:spcPts val="130"/>
              </a:spcBef>
            </a:pPr>
            <a:r>
              <a:rPr dirty="0" sz="1000" b="1" i="1">
                <a:latin typeface="Times New Roman"/>
                <a:cs typeface="Times New Roman"/>
              </a:rPr>
              <a:t>м.</a:t>
            </a:r>
            <a:r>
              <a:rPr dirty="0" sz="1000" spc="155" b="1" i="1">
                <a:latin typeface="Times New Roman"/>
                <a:cs typeface="Times New Roman"/>
              </a:rPr>
              <a:t> </a:t>
            </a:r>
            <a:r>
              <a:rPr dirty="0" sz="1000" spc="-35" b="1" i="1">
                <a:latin typeface="Times New Roman"/>
                <a:cs typeface="Times New Roman"/>
              </a:rPr>
              <a:t>ApfiПfffiHff</a:t>
            </a:r>
            <a:r>
              <a:rPr dirty="0" sz="1000" spc="70" b="1" i="1">
                <a:latin typeface="Times New Roman"/>
                <a:cs typeface="Times New Roman"/>
              </a:rPr>
              <a:t> </a:t>
            </a:r>
            <a:r>
              <a:rPr dirty="0" sz="1000" spc="-75" b="1">
                <a:latin typeface="Times New Roman"/>
                <a:cs typeface="Times New Roman"/>
              </a:rPr>
              <a:t>f{bKff</a:t>
            </a:r>
            <a:r>
              <a:rPr dirty="0" sz="1000" spc="-35" b="1">
                <a:latin typeface="Times New Roman"/>
                <a:cs typeface="Times New Roman"/>
              </a:rPr>
              <a:t> Й,</a:t>
            </a:r>
            <a:r>
              <a:rPr dirty="0" sz="1000" spc="130" b="1">
                <a:latin typeface="Times New Roman"/>
                <a:cs typeface="Times New Roman"/>
              </a:rPr>
              <a:t> </a:t>
            </a:r>
            <a:r>
              <a:rPr dirty="0" sz="1000" spc="90" b="1" i="1">
                <a:latin typeface="Times New Roman"/>
                <a:cs typeface="Times New Roman"/>
              </a:rPr>
              <a:t>25306,</a:t>
            </a:r>
            <a:r>
              <a:rPr dirty="0" sz="1000" spc="50" b="1" i="1">
                <a:latin typeface="Times New Roman"/>
                <a:cs typeface="Times New Roman"/>
              </a:rPr>
              <a:t> </a:t>
            </a:r>
            <a:r>
              <a:rPr dirty="0" u="sng" sz="1000" spc="7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000" spc="2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6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000">
              <a:latin typeface="Times New Roman"/>
              <a:cs typeface="Times New Roman"/>
            </a:endParaRPr>
          </a:p>
          <a:p>
            <a:pPr algn="just" marL="374650">
              <a:lnSpc>
                <a:spcPts val="143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2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6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4015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12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150" spc="22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algn="just" marL="3385185">
              <a:lnSpc>
                <a:spcPct val="100000"/>
              </a:lnSpc>
              <a:spcBef>
                <a:spcPts val="1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6510" marR="8255" indent="356870">
              <a:lnSpc>
                <a:spcPct val="98200"/>
              </a:lnSpc>
              <a:spcBef>
                <a:spcPts val="35"/>
              </a:spcBef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2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6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6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6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8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3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6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7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4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3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54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копію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355600">
              <a:lnSpc>
                <a:spcPts val="139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cy6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скт </a:t>
            </a:r>
            <a:r>
              <a:rPr dirty="0" sz="1150">
                <a:latin typeface="Times New Roman"/>
                <a:cs typeface="Times New Roman"/>
              </a:rPr>
              <a:t>господарювання</a:t>
            </a:r>
            <a:r>
              <a:rPr dirty="0" sz="1150" spc="2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повинен</a:t>
            </a:r>
            <a:r>
              <a:rPr dirty="0" sz="1150" spc="2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вжити</a:t>
            </a:r>
            <a:r>
              <a:rPr dirty="0" sz="1150" spc="2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заходів</a:t>
            </a:r>
            <a:r>
              <a:rPr dirty="0" sz="1150" spc="30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2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запобігання</a:t>
            </a:r>
            <a:r>
              <a:rPr dirty="0" sz="1150" spc="3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придбання,</a:t>
            </a:r>
            <a:r>
              <a:rPr dirty="0" sz="1150" spc="3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реалізаціі</a:t>
            </a:r>
            <a:r>
              <a:rPr dirty="0" sz="1150" spc="275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застосування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зазначених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розпорядженнях.</a:t>
            </a:r>
            <a:endParaRPr sz="1150">
              <a:latin typeface="Times New Roman"/>
              <a:cs typeface="Times New Roman"/>
            </a:endParaRPr>
          </a:p>
          <a:p>
            <a:pPr algn="just" marL="369570">
              <a:lnSpc>
                <a:spcPts val="1350"/>
              </a:lnSpc>
            </a:pPr>
            <a:r>
              <a:rPr dirty="0" u="heavy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12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spc="6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heavy" sz="1150" spc="16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03221" y="4982971"/>
            <a:ext cx="768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0">
                <a:latin typeface="Times New Roman"/>
                <a:cs typeface="Times New Roman"/>
              </a:rPr>
              <a:t>•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200323" y="6744715"/>
            <a:ext cx="6146800" cy="2317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335">
              <a:lnSpc>
                <a:spcPts val="1405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sz="1200" spc="4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пи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мово</a:t>
            </a:r>
            <a:r>
              <a:rPr dirty="0" sz="1200" spc="315">
                <a:latin typeface="Times New Roman"/>
                <a:cs typeface="Times New Roman"/>
              </a:rPr>
              <a:t>  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9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200" spc="3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5240" marR="5080" indent="360045">
              <a:lnSpc>
                <a:spcPct val="9630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Одноиасно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4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5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9"/>
              </a:rPr>
              <a:t>https://www.dls.gov.ua/)</a:t>
            </a:r>
            <a:r>
              <a:rPr dirty="0" sz="1150" spc="4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4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розділі</a:t>
            </a:r>
            <a:r>
              <a:rPr dirty="0" sz="1150" spc="49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3335">
              <a:lnSpc>
                <a:spcPts val="1415"/>
              </a:lnSpc>
              <a:spcBef>
                <a:spcPts val="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5240" marR="5080" indent="186055">
              <a:lnSpc>
                <a:spcPts val="1370"/>
              </a:lnSpc>
              <a:spcBef>
                <a:spcPts val="80"/>
              </a:spcBef>
              <a:buAutoNum type="arabicPeriod"/>
              <a:tabLst>
                <a:tab pos="20129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14.01.2026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325">
                <a:latin typeface="Times New Roman"/>
                <a:cs typeface="Times New Roman"/>
              </a:rPr>
              <a:t>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9-001.3/002.0/17-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5240" marR="8255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129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50">
                <a:latin typeface="Times New Roman"/>
                <a:cs typeface="Times New Roman"/>
              </a:rPr>
              <a:t>наЈзкотиками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 14.01.2026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13-001.3/002.0/17-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201295" indent="-188595">
              <a:lnSpc>
                <a:spcPts val="1320"/>
              </a:lnSpc>
              <a:buAutoNum type="arabicPeriod"/>
              <a:tabLst>
                <a:tab pos="20129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ts val="1430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15.01.2026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325">
                <a:latin typeface="Times New Roman"/>
                <a:cs typeface="Times New Roman"/>
              </a:rPr>
              <a:t>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14-001.3/002.0/17-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200251" y="9381235"/>
            <a:ext cx="168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В.о.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начальника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02035" y="10000995"/>
            <a:ext cx="16859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Валентгіна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641783" y="9381235"/>
            <a:ext cx="12477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МУРЗАК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3423" y="249935"/>
            <a:ext cx="451103" cy="6187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085088" y="2427731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453639" y="242773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38983" y="10229088"/>
            <a:ext cx="1652016" cy="25907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4352" y="9710928"/>
            <a:ext cx="213360" cy="103631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322576" y="10387583"/>
            <a:ext cx="64007" cy="8839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44767" y="9744455"/>
            <a:ext cx="106679" cy="5791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58567" y="2304287"/>
            <a:ext cx="146304" cy="10972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15000" y="2307335"/>
            <a:ext cx="219455" cy="15240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42432" y="9717023"/>
            <a:ext cx="1301495" cy="246888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098355" y="897635"/>
            <a:ext cx="5904230" cy="22047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89255" marR="502920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ДЕРЖАВНА</a:t>
            </a:r>
            <a:r>
              <a:rPr dirty="0" sz="1400" spc="2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262626"/>
                </a:solidFill>
                <a:latin typeface="Times New Roman"/>
                <a:cs typeface="Times New Roman"/>
              </a:rPr>
              <a:t>СЛУЖБА</a:t>
            </a:r>
            <a:r>
              <a:rPr dirty="0" sz="1400" spc="3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A3A3A"/>
                </a:solidFill>
                <a:latin typeface="Times New Roman"/>
                <a:cs typeface="Times New Roman"/>
              </a:rPr>
              <a:t>УKPAÏHH</a:t>
            </a:r>
            <a:r>
              <a:rPr dirty="0" sz="1400" spc="20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3</a:t>
            </a:r>
            <a:r>
              <a:rPr dirty="0" sz="1400" spc="2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83838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39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42424"/>
                </a:solidFill>
                <a:latin typeface="Times New Roman"/>
                <a:cs typeface="Times New Roman"/>
              </a:rPr>
              <a:t>ЗАСОБІВ </a:t>
            </a:r>
            <a:r>
              <a:rPr dirty="0" sz="1400" spc="50">
                <a:solidFill>
                  <a:srgbClr val="3A3A3A"/>
                </a:solidFill>
                <a:latin typeface="Times New Roman"/>
                <a:cs typeface="Times New Roman"/>
              </a:rPr>
              <a:t>ТА</a:t>
            </a:r>
            <a:r>
              <a:rPr dirty="0" sz="1400" spc="-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400" spc="65">
                <a:solidFill>
                  <a:srgbClr val="313131"/>
                </a:solidFill>
                <a:latin typeface="Times New Roman"/>
                <a:cs typeface="Times New Roman"/>
              </a:rPr>
              <a:t>КОПТРОЛЮ</a:t>
            </a:r>
            <a:r>
              <a:rPr dirty="0" sz="1400" spc="1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F3F3F"/>
                </a:solidFill>
                <a:latin typeface="Times New Roman"/>
                <a:cs typeface="Times New Roman"/>
              </a:rPr>
              <a:t>ЗА</a:t>
            </a:r>
            <a:r>
              <a:rPr dirty="0" sz="1400" spc="-2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343434"/>
                </a:solidFill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83185">
              <a:lnSpc>
                <a:spcPts val="1610"/>
              </a:lnSpc>
            </a:pPr>
            <a:r>
              <a:rPr dirty="0" sz="1500" spc="-10">
                <a:solidFill>
                  <a:srgbClr val="2B2B2B"/>
                </a:solidFill>
                <a:latin typeface="Times New Roman"/>
                <a:cs typeface="Times New Roman"/>
              </a:rPr>
              <a:t>(Держлікслужба)</a:t>
            </a:r>
            <a:endParaRPr sz="1500">
              <a:latin typeface="Times New Roman"/>
              <a:cs typeface="Times New Roman"/>
            </a:endParaRPr>
          </a:p>
          <a:p>
            <a:pPr algn="ctr" marL="12065" marR="116205">
              <a:lnSpc>
                <a:spcPts val="1250"/>
              </a:lnSpc>
              <a:spcBef>
                <a:spcPts val="1625"/>
              </a:spcBef>
              <a:tabLst>
                <a:tab pos="5382895" algn="l"/>
              </a:tabLst>
            </a:pPr>
            <a:r>
              <a:rPr dirty="0" sz="1150" spc="-85">
                <a:solidFill>
                  <a:srgbClr val="0F0F0F"/>
                </a:solidFill>
                <a:latin typeface="Cambria"/>
                <a:cs typeface="Cambria"/>
              </a:rPr>
              <a:t>проспект</a:t>
            </a:r>
            <a:r>
              <a:rPr dirty="0" sz="1150" spc="1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150" spc="-70">
                <a:solidFill>
                  <a:srgbClr val="1A1A1A"/>
                </a:solidFill>
                <a:latin typeface="Cambria"/>
                <a:cs typeface="Cambria"/>
              </a:rPr>
              <a:t>Берестейський,</a:t>
            </a:r>
            <a:r>
              <a:rPr dirty="0" sz="1150" spc="-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262626"/>
                </a:solidFill>
                <a:latin typeface="Cambria"/>
                <a:cs typeface="Cambria"/>
              </a:rPr>
              <a:t>120-</a:t>
            </a:r>
            <a:r>
              <a:rPr dirty="0" sz="1150">
                <a:solidFill>
                  <a:srgbClr val="262626"/>
                </a:solidFill>
                <a:latin typeface="Cambria"/>
                <a:cs typeface="Cambria"/>
              </a:rPr>
              <a:t>A,</a:t>
            </a:r>
            <a:r>
              <a:rPr dirty="0" sz="1150" spc="7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161616"/>
                </a:solidFill>
                <a:latin typeface="Cambria"/>
                <a:cs typeface="Cambria"/>
              </a:rPr>
              <a:t>м.</a:t>
            </a:r>
            <a:r>
              <a:rPr dirty="0" sz="1150" spc="-4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1C1C1C"/>
                </a:solidFill>
                <a:latin typeface="Cambria"/>
                <a:cs typeface="Cambria"/>
              </a:rPr>
              <a:t>Київ,</a:t>
            </a:r>
            <a:r>
              <a:rPr dirty="0" sz="1150" spc="-1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150" spc="-75">
                <a:solidFill>
                  <a:srgbClr val="181818"/>
                </a:solidFill>
                <a:latin typeface="Cambria"/>
                <a:cs typeface="Cambria"/>
              </a:rPr>
              <a:t>03113,</a:t>
            </a:r>
            <a:r>
              <a:rPr dirty="0" sz="1150" spc="5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150" spc="-110">
                <a:solidFill>
                  <a:srgbClr val="161616"/>
                </a:solidFill>
                <a:latin typeface="Cambria"/>
                <a:cs typeface="Cambria"/>
              </a:rPr>
              <a:t>тел/факс:</a:t>
            </a:r>
            <a:r>
              <a:rPr dirty="0" sz="1150" spc="3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150" spc="-75">
                <a:solidFill>
                  <a:srgbClr val="282828"/>
                </a:solidFill>
                <a:latin typeface="Cambria"/>
                <a:cs typeface="Cambria"/>
              </a:rPr>
              <a:t>(044)</a:t>
            </a:r>
            <a:r>
              <a:rPr dirty="0" sz="1150" spc="-2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150" spc="-195">
                <a:solidFill>
                  <a:srgbClr val="212121"/>
                </a:solidFill>
                <a:latin typeface="Cambria"/>
                <a:cs typeface="Cambria"/>
              </a:rPr>
              <a:t>422—</a:t>
            </a:r>
            <a:r>
              <a:rPr dirty="0" sz="1150" spc="-145">
                <a:solidFill>
                  <a:srgbClr val="212121"/>
                </a:solidFill>
                <a:latin typeface="Cambria"/>
                <a:cs typeface="Cambria"/>
              </a:rPr>
              <a:t>55-</a:t>
            </a:r>
            <a:r>
              <a:rPr dirty="0" sz="1150" spc="-114">
                <a:solidFill>
                  <a:srgbClr val="212121"/>
                </a:solidFill>
                <a:latin typeface="Cambria"/>
                <a:cs typeface="Cambria"/>
              </a:rPr>
              <a:t>77,</a:t>
            </a:r>
            <a:r>
              <a:rPr dirty="0" sz="1150" spc="12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181818"/>
                </a:solidFill>
                <a:latin typeface="Cambria"/>
                <a:cs typeface="Cambria"/>
              </a:rPr>
              <a:t>e-</a:t>
            </a:r>
            <a:r>
              <a:rPr dirty="0" sz="1150" spc="-50">
                <a:solidFill>
                  <a:srgbClr val="181818"/>
                </a:solidFill>
                <a:latin typeface="Cambria"/>
                <a:cs typeface="Cambria"/>
              </a:rPr>
              <a:t>mail:</a:t>
            </a:r>
            <a:r>
              <a:rPr dirty="0" sz="1150" spc="5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u="sng" sz="1150" spc="-20">
                <a:solidFill>
                  <a:srgbClr val="0F0F0F"/>
                </a:solidFill>
                <a:uFill>
                  <a:solidFill>
                    <a:srgbClr val="484B4B"/>
                  </a:solidFill>
                </a:uFill>
                <a:latin typeface="Cambria"/>
                <a:cs typeface="Cambria"/>
              </a:rPr>
              <a:t>dls@</a:t>
            </a:r>
            <a:r>
              <a:rPr dirty="0" u="sng" sz="1150">
                <a:solidFill>
                  <a:srgbClr val="0F0F0F"/>
                </a:solidFill>
                <a:uFill>
                  <a:solidFill>
                    <a:srgbClr val="484B4B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150" spc="-140">
                <a:solidFill>
                  <a:srgbClr val="0F0F0F"/>
                </a:solidFill>
                <a:uFill>
                  <a:solidFill>
                    <a:srgbClr val="484B4B"/>
                  </a:solidFill>
                </a:uFill>
                <a:latin typeface="Cambria"/>
                <a:cs typeface="Cambria"/>
              </a:rPr>
              <a:t>go_y.u_a,</a:t>
            </a:r>
            <a:r>
              <a:rPr dirty="0" sz="1150" spc="50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u="sng" sz="1150" spc="-85">
                <a:solidFill>
                  <a:srgbClr val="0F0F0F"/>
                </a:solidFill>
                <a:uFill>
                  <a:solidFill>
                    <a:srgbClr val="484B4B"/>
                  </a:solidFill>
                </a:uFill>
                <a:latin typeface="Cambria"/>
                <a:cs typeface="Cambria"/>
              </a:rPr>
              <a:t>httos://www,dls.яov.ив,</a:t>
            </a:r>
            <a:r>
              <a:rPr dirty="0" sz="1150" spc="6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343434"/>
                </a:solidFill>
                <a:latin typeface="Cambria"/>
                <a:cs typeface="Cambria"/>
              </a:rPr>
              <a:t>Код</a:t>
            </a:r>
            <a:r>
              <a:rPr dirty="0" sz="1150" spc="-1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282828"/>
                </a:solidFill>
                <a:latin typeface="Cambria"/>
                <a:cs typeface="Cambria"/>
              </a:rPr>
              <a:t>СДРПОУ</a:t>
            </a:r>
            <a:r>
              <a:rPr dirty="0" sz="1150" spc="21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232323"/>
                </a:solidFill>
                <a:latin typeface="Cambria"/>
                <a:cs typeface="Cambria"/>
              </a:rPr>
              <a:t>40517815</a:t>
            </a:r>
            <a:endParaRPr sz="11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Cambria"/>
              <a:cs typeface="Cambria"/>
            </a:endParaRPr>
          </a:p>
          <a:p>
            <a:pPr marL="3039745" indent="-6985">
              <a:lnSpc>
                <a:spcPct val="100000"/>
              </a:lnSpc>
              <a:tabLst>
                <a:tab pos="4699635" algn="l"/>
                <a:tab pos="4893945" algn="l"/>
                <a:tab pos="5890895" algn="l"/>
              </a:tabLst>
            </a:pPr>
            <a:r>
              <a:rPr dirty="0" sz="1550">
                <a:solidFill>
                  <a:srgbClr val="232323"/>
                </a:solidFill>
                <a:latin typeface="Courier New"/>
                <a:cs typeface="Courier New"/>
              </a:rPr>
              <a:t>НаЯз</a:t>
            </a:r>
            <a:r>
              <a:rPr dirty="0" sz="1550" spc="-190">
                <a:solidFill>
                  <a:srgbClr val="232323"/>
                </a:solidFill>
                <a:latin typeface="Courier New"/>
                <a:cs typeface="Courier New"/>
              </a:rPr>
              <a:t> </a:t>
            </a:r>
            <a:r>
              <a:rPr dirty="0" u="sng" sz="1550">
                <a:solidFill>
                  <a:srgbClr val="232323"/>
                </a:solidFill>
                <a:uFill>
                  <a:solidFill>
                    <a:srgbClr val="3F444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550">
                <a:solidFill>
                  <a:srgbClr val="232323"/>
                </a:solidFill>
                <a:latin typeface="Courier New"/>
                <a:cs typeface="Courier New"/>
              </a:rPr>
              <a:t>	</a:t>
            </a:r>
            <a:r>
              <a:rPr dirty="0" u="sng" sz="1550">
                <a:solidFill>
                  <a:srgbClr val="232323"/>
                </a:solidFill>
                <a:uFill>
                  <a:solidFill>
                    <a:srgbClr val="3F4448"/>
                  </a:solidFill>
                </a:uFill>
                <a:latin typeface="Courier New"/>
                <a:cs typeface="Courier New"/>
              </a:rPr>
              <a:t>	</a:t>
            </a:r>
            <a:endParaRPr sz="1550">
              <a:latin typeface="Courier New"/>
              <a:cs typeface="Courier New"/>
            </a:endParaRPr>
          </a:p>
          <a:p>
            <a:pPr marL="3046730" marR="53975" indent="-7620">
              <a:lnSpc>
                <a:spcPts val="1610"/>
              </a:lnSpc>
              <a:spcBef>
                <a:spcPts val="1664"/>
              </a:spcBef>
              <a:tabLst>
                <a:tab pos="5122545" algn="l"/>
              </a:tabLst>
            </a:pPr>
            <a:r>
              <a:rPr dirty="0" sz="1400" spc="50">
                <a:solidFill>
                  <a:srgbClr val="232323"/>
                </a:solidFill>
                <a:latin typeface="Times New Roman"/>
                <a:cs typeface="Times New Roman"/>
              </a:rPr>
              <a:t>Еерівнякам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суб'сктів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господарювання,</a:t>
            </a:r>
            <a:r>
              <a:rPr dirty="0" sz="1400" spc="22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363636"/>
                </a:solidFill>
                <a:latin typeface="Times New Roman"/>
                <a:cs typeface="Times New Roman"/>
              </a:rPr>
              <a:t>які</a:t>
            </a:r>
            <a:r>
              <a:rPr dirty="0" sz="1400" spc="325">
                <a:solidFill>
                  <a:srgbClr val="363636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282828"/>
                </a:solidFill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39284" y="3067811"/>
            <a:ext cx="23533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90650" algn="l"/>
              </a:tabLst>
            </a:pPr>
            <a:r>
              <a:rPr dirty="0" sz="1400" spc="-10">
                <a:solidFill>
                  <a:srgbClr val="212121"/>
                </a:solidFill>
                <a:latin typeface="Times New Roman"/>
                <a:cs typeface="Times New Roman"/>
              </a:rPr>
              <a:t>реалізаціею,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51515"/>
                </a:solidFill>
                <a:latin typeface="Times New Roman"/>
                <a:cs typeface="Times New Roman"/>
              </a:rPr>
              <a:t>зберіганням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885810" y="3067811"/>
            <a:ext cx="768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solidFill>
                  <a:srgbClr val="3B3B3B"/>
                </a:solidFill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97875" y="3272028"/>
            <a:ext cx="6050915" cy="5953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4833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2D2D2D"/>
                </a:solidFill>
                <a:latin typeface="Times New Roman"/>
                <a:cs typeface="Times New Roman"/>
              </a:rPr>
              <a:t>застосуваяням</a:t>
            </a:r>
            <a:r>
              <a:rPr dirty="0" sz="1400" spc="3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00" spc="50">
                <a:solidFill>
                  <a:srgbClr val="2A2A2A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3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D1D1D"/>
                </a:solidFill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marL="3150235" marR="86360" indent="-3810">
              <a:lnSpc>
                <a:spcPts val="1610"/>
              </a:lnSpc>
              <a:spcBef>
                <a:spcPts val="1575"/>
              </a:spcBef>
              <a:tabLst>
                <a:tab pos="4694555" algn="l"/>
              </a:tabLst>
            </a:pPr>
            <a:r>
              <a:rPr dirty="0" sz="1400" spc="45">
                <a:solidFill>
                  <a:srgbClr val="212121"/>
                </a:solidFill>
                <a:latin typeface="Times New Roman"/>
                <a:cs typeface="Times New Roman"/>
              </a:rPr>
              <a:t>Ееріввнкам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400" spc="45">
                <a:solidFill>
                  <a:srgbClr val="131313"/>
                </a:solidFill>
                <a:latin typeface="Times New Roman"/>
                <a:cs typeface="Times New Roman"/>
              </a:rPr>
              <a:t>теряторіальнях </a:t>
            </a:r>
            <a:r>
              <a:rPr dirty="0" sz="1400" spc="55">
                <a:solidFill>
                  <a:srgbClr val="2D2D2D"/>
                </a:solidFill>
                <a:latin typeface="Times New Roman"/>
                <a:cs typeface="Times New Roman"/>
              </a:rPr>
              <a:t>оргаяів</a:t>
            </a:r>
            <a:r>
              <a:rPr dirty="0" sz="1400" spc="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82828"/>
                </a:solidFill>
                <a:latin typeface="Times New Roman"/>
                <a:cs typeface="Times New Roman"/>
              </a:rPr>
              <a:t>Держлікслужбн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6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15875">
              <a:lnSpc>
                <a:spcPct val="100000"/>
              </a:lnSpc>
            </a:pPr>
            <a:r>
              <a:rPr dirty="0" sz="1400" spc="40">
                <a:solidFill>
                  <a:srgbClr val="232323"/>
                </a:solidFill>
                <a:latin typeface="Times New Roman"/>
                <a:cs typeface="Times New Roman"/>
              </a:rPr>
              <a:t>РОЗПОРЯДЖЕИНЯ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037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solidFill>
                  <a:srgbClr val="161616"/>
                </a:solidFill>
                <a:latin typeface="Cambria"/>
                <a:cs typeface="Cambria"/>
              </a:rPr>
              <a:t>Відповідно</a:t>
            </a:r>
            <a:r>
              <a:rPr dirty="0" sz="1400" spc="19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до</a:t>
            </a:r>
            <a:r>
              <a:rPr dirty="0" sz="1400" spc="6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111111"/>
                </a:solidFill>
                <a:latin typeface="Cambria"/>
                <a:cs typeface="Cambria"/>
              </a:rPr>
              <a:t>Конституції</a:t>
            </a:r>
            <a:r>
              <a:rPr dirty="0" sz="1400" spc="24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82828"/>
                </a:solidFill>
                <a:latin typeface="Cambria"/>
                <a:cs typeface="Cambria"/>
              </a:rPr>
              <a:t>України,</a:t>
            </a:r>
            <a:r>
              <a:rPr dirty="0" sz="1400" spc="19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181818"/>
                </a:solidFill>
                <a:latin typeface="Cambria"/>
                <a:cs typeface="Cambria"/>
              </a:rPr>
              <a:t>статей</a:t>
            </a:r>
            <a:r>
              <a:rPr dirty="0" sz="1400" spc="17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B3B3B"/>
                </a:solidFill>
                <a:latin typeface="Cambria"/>
                <a:cs typeface="Cambria"/>
              </a:rPr>
              <a:t>15,</a:t>
            </a:r>
            <a:r>
              <a:rPr dirty="0" sz="1400" spc="15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22,</a:t>
            </a:r>
            <a:r>
              <a:rPr dirty="0" sz="1400" spc="9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55</a:t>
            </a:r>
            <a:r>
              <a:rPr dirty="0" sz="1400" spc="10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242424"/>
                </a:solidFill>
                <a:latin typeface="Cambria"/>
                <a:cs typeface="Cambria"/>
              </a:rPr>
              <a:t>Закону</a:t>
            </a:r>
            <a:r>
              <a:rPr dirty="0" sz="1400" spc="27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Cambria"/>
                <a:cs typeface="Cambria"/>
              </a:rPr>
              <a:t>України</a:t>
            </a:r>
            <a:endParaRPr sz="1400">
              <a:latin typeface="Cambria"/>
              <a:cs typeface="Cambria"/>
            </a:endParaRPr>
          </a:p>
          <a:p>
            <a:pPr algn="just" marL="12700" marR="19685" indent="7620">
              <a:lnSpc>
                <a:spcPct val="113999"/>
              </a:lnSpc>
              <a:spcBef>
                <a:spcPts val="15"/>
              </a:spcBef>
            </a:pP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«Основи</a:t>
            </a:r>
            <a:r>
              <a:rPr dirty="0" sz="1350" spc="-7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1A1A1A"/>
                </a:solidFill>
                <a:latin typeface="Cambria"/>
                <a:cs typeface="Cambria"/>
              </a:rPr>
              <a:t>законодавства</a:t>
            </a:r>
            <a:r>
              <a:rPr dirty="0" sz="1350" spc="-3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32323"/>
                </a:solidFill>
                <a:latin typeface="Cambria"/>
                <a:cs typeface="Cambria"/>
              </a:rPr>
              <a:t>України</a:t>
            </a:r>
            <a:r>
              <a:rPr dirty="0" sz="1350" spc="-4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D2D2D"/>
                </a:solidFill>
                <a:latin typeface="Cambria"/>
                <a:cs typeface="Cambria"/>
              </a:rPr>
              <a:t>про</a:t>
            </a:r>
            <a:r>
              <a:rPr dirty="0" sz="1350" spc="-5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A2A2A"/>
                </a:solidFill>
                <a:latin typeface="Cambria"/>
                <a:cs typeface="Cambria"/>
              </a:rPr>
              <a:t>охорону</a:t>
            </a:r>
            <a:r>
              <a:rPr dirty="0" sz="1350" spc="3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111111"/>
                </a:solidFill>
                <a:latin typeface="Cambria"/>
                <a:cs typeface="Cambria"/>
              </a:rPr>
              <a:t>здоров'я»,</a:t>
            </a:r>
            <a:r>
              <a:rPr dirty="0" sz="1350" spc="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313131"/>
                </a:solidFill>
                <a:latin typeface="Cambria"/>
                <a:cs typeface="Cambria"/>
              </a:rPr>
              <a:t>статей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B2B2B"/>
                </a:solidFill>
                <a:latin typeface="Cambria"/>
                <a:cs typeface="Cambria"/>
              </a:rPr>
              <a:t>15,</a:t>
            </a:r>
            <a:r>
              <a:rPr dirty="0" sz="1350" spc="5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 spc="-70">
                <a:solidFill>
                  <a:srgbClr val="1A1A1A"/>
                </a:solidFill>
                <a:latin typeface="Cambria"/>
                <a:cs typeface="Cambria"/>
              </a:rPr>
              <a:t>17,</a:t>
            </a:r>
            <a:r>
              <a:rPr dirty="0" sz="1350" spc="-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75">
                <a:solidFill>
                  <a:srgbClr val="161616"/>
                </a:solidFill>
                <a:latin typeface="Cambria"/>
                <a:cs typeface="Cambria"/>
              </a:rPr>
              <a:t>21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42424"/>
                </a:solidFill>
                <a:latin typeface="Cambria"/>
                <a:cs typeface="Cambria"/>
              </a:rPr>
              <a:t>Закону </a:t>
            </a:r>
            <a:r>
              <a:rPr dirty="0" sz="1350">
                <a:solidFill>
                  <a:srgbClr val="0A0A0A"/>
                </a:solidFill>
                <a:latin typeface="Cambria"/>
                <a:cs typeface="Cambria"/>
              </a:rPr>
              <a:t>України</a:t>
            </a:r>
            <a:r>
              <a:rPr dirty="0" sz="1350" spc="165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«Про</a:t>
            </a:r>
            <a:r>
              <a:rPr dirty="0" sz="1350" spc="14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лікарські</a:t>
            </a:r>
            <a:r>
              <a:rPr dirty="0" sz="1350" spc="19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засоби»,</a:t>
            </a:r>
            <a:r>
              <a:rPr dirty="0" sz="1350" spc="15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Положення</a:t>
            </a:r>
            <a:r>
              <a:rPr dirty="0" sz="1350" spc="13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про</a:t>
            </a:r>
            <a:r>
              <a:rPr dirty="0" sz="1350" spc="13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Державну</a:t>
            </a:r>
            <a:r>
              <a:rPr dirty="0" sz="1350" spc="20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службу</a:t>
            </a:r>
            <a:r>
              <a:rPr dirty="0" sz="1350" spc="19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Cambria"/>
                <a:cs typeface="Cambria"/>
              </a:rPr>
              <a:t>України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з</a:t>
            </a:r>
            <a:r>
              <a:rPr dirty="0" sz="1350" spc="-6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70707"/>
                </a:solidFill>
                <a:latin typeface="Cambria"/>
                <a:cs typeface="Cambria"/>
              </a:rPr>
              <a:t>лікарських</a:t>
            </a:r>
            <a:r>
              <a:rPr dirty="0" sz="1350" spc="65">
                <a:solidFill>
                  <a:srgbClr val="070707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засобів</a:t>
            </a:r>
            <a:r>
              <a:rPr dirty="0" sz="1350" spc="-2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та</a:t>
            </a:r>
            <a:r>
              <a:rPr dirty="0" sz="1350" spc="-6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Cambria"/>
                <a:cs typeface="Cambria"/>
              </a:rPr>
              <a:t>контролю</a:t>
            </a:r>
            <a:r>
              <a:rPr dirty="0" sz="1350" spc="5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83838"/>
                </a:solidFill>
                <a:latin typeface="Cambria"/>
                <a:cs typeface="Cambria"/>
              </a:rPr>
              <a:t>за</a:t>
            </a:r>
            <a:r>
              <a:rPr dirty="0" sz="1350" spc="-5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161616"/>
                </a:solidFill>
                <a:latin typeface="Cambria"/>
                <a:cs typeface="Cambria"/>
              </a:rPr>
              <a:t>наркотиками,</a:t>
            </a:r>
            <a:r>
              <a:rPr dirty="0" sz="1350" spc="8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2F2F2F"/>
                </a:solidFill>
                <a:latin typeface="Cambria"/>
                <a:cs typeface="Cambria"/>
              </a:rPr>
              <a:t>затвердженого</a:t>
            </a:r>
            <a:r>
              <a:rPr dirty="0" sz="1350" spc="8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постановою </a:t>
            </a:r>
            <a:r>
              <a:rPr dirty="0" sz="1400" spc="-10">
                <a:latin typeface="Cambria"/>
                <a:cs typeface="Cambria"/>
              </a:rPr>
              <a:t>Кабінету</a:t>
            </a:r>
            <a:r>
              <a:rPr dirty="0" sz="1400" spc="105"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Міністрів</a:t>
            </a:r>
            <a:r>
              <a:rPr dirty="0" sz="1400" spc="105">
                <a:solidFill>
                  <a:srgbClr val="1A1A1A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Украіни</a:t>
            </a:r>
            <a:r>
              <a:rPr dirty="0" sz="1400" spc="46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43434"/>
                </a:solidFill>
                <a:latin typeface="Cambria"/>
                <a:cs typeface="Cambria"/>
              </a:rPr>
              <a:t>від</a:t>
            </a:r>
            <a:r>
              <a:rPr dirty="0" sz="1400" spc="100">
                <a:solidFill>
                  <a:srgbClr val="343434"/>
                </a:solidFill>
                <a:latin typeface="Cambria"/>
                <a:cs typeface="Cambria"/>
              </a:rPr>
              <a:t>  </a:t>
            </a:r>
            <a:r>
              <a:rPr dirty="0" sz="1400" spc="-40">
                <a:solidFill>
                  <a:srgbClr val="1F1F1F"/>
                </a:solidFill>
                <a:latin typeface="Cambria"/>
                <a:cs typeface="Cambria"/>
              </a:rPr>
              <a:t>12.08.2015</a:t>
            </a:r>
            <a:r>
              <a:rPr dirty="0" sz="1400" spc="11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dirty="0" sz="1400" spc="-380">
                <a:solidFill>
                  <a:srgbClr val="383838"/>
                </a:solidFill>
                <a:latin typeface="Cambria"/>
                <a:cs typeface="Cambria"/>
              </a:rPr>
              <a:t>№</a:t>
            </a:r>
            <a:r>
              <a:rPr dirty="0" sz="1400" spc="190">
                <a:solidFill>
                  <a:srgbClr val="383838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3B3B3B"/>
                </a:solidFill>
                <a:latin typeface="Cambria"/>
                <a:cs typeface="Cambria"/>
              </a:rPr>
              <a:t>647,</a:t>
            </a:r>
            <a:r>
              <a:rPr dirty="0" sz="1400" spc="41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62626"/>
                </a:solidFill>
                <a:latin typeface="Cambria"/>
                <a:cs typeface="Cambria"/>
              </a:rPr>
              <a:t>Порядку</a:t>
            </a:r>
            <a:r>
              <a:rPr dirty="0" sz="1400" spc="90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400" spc="-60">
                <a:solidFill>
                  <a:srgbClr val="262626"/>
                </a:solidFill>
                <a:latin typeface="Cambria"/>
                <a:cs typeface="Cambria"/>
              </a:rPr>
              <a:t>здійснення</a:t>
            </a:r>
            <a:endParaRPr sz="1400">
              <a:latin typeface="Cambria"/>
              <a:cs typeface="Cambria"/>
            </a:endParaRPr>
          </a:p>
          <a:p>
            <a:pPr algn="just" marL="23495">
              <a:lnSpc>
                <a:spcPct val="100000"/>
              </a:lnSpc>
              <a:spcBef>
                <a:spcPts val="615"/>
              </a:spcBef>
            </a:pPr>
            <a:r>
              <a:rPr dirty="0" sz="1000" spc="50">
                <a:solidFill>
                  <a:srgbClr val="131313"/>
                </a:solidFill>
                <a:latin typeface="Cambria"/>
                <a:cs typeface="Cambria"/>
              </a:rPr>
              <a:t>Дe)ЗЖdBHOЮ</a:t>
            </a:r>
            <a:r>
              <a:rPr dirty="0" sz="1000" spc="220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000" spc="45">
                <a:solidFill>
                  <a:srgbClr val="2B2B2B"/>
                </a:solidFill>
                <a:latin typeface="Cambria"/>
                <a:cs typeface="Cambria"/>
              </a:rPr>
              <a:t>KOHTQOШO</a:t>
            </a:r>
            <a:r>
              <a:rPr dirty="0" sz="1000" spc="220">
                <a:solidFill>
                  <a:srgbClr val="2B2B2B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232323"/>
                </a:solidFill>
                <a:latin typeface="Cambria"/>
                <a:cs typeface="Cambria"/>
              </a:rPr>
              <a:t>ЯКОСТі</a:t>
            </a:r>
            <a:r>
              <a:rPr dirty="0" sz="1000" spc="220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181818"/>
                </a:solidFill>
                <a:latin typeface="Cambria"/>
                <a:cs typeface="Cambria"/>
              </a:rPr>
              <a:t>ЛЇК£t)ЗСЬЕИХ</a:t>
            </a:r>
            <a:r>
              <a:rPr dirty="0" sz="1000" spc="210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000" spc="55">
                <a:solidFill>
                  <a:srgbClr val="1A1A1A"/>
                </a:solidFill>
                <a:latin typeface="Cambria"/>
                <a:cs typeface="Cambria"/>
              </a:rPr>
              <a:t>ЗБСО</a:t>
            </a:r>
            <a:r>
              <a:rPr dirty="0" sz="1000" spc="49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1A1A1A"/>
                </a:solidFill>
                <a:latin typeface="Cambria"/>
                <a:cs typeface="Cambria"/>
              </a:rPr>
              <a:t>iB,</a:t>
            </a:r>
            <a:r>
              <a:rPr dirty="0" sz="1000" spc="305">
                <a:solidFill>
                  <a:srgbClr val="1A1A1A"/>
                </a:solidFill>
                <a:latin typeface="Cambria"/>
                <a:cs typeface="Cambria"/>
              </a:rPr>
              <a:t>  </a:t>
            </a:r>
            <a:r>
              <a:rPr dirty="0" sz="1000" spc="50">
                <a:solidFill>
                  <a:srgbClr val="343434"/>
                </a:solidFill>
                <a:latin typeface="Cambria"/>
                <a:cs typeface="Cambria"/>
              </a:rPr>
              <a:t>ІДО</a:t>
            </a:r>
            <a:r>
              <a:rPr dirty="0" sz="1000" spc="180">
                <a:solidFill>
                  <a:srgbClr val="343434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242424"/>
                </a:solidFill>
                <a:latin typeface="Cambria"/>
                <a:cs typeface="Cambria"/>
              </a:rPr>
              <a:t>ВВОЗЯТЬСЯ</a:t>
            </a:r>
            <a:r>
              <a:rPr dirty="0" sz="1000" spc="200">
                <a:solidFill>
                  <a:srgbClr val="242424"/>
                </a:solidFill>
                <a:latin typeface="Cambria"/>
                <a:cs typeface="Cambria"/>
              </a:rPr>
              <a:t>  </a:t>
            </a:r>
            <a:r>
              <a:rPr dirty="0" sz="1000">
                <a:solidFill>
                  <a:srgbClr val="262626"/>
                </a:solidFill>
                <a:latin typeface="Cambria"/>
                <a:cs typeface="Cambria"/>
              </a:rPr>
              <a:t>В</a:t>
            </a:r>
            <a:r>
              <a:rPr dirty="0" sz="1000" spc="430">
                <a:solidFill>
                  <a:srgbClr val="262626"/>
                </a:solidFill>
                <a:latin typeface="Cambria"/>
                <a:cs typeface="Cambria"/>
              </a:rPr>
              <a:t>   </a:t>
            </a:r>
            <a:r>
              <a:rPr dirty="0" sz="1000">
                <a:solidFill>
                  <a:srgbClr val="151515"/>
                </a:solidFill>
                <a:latin typeface="Cambria"/>
                <a:cs typeface="Cambria"/>
              </a:rPr>
              <a:t>К]ЭаЇ</a:t>
            </a:r>
            <a:r>
              <a:rPr dirty="0" sz="1000" spc="280">
                <a:solidFill>
                  <a:srgbClr val="151515"/>
                </a:solidFill>
                <a:latin typeface="Cambria"/>
                <a:cs typeface="Cambria"/>
              </a:rPr>
              <a:t>   </a:t>
            </a:r>
            <a:r>
              <a:rPr dirty="0" sz="1000" spc="-50">
                <a:solidFill>
                  <a:srgbClr val="151515"/>
                </a:solidFill>
                <a:latin typeface="Cambria"/>
                <a:cs typeface="Cambria"/>
              </a:rPr>
              <a:t>,</a:t>
            </a:r>
            <a:endParaRPr sz="1000">
              <a:latin typeface="Cambria"/>
              <a:cs typeface="Cambria"/>
            </a:endParaRPr>
          </a:p>
          <a:p>
            <a:pPr algn="just" marL="16510" marR="5080" indent="-635">
              <a:lnSpc>
                <a:spcPct val="113300"/>
              </a:lnSpc>
              <a:spcBef>
                <a:spcPts val="50"/>
              </a:spcBef>
            </a:pPr>
            <a:r>
              <a:rPr dirty="0" sz="1400" spc="-60">
                <a:latin typeface="Cambria"/>
                <a:cs typeface="Cambria"/>
              </a:rPr>
              <a:t>затвердженого</a:t>
            </a:r>
            <a:r>
              <a:rPr dirty="0" sz="1400" spc="-10"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1A1A1A"/>
                </a:solidFill>
                <a:latin typeface="Cambria"/>
                <a:cs typeface="Cambria"/>
              </a:rPr>
              <a:t>постановою</a:t>
            </a:r>
            <a:r>
              <a:rPr dirty="0" sz="1400" spc="2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282828"/>
                </a:solidFill>
                <a:latin typeface="Cambria"/>
                <a:cs typeface="Cambria"/>
              </a:rPr>
              <a:t>Кабінету</a:t>
            </a:r>
            <a:r>
              <a:rPr dirty="0" sz="1400" spc="4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Міністрів</a:t>
            </a:r>
            <a:r>
              <a:rPr dirty="0" sz="1400" spc="3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2A2A2A"/>
                </a:solidFill>
                <a:latin typeface="Cambria"/>
                <a:cs typeface="Cambria"/>
              </a:rPr>
              <a:t>України</a:t>
            </a:r>
            <a:r>
              <a:rPr dirty="0" sz="1400" spc="-1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від</a:t>
            </a:r>
            <a:r>
              <a:rPr dirty="0" sz="1400" spc="-1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0F0F0F"/>
                </a:solidFill>
                <a:latin typeface="Cambria"/>
                <a:cs typeface="Cambria"/>
              </a:rPr>
              <a:t>14.09.2005</a:t>
            </a:r>
            <a:r>
              <a:rPr dirty="0" sz="1400" spc="2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350">
                <a:solidFill>
                  <a:srgbClr val="363636"/>
                </a:solidFill>
                <a:latin typeface="Cambria"/>
                <a:cs typeface="Cambria"/>
              </a:rPr>
              <a:t>№</a:t>
            </a:r>
            <a:r>
              <a:rPr dirty="0" sz="1400" spc="27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400" spc="-20">
                <a:solidFill>
                  <a:srgbClr val="262626"/>
                </a:solidFill>
                <a:latin typeface="Cambria"/>
                <a:cs typeface="Cambria"/>
              </a:rPr>
              <a:t>902,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пункту</a:t>
            </a:r>
            <a:r>
              <a:rPr dirty="0" sz="1350" spc="315">
                <a:solidFill>
                  <a:srgbClr val="151515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3.2.3</a:t>
            </a:r>
            <a:r>
              <a:rPr dirty="0" sz="1350" spc="270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Порядку</a:t>
            </a:r>
            <a:r>
              <a:rPr dirty="0" sz="1350" spc="295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встановлення</a:t>
            </a:r>
            <a:r>
              <a:rPr dirty="0" sz="1350" spc="290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заборони</a:t>
            </a:r>
            <a:r>
              <a:rPr dirty="0" sz="1350" spc="285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(тимчасової</a:t>
            </a:r>
            <a:r>
              <a:rPr dirty="0" sz="1350" spc="310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350" spc="-25">
                <a:solidFill>
                  <a:srgbClr val="131313"/>
                </a:solidFill>
                <a:latin typeface="Cambria"/>
                <a:cs typeface="Cambria"/>
              </a:rPr>
              <a:t>заборони)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та</a:t>
            </a:r>
            <a:r>
              <a:rPr dirty="0" sz="1350" spc="6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0E0E0E"/>
                </a:solidFill>
                <a:latin typeface="Cambria"/>
                <a:cs typeface="Cambria"/>
              </a:rPr>
              <a:t>поновлення</a:t>
            </a:r>
            <a:r>
              <a:rPr dirty="0" sz="1350" spc="13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обігу</a:t>
            </a:r>
            <a:r>
              <a:rPr dirty="0" sz="1350" spc="10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Cambria"/>
                <a:cs typeface="Cambria"/>
              </a:rPr>
              <a:t>лікарських</a:t>
            </a:r>
            <a:r>
              <a:rPr dirty="0" sz="1350" spc="11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засобів</a:t>
            </a:r>
            <a:r>
              <a:rPr dirty="0" sz="1350" spc="6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на</a:t>
            </a:r>
            <a:r>
              <a:rPr dirty="0" sz="1350" spc="7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333333"/>
                </a:solidFill>
                <a:latin typeface="Cambria"/>
                <a:cs typeface="Cambria"/>
              </a:rPr>
              <a:t>території</a:t>
            </a:r>
            <a:r>
              <a:rPr dirty="0" sz="1350" spc="9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України,</a:t>
            </a:r>
            <a:r>
              <a:rPr dirty="0" sz="1350" spc="13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затвердженого </a:t>
            </a:r>
            <a:r>
              <a:rPr dirty="0" sz="1350">
                <a:latin typeface="Cambria"/>
                <a:cs typeface="Cambria"/>
              </a:rPr>
              <a:t>наказом</a:t>
            </a:r>
            <a:r>
              <a:rPr dirty="0" sz="1350" spc="10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135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охорони</a:t>
            </a:r>
            <a:r>
              <a:rPr dirty="0" sz="1350" spc="110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здоров'я</a:t>
            </a:r>
            <a:r>
              <a:rPr dirty="0" sz="1350" spc="125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України</a:t>
            </a:r>
            <a:r>
              <a:rPr dirty="0" sz="1350" spc="120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42424"/>
                </a:solidFill>
                <a:latin typeface="Cambria"/>
                <a:cs typeface="Cambria"/>
              </a:rPr>
              <a:t>від</a:t>
            </a:r>
            <a:r>
              <a:rPr dirty="0" sz="1350" spc="459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22.11.2011</a:t>
            </a:r>
            <a:r>
              <a:rPr dirty="0" sz="1350" spc="165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 spc="-295">
                <a:solidFill>
                  <a:srgbClr val="313131"/>
                </a:solidFill>
                <a:latin typeface="Cambria"/>
                <a:cs typeface="Cambria"/>
              </a:rPr>
              <a:t>№</a:t>
            </a:r>
            <a:r>
              <a:rPr dirty="0" sz="1350" spc="250">
                <a:solidFill>
                  <a:srgbClr val="313131"/>
                </a:solidFill>
                <a:latin typeface="Cambria"/>
                <a:cs typeface="Cambria"/>
              </a:rPr>
              <a:t>  </a:t>
            </a:r>
            <a:r>
              <a:rPr dirty="0" sz="1350" spc="-25">
                <a:solidFill>
                  <a:srgbClr val="1F1F1F"/>
                </a:solidFill>
                <a:latin typeface="Cambria"/>
                <a:cs typeface="Cambria"/>
              </a:rPr>
              <a:t>809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(зі</a:t>
            </a:r>
            <a:r>
              <a:rPr dirty="0" sz="1400" spc="31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змінами),</a:t>
            </a:r>
            <a:r>
              <a:rPr dirty="0" sz="1400" spc="37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81818"/>
                </a:solidFill>
                <a:latin typeface="Cambria"/>
                <a:cs typeface="Cambria"/>
              </a:rPr>
              <a:t>заресстрованого</a:t>
            </a:r>
            <a:r>
              <a:rPr dirty="0" sz="1400" spc="204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Міністерством</a:t>
            </a:r>
            <a:r>
              <a:rPr dirty="0" sz="1400" spc="36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іостиції</a:t>
            </a:r>
            <a:r>
              <a:rPr dirty="0" sz="1400" spc="37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України</a:t>
            </a:r>
            <a:r>
              <a:rPr dirty="0" sz="1400" spc="30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30.01.2012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за</a:t>
            </a:r>
            <a:r>
              <a:rPr dirty="0" sz="1400" spc="-3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A0A0A"/>
                </a:solidFill>
                <a:latin typeface="Cambria"/>
                <a:cs typeface="Cambria"/>
              </a:rPr>
              <a:t>N</a:t>
            </a:r>
            <a:r>
              <a:rPr dirty="0" sz="1400" spc="434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400" spc="-90">
                <a:solidFill>
                  <a:srgbClr val="0A0A0A"/>
                </a:solidFill>
                <a:latin typeface="Cambria"/>
                <a:cs typeface="Cambria"/>
              </a:rPr>
              <a:t>126/20439,</a:t>
            </a:r>
            <a:r>
              <a:rPr dirty="0" sz="1400" spc="65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F2F2F"/>
                </a:solidFill>
                <a:latin typeface="Cambria"/>
                <a:cs typeface="Cambria"/>
              </a:rPr>
              <a:t>Порядку</a:t>
            </a:r>
            <a:r>
              <a:rPr dirty="0" sz="1400" spc="6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1C1C1C"/>
                </a:solidFill>
                <a:latin typeface="Cambria"/>
                <a:cs typeface="Cambria"/>
              </a:rPr>
              <a:t>контролю</a:t>
            </a:r>
            <a:r>
              <a:rPr dirty="0" sz="1400" spc="11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2A2A2A"/>
                </a:solidFill>
                <a:latin typeface="Cambria"/>
                <a:cs typeface="Cambria"/>
              </a:rPr>
              <a:t>якості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282828"/>
                </a:solidFill>
                <a:latin typeface="Cambria"/>
                <a:cs typeface="Cambria"/>
              </a:rPr>
              <a:t>пікарськях</a:t>
            </a:r>
            <a:r>
              <a:rPr dirty="0" sz="1400" spc="7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12121"/>
                </a:solidFill>
                <a:latin typeface="Cambria"/>
                <a:cs typeface="Cambria"/>
              </a:rPr>
              <a:t>засобів</a:t>
            </a:r>
            <a:r>
              <a:rPr dirty="0" sz="140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під</a:t>
            </a:r>
            <a:r>
              <a:rPr dirty="0" sz="1400" spc="2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час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82828"/>
                </a:solidFill>
                <a:latin typeface="Cambria"/>
                <a:cs typeface="Cambria"/>
              </a:rPr>
              <a:t>оптової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та</a:t>
            </a:r>
            <a:r>
              <a:rPr dirty="0" sz="1350" spc="-7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80808"/>
                </a:solidFill>
                <a:latin typeface="Cambria"/>
                <a:cs typeface="Cambria"/>
              </a:rPr>
              <a:t>роздрібної</a:t>
            </a:r>
            <a:r>
              <a:rPr dirty="0" sz="1350" spc="-3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торгівлі,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затвердженого</a:t>
            </a:r>
            <a:r>
              <a:rPr dirty="0" sz="1350" spc="10"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81818"/>
                </a:solidFill>
                <a:latin typeface="Cambria"/>
                <a:cs typeface="Cambria"/>
              </a:rPr>
              <a:t>наказом</a:t>
            </a:r>
            <a:r>
              <a:rPr dirty="0" sz="1350" spc="-5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4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охорони </a:t>
            </a:r>
            <a:r>
              <a:rPr dirty="0" sz="1350" spc="-10">
                <a:solidFill>
                  <a:srgbClr val="212121"/>
                </a:solidFill>
                <a:latin typeface="Cambria"/>
                <a:cs typeface="Cambria"/>
              </a:rPr>
              <a:t>здоров'я 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України</a:t>
            </a:r>
            <a:r>
              <a:rPr dirty="0" sz="1350" spc="-6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від</a:t>
            </a:r>
            <a:r>
              <a:rPr dirty="0" sz="1350" spc="-7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151515"/>
                </a:solidFill>
                <a:latin typeface="Cambria"/>
                <a:cs typeface="Cambria"/>
              </a:rPr>
              <a:t>29.09.2014</a:t>
            </a:r>
            <a:r>
              <a:rPr dirty="0" sz="1350" spc="-4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 spc="-114">
                <a:solidFill>
                  <a:srgbClr val="1D1D1D"/>
                </a:solidFill>
                <a:latin typeface="Cambria"/>
                <a:cs typeface="Cambria"/>
              </a:rPr>
              <a:t>Кв</a:t>
            </a:r>
            <a:r>
              <a:rPr dirty="0" sz="1350" spc="4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677, </a:t>
            </a:r>
            <a:r>
              <a:rPr dirty="0" sz="1350" spc="-45">
                <a:solidFill>
                  <a:srgbClr val="232323"/>
                </a:solidFill>
                <a:latin typeface="Cambria"/>
                <a:cs typeface="Cambria"/>
              </a:rPr>
              <a:t>зареестрованого</a:t>
            </a:r>
            <a:r>
              <a:rPr dirty="0" sz="1350" spc="-3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A2A2A"/>
                </a:solidFill>
                <a:latin typeface="Cambria"/>
                <a:cs typeface="Cambria"/>
              </a:rPr>
              <a:t>Міністерством</a:t>
            </a:r>
            <a:r>
              <a:rPr dirty="0" sz="1350" spc="7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юстиції</a:t>
            </a:r>
            <a:r>
              <a:rPr dirty="0" sz="1350" spc="5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Cambria"/>
                <a:cs typeface="Cambria"/>
              </a:rPr>
              <a:t>України </a:t>
            </a:r>
            <a:r>
              <a:rPr dirty="0" sz="1350" spc="-25">
                <a:solidFill>
                  <a:srgbClr val="0F0F0F"/>
                </a:solidFill>
                <a:latin typeface="Cambria"/>
                <a:cs typeface="Cambria"/>
              </a:rPr>
              <a:t>26.11.2014</a:t>
            </a:r>
            <a:r>
              <a:rPr dirty="0" sz="1350" spc="-5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1C1C1C"/>
                </a:solidFill>
                <a:latin typeface="Cambria"/>
                <a:cs typeface="Cambria"/>
              </a:rPr>
              <a:t>за</a:t>
            </a:r>
            <a:r>
              <a:rPr dirty="0" sz="1350" spc="-2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N</a:t>
            </a:r>
            <a:r>
              <a:rPr dirty="0" sz="1350" spc="459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85">
                <a:solidFill>
                  <a:srgbClr val="282828"/>
                </a:solidFill>
                <a:latin typeface="Cambria"/>
                <a:cs typeface="Cambria"/>
              </a:rPr>
              <a:t>1515/26292,</a:t>
            </a:r>
            <a:r>
              <a:rPr dirty="0" sz="1350" spc="10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Cambria"/>
                <a:cs typeface="Cambria"/>
              </a:rPr>
              <a:t>Правил</a:t>
            </a:r>
            <a:r>
              <a:rPr dirty="0" sz="1350" spc="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51515"/>
                </a:solidFill>
                <a:latin typeface="Cambria"/>
                <a:cs typeface="Cambria"/>
              </a:rPr>
              <a:t>утипізації</a:t>
            </a:r>
            <a:r>
              <a:rPr dirty="0" sz="1350" spc="1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414141"/>
                </a:solidFill>
                <a:latin typeface="Cambria"/>
                <a:cs typeface="Cambria"/>
              </a:rPr>
              <a:t>та</a:t>
            </a:r>
            <a:r>
              <a:rPr dirty="0" sz="1350" spc="-2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242424"/>
                </a:solidFill>
                <a:latin typeface="Cambria"/>
                <a:cs typeface="Cambria"/>
              </a:rPr>
              <a:t>знищення</a:t>
            </a:r>
            <a:r>
              <a:rPr dirty="0" sz="1350" spc="3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161616"/>
                </a:solidFill>
                <a:latin typeface="Cambria"/>
                <a:cs typeface="Cambria"/>
              </a:rPr>
              <a:t>лікарських</a:t>
            </a:r>
            <a:r>
              <a:rPr dirty="0" sz="1350" spc="7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51515"/>
                </a:solidFill>
                <a:latin typeface="Cambria"/>
                <a:cs typeface="Cambria"/>
              </a:rPr>
              <a:t>засобів, </a:t>
            </a:r>
            <a:r>
              <a:rPr dirty="0" sz="1350" spc="-35">
                <a:latin typeface="Cambria"/>
                <a:cs typeface="Cambria"/>
              </a:rPr>
              <a:t>затверджених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1A1A1A"/>
                </a:solidFill>
                <a:latin typeface="Cambria"/>
                <a:cs typeface="Cambria"/>
              </a:rPr>
              <a:t>наказом</a:t>
            </a:r>
            <a:r>
              <a:rPr dirty="0" sz="1350" spc="4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Міністерства</a:t>
            </a:r>
            <a:r>
              <a:rPr dirty="0" sz="1350" spc="13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Cambria"/>
                <a:cs typeface="Cambria"/>
              </a:rPr>
              <a:t>охорони</a:t>
            </a:r>
            <a:r>
              <a:rPr dirty="0" sz="1350" spc="7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F2F2F"/>
                </a:solidFill>
                <a:latin typeface="Cambria"/>
                <a:cs typeface="Cambria"/>
              </a:rPr>
              <a:t>здоров'я</a:t>
            </a:r>
            <a:r>
              <a:rPr dirty="0" sz="1350" spc="10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42424"/>
                </a:solidFill>
                <a:latin typeface="Cambria"/>
                <a:cs typeface="Cambria"/>
              </a:rPr>
              <a:t>України</a:t>
            </a:r>
            <a:r>
              <a:rPr dirty="0" sz="1350" spc="8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від</a:t>
            </a:r>
            <a:r>
              <a:rPr dirty="0" sz="1350" spc="2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Cambria"/>
                <a:cs typeface="Cambria"/>
              </a:rPr>
              <a:t>24.04.2015</a:t>
            </a:r>
            <a:endParaRPr sz="1350">
              <a:latin typeface="Cambria"/>
              <a:cs typeface="Cambria"/>
            </a:endParaRPr>
          </a:p>
          <a:p>
            <a:pPr algn="just" marL="34290" marR="15875" indent="-9525">
              <a:lnSpc>
                <a:spcPct val="111400"/>
              </a:lnSpc>
              <a:spcBef>
                <a:spcPts val="10"/>
              </a:spcBef>
            </a:pPr>
            <a:r>
              <a:rPr dirty="0" sz="1400">
                <a:solidFill>
                  <a:srgbClr val="0F0F0F"/>
                </a:solidFill>
                <a:latin typeface="Cambria"/>
                <a:cs typeface="Cambria"/>
              </a:rPr>
              <a:t>№242,</a:t>
            </a:r>
            <a:r>
              <a:rPr dirty="0" sz="1400" spc="195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зареестрованях</a:t>
            </a:r>
            <a:r>
              <a:rPr dirty="0" sz="1400" spc="130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Міністерством</a:t>
            </a:r>
            <a:r>
              <a:rPr dirty="0" sz="1400" spc="185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юстиції</a:t>
            </a:r>
            <a:r>
              <a:rPr dirty="0" sz="1400" spc="200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України</a:t>
            </a:r>
            <a:r>
              <a:rPr dirty="0" sz="1400" spc="170">
                <a:solidFill>
                  <a:srgbClr val="181818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82828"/>
                </a:solidFill>
                <a:latin typeface="Cambria"/>
                <a:cs typeface="Cambria"/>
              </a:rPr>
              <a:t>від</a:t>
            </a:r>
            <a:r>
              <a:rPr dirty="0" sz="1400" spc="185">
                <a:solidFill>
                  <a:srgbClr val="282828"/>
                </a:solidFill>
                <a:latin typeface="Cambria"/>
                <a:cs typeface="Cambria"/>
              </a:rPr>
              <a:t>  </a:t>
            </a:r>
            <a:r>
              <a:rPr dirty="0" sz="1400" spc="-60">
                <a:solidFill>
                  <a:srgbClr val="0F0F0F"/>
                </a:solidFill>
                <a:latin typeface="Cambria"/>
                <a:cs typeface="Cambria"/>
              </a:rPr>
              <a:t>18.05.2015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за</a:t>
            </a:r>
            <a:r>
              <a:rPr dirty="0" sz="1400" spc="110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400" spc="-350">
                <a:solidFill>
                  <a:srgbClr val="0C0C0C"/>
                </a:solidFill>
                <a:latin typeface="Cambria"/>
                <a:cs typeface="Cambria"/>
              </a:rPr>
              <a:t>№</a:t>
            </a:r>
            <a:r>
              <a:rPr dirty="0" sz="1400" spc="28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242424"/>
                </a:solidFill>
                <a:latin typeface="Cambria"/>
                <a:cs typeface="Cambria"/>
              </a:rPr>
              <a:t>550/26995,</a:t>
            </a:r>
            <a:r>
              <a:rPr dirty="0" sz="1400" spc="229">
                <a:solidFill>
                  <a:srgbClr val="242424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яа</a:t>
            </a:r>
            <a:r>
              <a:rPr dirty="0" sz="1400" spc="140">
                <a:solidFill>
                  <a:srgbClr val="2F2F2F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підставі</a:t>
            </a:r>
            <a:r>
              <a:rPr dirty="0" sz="1400" spc="195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400" spc="-40">
                <a:solidFill>
                  <a:srgbClr val="1C1C1C"/>
                </a:solidFill>
                <a:latin typeface="Cambria"/>
                <a:cs typeface="Cambria"/>
              </a:rPr>
              <a:t>надходження</a:t>
            </a:r>
            <a:r>
              <a:rPr dirty="0" sz="1400" spc="20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400" spc="-35">
                <a:solidFill>
                  <a:srgbClr val="1D1D1D"/>
                </a:solidFill>
                <a:latin typeface="Cambria"/>
                <a:cs typeface="Cambria"/>
              </a:rPr>
              <a:t>міжнародного</a:t>
            </a:r>
            <a:r>
              <a:rPr dirty="0" sz="1400" spc="210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400" spc="-65">
                <a:solidFill>
                  <a:srgbClr val="1C1C1C"/>
                </a:solidFill>
                <a:latin typeface="Cambria"/>
                <a:cs typeface="Cambria"/>
              </a:rPr>
              <a:t>повідомлення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08691" y="9200288"/>
            <a:ext cx="3042920" cy="7296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 indent="73660">
              <a:lnSpc>
                <a:spcPct val="111200"/>
              </a:lnSpc>
              <a:spcBef>
                <a:spcPts val="110"/>
              </a:spcBef>
            </a:pPr>
            <a:r>
              <a:rPr dirty="0" sz="1350" spc="-75">
                <a:solidFill>
                  <a:srgbClr val="2F2F2F"/>
                </a:solidFill>
                <a:latin typeface="Cambria"/>
                <a:cs typeface="Cambria"/>
              </a:rPr>
              <a:t>PL/1/130/01</a:t>
            </a:r>
            <a:r>
              <a:rPr dirty="0" sz="1350" spc="16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63636"/>
                </a:solidFill>
                <a:latin typeface="Cambria"/>
                <a:cs typeface="Cambria"/>
              </a:rPr>
              <a:t>щодо</a:t>
            </a:r>
            <a:r>
              <a:rPr dirty="0" sz="1350" spc="4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виявлення</a:t>
            </a:r>
            <a:r>
              <a:rPr dirty="0" sz="1350" spc="8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0E0E0E"/>
                </a:solidFill>
                <a:latin typeface="Cambria"/>
                <a:cs typeface="Cambria"/>
              </a:rPr>
              <a:t>знаяних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час</a:t>
            </a:r>
            <a:r>
              <a:rPr dirty="0" sz="1400" spc="140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інспекції</a:t>
            </a:r>
            <a:r>
              <a:rPr dirty="0" sz="1400" spc="125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FDAв</a:t>
            </a:r>
            <a:r>
              <a:rPr dirty="0" sz="1400" spc="2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нaд‹gu</a:t>
            </a:r>
            <a:r>
              <a:rPr dirty="0" sz="1400" spc="270">
                <a:latin typeface="Cambria"/>
                <a:cs typeface="Cambria"/>
              </a:rPr>
              <a:t>   </a:t>
            </a:r>
            <a:r>
              <a:rPr dirty="0" sz="1400">
                <a:latin typeface="Cambria"/>
                <a:cs typeface="Cambria"/>
              </a:rPr>
              <a:t>щJg</a:t>
            </a:r>
            <a:r>
              <a:rPr dirty="0" sz="1400" spc="360">
                <a:latin typeface="Cambria"/>
                <a:cs typeface="Cambria"/>
              </a:rPr>
              <a:t>  </a:t>
            </a:r>
            <a:r>
              <a:rPr dirty="0" sz="1400" spc="-50">
                <a:latin typeface="Cambria"/>
                <a:cs typeface="Cambria"/>
              </a:rPr>
              <a:t>у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Ѕ.А.,</a:t>
            </a:r>
            <a:r>
              <a:rPr dirty="0" sz="1400" spc="4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Rodopi,</a:t>
            </a:r>
            <a:r>
              <a:rPr dirty="0" sz="1400" spc="4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Evrou,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17792" y="9200288"/>
            <a:ext cx="2944495" cy="92329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5240" marR="5080" indent="-3175">
              <a:lnSpc>
                <a:spcPct val="111200"/>
              </a:lnSpc>
              <a:spcBef>
                <a:spcPts val="110"/>
              </a:spcBef>
            </a:pP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від</a:t>
            </a:r>
            <a:r>
              <a:rPr dirty="0" sz="1350" spc="22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регуляторного</a:t>
            </a:r>
            <a:r>
              <a:rPr dirty="0" sz="1350" spc="31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органу</a:t>
            </a:r>
            <a:r>
              <a:rPr dirty="0" sz="1350" spc="24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Польщі</a:t>
            </a:r>
            <a:r>
              <a:rPr dirty="0" sz="1350" spc="265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solidFill>
                  <a:srgbClr val="2B2B2B"/>
                </a:solidFill>
                <a:latin typeface="Cambria"/>
                <a:cs typeface="Cambria"/>
              </a:rPr>
              <a:t>N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порушень</a:t>
            </a:r>
            <a:r>
              <a:rPr dirty="0" sz="1400" spc="24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асептичних</a:t>
            </a:r>
            <a:r>
              <a:rPr dirty="0" sz="1400" spc="25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12121"/>
                </a:solidFill>
                <a:latin typeface="Cambria"/>
                <a:cs typeface="Cambria"/>
              </a:rPr>
              <a:t>процесів</a:t>
            </a:r>
            <a:r>
              <a:rPr dirty="0" sz="1400" spc="204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313131"/>
                </a:solidFill>
                <a:latin typeface="Cambria"/>
                <a:cs typeface="Cambria"/>
              </a:rPr>
              <a:t>під </a:t>
            </a:r>
            <a:r>
              <a:rPr dirty="0" sz="1400">
                <a:latin typeface="Times New Roman"/>
                <a:cs typeface="Times New Roman"/>
              </a:rPr>
              <a:t>майданчику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Pharmathen</a:t>
            </a:r>
            <a:r>
              <a:rPr dirty="0" sz="1400" spc="4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D1D1D"/>
                </a:solidFill>
                <a:latin typeface="Times New Roman"/>
                <a:cs typeface="Times New Roman"/>
              </a:rPr>
              <a:t>Intemaйonal</a:t>
            </a:r>
            <a:endParaRPr sz="1400">
              <a:latin typeface="Times New Roman"/>
              <a:cs typeface="Times New Roman"/>
            </a:endParaRPr>
          </a:p>
          <a:p>
            <a:pPr marL="1462405">
              <a:lnSpc>
                <a:spcPct val="100000"/>
              </a:lnSpc>
              <a:spcBef>
                <a:spcPts val="505"/>
              </a:spcBef>
            </a:pPr>
            <a:r>
              <a:rPr dirty="0" sz="850" spc="-10">
                <a:solidFill>
                  <a:srgbClr val="3B3B3B"/>
                </a:solidFill>
                <a:latin typeface="Lucida Sans Unicode"/>
                <a:cs typeface="Lucida Sans Unicode"/>
              </a:rPr>
              <a:t>Держлікслужба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466263" y="10074402"/>
            <a:ext cx="217297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95">
                <a:solidFill>
                  <a:srgbClr val="383838"/>
                </a:solidFill>
                <a:latin typeface="Lucida Sans Unicode"/>
                <a:cs typeface="Lucida Sans Unicode"/>
              </a:rPr>
              <a:t>Nэ9-</a:t>
            </a:r>
            <a:r>
              <a:rPr dirty="0" sz="950" spc="-90">
                <a:solidFill>
                  <a:srgbClr val="383838"/>
                </a:solidFill>
                <a:latin typeface="Lucida Sans Unicode"/>
                <a:cs typeface="Lucida Sans Unicode"/>
              </a:rPr>
              <a:t>001.3/002.0/17-</a:t>
            </a:r>
            <a:r>
              <a:rPr dirty="0" sz="950" spc="-95">
                <a:solidFill>
                  <a:srgbClr val="383838"/>
                </a:solidFill>
                <a:latin typeface="Lucida Sans Unicode"/>
                <a:cs typeface="Lucida Sans Unicode"/>
              </a:rPr>
              <a:t>26</a:t>
            </a:r>
            <a:r>
              <a:rPr dirty="0" sz="950" spc="-8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565656"/>
                </a:solidFill>
                <a:latin typeface="Lucida Sans Unicode"/>
                <a:cs typeface="Lucida Sans Unicode"/>
              </a:rPr>
              <a:t>від</a:t>
            </a:r>
            <a:r>
              <a:rPr dirty="0" sz="950" spc="25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45">
                <a:solidFill>
                  <a:srgbClr val="565656"/>
                </a:solidFill>
                <a:latin typeface="Lucida Sans Unicode"/>
                <a:cs typeface="Lucida Sans Unicode"/>
              </a:rPr>
              <a:t>14.01.2026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49040" y="9915397"/>
            <a:ext cx="958215" cy="440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139">
              <a:lnSpc>
                <a:spcPts val="1210"/>
              </a:lnSpc>
              <a:spcBef>
                <a:spcPts val="100"/>
              </a:spcBef>
            </a:pPr>
            <a:r>
              <a:rPr dirty="0" sz="1050" spc="-25">
                <a:latin typeface="Times New Roman"/>
                <a:cs typeface="Times New Roman"/>
              </a:rPr>
              <a:t>наряотчками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38100">
              <a:lnSpc>
                <a:spcPts val="975"/>
              </a:lnSpc>
            </a:pPr>
            <a:r>
              <a:rPr dirty="0" baseline="8771" sz="1425" spc="-15">
                <a:latin typeface="Times New Roman"/>
                <a:cs typeface="Times New Roman"/>
              </a:rPr>
              <a:t>Кір</a:t>
            </a:r>
            <a:r>
              <a:rPr dirty="0" baseline="2923" sz="1425" spc="-15">
                <a:latin typeface="Times New Roman"/>
                <a:cs typeface="Times New Roman"/>
              </a:rPr>
              <a:t>овоградські</a:t>
            </a:r>
            <a:r>
              <a:rPr dirty="0" sz="950" spc="-10">
                <a:latin typeface="Times New Roman"/>
                <a:cs typeface="Times New Roman"/>
              </a:rPr>
              <a:t>й</a:t>
            </a:r>
            <a:endParaRPr sz="950">
              <a:latin typeface="Times New Roman"/>
              <a:cs typeface="Times New Roman"/>
            </a:endParaRPr>
          </a:p>
          <a:p>
            <a:pPr marL="352425">
              <a:lnSpc>
                <a:spcPts val="108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871279" y="10331195"/>
            <a:ext cx="12376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Times New Roman"/>
                <a:cs typeface="Times New Roman"/>
              </a:rPr>
              <a:t>N.323/02.12-</a:t>
            </a:r>
            <a:r>
              <a:rPr dirty="0" sz="800" spc="-20">
                <a:latin typeface="Times New Roman"/>
                <a:cs typeface="Times New Roman"/>
              </a:rPr>
              <a:t>26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15.01.2026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464863" y="10391393"/>
            <a:ext cx="2086610" cy="353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291" sz="3225">
                <a:latin typeface="Times New Roman"/>
                <a:cs typeface="Times New Roman"/>
              </a:rPr>
              <a:t>•"</a:t>
            </a:r>
            <a:r>
              <a:rPr dirty="0" baseline="1291" sz="3225" spc="75">
                <a:latin typeface="Times New Roman"/>
                <a:cs typeface="Times New Roman"/>
              </a:rPr>
              <a:t> </a:t>
            </a:r>
            <a:r>
              <a:rPr dirty="0" baseline="1291" sz="3225" spc="-637">
                <a:latin typeface="Times New Roman"/>
                <a:cs typeface="Times New Roman"/>
              </a:rPr>
              <a:t>JJJJJJJJJIJJIJJJIIIJJJIIJJJJJJJ</a:t>
            </a:r>
            <a:r>
              <a:rPr dirty="0" sz="2150" spc="-425">
                <a:latin typeface="Times New Roman"/>
                <a:cs typeface="Times New Roman"/>
              </a:rPr>
              <a:t>JJJ</a:t>
            </a:r>
            <a:endParaRPr sz="2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7579" y="7242047"/>
            <a:ext cx="1435608" cy="64008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43700" y="625093"/>
            <a:ext cx="6071870" cy="5229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37465" indent="1905">
              <a:lnSpc>
                <a:spcPct val="117800"/>
              </a:lnSpc>
              <a:spcBef>
                <a:spcPts val="100"/>
              </a:spcBef>
            </a:pPr>
            <a:r>
              <a:rPr dirty="0" sz="1350" spc="-20">
                <a:solidFill>
                  <a:srgbClr val="0C0C0C"/>
                </a:solidFill>
                <a:latin typeface="Cambria"/>
                <a:cs typeface="Cambria"/>
              </a:rPr>
              <a:t>активної</a:t>
            </a:r>
            <a:r>
              <a:rPr dirty="0" sz="1350" spc="28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протидїі</a:t>
            </a:r>
            <a:r>
              <a:rPr dirty="0" sz="1350" spc="28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12121"/>
                </a:solidFill>
                <a:latin typeface="Cambria"/>
                <a:cs typeface="Cambria"/>
              </a:rPr>
              <a:t>поширенню</a:t>
            </a:r>
            <a:r>
              <a:rPr dirty="0" sz="1350" spc="35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12121"/>
                </a:solidFill>
                <a:latin typeface="Cambria"/>
                <a:cs typeface="Cambria"/>
              </a:rPr>
              <a:t>лікарських</a:t>
            </a:r>
            <a:r>
              <a:rPr dirty="0" sz="1350" spc="34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засобів,</a:t>
            </a:r>
            <a:r>
              <a:rPr dirty="0" sz="1350" spc="31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424242"/>
                </a:solidFill>
                <a:latin typeface="Cambria"/>
                <a:cs typeface="Cambria"/>
              </a:rPr>
              <a:t>з</a:t>
            </a:r>
            <a:r>
              <a:rPr dirty="0" sz="1350" spc="204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огляду</a:t>
            </a:r>
            <a:r>
              <a:rPr dirty="0" sz="1350" spc="35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на</a:t>
            </a:r>
            <a:r>
              <a:rPr dirty="0" sz="1350" spc="22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те,</a:t>
            </a:r>
            <a:r>
              <a:rPr dirty="0" sz="1350" spc="26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42424"/>
                </a:solidFill>
                <a:latin typeface="Cambria"/>
                <a:cs typeface="Cambria"/>
              </a:rPr>
              <a:t>що</a:t>
            </a:r>
            <a:r>
              <a:rPr dirty="0" sz="1350" spc="254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81818"/>
                </a:solidFill>
                <a:latin typeface="Cambria"/>
                <a:cs typeface="Cambria"/>
              </a:rPr>
              <a:t>така </a:t>
            </a:r>
            <a:r>
              <a:rPr dirty="0" sz="1350" spc="-25">
                <a:solidFill>
                  <a:srgbClr val="111111"/>
                </a:solidFill>
                <a:latin typeface="Cambria"/>
                <a:cs typeface="Cambria"/>
              </a:rPr>
              <a:t>продукція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е</a:t>
            </a:r>
            <a:r>
              <a:rPr dirty="0" sz="1350" spc="-7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131313"/>
                </a:solidFill>
                <a:latin typeface="Cambria"/>
                <a:cs typeface="Cambria"/>
              </a:rPr>
              <a:t>небезпечною</a:t>
            </a:r>
            <a:r>
              <a:rPr dirty="0" sz="1350" spc="3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262626"/>
                </a:solidFill>
                <a:latin typeface="Cambria"/>
                <a:cs typeface="Cambria"/>
              </a:rPr>
              <a:t>та</a:t>
            </a:r>
            <a:r>
              <a:rPr dirty="0" sz="1350" spc="-5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може</a:t>
            </a:r>
            <a:r>
              <a:rPr dirty="0" sz="1350" spc="-2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181818"/>
                </a:solidFill>
                <a:latin typeface="Cambria"/>
                <a:cs typeface="Cambria"/>
              </a:rPr>
              <a:t>нести</a:t>
            </a:r>
            <a:r>
              <a:rPr dirty="0" sz="1350" spc="-3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0E0E0E"/>
                </a:solidFill>
                <a:latin typeface="Cambria"/>
                <a:cs typeface="Cambria"/>
              </a:rPr>
              <a:t>загрозу</a:t>
            </a:r>
            <a:r>
              <a:rPr dirty="0" sz="1350" spc="7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2A2A2A"/>
                </a:solidFill>
                <a:latin typeface="Cambria"/>
                <a:cs typeface="Cambria"/>
              </a:rPr>
              <a:t>життю</a:t>
            </a:r>
            <a:r>
              <a:rPr dirty="0" sz="1350" spc="-1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A0A0A"/>
                </a:solidFill>
                <a:latin typeface="Cambria"/>
                <a:cs typeface="Cambria"/>
              </a:rPr>
              <a:t>та</a:t>
            </a:r>
            <a:r>
              <a:rPr dirty="0" sz="1350" spc="-45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F1F1F"/>
                </a:solidFill>
                <a:latin typeface="Cambria"/>
                <a:cs typeface="Cambria"/>
              </a:rPr>
              <a:t>здоров</a:t>
            </a:r>
            <a:r>
              <a:rPr dirty="0" sz="1350" spc="9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ю</a:t>
            </a:r>
            <a:r>
              <a:rPr dirty="0" sz="1350" spc="7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Cambria"/>
                <a:cs typeface="Cambria"/>
              </a:rPr>
              <a:t>населення:</a:t>
            </a:r>
            <a:endParaRPr sz="1350">
              <a:latin typeface="Cambria"/>
              <a:cs typeface="Cambria"/>
            </a:endParaRPr>
          </a:p>
          <a:p>
            <a:pPr algn="just" marL="14604" marR="52705" indent="445134">
              <a:lnSpc>
                <a:spcPct val="113300"/>
              </a:lnSpc>
              <a:spcBef>
                <a:spcPts val="70"/>
              </a:spcBef>
            </a:pPr>
            <a:r>
              <a:rPr dirty="0" sz="1350" spc="130">
                <a:solidFill>
                  <a:srgbClr val="232323"/>
                </a:solidFill>
                <a:latin typeface="Cambria"/>
                <a:cs typeface="Cambria"/>
              </a:rPr>
              <a:t>ЗАБОРОНЯІО</a:t>
            </a:r>
            <a:r>
              <a:rPr dirty="0" sz="1350" spc="145">
                <a:solidFill>
                  <a:srgbClr val="23232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реалізацію,</a:t>
            </a:r>
            <a:r>
              <a:rPr dirty="0" sz="1350" spc="17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зберігання</a:t>
            </a:r>
            <a:r>
              <a:rPr dirty="0" sz="1350" spc="175">
                <a:solidFill>
                  <a:srgbClr val="1F1F1F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та</a:t>
            </a:r>
            <a:r>
              <a:rPr dirty="0" sz="1350" spc="120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застосування</a:t>
            </a:r>
            <a:r>
              <a:rPr dirty="0" sz="1350" spc="170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350" spc="-25">
                <a:solidFill>
                  <a:srgbClr val="131313"/>
                </a:solidFill>
                <a:latin typeface="Cambria"/>
                <a:cs typeface="Cambria"/>
              </a:rPr>
              <a:t>лікарських </a:t>
            </a:r>
            <a:r>
              <a:rPr dirty="0" sz="1350">
                <a:latin typeface="Cambria"/>
                <a:cs typeface="Cambria"/>
              </a:rPr>
              <a:t>засобів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внробннцтва</a:t>
            </a:r>
            <a:r>
              <a:rPr dirty="0" sz="1350" spc="21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Pharmяthen</a:t>
            </a:r>
            <a:r>
              <a:rPr dirty="0" sz="1350" spc="18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Internяtional</a:t>
            </a:r>
            <a:r>
              <a:rPr dirty="0" sz="1350" spc="21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105">
                <a:solidFill>
                  <a:srgbClr val="111111"/>
                </a:solidFill>
                <a:latin typeface="Cambria"/>
                <a:cs typeface="Cambria"/>
              </a:rPr>
              <a:t>Ѕ.А.,</a:t>
            </a:r>
            <a:r>
              <a:rPr dirty="0" sz="1350" spc="-4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Rodopi,</a:t>
            </a:r>
            <a:r>
              <a:rPr dirty="0" sz="1350" spc="14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50">
                <a:solidFill>
                  <a:srgbClr val="151515"/>
                </a:solidFill>
                <a:latin typeface="Cambria"/>
                <a:cs typeface="Cambria"/>
              </a:rPr>
              <a:t>Evrou, </a:t>
            </a:r>
            <a:r>
              <a:rPr dirty="0" sz="1350" spc="-10">
                <a:solidFill>
                  <a:srgbClr val="232323"/>
                </a:solidFill>
                <a:latin typeface="Cambria"/>
                <a:cs typeface="Cambria"/>
              </a:rPr>
              <a:t>Greece:</a:t>
            </a:r>
            <a:endParaRPr sz="1350">
              <a:latin typeface="Cambria"/>
              <a:cs typeface="Cambria"/>
            </a:endParaRPr>
          </a:p>
          <a:p>
            <a:pPr algn="just" marL="19685" marR="36830" indent="600075">
              <a:lnSpc>
                <a:spcPct val="110400"/>
              </a:lnSpc>
              <a:spcBef>
                <a:spcPts val="65"/>
              </a:spcBef>
            </a:pPr>
            <a:r>
              <a:rPr dirty="0" sz="1400" spc="-30">
                <a:solidFill>
                  <a:srgbClr val="181818"/>
                </a:solidFill>
                <a:latin typeface="Cambria"/>
                <a:cs typeface="Cambria"/>
              </a:rPr>
              <a:t>серій</a:t>
            </a:r>
            <a:r>
              <a:rPr dirty="0" sz="1400" spc="-4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A1A1A"/>
                </a:solidFill>
                <a:latin typeface="Cambria"/>
                <a:cs typeface="Cambria"/>
              </a:rPr>
              <a:t>4400718,</a:t>
            </a:r>
            <a:r>
              <a:rPr dirty="0" sz="1400" spc="7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81818"/>
                </a:solidFill>
                <a:latin typeface="Cambria"/>
                <a:cs typeface="Cambria"/>
              </a:rPr>
              <a:t>4500766,</a:t>
            </a:r>
            <a:r>
              <a:rPr dirty="0" sz="1400" spc="1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80">
                <a:solidFill>
                  <a:srgbClr val="212121"/>
                </a:solidFill>
                <a:latin typeface="Cambria"/>
                <a:cs typeface="Cambria"/>
              </a:rPr>
              <a:t>4501274</a:t>
            </a:r>
            <a:r>
              <a:rPr dirty="0" sz="1400" spc="3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1D1D1D"/>
                </a:solidFill>
                <a:latin typeface="Cambria"/>
                <a:cs typeface="Cambria"/>
              </a:rPr>
              <a:t>незаресстрованого</a:t>
            </a:r>
            <a:r>
              <a:rPr dirty="0" sz="1400" spc="-1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51515"/>
                </a:solidFill>
                <a:latin typeface="Cambria"/>
                <a:cs typeface="Cambria"/>
              </a:rPr>
              <a:t>лікарського</a:t>
            </a:r>
            <a:r>
              <a:rPr dirty="0" sz="1400" spc="3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Cambria"/>
                <a:cs typeface="Cambria"/>
              </a:rPr>
              <a:t>засобу </a:t>
            </a:r>
            <a:r>
              <a:rPr dirty="0" sz="1400" spc="145">
                <a:solidFill>
                  <a:srgbClr val="0C0C0C"/>
                </a:solidFill>
                <a:latin typeface="Cambria"/>
                <a:cs typeface="Cambria"/>
              </a:rPr>
              <a:t>EGOROPAL</a:t>
            </a:r>
            <a:r>
              <a:rPr dirty="0" sz="1400" spc="11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43434"/>
                </a:solidFill>
                <a:latin typeface="Cambria"/>
                <a:cs typeface="Cambria"/>
              </a:rPr>
              <a:t>75</a:t>
            </a:r>
            <a:r>
              <a:rPr dirty="0" sz="1400" spc="3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mg,</a:t>
            </a:r>
            <a:r>
              <a:rPr dirty="0" sz="1400" spc="2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63636"/>
                </a:solidFill>
                <a:latin typeface="Cambria"/>
                <a:cs typeface="Cambria"/>
              </a:rPr>
              <a:t>(</a:t>
            </a:r>
            <a:r>
              <a:rPr dirty="0" sz="1400" spc="2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Paliperidonum),</a:t>
            </a:r>
            <a:r>
              <a:rPr dirty="0" sz="1400" spc="9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пролонгованя</a:t>
            </a:r>
            <a:r>
              <a:rPr dirty="0" sz="1400" spc="18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F1F1F"/>
                </a:solidFill>
                <a:latin typeface="Cambria"/>
                <a:cs typeface="Cambria"/>
              </a:rPr>
              <a:t>суспензія</a:t>
            </a:r>
            <a:r>
              <a:rPr dirty="0" sz="1400" spc="11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для</a:t>
            </a:r>
            <a:r>
              <a:rPr dirty="0" sz="1400" spc="8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11111"/>
                </a:solidFill>
                <a:latin typeface="Cambria"/>
                <a:cs typeface="Cambria"/>
              </a:rPr>
              <a:t>ін'скцій </a:t>
            </a:r>
            <a:r>
              <a:rPr dirty="0" sz="1400">
                <a:solidFill>
                  <a:srgbClr val="0C0C0C"/>
                </a:solidFill>
                <a:latin typeface="Cambria"/>
                <a:cs typeface="Cambria"/>
              </a:rPr>
              <a:t>у</a:t>
            </a:r>
            <a:r>
              <a:rPr dirty="0" sz="1400" spc="-2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latin typeface="Cambria"/>
                <a:cs typeface="Cambria"/>
              </a:rPr>
              <a:t>попередньо</a:t>
            </a:r>
            <a:r>
              <a:rPr dirty="0" sz="1400" spc="90"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242424"/>
                </a:solidFill>
                <a:latin typeface="Cambria"/>
                <a:cs typeface="Cambria"/>
              </a:rPr>
              <a:t>наповнеиому</a:t>
            </a:r>
            <a:r>
              <a:rPr dirty="0" sz="1400" spc="17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313131"/>
                </a:solidFill>
                <a:latin typeface="Cambria"/>
                <a:cs typeface="Cambria"/>
              </a:rPr>
              <a:t>шприці;</a:t>
            </a:r>
            <a:endParaRPr sz="1400">
              <a:latin typeface="Cambria"/>
              <a:cs typeface="Cambria"/>
            </a:endParaRPr>
          </a:p>
          <a:p>
            <a:pPr algn="r" marR="36830">
              <a:lnSpc>
                <a:spcPct val="100000"/>
              </a:lnSpc>
              <a:spcBef>
                <a:spcPts val="120"/>
              </a:spcBef>
            </a:pP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-</a:t>
            </a:r>
            <a:r>
              <a:rPr dirty="0" sz="1400" spc="24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серій</a:t>
            </a:r>
            <a:r>
              <a:rPr dirty="0" sz="1400" spc="100">
                <a:latin typeface="Cambria"/>
                <a:cs typeface="Cambria"/>
              </a:rPr>
              <a:t> </a:t>
            </a:r>
            <a:r>
              <a:rPr dirty="0" sz="1400" spc="-40">
                <a:solidFill>
                  <a:srgbClr val="232323"/>
                </a:solidFill>
                <a:latin typeface="Cambria"/>
                <a:cs typeface="Cambria"/>
              </a:rPr>
              <a:t>400293,</a:t>
            </a:r>
            <a:r>
              <a:rPr dirty="0" sz="1400" spc="16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42424"/>
                </a:solidFill>
                <a:latin typeface="Cambria"/>
                <a:cs typeface="Cambria"/>
              </a:rPr>
              <a:t>4400851,</a:t>
            </a:r>
            <a:r>
              <a:rPr dirty="0" sz="1400" spc="155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32323"/>
                </a:solidFill>
                <a:latin typeface="Cambria"/>
                <a:cs typeface="Cambria"/>
              </a:rPr>
              <a:t>4500598,</a:t>
            </a:r>
            <a:r>
              <a:rPr dirty="0" sz="1400" spc="15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42424"/>
                </a:solidFill>
                <a:latin typeface="Cambria"/>
                <a:cs typeface="Cambria"/>
              </a:rPr>
              <a:t>4500832,</a:t>
            </a:r>
            <a:r>
              <a:rPr dirty="0" sz="1400" spc="16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2D2D2D"/>
                </a:solidFill>
                <a:latin typeface="Cambria"/>
                <a:cs typeface="Cambria"/>
              </a:rPr>
              <a:t>4500892,</a:t>
            </a:r>
            <a:r>
              <a:rPr dirty="0" sz="1400" spc="15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A1A1A"/>
                </a:solidFill>
                <a:latin typeface="Cambria"/>
                <a:cs typeface="Cambria"/>
              </a:rPr>
              <a:t>4501060,</a:t>
            </a:r>
            <a:r>
              <a:rPr dirty="0" sz="1400" spc="12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4501376</a:t>
            </a:r>
            <a:endParaRPr sz="1400">
              <a:latin typeface="Cambria"/>
              <a:cs typeface="Cambria"/>
            </a:endParaRPr>
          </a:p>
          <a:p>
            <a:pPr algn="r" marR="17780">
              <a:lnSpc>
                <a:spcPct val="100000"/>
              </a:lnSpc>
              <a:spcBef>
                <a:spcPts val="204"/>
              </a:spcBef>
            </a:pPr>
            <a:r>
              <a:rPr dirty="0" sz="1350" spc="-40">
                <a:solidFill>
                  <a:srgbClr val="0C0C0C"/>
                </a:solidFill>
                <a:latin typeface="Cambria"/>
                <a:cs typeface="Cambria"/>
              </a:rPr>
              <a:t>незаресстрованого</a:t>
            </a:r>
            <a:r>
              <a:rPr dirty="0" sz="1350" spc="3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81818"/>
                </a:solidFill>
                <a:latin typeface="Cambria"/>
                <a:cs typeface="Cambria"/>
              </a:rPr>
              <a:t>лікарського</a:t>
            </a:r>
            <a:r>
              <a:rPr dirty="0" sz="1350" spc="10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42424"/>
                </a:solidFill>
                <a:latin typeface="Cambria"/>
                <a:cs typeface="Cambria"/>
              </a:rPr>
              <a:t>засобу</a:t>
            </a:r>
            <a:r>
              <a:rPr dirty="0" sz="1350" spc="90">
                <a:solidFill>
                  <a:srgbClr val="242424"/>
                </a:solidFill>
                <a:latin typeface="Cambria"/>
                <a:cs typeface="Cambria"/>
              </a:rPr>
              <a:t> </a:t>
            </a:r>
            <a:r>
              <a:rPr dirty="0" sz="1350" spc="165">
                <a:solidFill>
                  <a:srgbClr val="2F2F2F"/>
                </a:solidFill>
                <a:latin typeface="Cambria"/>
                <a:cs typeface="Cambria"/>
              </a:rPr>
              <a:t>EGOROPAL</a:t>
            </a:r>
            <a:r>
              <a:rPr dirty="0" sz="1350" spc="15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2F2F2F"/>
                </a:solidFill>
                <a:latin typeface="Cambria"/>
                <a:cs typeface="Cambria"/>
              </a:rPr>
              <a:t>150</a:t>
            </a:r>
            <a:r>
              <a:rPr dirty="0" sz="1350" spc="5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350" spc="55">
                <a:solidFill>
                  <a:srgbClr val="2B2B2B"/>
                </a:solidFill>
                <a:latin typeface="Cambria"/>
                <a:cs typeface="Cambria"/>
              </a:rPr>
              <a:t>mg,</a:t>
            </a:r>
            <a:r>
              <a:rPr dirty="0" sz="1350" spc="-5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(</a:t>
            </a:r>
            <a:r>
              <a:rPr dirty="0" sz="1350" spc="-2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A0A0A"/>
                </a:solidFill>
                <a:latin typeface="Cambria"/>
                <a:cs typeface="Cambria"/>
              </a:rPr>
              <a:t>Pяliperidonum),</a:t>
            </a:r>
            <a:endParaRPr sz="1350">
              <a:latin typeface="Cambria"/>
              <a:cs typeface="Cambria"/>
            </a:endParaRPr>
          </a:p>
          <a:p>
            <a:pPr algn="just" marL="26034">
              <a:lnSpc>
                <a:spcPct val="100000"/>
              </a:lnSpc>
              <a:spcBef>
                <a:spcPts val="165"/>
              </a:spcBef>
            </a:pPr>
            <a:r>
              <a:rPr dirty="0" sz="1400" spc="-10">
                <a:latin typeface="Cambria"/>
                <a:cs typeface="Cambria"/>
              </a:rPr>
              <a:t>пролонговаиа</a:t>
            </a:r>
            <a:r>
              <a:rPr dirty="0" sz="1400" spc="100"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Cambria"/>
                <a:cs typeface="Cambria"/>
              </a:rPr>
              <a:t>суспензія 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для</a:t>
            </a:r>
            <a:r>
              <a:rPr dirty="0" sz="1400" spc="-1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F2F2F"/>
                </a:solidFill>
                <a:latin typeface="Cambria"/>
                <a:cs typeface="Cambria"/>
              </a:rPr>
              <a:t>ін'скцій</a:t>
            </a:r>
            <a:r>
              <a:rPr dirty="0" sz="1400" spc="5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13131"/>
                </a:solidFill>
                <a:latin typeface="Cambria"/>
                <a:cs typeface="Cambria"/>
              </a:rPr>
              <a:t>у</a:t>
            </a:r>
            <a:r>
              <a:rPr dirty="0" sz="1400" spc="-2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C1C1C"/>
                </a:solidFill>
                <a:latin typeface="Cambria"/>
                <a:cs typeface="Cambria"/>
              </a:rPr>
              <a:t>попередньо</a:t>
            </a:r>
            <a:r>
              <a:rPr dirty="0" sz="1400" spc="6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F1F1F"/>
                </a:solidFill>
                <a:latin typeface="Cambria"/>
                <a:cs typeface="Cambria"/>
              </a:rPr>
              <a:t>наповненому</a:t>
            </a:r>
            <a:r>
              <a:rPr dirty="0" sz="1400" spc="114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шпрнці.</a:t>
            </a:r>
            <a:endParaRPr sz="1400">
              <a:latin typeface="Cambria"/>
              <a:cs typeface="Cambria"/>
            </a:endParaRPr>
          </a:p>
          <a:p>
            <a:pPr algn="just" marL="26034" marR="13335" indent="446405">
              <a:lnSpc>
                <a:spcPct val="113599"/>
              </a:lnSpc>
              <a:spcBef>
                <a:spcPts val="60"/>
              </a:spcBef>
            </a:pP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Суб'сктам</a:t>
            </a:r>
            <a:r>
              <a:rPr dirty="0" sz="1350" spc="16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господарювання,</a:t>
            </a:r>
            <a:r>
              <a:rPr dirty="0" sz="1350" spc="8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які</a:t>
            </a:r>
            <a:r>
              <a:rPr dirty="0" sz="1350" spc="13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здійснюють</a:t>
            </a:r>
            <a:r>
              <a:rPr dirty="0" sz="1350" spc="16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реалізацію,</a:t>
            </a:r>
            <a:r>
              <a:rPr dirty="0" sz="1350" spc="18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зберігання</a:t>
            </a:r>
            <a:r>
              <a:rPr dirty="0" sz="1350" spc="16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Cambria"/>
                <a:cs typeface="Cambria"/>
              </a:rPr>
              <a:t>та </a:t>
            </a:r>
            <a:r>
              <a:rPr dirty="0" sz="1350">
                <a:latin typeface="Cambria"/>
                <a:cs typeface="Cambria"/>
              </a:rPr>
              <a:t>застосування</a:t>
            </a:r>
            <a:r>
              <a:rPr dirty="0" sz="1350" spc="18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лікарських</a:t>
            </a:r>
            <a:r>
              <a:rPr dirty="0" sz="1350" spc="195">
                <a:solidFill>
                  <a:srgbClr val="0C0C0C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засобів</a:t>
            </a:r>
            <a:r>
              <a:rPr dirty="0" sz="1350" spc="150">
                <a:solidFill>
                  <a:srgbClr val="2B2B2B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невідкладно,</a:t>
            </a:r>
            <a:r>
              <a:rPr dirty="0" sz="1350" spc="180">
                <a:solidFill>
                  <a:srgbClr val="151515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після</a:t>
            </a:r>
            <a:r>
              <a:rPr dirty="0" sz="1350" spc="135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одержання</a:t>
            </a:r>
            <a:r>
              <a:rPr dirty="0" sz="1350" spc="18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даного </a:t>
            </a:r>
            <a:r>
              <a:rPr dirty="0" sz="1350" spc="-25">
                <a:solidFill>
                  <a:srgbClr val="111111"/>
                </a:solidFill>
                <a:latin typeface="Cambria"/>
                <a:cs typeface="Cambria"/>
              </a:rPr>
              <a:t>розпорядження,</a:t>
            </a:r>
            <a:r>
              <a:rPr dirty="0" sz="1350" spc="-5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81818"/>
                </a:solidFill>
                <a:latin typeface="Cambria"/>
                <a:cs typeface="Cambria"/>
              </a:rPr>
              <a:t>перевірити</a:t>
            </a:r>
            <a:r>
              <a:rPr dirty="0" sz="1350" spc="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F1F1F"/>
                </a:solidFill>
                <a:latin typeface="Cambria"/>
                <a:cs typeface="Cambria"/>
              </a:rPr>
              <a:t>наявність</a:t>
            </a:r>
            <a:r>
              <a:rPr dirty="0" sz="1350" spc="2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Cambria"/>
                <a:cs typeface="Cambria"/>
              </a:rPr>
              <a:t>вищевказаних</a:t>
            </a:r>
            <a:r>
              <a:rPr dirty="0" sz="1350" spc="7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серій</a:t>
            </a:r>
            <a:r>
              <a:rPr dirty="0" sz="1350" spc="-1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0F0F0F"/>
                </a:solidFill>
                <a:latin typeface="Cambria"/>
                <a:cs typeface="Cambria"/>
              </a:rPr>
              <a:t>лікарських</a:t>
            </a:r>
            <a:r>
              <a:rPr dirty="0" sz="1350" spc="6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Cambria"/>
                <a:cs typeface="Cambria"/>
              </a:rPr>
              <a:t>засобів,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вжити</a:t>
            </a:r>
            <a:r>
              <a:rPr dirty="0" sz="1350" spc="495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заходи</a:t>
            </a:r>
            <a:r>
              <a:rPr dirty="0" sz="1350" spc="235">
                <a:solidFill>
                  <a:srgbClr val="0F0F0F"/>
                </a:solidFill>
                <a:latin typeface="Cambria"/>
                <a:cs typeface="Cambria"/>
              </a:rPr>
              <a:t>  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щодо</a:t>
            </a:r>
            <a:r>
              <a:rPr dirty="0" sz="1350" spc="235">
                <a:solidFill>
                  <a:srgbClr val="1C1C1C"/>
                </a:solidFill>
                <a:latin typeface="Cambria"/>
                <a:cs typeface="Cambria"/>
              </a:rPr>
              <a:t>  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вилучення</a:t>
            </a:r>
            <a:r>
              <a:rPr dirty="0" sz="1350" spc="235">
                <a:solidFill>
                  <a:srgbClr val="181818"/>
                </a:solidFill>
                <a:latin typeface="Cambria"/>
                <a:cs typeface="Cambria"/>
              </a:rPr>
              <a:t>  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ïx</a:t>
            </a:r>
            <a:r>
              <a:rPr dirty="0" sz="1350" spc="265">
                <a:solidFill>
                  <a:srgbClr val="2A2A2A"/>
                </a:solidFill>
                <a:latin typeface="Cambria"/>
                <a:cs typeface="Cambria"/>
              </a:rPr>
              <a:t>   </a:t>
            </a:r>
            <a:r>
              <a:rPr dirty="0" sz="1350">
                <a:solidFill>
                  <a:srgbClr val="3A3A3A"/>
                </a:solidFill>
                <a:latin typeface="Cambria"/>
                <a:cs typeface="Cambria"/>
              </a:rPr>
              <a:t>з</a:t>
            </a:r>
            <a:r>
              <a:rPr dirty="0" sz="1350" spc="450">
                <a:solidFill>
                  <a:srgbClr val="3A3A3A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обігу</a:t>
            </a:r>
            <a:r>
              <a:rPr dirty="0" sz="1350" spc="235">
                <a:solidFill>
                  <a:srgbClr val="262626"/>
                </a:solidFill>
                <a:latin typeface="Cambria"/>
                <a:cs typeface="Cambria"/>
              </a:rPr>
              <a:t>  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шляхом</a:t>
            </a:r>
            <a:r>
              <a:rPr dirty="0" sz="1350" spc="495">
                <a:solidFill>
                  <a:srgbClr val="0E0E0E"/>
                </a:solidFill>
                <a:latin typeface="Cambria"/>
                <a:cs typeface="Cambria"/>
              </a:rPr>
              <a:t>  </a:t>
            </a:r>
            <a:r>
              <a:rPr dirty="0" sz="1350" spc="-40">
                <a:solidFill>
                  <a:srgbClr val="0F0F0F"/>
                </a:solidFill>
                <a:latin typeface="Cambria"/>
                <a:cs typeface="Cambria"/>
              </a:rPr>
              <a:t>повернення </a:t>
            </a:r>
            <a:r>
              <a:rPr dirty="0" sz="1350" spc="-35">
                <a:solidFill>
                  <a:srgbClr val="0F0F0F"/>
                </a:solidFill>
                <a:latin typeface="Cambria"/>
                <a:cs typeface="Cambria"/>
              </a:rPr>
              <a:t>постачальнику/виробнику</a:t>
            </a:r>
            <a:r>
              <a:rPr dirty="0" sz="1350" spc="7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a6o</a:t>
            </a:r>
            <a:r>
              <a:rPr dirty="0" sz="1350" spc="6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знищення,</a:t>
            </a:r>
            <a:r>
              <a:rPr dirty="0" sz="1350" spc="13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63636"/>
                </a:solidFill>
                <a:latin typeface="Cambria"/>
                <a:cs typeface="Cambria"/>
              </a:rPr>
              <a:t>про</a:t>
            </a:r>
            <a:r>
              <a:rPr dirty="0" sz="1350" spc="5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що</a:t>
            </a:r>
            <a:r>
              <a:rPr dirty="0" sz="1350" spc="80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повідомити</a:t>
            </a:r>
            <a:r>
              <a:rPr dirty="0" sz="1350" spc="14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131313"/>
                </a:solidFill>
                <a:latin typeface="Cambria"/>
                <a:cs typeface="Cambria"/>
              </a:rPr>
              <a:t>територіальний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орган</a:t>
            </a:r>
            <a:r>
              <a:rPr dirty="0" sz="1350" spc="204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80808"/>
                </a:solidFill>
                <a:latin typeface="Cambria"/>
                <a:cs typeface="Cambria"/>
              </a:rPr>
              <a:t>Держлікслужби.</a:t>
            </a:r>
            <a:r>
              <a:rPr dirty="0" sz="1350" spc="21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У</a:t>
            </a:r>
            <a:r>
              <a:rPr dirty="0" sz="1350" spc="31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разі</a:t>
            </a:r>
            <a:r>
              <a:rPr dirty="0" sz="1350" spc="15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знищення</a:t>
            </a:r>
            <a:r>
              <a:rPr dirty="0" sz="1350" spc="23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відходів</a:t>
            </a:r>
            <a:r>
              <a:rPr dirty="0" sz="1350" spc="21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препарату</a:t>
            </a:r>
            <a:r>
              <a:rPr dirty="0" sz="1350" spc="29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в</a:t>
            </a:r>
            <a:r>
              <a:rPr dirty="0" sz="1350" spc="15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0F0F0F"/>
                </a:solidFill>
                <a:latin typeface="Cambria"/>
                <a:cs typeface="Cambria"/>
              </a:rPr>
              <a:t>двотижневий </a:t>
            </a:r>
            <a:r>
              <a:rPr dirty="0" sz="1400" i="1">
                <a:solidFill>
                  <a:srgbClr val="1A1A1A"/>
                </a:solidFill>
                <a:latin typeface="Cambria"/>
                <a:cs typeface="Cambria"/>
              </a:rPr>
              <a:t>с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тр</a:t>
            </a:r>
            <a:r>
              <a:rPr dirty="0" sz="1400" i="1">
                <a:solidFill>
                  <a:srgbClr val="1A1A1A"/>
                </a:solidFill>
                <a:latin typeface="Cambria"/>
                <a:cs typeface="Cambria"/>
              </a:rPr>
              <a:t>ок</a:t>
            </a:r>
            <a:r>
              <a:rPr dirty="0" sz="1400" spc="-25" i="1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30">
                <a:solidFill>
                  <a:srgbClr val="0C0C0C"/>
                </a:solidFill>
                <a:latin typeface="Cambria"/>
                <a:cs typeface="Cambria"/>
              </a:rPr>
              <a:t>направить</a:t>
            </a:r>
            <a:r>
              <a:rPr dirty="0" sz="1400" spc="7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B2B2B"/>
                </a:solidFill>
                <a:latin typeface="Cambria"/>
                <a:cs typeface="Cambria"/>
              </a:rPr>
              <a:t>до</a:t>
            </a:r>
            <a:r>
              <a:rPr dirty="0" sz="1400" spc="2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31313"/>
                </a:solidFill>
                <a:latin typeface="Cambria"/>
                <a:cs typeface="Cambria"/>
              </a:rPr>
              <a:t>територіального</a:t>
            </a:r>
            <a:r>
              <a:rPr dirty="0" sz="1400" spc="-3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232323"/>
                </a:solidFill>
                <a:latin typeface="Cambria"/>
                <a:cs typeface="Cambria"/>
              </a:rPr>
              <a:t>органу</a:t>
            </a:r>
            <a:r>
              <a:rPr dirty="0" sz="1400" spc="9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61616"/>
                </a:solidFill>
                <a:latin typeface="Cambria"/>
                <a:cs typeface="Cambria"/>
              </a:rPr>
              <a:t>Держлікслужби</a:t>
            </a:r>
            <a:r>
              <a:rPr dirty="0" sz="1400" spc="14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F0F0F"/>
                </a:solidFill>
                <a:latin typeface="Cambria"/>
                <a:cs typeface="Cambria"/>
              </a:rPr>
              <a:t>копію</a:t>
            </a:r>
            <a:r>
              <a:rPr dirty="0" sz="1400" spc="2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акга</a:t>
            </a:r>
            <a:r>
              <a:rPr dirty="0" sz="1400" spc="1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1D1D1D"/>
                </a:solidFill>
                <a:latin typeface="Cambria"/>
                <a:cs typeface="Cambria"/>
              </a:rPr>
              <a:t>про </a:t>
            </a:r>
            <a:r>
              <a:rPr dirty="0" sz="1400" spc="-80">
                <a:solidFill>
                  <a:srgbClr val="0C0C0C"/>
                </a:solidFill>
                <a:latin typeface="Cambria"/>
                <a:cs typeface="Cambria"/>
              </a:rPr>
              <a:t>знищення</a:t>
            </a:r>
            <a:r>
              <a:rPr dirty="0" sz="1400" spc="5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131313"/>
                </a:solidFill>
                <a:latin typeface="Cambria"/>
                <a:cs typeface="Cambria"/>
              </a:rPr>
              <a:t>відходів</a:t>
            </a:r>
            <a:r>
              <a:rPr dirty="0" sz="1400" spc="-3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61616"/>
                </a:solidFill>
                <a:latin typeface="Cambria"/>
                <a:cs typeface="Cambria"/>
              </a:rPr>
              <a:t>лікарських</a:t>
            </a:r>
            <a:r>
              <a:rPr dirty="0" sz="1400" spc="5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62626"/>
                </a:solidFill>
                <a:latin typeface="Cambria"/>
                <a:cs typeface="Cambria"/>
              </a:rPr>
              <a:t>засобів.</a:t>
            </a:r>
            <a:endParaRPr sz="1400">
              <a:latin typeface="Cambria"/>
              <a:cs typeface="Cambria"/>
            </a:endParaRPr>
          </a:p>
          <a:p>
            <a:pPr algn="just" marL="481965">
              <a:lnSpc>
                <a:spcPct val="100000"/>
              </a:lnSpc>
              <a:spcBef>
                <a:spcPts val="225"/>
              </a:spcBef>
            </a:pP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Контроль</a:t>
            </a:r>
            <a:r>
              <a:rPr dirty="0" sz="1400" spc="425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D2D2D"/>
                </a:solidFill>
                <a:latin typeface="Cambria"/>
                <a:cs typeface="Cambria"/>
              </a:rPr>
              <a:t>за</a:t>
            </a:r>
            <a:r>
              <a:rPr dirty="0" sz="1400" spc="395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400" spc="-20">
                <a:solidFill>
                  <a:srgbClr val="242424"/>
                </a:solidFill>
                <a:latin typeface="Cambria"/>
                <a:cs typeface="Cambria"/>
              </a:rPr>
              <a:t>виконанням</a:t>
            </a:r>
            <a:r>
              <a:rPr dirty="0" sz="1400" spc="455">
                <a:solidFill>
                  <a:srgbClr val="242424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даного</a:t>
            </a:r>
            <a:r>
              <a:rPr dirty="0" sz="1400" spc="400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400" spc="-35">
                <a:solidFill>
                  <a:srgbClr val="212121"/>
                </a:solidFill>
                <a:latin typeface="Cambria"/>
                <a:cs typeface="Cambria"/>
              </a:rPr>
              <a:t>розпорядження</a:t>
            </a:r>
            <a:r>
              <a:rPr dirty="0" sz="1400" spc="459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1400" spc="-40">
                <a:solidFill>
                  <a:srgbClr val="0C0C0C"/>
                </a:solidFill>
                <a:latin typeface="Cambria"/>
                <a:cs typeface="Cambria"/>
              </a:rPr>
              <a:t>здійснюють</a:t>
            </a:r>
            <a:endParaRPr sz="1400">
              <a:latin typeface="Cambria"/>
              <a:cs typeface="Cambria"/>
            </a:endParaRPr>
          </a:p>
          <a:p>
            <a:pPr algn="just" marL="39370">
              <a:lnSpc>
                <a:spcPct val="100000"/>
              </a:lnSpc>
              <a:spcBef>
                <a:spcPts val="170"/>
              </a:spcBef>
            </a:pPr>
            <a:r>
              <a:rPr dirty="0" sz="1350" spc="-55">
                <a:solidFill>
                  <a:srgbClr val="050505"/>
                </a:solidFill>
                <a:latin typeface="Cambria"/>
                <a:cs typeface="Cambria"/>
              </a:rPr>
              <a:t>територіальні</a:t>
            </a:r>
            <a:r>
              <a:rPr dirty="0" sz="1350" spc="55">
                <a:solidFill>
                  <a:srgbClr val="050505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262626"/>
                </a:solidFill>
                <a:latin typeface="Cambria"/>
                <a:cs typeface="Cambria"/>
              </a:rPr>
              <a:t>органи</a:t>
            </a:r>
            <a:r>
              <a:rPr dirty="0" sz="1350" spc="4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Держлікслужби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Cambria"/>
                <a:cs typeface="Cambria"/>
              </a:rPr>
              <a:t>на</a:t>
            </a:r>
            <a:r>
              <a:rPr dirty="0" sz="1350" spc="-6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080808"/>
                </a:solidFill>
                <a:latin typeface="Cambria"/>
                <a:cs typeface="Cambria"/>
              </a:rPr>
              <a:t>відповідній</a:t>
            </a:r>
            <a:r>
              <a:rPr dirty="0" sz="1350" spc="50">
                <a:solidFill>
                  <a:srgbClr val="08080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Cambria"/>
                <a:cs typeface="Cambria"/>
              </a:rPr>
              <a:t>території.</a:t>
            </a:r>
            <a:endParaRPr sz="1350">
              <a:latin typeface="Cambria"/>
              <a:cs typeface="Cambria"/>
            </a:endParaRPr>
          </a:p>
          <a:p>
            <a:pPr algn="just" marL="481965">
              <a:lnSpc>
                <a:spcPct val="100000"/>
              </a:lnSpc>
              <a:spcBef>
                <a:spcPts val="219"/>
              </a:spcBef>
            </a:pPr>
            <a:r>
              <a:rPr dirty="0" sz="1350" spc="-25">
                <a:solidFill>
                  <a:srgbClr val="111111"/>
                </a:solidFill>
                <a:latin typeface="Cambria"/>
                <a:cs typeface="Cambria"/>
              </a:rPr>
              <a:t>Невиконання</a:t>
            </a:r>
            <a:r>
              <a:rPr dirty="0" sz="1350" spc="36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даного</a:t>
            </a:r>
            <a:r>
              <a:rPr dirty="0" sz="1350" spc="29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1C1C1C"/>
                </a:solidFill>
                <a:latin typeface="Cambria"/>
                <a:cs typeface="Cambria"/>
              </a:rPr>
              <a:t>розпорядження</a:t>
            </a:r>
            <a:r>
              <a:rPr dirty="0" sz="1350" spc="43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232323"/>
                </a:solidFill>
                <a:latin typeface="Cambria"/>
                <a:cs typeface="Cambria"/>
              </a:rPr>
              <a:t>тягне</a:t>
            </a:r>
            <a:r>
              <a:rPr dirty="0" sz="1350" spc="31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A3A3A"/>
                </a:solidFill>
                <a:latin typeface="Cambria"/>
                <a:cs typeface="Cambria"/>
              </a:rPr>
              <a:t>за</a:t>
            </a:r>
            <a:r>
              <a:rPr dirty="0" sz="1350" spc="28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собою</a:t>
            </a:r>
            <a:r>
              <a:rPr dirty="0" sz="1350" spc="27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відповідальність</a:t>
            </a:r>
            <a:endParaRPr sz="1350">
              <a:latin typeface="Cambria"/>
              <a:cs typeface="Cambria"/>
            </a:endParaRPr>
          </a:p>
          <a:p>
            <a:pPr algn="just" marL="37465">
              <a:lnSpc>
                <a:spcPct val="100000"/>
              </a:lnSpc>
              <a:spcBef>
                <a:spcPts val="200"/>
              </a:spcBef>
            </a:pPr>
            <a:r>
              <a:rPr dirty="0" sz="1400" spc="-40">
                <a:solidFill>
                  <a:srgbClr val="0C0C0C"/>
                </a:solidFill>
                <a:latin typeface="Cambria"/>
                <a:cs typeface="Cambria"/>
              </a:rPr>
              <a:t>згідно</a:t>
            </a:r>
            <a:r>
              <a:rPr dirty="0" sz="1400" spc="-2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з</a:t>
            </a:r>
            <a:r>
              <a:rPr dirty="0" sz="1400" spc="-5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11111"/>
                </a:solidFill>
                <a:latin typeface="Cambria"/>
                <a:cs typeface="Cambria"/>
              </a:rPr>
              <a:t>чипним</a:t>
            </a:r>
            <a:r>
              <a:rPr dirty="0" sz="1400" spc="1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solidFill>
                  <a:srgbClr val="1C1C1C"/>
                </a:solidFill>
                <a:latin typeface="Cambria"/>
                <a:cs typeface="Cambria"/>
              </a:rPr>
              <a:t>законодавством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12121"/>
                </a:solidFill>
                <a:latin typeface="Cambria"/>
                <a:cs typeface="Cambria"/>
              </a:rPr>
              <a:t>України.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76796" y="6078587"/>
            <a:ext cx="4497705" cy="97409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Копіі</a:t>
            </a:r>
            <a:r>
              <a:rPr dirty="0" sz="1400" spc="-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40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направлені:</a:t>
            </a:r>
            <a:endParaRPr sz="1400">
              <a:latin typeface="Times New Roman"/>
              <a:cs typeface="Times New Roman"/>
            </a:endParaRPr>
          </a:p>
          <a:p>
            <a:pPr marL="460375">
              <a:lnSpc>
                <a:spcPct val="100000"/>
              </a:lnSpc>
              <a:spcBef>
                <a:spcPts val="145"/>
              </a:spcBef>
            </a:pPr>
            <a:r>
              <a:rPr dirty="0" sz="1450" spc="-20">
                <a:solidFill>
                  <a:srgbClr val="111111"/>
                </a:solidFill>
                <a:latin typeface="Times New Roman"/>
                <a:cs typeface="Times New Roman"/>
              </a:rPr>
              <a:t>Міністерство </a:t>
            </a:r>
            <a:r>
              <a:rPr dirty="0" sz="1450" spc="-25">
                <a:solidFill>
                  <a:srgbClr val="1F1F1F"/>
                </a:solidFill>
                <a:latin typeface="Times New Roman"/>
                <a:cs typeface="Times New Roman"/>
              </a:rPr>
              <a:t>охорони </a:t>
            </a:r>
            <a:r>
              <a:rPr dirty="0" sz="1450" spc="-35">
                <a:latin typeface="Times New Roman"/>
                <a:cs typeface="Times New Roman"/>
              </a:rPr>
              <a:t>здоров'я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61616"/>
                </a:solidFill>
                <a:latin typeface="Times New Roman"/>
                <a:cs typeface="Times New Roman"/>
              </a:rPr>
              <a:t>Украіни;</a:t>
            </a:r>
            <a:endParaRPr sz="1450">
              <a:latin typeface="Times New Roman"/>
              <a:cs typeface="Times New Roman"/>
            </a:endParaRPr>
          </a:p>
          <a:p>
            <a:pPr marL="17780" marR="5080" indent="447675">
              <a:lnSpc>
                <a:spcPts val="1910"/>
              </a:lnSpc>
              <a:spcBef>
                <a:spcPts val="50"/>
              </a:spcBef>
              <a:tabLst>
                <a:tab pos="851535" algn="l"/>
                <a:tab pos="1933575" algn="l"/>
                <a:tab pos="2941955" algn="l"/>
                <a:tab pos="3510279" algn="l"/>
              </a:tabLst>
            </a:pPr>
            <a:r>
              <a:rPr dirty="0" sz="1400" spc="-25">
                <a:solidFill>
                  <a:srgbClr val="282828"/>
                </a:solidFill>
                <a:latin typeface="Times New Roman"/>
                <a:cs typeface="Times New Roman"/>
              </a:rPr>
              <a:t>ДП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«Державний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51515"/>
                </a:solidFill>
                <a:latin typeface="Times New Roman"/>
                <a:cs typeface="Times New Roman"/>
              </a:rPr>
              <a:t>експертний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333333"/>
                </a:solidFill>
                <a:latin typeface="Times New Roman"/>
                <a:cs typeface="Times New Roman"/>
              </a:rPr>
              <a:t>центр</a:t>
            </a:r>
            <a:r>
              <a:rPr dirty="0" sz="1400">
                <a:solidFill>
                  <a:srgbClr val="333333"/>
                </a:solidFill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Украіни».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05454" y="6571488"/>
            <a:ext cx="14001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5335" algn="l"/>
              </a:tabLst>
            </a:pPr>
            <a:r>
              <a:rPr dirty="0" sz="1400" spc="-10">
                <a:solidFill>
                  <a:srgbClr val="1F1F1F"/>
                </a:solidFill>
                <a:latin typeface="Times New Roman"/>
                <a:cs typeface="Times New Roman"/>
              </a:rPr>
              <a:t>охорони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48301" y="7554214"/>
            <a:ext cx="85407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>
                <a:solidFill>
                  <a:srgbClr val="0A0A0A"/>
                </a:solidFill>
                <a:latin typeface="Courier New"/>
                <a:cs typeface="Courier New"/>
              </a:rPr>
              <a:t>.О.#ОЛОВН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0375" y="9744709"/>
            <a:ext cx="18034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1C1C1C"/>
                </a:solidFill>
                <a:latin typeface="Times New Roman"/>
                <a:cs typeface="Times New Roman"/>
              </a:rPr>
              <a:t>Ояепв</a:t>
            </a:r>
            <a:r>
              <a:rPr dirty="0" sz="75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750" spc="-35">
                <a:solidFill>
                  <a:srgbClr val="111111"/>
                </a:solidFill>
                <a:latin typeface="Times New Roman"/>
                <a:cs typeface="Times New Roman"/>
              </a:rPr>
              <a:t>ВЯЗОВСБКА,</a:t>
            </a:r>
            <a:r>
              <a:rPr dirty="0" sz="750" spc="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750" spc="-40">
                <a:solidFill>
                  <a:srgbClr val="212121"/>
                </a:solidFill>
                <a:latin typeface="Times New Roman"/>
                <a:cs typeface="Times New Roman"/>
              </a:rPr>
              <a:t>тел</a:t>
            </a:r>
            <a:r>
              <a:rPr dirty="0" sz="75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212121"/>
                </a:solidFill>
                <a:latin typeface="Times New Roman"/>
                <a:cs typeface="Times New Roman"/>
              </a:rPr>
              <a:t>(644)</a:t>
            </a:r>
            <a:r>
              <a:rPr dirty="0" sz="75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750" spc="-40">
                <a:solidFill>
                  <a:srgbClr val="262626"/>
                </a:solidFill>
                <a:latin typeface="Times New Roman"/>
                <a:cs typeface="Times New Roman"/>
              </a:rPr>
              <a:t>422-55-</a:t>
            </a:r>
            <a:r>
              <a:rPr dirty="0" sz="750">
                <a:solidFill>
                  <a:srgbClr val="262626"/>
                </a:solidFill>
                <a:latin typeface="Times New Roman"/>
                <a:cs typeface="Times New Roman"/>
              </a:rPr>
              <a:t>76</a:t>
            </a:r>
            <a:r>
              <a:rPr dirty="0" sz="750" spc="2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750" spc="-35">
                <a:solidFill>
                  <a:srgbClr val="595959"/>
                </a:solidFill>
                <a:latin typeface="Times New Roman"/>
                <a:cs typeface="Times New Roman"/>
              </a:rPr>
              <a:t>(</a:t>
            </a:r>
            <a:r>
              <a:rPr dirty="0" sz="750" spc="-7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Times New Roman"/>
                <a:cs typeface="Times New Roman"/>
              </a:rPr>
              <a:t>І27)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08391" y="7517891"/>
            <a:ext cx="21291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Володнмир</a:t>
            </a:r>
            <a:r>
              <a:rPr dirty="0" sz="1400" spc="3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КОРОЛЕНКО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5615" y="179831"/>
            <a:ext cx="454151" cy="6217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45281" y="10196310"/>
            <a:ext cx="133350" cy="23812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95">
                <a:latin typeface="Courier New"/>
                <a:cs typeface="Courier New"/>
              </a:rPr>
              <a:t>O</a:t>
            </a:r>
            <a:r>
              <a:rPr dirty="0" sz="750" spc="-325">
                <a:latin typeface="Courier New"/>
                <a:cs typeface="Courier New"/>
              </a:rPr>
              <a:t> </a:t>
            </a:r>
            <a:r>
              <a:rPr dirty="0" sz="750" spc="-45">
                <a:latin typeface="Courier New"/>
                <a:cs typeface="Courier New"/>
              </a:rPr>
              <a:t>ZOO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6895" y="10174223"/>
            <a:ext cx="1648968" cy="259079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349240" y="9576816"/>
            <a:ext cx="1713230" cy="265430"/>
            <a:chOff x="5349240" y="9576816"/>
            <a:chExt cx="1713230" cy="26543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13704" y="9585960"/>
              <a:ext cx="48767" cy="9753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10784" y="9576816"/>
              <a:ext cx="164591" cy="85343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49240" y="9585960"/>
              <a:ext cx="1712975" cy="256031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92496" y="10466831"/>
            <a:ext cx="1847088" cy="222504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27018" y="824229"/>
            <a:ext cx="5796915" cy="1189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4925">
              <a:lnSpc>
                <a:spcPts val="1685"/>
              </a:lnSpc>
              <a:spcBef>
                <a:spcPts val="100"/>
              </a:spcBef>
            </a:pPr>
            <a:r>
              <a:rPr dirty="0" sz="1450" spc="-55" b="1">
                <a:latin typeface="Times New Roman"/>
                <a:cs typeface="Times New Roman"/>
              </a:rPr>
              <a:t>ДЕРЖАВПА</a:t>
            </a:r>
            <a:r>
              <a:rPr dirty="0" sz="1450" spc="65" b="1">
                <a:latin typeface="Times New Roman"/>
                <a:cs typeface="Times New Roman"/>
              </a:rPr>
              <a:t> </a:t>
            </a:r>
            <a:r>
              <a:rPr dirty="0" sz="1450" spc="-65" b="1">
                <a:latin typeface="Times New Roman"/>
                <a:cs typeface="Times New Roman"/>
              </a:rPr>
              <a:t>СЛУЖБА</a:t>
            </a:r>
            <a:r>
              <a:rPr dirty="0" sz="1450" spc="-15" b="1">
                <a:latin typeface="Times New Roman"/>
                <a:cs typeface="Times New Roman"/>
              </a:rPr>
              <a:t> </a:t>
            </a:r>
            <a:r>
              <a:rPr dirty="0" sz="1450" spc="-30" b="1">
                <a:latin typeface="Times New Roman"/>
                <a:cs typeface="Times New Roman"/>
              </a:rPr>
              <a:t>УКРАЇПИ</a:t>
            </a:r>
            <a:r>
              <a:rPr dirty="0" sz="1450" spc="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3</a:t>
            </a:r>
            <a:r>
              <a:rPr dirty="0" sz="1450" spc="-50" b="1">
                <a:latin typeface="Times New Roman"/>
                <a:cs typeface="Times New Roman"/>
              </a:rPr>
              <a:t> </a:t>
            </a:r>
            <a:r>
              <a:rPr dirty="0" sz="1450" spc="-55" b="1">
                <a:latin typeface="Times New Roman"/>
                <a:cs typeface="Times New Roman"/>
              </a:rPr>
              <a:t>ЛІКАРСЬКИХ</a:t>
            </a:r>
            <a:r>
              <a:rPr dirty="0" sz="1450" spc="4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R="36195">
              <a:lnSpc>
                <a:spcPts val="162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КОПТРОЛЮ</a:t>
            </a:r>
            <a:r>
              <a:rPr dirty="0" sz="1450" spc="1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</a:t>
            </a:r>
            <a:r>
              <a:rPr dirty="0" sz="1450" spc="-6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ПAPKOTHKAMH</a:t>
            </a:r>
            <a:endParaRPr sz="1450">
              <a:latin typeface="Times New Roman"/>
              <a:cs typeface="Times New Roman"/>
            </a:endParaRPr>
          </a:p>
          <a:p>
            <a:pPr algn="ctr" marL="7620">
              <a:lnSpc>
                <a:spcPts val="1675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(Держлікслужба)</a:t>
            </a:r>
            <a:endParaRPr sz="1450">
              <a:latin typeface="Times New Roman"/>
              <a:cs typeface="Times New Roman"/>
            </a:endParaRPr>
          </a:p>
          <a:p>
            <a:pPr algn="ctr" marL="12700" marR="5080">
              <a:lnSpc>
                <a:spcPts val="1300"/>
              </a:lnSpc>
              <a:spcBef>
                <a:spcPts val="1620"/>
              </a:spcBef>
            </a:pPr>
            <a:r>
              <a:rPr dirty="0" sz="1150" spc="-20">
                <a:latin typeface="Times New Roman"/>
                <a:cs typeface="Times New Roman"/>
              </a:rPr>
              <a:t>проепект</a:t>
            </a:r>
            <a:r>
              <a:rPr dirty="0" sz="1150" spc="-30">
                <a:latin typeface="Times New Roman"/>
                <a:cs typeface="Times New Roman"/>
              </a:rPr>
              <a:t> Берестейський,</a:t>
            </a:r>
            <a:r>
              <a:rPr dirty="0" sz="1150" spc="-45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 03115,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dlsHdls.дov,ua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Код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СДРПОУ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6772" y="2178557"/>
            <a:ext cx="256921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3480" algn="l"/>
                <a:tab pos="2555875" algn="l"/>
              </a:tabLst>
            </a:pPr>
            <a:r>
              <a:rPr dirty="0" u="sng" sz="12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r>
              <a:rPr dirty="0" sz="1250">
                <a:latin typeface="Cambria"/>
                <a:cs typeface="Cambria"/>
              </a:rPr>
              <a:t>Ne </a:t>
            </a:r>
            <a:r>
              <a:rPr dirty="0" u="sng" sz="12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36871" y="2152142"/>
            <a:ext cx="282257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7660" algn="l"/>
                <a:tab pos="2809240" algn="l"/>
              </a:tabLst>
            </a:pPr>
            <a:r>
              <a:rPr dirty="0" sz="1650">
                <a:latin typeface="Courier New"/>
                <a:cs typeface="Courier New"/>
              </a:rPr>
              <a:t>HaNe</a:t>
            </a:r>
            <a:r>
              <a:rPr dirty="0" sz="1650" spc="-35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50">
                <a:latin typeface="Times New Roman"/>
                <a:cs typeface="Times New Roman"/>
              </a:rPr>
              <a:t>від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29437" y="2585973"/>
            <a:ext cx="6034405" cy="678180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algn="just" marL="3133725" marR="88265" indent="-3810">
              <a:lnSpc>
                <a:spcPct val="91500"/>
              </a:lnSpc>
              <a:spcBef>
                <a:spcPts val="245"/>
              </a:spcBef>
              <a:tabLst>
                <a:tab pos="5208270" algn="l"/>
              </a:tabLst>
            </a:pPr>
            <a:r>
              <a:rPr dirty="0" sz="1450" spc="-10" b="1">
                <a:latin typeface="Times New Roman"/>
                <a:cs typeface="Times New Roman"/>
              </a:rPr>
              <a:t>Керівникам</a:t>
            </a:r>
            <a:r>
              <a:rPr dirty="0" sz="1450" b="1">
                <a:latin typeface="Times New Roman"/>
                <a:cs typeface="Times New Roman"/>
              </a:rPr>
              <a:t>	</a:t>
            </a:r>
            <a:r>
              <a:rPr dirty="0" sz="1450" spc="-25" b="1">
                <a:latin typeface="Times New Roman"/>
                <a:cs typeface="Times New Roman"/>
              </a:rPr>
              <a:t>суб'сктів </a:t>
            </a:r>
            <a:r>
              <a:rPr dirty="0" sz="1450" b="1">
                <a:latin typeface="Times New Roman"/>
                <a:cs typeface="Times New Roman"/>
              </a:rPr>
              <a:t>господарювання,</a:t>
            </a:r>
            <a:r>
              <a:rPr dirty="0" sz="1450" spc="14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які</a:t>
            </a:r>
            <a:r>
              <a:rPr dirty="0" sz="1450" spc="225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займаються </a:t>
            </a:r>
            <a:r>
              <a:rPr dirty="0" sz="1450" b="1">
                <a:latin typeface="Times New Roman"/>
                <a:cs typeface="Times New Roman"/>
              </a:rPr>
              <a:t>реалізацісю,</a:t>
            </a:r>
            <a:r>
              <a:rPr dirty="0" sz="1450" spc="325" b="1">
                <a:latin typeface="Times New Roman"/>
                <a:cs typeface="Times New Roman"/>
              </a:rPr>
              <a:t>    </a:t>
            </a:r>
            <a:r>
              <a:rPr dirty="0" sz="1450" b="1">
                <a:latin typeface="Times New Roman"/>
                <a:cs typeface="Times New Roman"/>
              </a:rPr>
              <a:t>зберіганням</a:t>
            </a:r>
            <a:r>
              <a:rPr dirty="0" sz="1450" spc="325" b="1">
                <a:latin typeface="Times New Roman"/>
                <a:cs typeface="Times New Roman"/>
              </a:rPr>
              <a:t>    </a:t>
            </a:r>
            <a:r>
              <a:rPr dirty="0" sz="1450" spc="-60">
                <a:latin typeface="Times New Roman"/>
                <a:cs typeface="Times New Roman"/>
              </a:rPr>
              <a:t>i </a:t>
            </a:r>
            <a:r>
              <a:rPr dirty="0" sz="1450" spc="-50" b="1">
                <a:latin typeface="Times New Roman"/>
                <a:cs typeface="Times New Roman"/>
              </a:rPr>
              <a:t>застосуванням</a:t>
            </a:r>
            <a:r>
              <a:rPr dirty="0" sz="1450" spc="9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лікарських</a:t>
            </a:r>
            <a:r>
              <a:rPr dirty="0" sz="1450" spc="5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just" marL="3133090">
              <a:lnSpc>
                <a:spcPts val="1550"/>
              </a:lnSpc>
              <a:spcBef>
                <a:spcPts val="1555"/>
              </a:spcBef>
              <a:tabLst>
                <a:tab pos="4677410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територіальнііs</a:t>
            </a:r>
            <a:endParaRPr sz="1350">
              <a:latin typeface="Cambria"/>
              <a:cs typeface="Cambria"/>
            </a:endParaRPr>
          </a:p>
          <a:p>
            <a:pPr algn="just" marL="3136265">
              <a:lnSpc>
                <a:spcPts val="1670"/>
              </a:lnSpc>
            </a:pPr>
            <a:r>
              <a:rPr dirty="0" sz="1450" spc="-30">
                <a:latin typeface="Cambria"/>
                <a:cs typeface="Cambria"/>
              </a:rPr>
              <a:t>органів</a:t>
            </a:r>
            <a:r>
              <a:rPr dirty="0" sz="1450" spc="-45">
                <a:latin typeface="Cambria"/>
                <a:cs typeface="Cambria"/>
              </a:rPr>
              <a:t> </a:t>
            </a:r>
            <a:r>
              <a:rPr dirty="0" sz="1450" spc="-10">
                <a:latin typeface="Cambria"/>
                <a:cs typeface="Cambria"/>
              </a:rPr>
              <a:t>Держлікслужби</a:t>
            </a:r>
            <a:endParaRPr sz="14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1450">
              <a:latin typeface="Cambria"/>
              <a:cs typeface="Cambria"/>
            </a:endParaRPr>
          </a:p>
          <a:p>
            <a:pPr algn="ctr" marR="20955">
              <a:lnSpc>
                <a:spcPct val="100000"/>
              </a:lnSpc>
            </a:pPr>
            <a:r>
              <a:rPr dirty="0" sz="1450" spc="-10" b="1">
                <a:latin typeface="Times New Roman"/>
                <a:cs typeface="Times New Roman"/>
              </a:rPr>
              <a:t>РОЗПОРЯДЖЕННЯ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450">
              <a:latin typeface="Times New Roman"/>
              <a:cs typeface="Times New Roman"/>
            </a:endParaRPr>
          </a:p>
          <a:p>
            <a:pPr algn="just" marL="369570">
              <a:lnSpc>
                <a:spcPct val="100000"/>
              </a:lnSpc>
              <a:spcBef>
                <a:spcPts val="5"/>
              </a:spcBef>
            </a:pPr>
            <a:r>
              <a:rPr dirty="0" sz="1450" spc="-10">
                <a:latin typeface="Times New Roman"/>
                <a:cs typeface="Times New Roman"/>
              </a:rPr>
              <a:t>Відповідно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Конституції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algn="just" marL="12700" marR="22860">
              <a:lnSpc>
                <a:spcPct val="106200"/>
              </a:lnSpc>
            </a:pPr>
            <a:r>
              <a:rPr dirty="0" sz="1450" spc="-35">
                <a:latin typeface="Times New Roman"/>
                <a:cs typeface="Times New Roman"/>
              </a:rPr>
              <a:t>«Основи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законодавства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про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охорону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здоров'я</a:t>
            </a:r>
            <a:r>
              <a:rPr dirty="0" baseline="-5747" sz="2175">
                <a:latin typeface="Times New Roman"/>
                <a:cs typeface="Times New Roman"/>
              </a:rPr>
              <a:t>»</a:t>
            </a:r>
            <a:r>
              <a:rPr dirty="0" baseline="-5747" sz="2175" spc="247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статей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15,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17,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75">
                <a:latin typeface="Times New Roman"/>
                <a:cs typeface="Times New Roman"/>
              </a:rPr>
              <a:t>21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«Про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лікарські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засоби»,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Положення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Державну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службу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України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контролю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наркотиками,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затвердженого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постановою </a:t>
            </a:r>
            <a:r>
              <a:rPr dirty="0" sz="1450">
                <a:latin typeface="Times New Roman"/>
                <a:cs typeface="Times New Roman"/>
              </a:rPr>
              <a:t>Кабінету</a:t>
            </a:r>
            <a:r>
              <a:rPr dirty="0" sz="1450" spc="4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Міністрів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4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12.08.2015</a:t>
            </a:r>
            <a:r>
              <a:rPr dirty="0" sz="1450" spc="85">
                <a:latin typeface="Times New Roman"/>
                <a:cs typeface="Times New Roman"/>
              </a:rPr>
              <a:t> 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16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647,</a:t>
            </a:r>
            <a:r>
              <a:rPr dirty="0" sz="1450" spc="43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80">
                <a:latin typeface="Times New Roman"/>
                <a:cs typeface="Times New Roman"/>
              </a:rPr>
              <a:t>  </a:t>
            </a:r>
            <a:r>
              <a:rPr dirty="0" sz="1450" spc="-30">
                <a:latin typeface="Times New Roman"/>
                <a:cs typeface="Times New Roman"/>
              </a:rPr>
              <a:t>здійснення </a:t>
            </a:r>
            <a:r>
              <a:rPr dirty="0" sz="1450">
                <a:latin typeface="Times New Roman"/>
                <a:cs typeface="Times New Roman"/>
              </a:rPr>
              <a:t>державного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контролю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ввозяться</a:t>
            </a:r>
            <a:r>
              <a:rPr dirty="0" sz="1450" spc="3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Україну,</a:t>
            </a:r>
            <a:endParaRPr sz="1450">
              <a:latin typeface="Times New Roman"/>
              <a:cs typeface="Times New Roman"/>
            </a:endParaRPr>
          </a:p>
          <a:p>
            <a:pPr algn="just" marL="17145" marR="5080" indent="-1270">
              <a:lnSpc>
                <a:spcPct val="106300"/>
              </a:lnSpc>
              <a:spcBef>
                <a:spcPts val="20"/>
              </a:spcBef>
            </a:pPr>
            <a:r>
              <a:rPr dirty="0" sz="1450" spc="-35">
                <a:latin typeface="Times New Roman"/>
                <a:cs typeface="Times New Roman"/>
              </a:rPr>
              <a:t>затвердженого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постановою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Кабінету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Міністрів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14.09.2005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 spc="-120">
                <a:latin typeface="Times New Roman"/>
                <a:cs typeface="Times New Roman"/>
              </a:rPr>
              <a:t>N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902,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пункту</a:t>
            </a:r>
            <a:r>
              <a:rPr dirty="0" sz="1450" spc="110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3.2.2</a:t>
            </a:r>
            <a:r>
              <a:rPr dirty="0" sz="1450" spc="110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11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встановлення</a:t>
            </a:r>
            <a:r>
              <a:rPr dirty="0" sz="1450" spc="121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заборони</a:t>
            </a:r>
            <a:r>
              <a:rPr dirty="0" sz="1450" spc="11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(тимчасової</a:t>
            </a:r>
            <a:r>
              <a:rPr dirty="0" sz="1450" spc="116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заборони)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поновлення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обігу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на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територіі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України,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затвердженого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наказом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40">
                <a:latin typeface="Times New Roman"/>
                <a:cs typeface="Times New Roman"/>
              </a:rPr>
              <a:t>Міністерства</a:t>
            </a:r>
            <a:r>
              <a:rPr dirty="0" sz="1450" spc="8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75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здоров'я</a:t>
            </a:r>
            <a:r>
              <a:rPr dirty="0" sz="1450" spc="71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України</a:t>
            </a:r>
            <a:r>
              <a:rPr dirty="0" sz="1450" spc="74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від</a:t>
            </a:r>
            <a:r>
              <a:rPr dirty="0" sz="1450" spc="67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22.11.2011</a:t>
            </a:r>
            <a:r>
              <a:rPr dirty="0" sz="1450" spc="77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98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809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15">
                <a:latin typeface="Times New Roman"/>
                <a:cs typeface="Times New Roman"/>
              </a:rPr>
              <a:t>(зі</a:t>
            </a:r>
            <a:r>
              <a:rPr dirty="0" sz="1450" spc="67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змінами),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25">
                <a:latin typeface="Times New Roman"/>
                <a:cs typeface="Times New Roman"/>
              </a:rPr>
              <a:t>зареестрованого</a:t>
            </a:r>
            <a:r>
              <a:rPr dirty="0" sz="1450" spc="55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Міністерством</a:t>
            </a:r>
            <a:r>
              <a:rPr dirty="0" sz="1450" spc="76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юстиції</a:t>
            </a:r>
            <a:r>
              <a:rPr dirty="0" sz="1450" spc="7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>
                <a:latin typeface="Times New Roman"/>
                <a:cs typeface="Times New Roman"/>
              </a:rPr>
              <a:t>   </a:t>
            </a:r>
            <a:r>
              <a:rPr dirty="0" sz="1450" spc="-35">
                <a:latin typeface="Times New Roman"/>
                <a:cs typeface="Times New Roman"/>
              </a:rPr>
              <a:t>30.01.2012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47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126/20439,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Порядку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контролю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якості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лікарських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під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час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оптової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роздрібної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торгівлі,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затвердженого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Міністерства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охорони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здоров'я</a:t>
            </a:r>
            <a:r>
              <a:rPr dirty="0" sz="1450" spc="-35">
                <a:latin typeface="Times New Roman"/>
                <a:cs typeface="Times New Roman"/>
              </a:rPr>
              <a:t> України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від</a:t>
            </a:r>
            <a:r>
              <a:rPr dirty="0" sz="1450" spc="-35">
                <a:latin typeface="Times New Roman"/>
                <a:cs typeface="Times New Roman"/>
              </a:rPr>
              <a:t> 29.09.2014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677,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заресстрованого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Міністерством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юстиціі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26.11.2014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1515/26292,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Правил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утилізаціі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знищення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лікарських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засобів,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затверджених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наказом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Міністерства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охорони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здоров'я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від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24.04.2015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270">
                <a:latin typeface="Times New Roman"/>
                <a:cs typeface="Times New Roman"/>
              </a:rPr>
              <a:t>No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242,</a:t>
            </a:r>
            <a:r>
              <a:rPr dirty="0" sz="1450" spc="95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зареестрованих</a:t>
            </a:r>
            <a:r>
              <a:rPr dirty="0" sz="1450" spc="84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Міністерством</a:t>
            </a:r>
            <a:r>
              <a:rPr dirty="0" sz="1450" spc="103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юстиції</a:t>
            </a:r>
            <a:r>
              <a:rPr dirty="0" sz="1450" spc="98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України</a:t>
            </a:r>
            <a:r>
              <a:rPr dirty="0" sz="1450" spc="101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від</a:t>
            </a:r>
            <a:r>
              <a:rPr dirty="0" sz="1450" spc="89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18.05.2015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875">
                <a:latin typeface="Times New Roman"/>
                <a:cs typeface="Times New Roman"/>
              </a:rPr>
              <a:t> </a:t>
            </a:r>
            <a:r>
              <a:rPr dirty="0" sz="1450" spc="-375">
                <a:latin typeface="Times New Roman"/>
                <a:cs typeface="Times New Roman"/>
              </a:rPr>
              <a:t>№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550/26995,</a:t>
            </a:r>
            <a:r>
              <a:rPr dirty="0" sz="1450" spc="94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</a:t>
            </a:r>
            <a:r>
              <a:rPr dirty="0" sz="1450" spc="844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підставі</a:t>
            </a:r>
            <a:r>
              <a:rPr dirty="0" sz="1450" spc="94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надходження</a:t>
            </a:r>
            <a:r>
              <a:rPr dirty="0" sz="1450" spc="10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міжнародного</a:t>
            </a:r>
            <a:r>
              <a:rPr dirty="0" sz="1450" spc="969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повідомлення</a:t>
            </a:r>
            <a:r>
              <a:rPr dirty="0" sz="1450" spc="-30">
                <a:latin typeface="Times New Roman"/>
                <a:cs typeface="Times New Roman"/>
              </a:rPr>
              <a:t> від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регуляторного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органу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Бразиліі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120">
                <a:latin typeface="Times New Roman"/>
                <a:cs typeface="Times New Roman"/>
              </a:rPr>
              <a:t>N•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BR/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Fa1sificapao/413.1.0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щодо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виявлення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09893" y="9341866"/>
            <a:ext cx="4403725" cy="846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 marR="30480" indent="-635">
              <a:lnSpc>
                <a:spcPct val="107600"/>
              </a:lnSpc>
              <a:spcBef>
                <a:spcPts val="100"/>
              </a:spcBef>
              <a:tabLst>
                <a:tab pos="556260" algn="l"/>
                <a:tab pos="1374775" algn="l"/>
                <a:tab pos="2960370" algn="l"/>
              </a:tabLst>
            </a:pPr>
            <a:r>
              <a:rPr dirty="0" sz="1450" spc="-10">
                <a:latin typeface="Times New Roman"/>
                <a:cs typeface="Times New Roman"/>
              </a:rPr>
              <a:t>cepii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D838878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фальсифікованого,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незареестрованого MOUNJARO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mg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(TIRZEPATIDE),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парентеральний</a:t>
            </a:r>
            <a:endParaRPr sz="1450">
              <a:latin typeface="Times New Roman"/>
              <a:cs typeface="Times New Roman"/>
            </a:endParaRPr>
          </a:p>
          <a:p>
            <a:pPr marL="1357630">
              <a:lnSpc>
                <a:spcPts val="810"/>
              </a:lnSpc>
              <a:spcBef>
                <a:spcPts val="850"/>
              </a:spcBef>
            </a:pPr>
            <a:r>
              <a:rPr dirty="0" sz="800">
                <a:latin typeface="Times New Roman"/>
                <a:cs typeface="Times New Roman"/>
              </a:rPr>
              <a:t>\і</a:t>
            </a:r>
            <a:r>
              <a:rPr dirty="0" sz="800" spc="204">
                <a:latin typeface="Times New Roman"/>
                <a:cs typeface="Times New Roman"/>
              </a:rPr>
              <a:t>  </a:t>
            </a:r>
            <a:r>
              <a:rPr dirty="0" sz="800" spc="-35">
                <a:latin typeface="Times New Roman"/>
                <a:cs typeface="Times New Roman"/>
              </a:rPr>
              <a:t>ДержпікС£l</a:t>
            </a:r>
            <a:r>
              <a:rPr dirty="0" sz="800" spc="29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оба</a:t>
            </a:r>
            <a:endParaRPr sz="800">
              <a:latin typeface="Times New Roman"/>
              <a:cs typeface="Times New Roman"/>
            </a:endParaRPr>
          </a:p>
          <a:p>
            <a:pPr marL="1526540">
              <a:lnSpc>
                <a:spcPts val="1050"/>
              </a:lnSpc>
            </a:pPr>
            <a:r>
              <a:rPr dirty="0" baseline="-8771" sz="1425" spc="-135">
                <a:latin typeface="Lucida Sans Unicode"/>
                <a:cs typeface="Lucida Sans Unicode"/>
              </a:rPr>
              <a:t>№13</a:t>
            </a:r>
            <a:r>
              <a:rPr dirty="0" baseline="-2923" sz="1425" spc="-135">
                <a:latin typeface="Lucida Sans Unicode"/>
                <a:cs typeface="Lucida Sans Unicode"/>
              </a:rPr>
              <a:t>-</a:t>
            </a:r>
            <a:r>
              <a:rPr dirty="0" baseline="-2923" sz="1425" spc="-112">
                <a:latin typeface="Lucida Sans Unicode"/>
                <a:cs typeface="Lucida Sans Unicode"/>
              </a:rPr>
              <a:t>001.3/002.0/1</a:t>
            </a:r>
            <a:r>
              <a:rPr dirty="0" sz="950" spc="-75">
                <a:latin typeface="Lucida Sans Unicode"/>
                <a:cs typeface="Lucida Sans Unicode"/>
              </a:rPr>
              <a:t>7-26</a:t>
            </a:r>
            <a:r>
              <a:rPr dirty="0" sz="950" spc="-45">
                <a:latin typeface="Lucida Sans Unicode"/>
                <a:cs typeface="Lucida Sans Unicode"/>
              </a:rPr>
              <a:t> </a:t>
            </a:r>
            <a:r>
              <a:rPr dirty="0" baseline="2777" sz="1500" spc="-112">
                <a:latin typeface="Consolas"/>
                <a:cs typeface="Consolas"/>
              </a:rPr>
              <a:t>від</a:t>
            </a:r>
            <a:r>
              <a:rPr dirty="0" baseline="2777" sz="1500" spc="-284">
                <a:latin typeface="Consolas"/>
                <a:cs typeface="Consolas"/>
              </a:rPr>
              <a:t> </a:t>
            </a:r>
            <a:r>
              <a:rPr dirty="0" baseline="5847" sz="1425" spc="-15">
                <a:latin typeface="Lucida Sans Unicode"/>
                <a:cs typeface="Lucida Sans Unicode"/>
              </a:rPr>
              <a:t>14.01.2026</a:t>
            </a:r>
            <a:endParaRPr baseline="5847" sz="1425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21388" y="9358630"/>
            <a:ext cx="1579880" cy="1116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47750" algn="l"/>
              </a:tabLst>
            </a:pPr>
            <a:r>
              <a:rPr dirty="0" sz="1450" spc="-10">
                <a:latin typeface="Times New Roman"/>
                <a:cs typeface="Times New Roman"/>
              </a:rPr>
              <a:t>лікарського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засобу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450">
              <a:latin typeface="Times New Roman"/>
              <a:cs typeface="Times New Roman"/>
            </a:endParaRPr>
          </a:p>
          <a:p>
            <a:pPr marL="465455" marR="238760" indent="154305">
              <a:lnSpc>
                <a:spcPct val="82700"/>
              </a:lnSpc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30">
                <a:latin typeface="Times New Roman"/>
                <a:cs typeface="Times New Roman"/>
              </a:rPr>
              <a:t>наркотиками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baseline="2923" sz="1425" spc="-15">
                <a:latin typeface="Times New Roman"/>
                <a:cs typeface="Times New Roman"/>
              </a:rPr>
              <a:t>Кі</a:t>
            </a:r>
            <a:r>
              <a:rPr dirty="0" sz="950" spc="-10">
                <a:latin typeface="Times New Roman"/>
                <a:cs typeface="Times New Roman"/>
              </a:rPr>
              <a:t>ровоградській</a:t>
            </a:r>
            <a:endParaRPr sz="950">
              <a:latin typeface="Times New Roman"/>
              <a:cs typeface="Times New Roman"/>
            </a:endParaRPr>
          </a:p>
          <a:p>
            <a:pPr marL="780415">
              <a:lnSpc>
                <a:spcPts val="1019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356235">
              <a:lnSpc>
                <a:spcPct val="100000"/>
              </a:lnSpc>
              <a:spcBef>
                <a:spcPts val="10"/>
              </a:spcBef>
            </a:pPr>
            <a:r>
              <a:rPr dirty="0" sz="800" spc="-70">
                <a:latin typeface="Times New Roman"/>
                <a:cs typeface="Times New Roman"/>
              </a:rPr>
              <a:t>N.°24,'02.</a:t>
            </a:r>
            <a:r>
              <a:rPr dirty="0" sz="800" spc="-7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15.01.2026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32632" y="7174992"/>
            <a:ext cx="1197864" cy="67360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7383" y="7549895"/>
            <a:ext cx="926591" cy="128016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24584" y="617219"/>
            <a:ext cx="6071235" cy="5441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335" marR="59055" indent="-1270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асептичним</a:t>
            </a:r>
            <a:r>
              <a:rPr dirty="0" sz="1400" spc="4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приготуванням</a:t>
            </a:r>
            <a:r>
              <a:rPr dirty="0" sz="1400" spc="4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(попередньо</a:t>
            </a:r>
            <a:r>
              <a:rPr dirty="0" sz="1400" spc="4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наповнена</a:t>
            </a:r>
            <a:r>
              <a:rPr dirty="0" sz="1400" spc="44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шприц-</a:t>
            </a:r>
            <a:r>
              <a:rPr dirty="0" sz="1400" spc="-10">
                <a:latin typeface="Times New Roman"/>
                <a:cs typeface="Times New Roman"/>
              </a:rPr>
              <a:t>ручка), виробництва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BSP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PHARMACEUTICALS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S.P.A.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(термін</a:t>
            </a:r>
            <a:r>
              <a:rPr dirty="0" sz="1400" spc="-10">
                <a:latin typeface="Times New Roman"/>
                <a:cs typeface="Times New Roman"/>
              </a:rPr>
              <a:t> придатності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08.2026).</a:t>
            </a:r>
            <a:endParaRPr sz="1400">
              <a:latin typeface="Times New Roman"/>
              <a:cs typeface="Times New Roman"/>
            </a:endParaRPr>
          </a:p>
          <a:p>
            <a:pPr algn="just" marL="22860" marR="31750" indent="353060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шляхи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  <a:p>
            <a:pPr algn="just" marL="28575" marR="44450" indent="-6350">
              <a:lnSpc>
                <a:spcPts val="187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небезпеиною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населення.</a:t>
            </a:r>
            <a:endParaRPr sz="1400">
              <a:latin typeface="Times New Roman"/>
              <a:cs typeface="Times New Roman"/>
            </a:endParaRPr>
          </a:p>
          <a:p>
            <a:pPr algn="just" marL="388620">
              <a:lnSpc>
                <a:spcPct val="100000"/>
              </a:lnSpc>
              <a:spcBef>
                <a:spcPts val="75"/>
              </a:spcBef>
            </a:pPr>
            <a:r>
              <a:rPr dirty="0" sz="1400" b="1">
                <a:latin typeface="Times New Roman"/>
                <a:cs typeface="Times New Roman"/>
              </a:rPr>
              <a:t>ЗАБОРОПЯІО</a:t>
            </a:r>
            <a:r>
              <a:rPr dirty="0" sz="1400" spc="48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D838878</a:t>
            </a:r>
            <a:endParaRPr sz="1400">
              <a:latin typeface="Times New Roman"/>
              <a:cs typeface="Times New Roman"/>
            </a:endParaRPr>
          </a:p>
          <a:p>
            <a:pPr algn="just" marL="31750" marR="22860" indent="-3810">
              <a:lnSpc>
                <a:spcPct val="1100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фальсифікованого,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незаресстрованого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MOUNJARO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15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 </a:t>
            </a:r>
            <a:r>
              <a:rPr dirty="0" sz="1400" b="1">
                <a:latin typeface="Times New Roman"/>
                <a:cs typeface="Times New Roman"/>
              </a:rPr>
              <a:t>(TIRZEPATIDE),</a:t>
            </a:r>
            <a:r>
              <a:rPr dirty="0" sz="1400" spc="3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парентеральний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розчин</a:t>
            </a:r>
            <a:r>
              <a:rPr dirty="0" sz="1400" spc="4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малого</a:t>
            </a:r>
            <a:r>
              <a:rPr dirty="0" sz="1400" spc="4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об'сму</a:t>
            </a:r>
            <a:r>
              <a:rPr dirty="0" sz="1400" spc="45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аеептичним </a:t>
            </a:r>
            <a:r>
              <a:rPr dirty="0" sz="1400" b="1">
                <a:latin typeface="Times New Roman"/>
                <a:cs typeface="Times New Roman"/>
              </a:rPr>
              <a:t>приготуванням</a:t>
            </a:r>
            <a:r>
              <a:rPr dirty="0" sz="1400" spc="27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(попередньо</a:t>
            </a:r>
            <a:r>
              <a:rPr dirty="0" sz="1400" spc="29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наповнена</a:t>
            </a:r>
            <a:r>
              <a:rPr dirty="0" sz="1400" spc="285" b="1">
                <a:latin typeface="Times New Roman"/>
                <a:cs typeface="Times New Roman"/>
              </a:rPr>
              <a:t>  </a:t>
            </a:r>
            <a:r>
              <a:rPr dirty="0" sz="1400" spc="-30" b="1">
                <a:latin typeface="Times New Roman"/>
                <a:cs typeface="Times New Roman"/>
              </a:rPr>
              <a:t>шприц-</a:t>
            </a:r>
            <a:r>
              <a:rPr dirty="0" sz="1400" b="1">
                <a:latin typeface="Times New Roman"/>
                <a:cs typeface="Times New Roman"/>
              </a:rPr>
              <a:t>ручка),</a:t>
            </a:r>
            <a:r>
              <a:rPr dirty="0" sz="1400" spc="280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виробництва </a:t>
            </a:r>
            <a:r>
              <a:rPr dirty="0" sz="1400" b="1">
                <a:latin typeface="Times New Roman"/>
                <a:cs typeface="Times New Roman"/>
              </a:rPr>
              <a:t>BSP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PI4ARMACEUTICALS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S.P.A.</a:t>
            </a:r>
            <a:endParaRPr sz="1400">
              <a:latin typeface="Times New Roman"/>
              <a:cs typeface="Times New Roman"/>
            </a:endParaRPr>
          </a:p>
          <a:p>
            <a:pPr algn="just" marL="33655" marR="19685" indent="358140">
              <a:lnSpc>
                <a:spcPts val="1900"/>
              </a:lnSpc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32384">
              <a:lnSpc>
                <a:spcPct val="100000"/>
              </a:lnSpc>
              <a:spcBef>
                <a:spcPts val="15"/>
              </a:spcBef>
            </a:pPr>
            <a:r>
              <a:rPr dirty="0" sz="1400" spc="-35" b="1">
                <a:latin typeface="Times New Roman"/>
                <a:cs typeface="Times New Roman"/>
              </a:rPr>
              <a:t>розпорядження,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перевірити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наявність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вищевказаної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endParaRPr sz="1400">
              <a:latin typeface="Times New Roman"/>
              <a:cs typeface="Times New Roman"/>
            </a:endParaRPr>
          </a:p>
          <a:p>
            <a:pPr algn="just" marL="34925" marR="15240" indent="-635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ïi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постачальнику/виробпику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Держлікслужби.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знищення</a:t>
            </a:r>
            <a:r>
              <a:rPr dirty="0" sz="1400" spc="29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препарату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Держпікслужби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акта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</a:t>
            </a:r>
            <a:endParaRPr sz="1400">
              <a:latin typeface="Times New Roman"/>
              <a:cs typeface="Times New Roman"/>
            </a:endParaRPr>
          </a:p>
          <a:p>
            <a:pPr algn="just" marL="40005">
              <a:lnSpc>
                <a:spcPct val="100000"/>
              </a:lnSpc>
              <a:spcBef>
                <a:spcPts val="190"/>
              </a:spcBef>
            </a:pP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1910" marR="28575" indent="356235">
              <a:lnSpc>
                <a:spcPct val="110000"/>
              </a:lnSpc>
              <a:spcBef>
                <a:spcPts val="50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>
                <a:latin typeface="Times New Roman"/>
                <a:cs typeface="Times New Roman"/>
              </a:rPr>
              <a:t> даного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здійснюють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43180" marR="5080" indent="358140">
              <a:lnSpc>
                <a:spcPts val="19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53936" y="6271259"/>
            <a:ext cx="3448685" cy="9734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375285" marR="5080" indent="-363220">
              <a:lnSpc>
                <a:spcPct val="110700"/>
              </a:lnSpc>
              <a:spcBef>
                <a:spcPts val="65"/>
              </a:spcBef>
              <a:tabLst>
                <a:tab pos="777240" algn="l"/>
                <a:tab pos="1873885" algn="l"/>
                <a:tab pos="2897505" algn="l"/>
              </a:tabLst>
            </a:pPr>
            <a:r>
              <a:rPr dirty="0" sz="1400">
                <a:latin typeface="Times New Roman"/>
                <a:cs typeface="Times New Roman"/>
              </a:rPr>
              <a:t>Копії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 </a:t>
            </a:r>
            <a:r>
              <a:rPr dirty="0" sz="1400" spc="-10">
                <a:latin typeface="Times New Roman"/>
                <a:cs typeface="Times New Roman"/>
              </a:rPr>
              <a:t>охорони здоров'я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 </a:t>
            </a: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endParaRPr sz="140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24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522819" y="6761988"/>
            <a:ext cx="1009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71926" y="6761988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50023" y="6761988"/>
            <a:ext cx="630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31974" y="9594088"/>
            <a:ext cx="179641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Times New Roman"/>
                <a:cs typeface="Times New Roman"/>
              </a:rPr>
              <a:t>Олена ВЯЗОВСЬКА, теп.(044)</a:t>
            </a:r>
            <a:r>
              <a:rPr dirty="0" sz="700" spc="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422-55-</a:t>
            </a:r>
            <a:r>
              <a:rPr dirty="0" sz="700">
                <a:latin typeface="Times New Roman"/>
                <a:cs typeface="Times New Roman"/>
              </a:rPr>
              <a:t>76</a:t>
            </a:r>
            <a:r>
              <a:rPr dirty="0" sz="700" spc="5">
                <a:latin typeface="Times New Roman"/>
                <a:cs typeface="Times New Roman"/>
              </a:rPr>
              <a:t> </a:t>
            </a:r>
            <a:r>
              <a:rPr dirty="0" sz="700" spc="-10">
                <a:latin typeface="Times New Roman"/>
                <a:cs typeface="Times New Roman"/>
              </a:rPr>
              <a:t>(127)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81027" y="7484364"/>
            <a:ext cx="21374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В</a:t>
            </a:r>
            <a:r>
              <a:rPr dirty="0" sz="1400" spc="42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Л</a:t>
            </a:r>
            <a:r>
              <a:rPr dirty="0" sz="1400" spc="290">
                <a:latin typeface="Cambria"/>
                <a:cs typeface="Cambria"/>
              </a:rPr>
              <a:t> </a:t>
            </a:r>
            <a:r>
              <a:rPr dirty="0" sz="1400" spc="-55">
                <a:latin typeface="Cambria"/>
                <a:cs typeface="Cambria"/>
              </a:rPr>
              <a:t>ДимиP</a:t>
            </a:r>
            <a:r>
              <a:rPr dirty="0" sz="1400" spc="15">
                <a:latin typeface="Cambria"/>
                <a:cs typeface="Cambria"/>
              </a:rPr>
              <a:t> </a:t>
            </a:r>
            <a:r>
              <a:rPr dirty="0" sz="1400" spc="114">
                <a:latin typeface="Cambria"/>
                <a:cs typeface="Cambria"/>
              </a:rPr>
              <a:t>EOPOЛEHRO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7432" y="188975"/>
            <a:ext cx="451103" cy="62788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22602" y="10190461"/>
            <a:ext cx="133350" cy="25400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80">
                <a:latin typeface="Courier New"/>
                <a:cs typeface="Courier New"/>
              </a:rPr>
              <a:t>002.0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76144" y="10171176"/>
            <a:ext cx="1645920" cy="262127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163594" y="839723"/>
            <a:ext cx="5799455" cy="118046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85445" marR="405130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ДЕРЖАВПА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СЛУЖБА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УЕРАЇПИ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5080">
              <a:lnSpc>
                <a:spcPts val="159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</a:pPr>
            <a:r>
              <a:rPr dirty="0" sz="1150" spc="-25">
                <a:latin typeface="Times New Roman"/>
                <a:cs typeface="Times New Roman"/>
              </a:rPr>
              <a:t>проспект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-10">
                <a:latin typeface="Times New Roman"/>
                <a:cs typeface="Times New Roman"/>
              </a:rPr>
              <a:t> м.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Київ,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https://www.dIs.яov.ua.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СДРПОУ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30300" y="2216657"/>
            <a:ext cx="259969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23645" algn="l"/>
                <a:tab pos="2586355" algn="l"/>
              </a:tabLst>
            </a:pPr>
            <a:r>
              <a:rPr dirty="0" u="sng" sz="95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	</a:t>
            </a:r>
            <a:r>
              <a:rPr dirty="0" sz="950">
                <a:latin typeface="Consolas"/>
                <a:cs typeface="Consolas"/>
              </a:rPr>
              <a:t> °</a:t>
            </a:r>
            <a:r>
              <a:rPr dirty="0" sz="950" spc="-20">
                <a:latin typeface="Consolas"/>
                <a:cs typeface="Consolas"/>
              </a:rPr>
              <a:t> </a:t>
            </a:r>
            <a:r>
              <a:rPr dirty="0" u="sng" sz="95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	</a:t>
            </a:r>
            <a:endParaRPr sz="950">
              <a:latin typeface="Consolas"/>
              <a:cs typeface="Consola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81356" y="2183892"/>
            <a:ext cx="2821305" cy="643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86865" algn="l"/>
                <a:tab pos="2796540" algn="l"/>
              </a:tabLst>
            </a:pPr>
            <a:r>
              <a:rPr dirty="0" sz="1400">
                <a:latin typeface="Times New Roman"/>
                <a:cs typeface="Times New Roman"/>
              </a:rPr>
              <a:t>На N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560"/>
              </a:spcBef>
              <a:tabLst>
                <a:tab pos="2094230" algn="l"/>
              </a:tabLst>
            </a:pPr>
            <a:r>
              <a:rPr dirty="0" sz="1350" spc="70">
                <a:latin typeface="Times New Roman"/>
                <a:cs typeface="Times New Roman"/>
              </a:rPr>
              <a:t>Еерівникам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60735" y="2802890"/>
            <a:ext cx="6043295" cy="65874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3140075" marR="90170" indent="1905">
              <a:lnSpc>
                <a:spcPct val="98500"/>
              </a:lnSpc>
              <a:spcBef>
                <a:spcPts val="125"/>
              </a:spcBef>
            </a:pP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45">
                <a:latin typeface="Times New Roman"/>
                <a:cs typeface="Times New Roman"/>
              </a:rPr>
              <a:t>займаються </a:t>
            </a:r>
            <a:r>
              <a:rPr dirty="0" sz="1350">
                <a:latin typeface="Times New Roman"/>
                <a:cs typeface="Times New Roman"/>
              </a:rPr>
              <a:t>реалізаціею,</a:t>
            </a:r>
            <a:r>
              <a:rPr dirty="0" sz="1350" spc="395">
                <a:latin typeface="Times New Roman"/>
                <a:cs typeface="Times New Roman"/>
              </a:rPr>
              <a:t>     </a:t>
            </a:r>
            <a:r>
              <a:rPr dirty="0" sz="1350">
                <a:latin typeface="Times New Roman"/>
                <a:cs typeface="Times New Roman"/>
              </a:rPr>
              <a:t>зберіганням</a:t>
            </a:r>
            <a:r>
              <a:rPr dirty="0" sz="1350" spc="409">
                <a:latin typeface="Times New Roman"/>
                <a:cs typeface="Times New Roman"/>
              </a:rPr>
              <a:t>     </a:t>
            </a:r>
            <a:r>
              <a:rPr dirty="0" sz="1350" spc="-50">
                <a:latin typeface="Times New Roman"/>
                <a:cs typeface="Times New Roman"/>
              </a:rPr>
              <a:t>i </a:t>
            </a:r>
            <a:r>
              <a:rPr dirty="0" sz="1350" spc="45">
                <a:latin typeface="Times New Roman"/>
                <a:cs typeface="Times New Roman"/>
              </a:rPr>
              <a:t>застосуванням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85">
                <a:latin typeface="Times New Roman"/>
                <a:cs typeface="Times New Roman"/>
              </a:rPr>
              <a:t>лікарськиs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3141980" marR="83820" indent="-635">
              <a:lnSpc>
                <a:spcPts val="1610"/>
              </a:lnSpc>
              <a:tabLst>
                <a:tab pos="468312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7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17780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413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26034">
              <a:lnSpc>
                <a:spcPct val="100000"/>
              </a:lnSpc>
              <a:spcBef>
                <a:spcPts val="17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4604" marR="20955" indent="635">
              <a:lnSpc>
                <a:spcPct val="1119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пікарські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^/країни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22225" marR="5080" indent="-3810">
              <a:lnSpc>
                <a:spcPct val="112599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контроль›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 14.09.2005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Јlікарських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Міністерствіі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 spc="50">
                <a:latin typeface="Times New Roman"/>
                <a:cs typeface="Times New Roman"/>
              </a:rPr>
              <a:t>здоров'я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22.11.2011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470">
                <a:latin typeface="Times New Roman"/>
                <a:cs typeface="Times New Roman"/>
              </a:rPr>
              <a:t>  </a:t>
            </a:r>
            <a:r>
              <a:rPr dirty="0" sz="13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зареесз'рованого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350" spc="10">
                <a:latin typeface="Times New Roman"/>
                <a:cs typeface="Times New Roman"/>
              </a:rPr>
              <a:t>України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від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677,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заресстрованого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Міністерством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юстицlі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утилізацfі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34290" marR="12065" indent="635">
              <a:lnSpc>
                <a:spcPts val="1850"/>
              </a:lnSpc>
              <a:spcBef>
                <a:spcPts val="75"/>
              </a:spcBef>
            </a:pP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заресстровагих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міжнародного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algn="just" marL="34925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регуляторного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Бразиліі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BR/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Falsifmcapao/412.2.0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08001" y="9932161"/>
            <a:ext cx="2462530" cy="262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44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г7ї</a:t>
            </a:r>
            <a:r>
              <a:rPr dirty="0" sz="750" spc="19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ДержлікСЛуЖбd</a:t>
            </a:r>
            <a:endParaRPr sz="750">
              <a:latin typeface="Times New Roman"/>
              <a:cs typeface="Times New Roman"/>
            </a:endParaRPr>
          </a:p>
          <a:p>
            <a:pPr marL="217804">
              <a:lnSpc>
                <a:spcPts val="1025"/>
              </a:lnSpc>
            </a:pPr>
            <a:r>
              <a:rPr dirty="0" sz="900">
                <a:latin typeface="Times New Roman"/>
                <a:cs typeface="Times New Roman"/>
              </a:rPr>
              <a:t>N</a:t>
            </a:r>
            <a:r>
              <a:rPr dirty="0" baseline="6172" sz="1350">
                <a:latin typeface="Times New Roman"/>
                <a:cs typeface="Times New Roman"/>
              </a:rPr>
              <a:t>?!</a:t>
            </a:r>
            <a:r>
              <a:rPr dirty="0" sz="900">
                <a:latin typeface="Times New Roman"/>
                <a:cs typeface="Times New Roman"/>
              </a:rPr>
              <a:t>14</a:t>
            </a:r>
            <a:r>
              <a:rPr dirty="0" baseline="6172" sz="1350">
                <a:latin typeface="Times New Roman"/>
                <a:cs typeface="Times New Roman"/>
              </a:rPr>
              <a:t>-001.3/002.0/1</a:t>
            </a:r>
            <a:r>
              <a:rPr dirty="0" baseline="9259" sz="1350">
                <a:latin typeface="Times New Roman"/>
                <a:cs typeface="Times New Roman"/>
              </a:rPr>
              <a:t>7</a:t>
            </a:r>
            <a:r>
              <a:rPr dirty="0" baseline="12345" sz="1350">
                <a:latin typeface="Times New Roman"/>
                <a:cs typeface="Times New Roman"/>
              </a:rPr>
              <a:t>-</a:t>
            </a:r>
            <a:r>
              <a:rPr dirty="0" baseline="12345" sz="1350" spc="75">
                <a:latin typeface="Times New Roman"/>
                <a:cs typeface="Times New Roman"/>
              </a:rPr>
              <a:t>26</a:t>
            </a:r>
            <a:r>
              <a:rPr dirty="0" baseline="12345" sz="1350" spc="465">
                <a:latin typeface="Times New Roman"/>
                <a:cs typeface="Times New Roman"/>
              </a:rPr>
              <a:t>  </a:t>
            </a:r>
            <a:r>
              <a:rPr dirty="0" baseline="6172" sz="1350">
                <a:latin typeface="Times New Roman"/>
                <a:cs typeface="Times New Roman"/>
              </a:rPr>
              <a:t>від</a:t>
            </a:r>
            <a:r>
              <a:rPr dirty="0" baseline="6172" sz="1350" spc="322">
                <a:latin typeface="Times New Roman"/>
                <a:cs typeface="Times New Roman"/>
              </a:rPr>
              <a:t>  </a:t>
            </a:r>
            <a:r>
              <a:rPr dirty="0" baseline="12345" sz="1350" spc="-15">
                <a:latin typeface="Lucida Sans Unicode"/>
                <a:cs typeface="Lucida Sans Unicode"/>
              </a:rPr>
              <a:t>15.01.2026</a:t>
            </a:r>
            <a:endParaRPr baseline="12345" sz="13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46202" y="9510521"/>
            <a:ext cx="19494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02723" y="9510521"/>
            <a:ext cx="1263015" cy="9315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9215">
              <a:lnSpc>
                <a:spcPts val="106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служба</a:t>
            </a:r>
            <a:r>
              <a:rPr dirty="0" sz="950" spc="170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  <a:p>
            <a:pPr marL="290830" marR="93980" indent="-278765">
              <a:lnSpc>
                <a:spcPts val="1010"/>
              </a:lnSpc>
              <a:spcBef>
                <a:spcPts val="11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01930">
              <a:lnSpc>
                <a:spcPts val="890"/>
              </a:lnSpc>
            </a:pPr>
            <a:r>
              <a:rPr dirty="0" sz="1050" spc="-30">
                <a:latin typeface="Times New Roman"/>
                <a:cs typeface="Times New Roman"/>
              </a:rPr>
              <a:t>наркотиками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35890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50850">
              <a:lnSpc>
                <a:spcPts val="111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30480">
              <a:lnSpc>
                <a:spcPts val="950"/>
              </a:lnSpc>
            </a:pPr>
            <a:r>
              <a:rPr dirty="0" sz="800" spc="-40">
                <a:latin typeface="Times New Roman"/>
                <a:cs typeface="Times New Roman"/>
              </a:rPr>
              <a:t>№25/'02.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15.01.2026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7576" y="7565135"/>
            <a:ext cx="185927" cy="438912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334511" y="7464552"/>
            <a:ext cx="3621404" cy="725805"/>
            <a:chOff x="3334511" y="7464552"/>
            <a:chExt cx="3621404" cy="72580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6847" y="7653528"/>
              <a:ext cx="76200" cy="33528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53383" y="7464552"/>
              <a:ext cx="1179576" cy="33832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34511" y="7808976"/>
              <a:ext cx="3621024" cy="381000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962415" y="664209"/>
            <a:ext cx="6065520" cy="546036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2700" marR="29209">
              <a:lnSpc>
                <a:spcPct val="107600"/>
              </a:lnSpc>
              <a:spcBef>
                <a:spcPts val="120"/>
              </a:spcBef>
            </a:pPr>
            <a:r>
              <a:rPr dirty="0" sz="1450">
                <a:latin typeface="Times New Roman"/>
                <a:cs typeface="Times New Roman"/>
              </a:rPr>
              <a:t>серій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NIS7G01,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NJS7J00 </a:t>
            </a:r>
            <a:r>
              <a:rPr dirty="0" sz="1450" spc="-10">
                <a:latin typeface="Times New Roman"/>
                <a:cs typeface="Times New Roman"/>
              </a:rPr>
              <a:t>фальсифікованого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лікарського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засобу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IMBRUVICA, </a:t>
            </a:r>
            <a:r>
              <a:rPr dirty="0" sz="1450">
                <a:latin typeface="Times New Roman"/>
                <a:cs typeface="Times New Roman"/>
              </a:rPr>
              <a:t>140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mg,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капсула,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90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капсул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флаконі;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флакону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картонній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пачці,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 </a:t>
            </a:r>
            <a:r>
              <a:rPr dirty="0" sz="1450" spc="-25">
                <a:latin typeface="Times New Roman"/>
                <a:cs typeface="Times New Roman"/>
              </a:rPr>
              <a:t>маркуванням </a:t>
            </a:r>
            <a:r>
              <a:rPr dirty="0" sz="1450" spc="-30">
                <a:latin typeface="Times New Roman"/>
                <a:cs typeface="Times New Roman"/>
              </a:rPr>
              <a:t>виробника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CATALENT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CTS,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LLC.</a:t>
            </a:r>
            <a:endParaRPr sz="1450">
              <a:latin typeface="Times New Roman"/>
              <a:cs typeface="Times New Roman"/>
            </a:endParaRPr>
          </a:p>
          <a:p>
            <a:pPr algn="just" marL="17780" marR="27305" indent="450215">
              <a:lnSpc>
                <a:spcPct val="107100"/>
              </a:lnSpc>
              <a:spcBef>
                <a:spcPts val="35"/>
              </a:spcBef>
            </a:pP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метою</a:t>
            </a:r>
            <a:r>
              <a:rPr dirty="0" sz="1450" spc="3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активной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протидіі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поширенню</a:t>
            </a:r>
            <a:r>
              <a:rPr dirty="0" sz="1450" spc="4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4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шляхи </a:t>
            </a:r>
            <a:r>
              <a:rPr dirty="0" sz="1450">
                <a:latin typeface="Times New Roman"/>
                <a:cs typeface="Times New Roman"/>
              </a:rPr>
              <a:t>надходження</a:t>
            </a:r>
            <a:r>
              <a:rPr dirty="0" sz="1450" spc="1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умови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зберігання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яких</a:t>
            </a:r>
            <a:r>
              <a:rPr dirty="0" sz="1450" spc="8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невідомі,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визначити</a:t>
            </a:r>
            <a:r>
              <a:rPr dirty="0" sz="1450" spc="13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якість</a:t>
            </a:r>
            <a:r>
              <a:rPr dirty="0" sz="1450" spc="85">
                <a:latin typeface="Times New Roman"/>
                <a:cs typeface="Times New Roman"/>
              </a:rPr>
              <a:t>  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 spc="-20">
                <a:latin typeface="Times New Roman"/>
                <a:cs typeface="Times New Roman"/>
              </a:rPr>
              <a:t>безпечність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яких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немож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70">
                <a:latin typeface="Times New Roman"/>
                <a:cs typeface="Times New Roman"/>
              </a:rPr>
              <a:t>тиво,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огляду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те,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така</a:t>
            </a:r>
            <a:r>
              <a:rPr dirty="0" sz="1450" spc="-25">
                <a:latin typeface="Times New Roman"/>
                <a:cs typeface="Times New Roman"/>
              </a:rPr>
              <a:t> продукція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небезпечною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може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нести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потенційну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загрозу </a:t>
            </a:r>
            <a:r>
              <a:rPr dirty="0" sz="1450" spc="-40">
                <a:latin typeface="Times New Roman"/>
                <a:cs typeface="Times New Roman"/>
              </a:rPr>
              <a:t>життю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здоров'ю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населення.</a:t>
            </a:r>
            <a:endParaRPr sz="1450">
              <a:latin typeface="Times New Roman"/>
              <a:cs typeface="Times New Roman"/>
            </a:endParaRPr>
          </a:p>
          <a:p>
            <a:pPr algn="just" marL="24765" marR="19685" indent="450215">
              <a:lnSpc>
                <a:spcPct val="105700"/>
              </a:lnSpc>
              <a:spcBef>
                <a:spcPts val="10"/>
              </a:spcBef>
            </a:pPr>
            <a:r>
              <a:rPr dirty="0" sz="1450" spc="-20" b="1">
                <a:latin typeface="Times New Roman"/>
                <a:cs typeface="Times New Roman"/>
              </a:rPr>
              <a:t>ЗАБОРОНЯІО</a:t>
            </a:r>
            <a:r>
              <a:rPr dirty="0" sz="1450" spc="25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реалізацію, зберігання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застосування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серій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NIS7G01, </a:t>
            </a:r>
            <a:r>
              <a:rPr dirty="0" sz="1450" b="1">
                <a:latin typeface="Times New Roman"/>
                <a:cs typeface="Times New Roman"/>
              </a:rPr>
              <a:t>NJS7J00</a:t>
            </a:r>
            <a:r>
              <a:rPr dirty="0" sz="1450" spc="110" b="1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фальсифікованого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лікарського</a:t>
            </a:r>
            <a:r>
              <a:rPr dirty="0" sz="1450" spc="13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засобу</a:t>
            </a:r>
            <a:r>
              <a:rPr dirty="0" sz="1450" spc="114">
                <a:latin typeface="Times New Roman"/>
                <a:cs typeface="Times New Roman"/>
              </a:rPr>
              <a:t>  </a:t>
            </a:r>
            <a:r>
              <a:rPr dirty="0" sz="1450" b="1">
                <a:latin typeface="Times New Roman"/>
                <a:cs typeface="Times New Roman"/>
              </a:rPr>
              <a:t>IMBRUVICA,</a:t>
            </a:r>
            <a:r>
              <a:rPr dirty="0" sz="1450" spc="135" b="1">
                <a:latin typeface="Times New Roman"/>
                <a:cs typeface="Times New Roman"/>
              </a:rPr>
              <a:t>  </a:t>
            </a:r>
            <a:r>
              <a:rPr dirty="0" sz="1450" b="1">
                <a:latin typeface="Times New Roman"/>
                <a:cs typeface="Times New Roman"/>
              </a:rPr>
              <a:t>140</a:t>
            </a:r>
            <a:r>
              <a:rPr dirty="0" sz="1450" spc="105" b="1">
                <a:latin typeface="Times New Roman"/>
                <a:cs typeface="Times New Roman"/>
              </a:rPr>
              <a:t>  </a:t>
            </a:r>
            <a:r>
              <a:rPr dirty="0" sz="1450" spc="-25" b="1">
                <a:latin typeface="Times New Roman"/>
                <a:cs typeface="Times New Roman"/>
              </a:rPr>
              <a:t>mg, </a:t>
            </a:r>
            <a:r>
              <a:rPr dirty="0" sz="1450" b="1">
                <a:latin typeface="Times New Roman"/>
                <a:cs typeface="Times New Roman"/>
              </a:rPr>
              <a:t>капсули,</a:t>
            </a:r>
            <a:r>
              <a:rPr dirty="0" sz="1450" spc="27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по</a:t>
            </a:r>
            <a:r>
              <a:rPr dirty="0" sz="1450" spc="20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90</a:t>
            </a:r>
            <a:r>
              <a:rPr dirty="0" sz="1450" spc="22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капсул</a:t>
            </a:r>
            <a:r>
              <a:rPr dirty="0" sz="1450" spc="27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у</a:t>
            </a:r>
            <a:r>
              <a:rPr dirty="0" sz="1450" spc="20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флаконі;</a:t>
            </a:r>
            <a:r>
              <a:rPr dirty="0" sz="1450" spc="29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по</a:t>
            </a:r>
            <a:r>
              <a:rPr dirty="0" sz="1450" spc="21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1</a:t>
            </a:r>
            <a:r>
              <a:rPr dirty="0" sz="1450" spc="18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флакону</a:t>
            </a:r>
            <a:r>
              <a:rPr dirty="0" sz="1450" spc="27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у</a:t>
            </a:r>
            <a:r>
              <a:rPr dirty="0" sz="1450" spc="22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картонній</a:t>
            </a:r>
            <a:r>
              <a:rPr dirty="0" sz="1450" spc="30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пачці,</a:t>
            </a:r>
            <a:r>
              <a:rPr dirty="0" sz="1450" spc="240" b="1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 </a:t>
            </a:r>
            <a:r>
              <a:rPr dirty="0" sz="1450" spc="-45" b="1">
                <a:latin typeface="Times New Roman"/>
                <a:cs typeface="Times New Roman"/>
              </a:rPr>
              <a:t>маркуванням</a:t>
            </a:r>
            <a:r>
              <a:rPr dirty="0" sz="1450" spc="80" b="1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виробника</a:t>
            </a:r>
            <a:r>
              <a:rPr dirty="0" sz="1450" spc="50" b="1">
                <a:latin typeface="Times New Roman"/>
                <a:cs typeface="Times New Roman"/>
              </a:rPr>
              <a:t> </a:t>
            </a:r>
            <a:r>
              <a:rPr dirty="0" sz="1450" spc="-40" b="1">
                <a:latin typeface="Times New Roman"/>
                <a:cs typeface="Times New Roman"/>
              </a:rPr>
              <a:t>CATALENT</a:t>
            </a:r>
            <a:r>
              <a:rPr dirty="0" sz="1450" spc="10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CTS,</a:t>
            </a:r>
            <a:r>
              <a:rPr dirty="0" sz="1450" spc="-65" b="1">
                <a:latin typeface="Times New Roman"/>
                <a:cs typeface="Times New Roman"/>
              </a:rPr>
              <a:t> </a:t>
            </a:r>
            <a:r>
              <a:rPr dirty="0" sz="1450" spc="-20" b="1">
                <a:latin typeface="Times New Roman"/>
                <a:cs typeface="Times New Roman"/>
              </a:rPr>
              <a:t>LLC.</a:t>
            </a:r>
            <a:endParaRPr sz="1450">
              <a:latin typeface="Times New Roman"/>
              <a:cs typeface="Times New Roman"/>
            </a:endParaRPr>
          </a:p>
          <a:p>
            <a:pPr algn="just" marL="28575" marR="12700" indent="449580">
              <a:lnSpc>
                <a:spcPct val="106400"/>
              </a:lnSpc>
              <a:spcBef>
                <a:spcPts val="20"/>
              </a:spcBef>
            </a:pPr>
            <a:r>
              <a:rPr dirty="0" sz="1450">
                <a:latin typeface="Times New Roman"/>
                <a:cs typeface="Times New Roman"/>
              </a:rPr>
              <a:t>Суб'ектам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господарювання,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які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здійсшоють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реалізацію,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зберігання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>
                <a:latin typeface="Times New Roman"/>
                <a:cs typeface="Times New Roman"/>
              </a:rPr>
              <a:t>застосування</a:t>
            </a:r>
            <a:r>
              <a:rPr dirty="0" sz="1450" spc="1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4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114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невідкладно,</a:t>
            </a:r>
            <a:r>
              <a:rPr dirty="0" sz="1450" spc="15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після</a:t>
            </a:r>
            <a:r>
              <a:rPr dirty="0" sz="1450" spc="12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одержання</a:t>
            </a:r>
            <a:r>
              <a:rPr dirty="0" sz="1450" spc="16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даного розпорядження,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перевірити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наявність</a:t>
            </a:r>
            <a:r>
              <a:rPr dirty="0" sz="1450" spc="-20">
                <a:latin typeface="Times New Roman"/>
                <a:cs typeface="Times New Roman"/>
              </a:rPr>
              <a:t> вищевказаних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серій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лікарського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засобу, </a:t>
            </a:r>
            <a:r>
              <a:rPr dirty="0" sz="1450">
                <a:latin typeface="Times New Roman"/>
                <a:cs typeface="Times New Roman"/>
              </a:rPr>
              <a:t>вжити</a:t>
            </a:r>
            <a:r>
              <a:rPr dirty="0" sz="1450" spc="434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заходи</a:t>
            </a:r>
            <a:r>
              <a:rPr dirty="0" sz="1450" spc="4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щодо</a:t>
            </a:r>
            <a:r>
              <a:rPr dirty="0" sz="1450" spc="41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вилучення</a:t>
            </a:r>
            <a:r>
              <a:rPr dirty="0" sz="1450" spc="45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ïx</a:t>
            </a:r>
            <a:r>
              <a:rPr dirty="0" sz="1450" spc="4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40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4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шляхом</a:t>
            </a:r>
            <a:r>
              <a:rPr dirty="0" sz="1450" spc="434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повернення </a:t>
            </a:r>
            <a:r>
              <a:rPr dirty="0" sz="1450" spc="-20">
                <a:latin typeface="Times New Roman"/>
                <a:cs typeface="Times New Roman"/>
              </a:rPr>
              <a:t>постачальнику/виробнику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a6o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знищення,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повідомити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територіальний </a:t>
            </a:r>
            <a:r>
              <a:rPr dirty="0" sz="1450">
                <a:latin typeface="Times New Roman"/>
                <a:cs typeface="Times New Roman"/>
              </a:rPr>
              <a:t>орган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Держлікслужби.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1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разі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знищення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відходів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препарату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двотижневий </a:t>
            </a:r>
            <a:r>
              <a:rPr dirty="0" sz="1450">
                <a:latin typeface="Times New Roman"/>
                <a:cs typeface="Times New Roman"/>
              </a:rPr>
              <a:t>строк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направили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територіального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органу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Держлікслужби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копію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акта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про знищення </a:t>
            </a:r>
            <a:r>
              <a:rPr dirty="0" sz="1450" spc="-20">
                <a:latin typeface="Times New Roman"/>
                <a:cs typeface="Times New Roman"/>
              </a:rPr>
              <a:t>відходів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лікарського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засобу.</a:t>
            </a:r>
            <a:endParaRPr sz="1450">
              <a:latin typeface="Times New Roman"/>
              <a:cs typeface="Times New Roman"/>
            </a:endParaRPr>
          </a:p>
          <a:p>
            <a:pPr algn="just" marL="38735" marR="27305" indent="445770">
              <a:lnSpc>
                <a:spcPts val="1850"/>
              </a:lnSpc>
              <a:spcBef>
                <a:spcPts val="55"/>
              </a:spcBef>
            </a:pPr>
            <a:r>
              <a:rPr dirty="0" sz="1450">
                <a:latin typeface="Times New Roman"/>
                <a:cs typeface="Times New Roman"/>
              </a:rPr>
              <a:t>Контроль</a:t>
            </a:r>
            <a:r>
              <a:rPr dirty="0" sz="1450" spc="46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4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виконанням</a:t>
            </a:r>
            <a:r>
              <a:rPr dirty="0" sz="1450" spc="4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даного</a:t>
            </a:r>
            <a:r>
              <a:rPr dirty="0" sz="1450" spc="4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розпорядження</a:t>
            </a:r>
            <a:r>
              <a:rPr dirty="0" sz="1450" spc="210">
                <a:latin typeface="Times New Roman"/>
                <a:cs typeface="Times New Roman"/>
              </a:rPr>
              <a:t>   </a:t>
            </a:r>
            <a:r>
              <a:rPr dirty="0" sz="1450" spc="-30">
                <a:latin typeface="Times New Roman"/>
                <a:cs typeface="Times New Roman"/>
              </a:rPr>
              <a:t>здійснюють територіальні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органи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Ді:ржлікслужби</a:t>
            </a:r>
            <a:r>
              <a:rPr dirty="0" sz="1450" spc="-1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відповідній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території.</a:t>
            </a:r>
            <a:endParaRPr sz="1450">
              <a:latin typeface="Times New Roman"/>
              <a:cs typeface="Times New Roman"/>
            </a:endParaRPr>
          </a:p>
          <a:p>
            <a:pPr algn="just" marL="488315">
              <a:lnSpc>
                <a:spcPct val="100000"/>
              </a:lnSpc>
              <a:spcBef>
                <a:spcPts val="50"/>
              </a:spcBef>
            </a:pPr>
            <a:r>
              <a:rPr dirty="0" sz="1450" spc="-20">
                <a:latin typeface="Times New Roman"/>
                <a:cs typeface="Times New Roman"/>
              </a:rPr>
              <a:t>Невиконання</a:t>
            </a:r>
            <a:r>
              <a:rPr dirty="0" sz="1450" spc="3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даного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розпорядження</a:t>
            </a:r>
            <a:r>
              <a:rPr dirty="0" sz="1450" spc="3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тягне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собою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відповідальність</a:t>
            </a:r>
            <a:endParaRPr sz="1450">
              <a:latin typeface="Times New Roman"/>
              <a:cs typeface="Times New Roman"/>
            </a:endParaRPr>
          </a:p>
          <a:p>
            <a:pPr algn="just" marL="40640">
              <a:lnSpc>
                <a:spcPct val="100000"/>
              </a:lnSpc>
              <a:spcBef>
                <a:spcPts val="180"/>
              </a:spcBef>
            </a:pPr>
            <a:r>
              <a:rPr dirty="0" sz="1450" spc="-10">
                <a:latin typeface="Times New Roman"/>
                <a:cs typeface="Times New Roman"/>
              </a:rPr>
              <a:t>згідно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чинним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законо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авством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9813" y="6342634"/>
            <a:ext cx="4506595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6725" marR="968375" indent="-454659">
              <a:lnSpc>
                <a:spcPct val="106200"/>
              </a:lnSpc>
              <a:spcBef>
                <a:spcPts val="100"/>
              </a:spcBef>
            </a:pPr>
            <a:r>
              <a:rPr dirty="0" sz="1450" spc="-10">
                <a:latin typeface="Times New Roman"/>
                <a:cs typeface="Times New Roman"/>
              </a:rPr>
              <a:t>Копії даного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розпоряд»:ення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направлені: </a:t>
            </a:r>
            <a:r>
              <a:rPr dirty="0" sz="1450" spc="-20">
                <a:latin typeface="Times New Roman"/>
                <a:cs typeface="Times New Roman"/>
              </a:rPr>
              <a:t>Міністерство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120">
                <a:latin typeface="Times New Roman"/>
                <a:cs typeface="Times New Roman"/>
              </a:rPr>
              <a:t>охо}эони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здоров'я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України;</a:t>
            </a:r>
            <a:endParaRPr sz="1450">
              <a:latin typeface="Times New Roman"/>
              <a:cs typeface="Times New Roman"/>
            </a:endParaRPr>
          </a:p>
          <a:p>
            <a:pPr marL="19685" marR="5080" indent="450850">
              <a:lnSpc>
                <a:spcPct val="107600"/>
              </a:lnSpc>
              <a:spcBef>
                <a:spcPts val="20"/>
              </a:spcBef>
              <a:tabLst>
                <a:tab pos="854075" algn="l"/>
                <a:tab pos="1938020" algn="l"/>
                <a:tab pos="2943860" algn="l"/>
                <a:tab pos="3514725" algn="l"/>
              </a:tabLst>
            </a:pPr>
            <a:r>
              <a:rPr dirty="0" sz="1450" spc="-25">
                <a:latin typeface="Times New Roman"/>
                <a:cs typeface="Times New Roman"/>
              </a:rPr>
              <a:t>ДП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«Державний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експертний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центр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Міністерства </a:t>
            </a:r>
            <a:r>
              <a:rPr dirty="0" sz="1450" spc="-10">
                <a:latin typeface="Times New Roman"/>
                <a:cs typeface="Times New Roman"/>
              </a:rPr>
              <a:t>України».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22943" y="6831838"/>
            <a:ext cx="140525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8510" algn="l"/>
              </a:tabLst>
            </a:pP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здоров'я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9854" y="7837169"/>
            <a:ext cx="31940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60" b="1">
                <a:latin typeface="Times New Roman"/>
                <a:cs typeface="Times New Roman"/>
              </a:rPr>
              <a:t>B.O•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27923" y="7837169"/>
            <a:ext cx="49275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latin typeface="Times New Roman"/>
                <a:cs typeface="Times New Roman"/>
              </a:rPr>
              <a:t>OЛOBId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06262" y="9161271"/>
            <a:ext cx="180276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Cambria"/>
                <a:cs typeface="Cambria"/>
              </a:rPr>
              <a:t>Олена</a:t>
            </a:r>
            <a:r>
              <a:rPr dirty="0" sz="700" spc="55">
                <a:latin typeface="Cambria"/>
                <a:cs typeface="Cambria"/>
              </a:rPr>
              <a:t> </a:t>
            </a:r>
            <a:r>
              <a:rPr dirty="0" sz="700">
                <a:latin typeface="Cambria"/>
                <a:cs typeface="Cambria"/>
              </a:rPr>
              <a:t>ВЯЗОВСЬІ(А,</a:t>
            </a:r>
            <a:r>
              <a:rPr dirty="0" sz="700" spc="125">
                <a:latin typeface="Cambria"/>
                <a:cs typeface="Cambria"/>
              </a:rPr>
              <a:t> </a:t>
            </a:r>
            <a:r>
              <a:rPr dirty="0" sz="700" spc="-35">
                <a:latin typeface="Cambria"/>
                <a:cs typeface="Cambria"/>
              </a:rPr>
              <a:t>тел.(044)</a:t>
            </a:r>
            <a:r>
              <a:rPr dirty="0" sz="700" spc="35">
                <a:latin typeface="Cambria"/>
                <a:cs typeface="Cambria"/>
              </a:rPr>
              <a:t> </a:t>
            </a:r>
            <a:r>
              <a:rPr dirty="0" sz="700" spc="-40">
                <a:latin typeface="Cambria"/>
                <a:cs typeface="Cambria"/>
              </a:rPr>
              <a:t>422-</a:t>
            </a:r>
            <a:r>
              <a:rPr dirty="0" sz="700" spc="-45">
                <a:latin typeface="Cambria"/>
                <a:cs typeface="Cambria"/>
              </a:rPr>
              <a:t>55-</a:t>
            </a:r>
            <a:r>
              <a:rPr dirty="0" sz="700" spc="-10">
                <a:latin typeface="Cambria"/>
                <a:cs typeface="Cambria"/>
              </a:rPr>
              <a:t>76</a:t>
            </a:r>
            <a:r>
              <a:rPr dirty="0" sz="700" spc="85">
                <a:latin typeface="Cambria"/>
                <a:cs typeface="Cambria"/>
              </a:rPr>
              <a:t> </a:t>
            </a:r>
            <a:r>
              <a:rPr dirty="0" sz="700" spc="-10">
                <a:latin typeface="Cambria"/>
                <a:cs typeface="Cambria"/>
              </a:rPr>
              <a:t>(127’)</a:t>
            </a:r>
            <a:endParaRPr sz="7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2026-01-18T16:35:11Z</dcterms:created>
  <dcterms:modified xsi:type="dcterms:W3CDTF">2026-01-18T16:35:11Z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2026-01-18T00:00:00Z</vt:filetime>
  </property>
  <property fmtid="{D5CDD505-2E9C-101B-9397-08002B2CF9AE}" pid="3" name="LastSaved">
    <vt:filetime>2026-01-18T00:00:00Z</vt:filetime>
  </property>
  <property fmtid="{D5CDD505-2E9C-101B-9397-08002B2CF9AE}" pid="4" name="Producer">
    <vt:lpwstr>iLovePDF</vt:lpwstr>
  </property>
</Properties>
</file>