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hyperlink" Target="http://www.dl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hyperlink" Target="http://www.dls.gov.na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png"/><Relationship Id="rId3" Type="http://schemas.openxmlformats.org/officeDocument/2006/relationships/image" Target="../media/image10.jp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6" Type="http://schemas.openxmlformats.org/officeDocument/2006/relationships/image" Target="../media/image13.png"/><Relationship Id="rId7" Type="http://schemas.openxmlformats.org/officeDocument/2006/relationships/image" Target="../media/image14.png"/><Relationship Id="rId8" Type="http://schemas.openxmlformats.org/officeDocument/2006/relationships/image" Target="../media/image15.png"/><Relationship Id="rId9" Type="http://schemas.openxmlformats.org/officeDocument/2006/relationships/hyperlink" Target="http://www.dls.gov.ua/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6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92879" y="377951"/>
            <a:ext cx="460248" cy="597408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388608" y="2354579"/>
            <a:ext cx="765175" cy="0"/>
          </a:xfrm>
          <a:custGeom>
            <a:avLst/>
            <a:gdLst/>
            <a:ahLst/>
            <a:cxnLst/>
            <a:rect l="l" t="t" r="r" b="b"/>
            <a:pathLst>
              <a:path w="765175" h="0">
                <a:moveTo>
                  <a:pt x="0" y="0"/>
                </a:moveTo>
                <a:lnTo>
                  <a:pt x="765048" y="0"/>
                </a:lnTo>
              </a:path>
            </a:pathLst>
          </a:custGeom>
          <a:ln w="9144">
            <a:solidFill>
              <a:srgbClr val="0C0C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5132832" y="2354579"/>
            <a:ext cx="1000125" cy="0"/>
          </a:xfrm>
          <a:custGeom>
            <a:avLst/>
            <a:gdLst/>
            <a:ahLst/>
            <a:cxnLst/>
            <a:rect l="l" t="t" r="r" b="b"/>
            <a:pathLst>
              <a:path w="1000125" h="0">
                <a:moveTo>
                  <a:pt x="0" y="0"/>
                </a:moveTo>
                <a:lnTo>
                  <a:pt x="999744" y="0"/>
                </a:lnTo>
              </a:path>
            </a:pathLst>
          </a:custGeom>
          <a:ln w="9144">
            <a:solidFill>
              <a:srgbClr val="0C0C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25880" y="2354579"/>
            <a:ext cx="1149350" cy="0"/>
          </a:xfrm>
          <a:custGeom>
            <a:avLst/>
            <a:gdLst/>
            <a:ahLst/>
            <a:cxnLst/>
            <a:rect l="l" t="t" r="r" b="b"/>
            <a:pathLst>
              <a:path w="1149350" h="0">
                <a:moveTo>
                  <a:pt x="0" y="0"/>
                </a:moveTo>
                <a:lnTo>
                  <a:pt x="1149096" y="0"/>
                </a:lnTo>
              </a:path>
            </a:pathLst>
          </a:custGeom>
          <a:ln w="9144">
            <a:solidFill>
              <a:srgbClr val="0C0C13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6" name="object 6" descr=""/>
          <p:cNvGrpSpPr/>
          <p:nvPr/>
        </p:nvGrpSpPr>
        <p:grpSpPr>
          <a:xfrm>
            <a:off x="3688079" y="10052304"/>
            <a:ext cx="3072765" cy="637540"/>
            <a:chOff x="3688079" y="10052304"/>
            <a:chExt cx="3072765" cy="637540"/>
          </a:xfrm>
        </p:grpSpPr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688079" y="10052304"/>
              <a:ext cx="707136" cy="637032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691127" y="10116312"/>
              <a:ext cx="3069335" cy="573023"/>
            </a:xfrm>
            <a:prstGeom prst="rect">
              <a:avLst/>
            </a:prstGeom>
          </p:spPr>
        </p:pic>
      </p:grpSp>
      <p:pic>
        <p:nvPicPr>
          <p:cNvPr id="9" name="object 9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399032" y="2072639"/>
            <a:ext cx="4943856" cy="356616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197875" y="917325"/>
            <a:ext cx="6029325" cy="113982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algn="ctr" marR="4445">
              <a:lnSpc>
                <a:spcPct val="100000"/>
              </a:lnSpc>
              <a:spcBef>
                <a:spcPts val="350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ДЕРЖЛІКСЛУЖБА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675"/>
              </a:lnSpc>
              <a:spcBef>
                <a:spcPts val="265"/>
              </a:spcBef>
            </a:pPr>
            <a:r>
              <a:rPr dirty="0" sz="1450">
                <a:latin typeface="Times New Roman"/>
                <a:cs typeface="Times New Roman"/>
              </a:rPr>
              <a:t>ДЕРЖАВНА</a:t>
            </a:r>
            <a:r>
              <a:rPr dirty="0" sz="1450" spc="1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СЛУЖБА</a:t>
            </a:r>
            <a:r>
              <a:rPr dirty="0" sz="1450" spc="6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</a:t>
            </a:r>
            <a:r>
              <a:rPr dirty="0" sz="1450" spc="3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ЛІКАРСЬКИХ</a:t>
            </a:r>
            <a:r>
              <a:rPr dirty="0" sz="1450" spc="17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675"/>
              </a:lnSpc>
            </a:pP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6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КОПТРОЛЮ</a:t>
            </a:r>
            <a:r>
              <a:rPr dirty="0" sz="1450" spc="229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3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НАРИОТІІRАМИ</a:t>
            </a:r>
            <a:r>
              <a:rPr dirty="0" sz="1450" spc="23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</a:t>
            </a:r>
            <a:r>
              <a:rPr dirty="0" sz="1450" spc="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КІРОВОГРАДСЬКІЙ</a:t>
            </a:r>
            <a:r>
              <a:rPr dirty="0" sz="1450" spc="2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ОБЛАСТІ</a:t>
            </a:r>
            <a:endParaRPr sz="1450">
              <a:latin typeface="Times New Roman"/>
              <a:cs typeface="Times New Roman"/>
            </a:endParaRPr>
          </a:p>
          <a:p>
            <a:pPr algn="ctr" marL="916940" marR="904875">
              <a:lnSpc>
                <a:spcPts val="1180"/>
              </a:lnSpc>
              <a:spcBef>
                <a:spcPts val="900"/>
              </a:spcBef>
            </a:pPr>
            <a:r>
              <a:rPr dirty="0" sz="1050" spc="-20">
                <a:latin typeface="Times New Roman"/>
                <a:cs typeface="Times New Roman"/>
              </a:rPr>
              <a:t>вул.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Преображенська,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2,</a:t>
            </a:r>
            <a:r>
              <a:rPr dirty="0" sz="1050" spc="-3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-20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Кропивницький,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25Ф6,</a:t>
            </a:r>
            <a:r>
              <a:rPr dirty="0" sz="1050" spc="40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тел/факс:</a:t>
            </a:r>
            <a:r>
              <a:rPr dirty="0" sz="1050" spc="5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(0522)</a:t>
            </a:r>
            <a:r>
              <a:rPr dirty="0" sz="1050" spc="60">
                <a:latin typeface="Times New Roman"/>
                <a:cs typeface="Times New Roman"/>
              </a:rPr>
              <a:t> </a:t>
            </a:r>
            <a:r>
              <a:rPr dirty="0" sz="1050" spc="-45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41, </a:t>
            </a:r>
            <a:r>
              <a:rPr dirty="0" sz="1050" spc="-70">
                <a:latin typeface="Times New Roman"/>
                <a:cs typeface="Times New Roman"/>
              </a:rPr>
              <a:t>e-</a:t>
            </a:r>
            <a:r>
              <a:rPr dirty="0" sz="1050" spc="-55">
                <a:latin typeface="Times New Roman"/>
                <a:cs typeface="Times New Roman"/>
              </a:rPr>
              <a:t>mai1:</a:t>
            </a:r>
            <a:r>
              <a:rPr dirty="0" sz="1050" spc="80">
                <a:latin typeface="Times New Roman"/>
                <a:cs typeface="Times New Roman"/>
              </a:rPr>
              <a:t> </a:t>
            </a:r>
            <a:r>
              <a:rPr dirty="0" u="sng" sz="1050" spc="-40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dls.kr6Jd1s.gov.na</a:t>
            </a:r>
            <a:r>
              <a:rPr dirty="0" sz="1050" spc="-40">
                <a:latin typeface="Times New Roman"/>
                <a:cs typeface="Times New Roman"/>
              </a:rPr>
              <a:t>,</a:t>
            </a:r>
            <a:r>
              <a:rPr dirty="0" sz="1050" spc="5">
                <a:latin typeface="Times New Roman"/>
                <a:cs typeface="Times New Roman"/>
              </a:rPr>
              <a:t> </a:t>
            </a:r>
            <a:r>
              <a:rPr dirty="0" u="sng" sz="1050" spc="-30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littps://www.d1s.яov.na,</a:t>
            </a:r>
            <a:r>
              <a:rPr dirty="0" sz="1050" spc="-70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Код</a:t>
            </a:r>
            <a:r>
              <a:rPr dirty="0" sz="1050" spc="-25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СДРПОУ</a:t>
            </a:r>
            <a:r>
              <a:rPr dirty="0" sz="1050" spc="7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37059505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991354" y="3474211"/>
            <a:ext cx="6430645" cy="531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129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До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уваги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Уповноважених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осіб!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200">
              <a:latin typeface="Times New Roman"/>
              <a:cs typeface="Times New Roman"/>
            </a:endParaRPr>
          </a:p>
          <a:p>
            <a:pPr marL="165100" marR="157480" indent="355600">
              <a:lnSpc>
                <a:spcPts val="1370"/>
              </a:lnSpc>
            </a:pPr>
            <a:r>
              <a:rPr dirty="0" sz="1200">
                <a:latin typeface="Times New Roman"/>
                <a:cs typeface="Times New Roman"/>
              </a:rPr>
              <a:t>Надасмо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заборони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обігу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лікарсьного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засобу.</a:t>
            </a:r>
            <a:endParaRPr sz="1200">
              <a:latin typeface="Times New Roman"/>
              <a:cs typeface="Times New Roman"/>
            </a:endParaRPr>
          </a:p>
          <a:p>
            <a:pPr marL="164465" marR="146685" indent="358140">
              <a:lnSpc>
                <a:spcPts val="1370"/>
              </a:lnSpc>
              <a:spcBef>
                <a:spcPts val="20"/>
              </a:spcBef>
              <a:tabLst>
                <a:tab pos="6045835" algn="l"/>
              </a:tabLst>
            </a:pPr>
            <a:r>
              <a:rPr dirty="0" u="sng" sz="120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200" spc="33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b="1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наявності,</a:t>
            </a:r>
            <a:r>
              <a:rPr dirty="0" sz="1200" spc="40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розпорядженні</a:t>
            </a:r>
            <a:r>
              <a:rPr dirty="0" sz="1200" spc="4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лiкa</a:t>
            </a:r>
            <a:r>
              <a:rPr dirty="0" baseline="-19841" sz="1050">
                <a:latin typeface="Times New Roman"/>
                <a:cs typeface="Times New Roman"/>
              </a:rPr>
              <a:t>r</a:t>
            </a:r>
            <a:r>
              <a:rPr dirty="0" sz="1200">
                <a:latin typeface="Times New Roman"/>
                <a:cs typeface="Times New Roman"/>
              </a:rPr>
              <a:t>cькиx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Державну </a:t>
            </a:r>
            <a:r>
              <a:rPr dirty="0" sz="1200">
                <a:latin typeface="Times New Roman"/>
                <a:cs typeface="Times New Roman"/>
              </a:rPr>
              <a:t>службу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Кіровоградській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u="sng" sz="1200" spc="-3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про</a:t>
            </a:r>
            <a:endParaRPr sz="1200">
              <a:latin typeface="Times New Roman"/>
              <a:cs typeface="Times New Roman"/>
            </a:endParaRPr>
          </a:p>
          <a:p>
            <a:pPr marL="165735">
              <a:lnSpc>
                <a:spcPts val="1345"/>
              </a:lnSpc>
            </a:pPr>
            <a:r>
              <a:rPr dirty="0" u="sng" sz="120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200" spc="-5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виконання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розпорядження.</a:t>
            </a:r>
            <a:endParaRPr sz="1200">
              <a:latin typeface="Times New Roman"/>
              <a:cs typeface="Times New Roman"/>
            </a:endParaRPr>
          </a:p>
          <a:p>
            <a:pPr marL="161290" marR="157480" indent="11430">
              <a:lnSpc>
                <a:spcPts val="1340"/>
              </a:lnSpc>
              <a:spcBef>
                <a:spcPts val="120"/>
              </a:spcBef>
              <a:tabLst>
                <a:tab pos="424815" algn="l"/>
              </a:tabLst>
            </a:pPr>
            <a:r>
              <a:rPr dirty="0" u="sng" sz="120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200" spc="-1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Інформацію</a:t>
            </a:r>
            <a:r>
              <a:rPr dirty="0" u="sng" sz="1200" spc="35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sng" sz="1200" spc="3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-15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паперових</a:t>
            </a:r>
            <a:r>
              <a:rPr dirty="0" u="sng" sz="1200" spc="55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поштою,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адресою: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вул.</a:t>
            </a:r>
            <a:r>
              <a:rPr dirty="0" sz="1200" spc="-15" i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Преображенськв,</a:t>
            </a:r>
            <a:r>
              <a:rPr dirty="0" sz="1200" spc="-75" i="1">
                <a:latin typeface="Times New Roman"/>
                <a:cs typeface="Times New Roman"/>
              </a:rPr>
              <a:t> </a:t>
            </a:r>
            <a:r>
              <a:rPr dirty="0" sz="1200" spc="-25" i="1">
                <a:latin typeface="Times New Roman"/>
                <a:cs typeface="Times New Roman"/>
              </a:rPr>
              <a:t>2, </a:t>
            </a:r>
            <a:r>
              <a:rPr dirty="0" sz="1200" i="1">
                <a:latin typeface="Times New Roman"/>
                <a:cs typeface="Times New Roman"/>
              </a:rPr>
              <a:t>м.</a:t>
            </a:r>
            <a:r>
              <a:rPr dirty="0" sz="1200" spc="95" i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Кропивницький,</a:t>
            </a:r>
            <a:r>
              <a:rPr dirty="0" sz="1200" spc="75" i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25306,</a:t>
            </a:r>
            <a:r>
              <a:rPr dirty="0" sz="1200" spc="135" i="1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 spc="225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200">
              <a:latin typeface="Times New Roman"/>
              <a:cs typeface="Times New Roman"/>
            </a:endParaRPr>
          </a:p>
          <a:p>
            <a:pPr marL="520700">
              <a:lnSpc>
                <a:spcPts val="1355"/>
              </a:lnSpc>
            </a:pPr>
            <a:r>
              <a:rPr dirty="0" sz="1200">
                <a:latin typeface="Times New Roman"/>
                <a:cs typeface="Times New Roman"/>
              </a:rPr>
              <a:t>а)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75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вміщенні в</a:t>
            </a:r>
            <a:r>
              <a:rPr dirty="0" u="sng" sz="1200" spc="-7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карантин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додасться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прибуткової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накладпої;</a:t>
            </a:r>
            <a:endParaRPr sz="1200">
              <a:latin typeface="Times New Roman"/>
              <a:cs typeface="Times New Roman"/>
            </a:endParaRPr>
          </a:p>
          <a:p>
            <a:pPr marL="519430">
              <a:lnSpc>
                <a:spcPts val="1405"/>
              </a:lnSpc>
            </a:pPr>
            <a:r>
              <a:rPr dirty="0" sz="1200">
                <a:latin typeface="Times New Roman"/>
                <a:cs typeface="Times New Roman"/>
              </a:rPr>
              <a:t>6)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45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поверненні</a:t>
            </a:r>
            <a:r>
              <a:rPr dirty="0" u="sng" sz="1200" spc="35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постачальникv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додаються: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копія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528060">
              <a:lnSpc>
                <a:spcPts val="1390"/>
              </a:lnSpc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накладної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повернення.</a:t>
            </a:r>
            <a:endParaRPr sz="1200">
              <a:latin typeface="Times New Roman"/>
              <a:cs typeface="Times New Roman"/>
            </a:endParaRPr>
          </a:p>
          <a:p>
            <a:pPr algn="just" marL="156845" marR="149860" indent="359410">
              <a:lnSpc>
                <a:spcPct val="95800"/>
              </a:lnSpc>
              <a:spcBef>
                <a:spcPts val="35"/>
              </a:spcBef>
            </a:pPr>
            <a:r>
              <a:rPr dirty="0" sz="1200">
                <a:latin typeface="Times New Roman"/>
                <a:cs typeface="Times New Roman"/>
              </a:rPr>
              <a:t>в)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200" spc="409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випадку</a:t>
            </a:r>
            <a:r>
              <a:rPr dirty="0" u="sng" sz="1200" spc="465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передачі</a:t>
            </a:r>
            <a:r>
              <a:rPr dirty="0" u="sng" sz="1200" spc="475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sz="1200" spc="45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лікарського</a:t>
            </a:r>
            <a:r>
              <a:rPr dirty="0" u="sng" sz="1200" spc="484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засобу</a:t>
            </a:r>
            <a:r>
              <a:rPr dirty="0" u="sng" sz="1200" spc="434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44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утилізацію</a:t>
            </a:r>
            <a:r>
              <a:rPr dirty="0" u="sng" sz="1200" spc="49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sz="1200" spc="434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знищення,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200" spc="-75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двотижневий</a:t>
            </a:r>
            <a:r>
              <a:rPr dirty="0" u="sng" sz="1200" spc="55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строк</a:t>
            </a:r>
            <a:r>
              <a:rPr dirty="0" u="sng" sz="1200" spc="1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поінформувати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Державну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службу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 контролю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Кіровоградській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області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надати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копію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накладної.</a:t>
            </a:r>
            <a:endParaRPr sz="1200">
              <a:latin typeface="Times New Roman"/>
              <a:cs typeface="Times New Roman"/>
            </a:endParaRPr>
          </a:p>
          <a:p>
            <a:pPr algn="just" marL="154940" marR="146685" indent="358775">
              <a:lnSpc>
                <a:spcPts val="1390"/>
              </a:lnSpc>
              <a:spcBef>
                <a:spcPts val="15"/>
              </a:spcBef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наступних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розпорядженнях,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cy6’скт </a:t>
            </a:r>
            <a:r>
              <a:rPr dirty="0" sz="1200">
                <a:latin typeface="Times New Roman"/>
                <a:cs typeface="Times New Roman"/>
              </a:rPr>
              <a:t>господарювання</a:t>
            </a:r>
            <a:r>
              <a:rPr dirty="0" sz="1200" spc="15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повинен</a:t>
            </a:r>
            <a:r>
              <a:rPr dirty="0" sz="1200" spc="19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вжити</a:t>
            </a:r>
            <a:r>
              <a:rPr dirty="0" sz="1200" spc="16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заходів</a:t>
            </a:r>
            <a:r>
              <a:rPr dirty="0" sz="1200" spc="1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запобігання</a:t>
            </a:r>
            <a:r>
              <a:rPr dirty="0" sz="1200" spc="204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придбання,</a:t>
            </a:r>
            <a:r>
              <a:rPr dirty="0" sz="1200" spc="19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реалізаціі</a:t>
            </a:r>
            <a:r>
              <a:rPr dirty="0" sz="1200" spc="170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 spc="-20">
                <a:latin typeface="Times New Roman"/>
                <a:cs typeface="Times New Roman"/>
              </a:rPr>
              <a:t>застосування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лікарських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зазначених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розпорядженнях.</a:t>
            </a:r>
            <a:endParaRPr sz="1200">
              <a:latin typeface="Times New Roman"/>
              <a:cs typeface="Times New Roman"/>
            </a:endParaRPr>
          </a:p>
          <a:p>
            <a:pPr algn="just" marL="511809">
              <a:lnSpc>
                <a:spcPts val="1320"/>
              </a:lnSpc>
            </a:pPr>
            <a:r>
              <a:rPr dirty="0" u="heavy" sz="120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heavy" sz="1200" spc="36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випадку</a:t>
            </a:r>
            <a:r>
              <a:rPr dirty="0" u="heavy" sz="1200" spc="45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відсутності</a:t>
            </a:r>
            <a:r>
              <a:rPr dirty="0" sz="1200" spc="4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4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чи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листах</a:t>
            </a:r>
            <a:endParaRPr sz="1200">
              <a:latin typeface="Times New Roman"/>
              <a:cs typeface="Times New Roman"/>
            </a:endParaRPr>
          </a:p>
          <a:p>
            <a:pPr algn="just" marL="155575">
              <a:lnSpc>
                <a:spcPts val="1390"/>
              </a:lnSpc>
            </a:pPr>
            <a:r>
              <a:rPr dirty="0" sz="1200" spc="-10">
                <a:latin typeface="Times New Roman"/>
                <a:cs typeface="Times New Roman"/>
              </a:rPr>
              <a:t>Держлікслужби,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sz="1200" spc="325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iпic</a:t>
            </a:r>
            <a:r>
              <a:rPr dirty="0" sz="1200" spc="430" b="1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о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</a:t>
            </a:r>
            <a:r>
              <a:rPr dirty="0" sz="1200" spc="245">
                <a:latin typeface="Times New Roman"/>
                <a:cs typeface="Times New Roman"/>
              </a:rPr>
              <a:t>   </a:t>
            </a:r>
            <a:r>
              <a:rPr dirty="0" sz="1200">
                <a:latin typeface="Times New Roman"/>
                <a:cs typeface="Times New Roman"/>
              </a:rPr>
              <a:t>вигляді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u="heavy" sz="1200" b="1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heavy" sz="1200" spc="65" b="1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b="1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не </a:t>
            </a:r>
            <a:r>
              <a:rPr dirty="0" u="heavy" sz="1200" spc="-10" b="1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потрібяо.</a:t>
            </a:r>
            <a:endParaRPr sz="1200">
              <a:latin typeface="Times New Roman"/>
              <a:cs typeface="Times New Roman"/>
            </a:endParaRPr>
          </a:p>
          <a:p>
            <a:pPr algn="just" marL="155575" marR="149860" indent="358775">
              <a:lnSpc>
                <a:spcPct val="95600"/>
              </a:lnSpc>
              <a:spcBef>
                <a:spcPts val="25"/>
              </a:spcBef>
            </a:pPr>
            <a:r>
              <a:rPr dirty="0" sz="1200">
                <a:latin typeface="Times New Roman"/>
                <a:cs typeface="Times New Roman"/>
              </a:rPr>
              <a:t>Одночасно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нагадуемо,</a:t>
            </a:r>
            <a:r>
              <a:rPr dirty="0" sz="1200" spc="4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розпорядженнями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листами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Держлікслужби</a:t>
            </a:r>
            <a:r>
              <a:rPr dirty="0" sz="1200" spc="4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можна </a:t>
            </a:r>
            <a:r>
              <a:rPr dirty="0" sz="1200">
                <a:latin typeface="Times New Roman"/>
                <a:cs typeface="Times New Roman"/>
              </a:rPr>
              <a:t>ознайомитися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оt§іційному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вебсайті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38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35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наркотиками</a:t>
            </a:r>
            <a:r>
              <a:rPr dirty="0" sz="1200" spc="38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(</a:t>
            </a:r>
            <a:r>
              <a:rPr dirty="0" sz="1200">
                <a:latin typeface="Times New Roman"/>
                <a:cs typeface="Times New Roman"/>
                <a:hlinkClick r:id="rId6"/>
              </a:rPr>
              <a:t>https://www.dls.gov.ua/)</a:t>
            </a:r>
            <a:r>
              <a:rPr dirty="0" sz="1200" spc="35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</a:t>
            </a:r>
            <a:r>
              <a:rPr dirty="0" sz="1200" spc="37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розділі</a:t>
            </a:r>
            <a:r>
              <a:rPr dirty="0" sz="1200" spc="390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РОЗПОРЯДЖЕННЯ ДЕРЖЛІКСЛУЖБИ.</a:t>
            </a:r>
            <a:endParaRPr sz="1200">
              <a:latin typeface="Times New Roman"/>
              <a:cs typeface="Times New Roman"/>
            </a:endParaRPr>
          </a:p>
          <a:p>
            <a:pPr marL="155575">
              <a:lnSpc>
                <a:spcPts val="1430"/>
              </a:lnSpc>
              <a:spcBef>
                <a:spcPts val="1320"/>
              </a:spcBef>
            </a:pPr>
            <a:r>
              <a:rPr dirty="0" sz="1200" spc="-10">
                <a:latin typeface="Times New Roman"/>
                <a:cs typeface="Times New Roman"/>
              </a:rPr>
              <a:t>Додатки:</a:t>
            </a:r>
            <a:endParaRPr sz="1200">
              <a:latin typeface="Times New Roman"/>
              <a:cs typeface="Times New Roman"/>
            </a:endParaRPr>
          </a:p>
          <a:p>
            <a:pPr marL="154305" marR="150495" indent="186055">
              <a:lnSpc>
                <a:spcPts val="1370"/>
              </a:lnSpc>
              <a:spcBef>
                <a:spcPts val="95"/>
              </a:spcBef>
              <a:buAutoNum type="arabicPeriod"/>
              <a:tabLst>
                <a:tab pos="340360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15.01.2026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 spc="-325">
                <a:latin typeface="Times New Roman"/>
                <a:cs typeface="Times New Roman"/>
              </a:rPr>
              <a:t>№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17-001.3/002.0/17-</a:t>
            </a:r>
            <a:r>
              <a:rPr dirty="0" sz="1200">
                <a:latin typeface="Times New Roman"/>
                <a:cs typeface="Times New Roman"/>
              </a:rPr>
              <a:t>26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арк.;</a:t>
            </a:r>
            <a:endParaRPr sz="1200">
              <a:latin typeface="Times New Roman"/>
              <a:cs typeface="Times New Roman"/>
            </a:endParaRPr>
          </a:p>
          <a:p>
            <a:pPr marL="340360" indent="-186055">
              <a:lnSpc>
                <a:spcPts val="1330"/>
              </a:lnSpc>
              <a:buAutoNum type="arabicPeriod"/>
              <a:tabLst>
                <a:tab pos="340360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</a:t>
            </a:r>
            <a:endParaRPr sz="1200">
              <a:latin typeface="Times New Roman"/>
              <a:cs typeface="Times New Roman"/>
            </a:endParaRPr>
          </a:p>
          <a:p>
            <a:pPr marL="149225">
              <a:lnSpc>
                <a:spcPts val="1415"/>
              </a:lnSpc>
            </a:pPr>
            <a:r>
              <a:rPr dirty="0" baseline="-6944" sz="1800">
                <a:latin typeface="Times New Roman"/>
                <a:cs typeface="Times New Roman"/>
              </a:rPr>
              <a:t>•=l'</a:t>
            </a:r>
            <a:r>
              <a:rPr dirty="0" baseline="2314" sz="1800">
                <a:latin typeface="Times New Roman"/>
                <a:cs typeface="Times New Roman"/>
              </a:rPr>
              <a:t>к</a:t>
            </a:r>
            <a:r>
              <a:rPr dirty="0" baseline="4629" sz="1800">
                <a:latin typeface="Times New Roman"/>
                <a:cs typeface="Times New Roman"/>
              </a:rPr>
              <a:t>оти</a:t>
            </a:r>
            <a:r>
              <a:rPr dirty="0" baseline="2314" sz="1800">
                <a:latin typeface="Times New Roman"/>
                <a:cs typeface="Times New Roman"/>
              </a:rPr>
              <a:t>к</a:t>
            </a:r>
            <a:r>
              <a:rPr dirty="0" baseline="4629" sz="1800">
                <a:latin typeface="Times New Roman"/>
                <a:cs typeface="Times New Roman"/>
              </a:rPr>
              <a:t>ам</a:t>
            </a:r>
            <a:r>
              <a:rPr dirty="0" baseline="2314" sz="1800">
                <a:latin typeface="Times New Roman"/>
                <a:cs typeface="Times New Roman"/>
              </a:rPr>
              <a:t>и</a:t>
            </a:r>
            <a:r>
              <a:rPr dirty="0" baseline="2314" sz="1800" spc="-22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15.01.2026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18-001.3/002.0/17-</a:t>
            </a:r>
            <a:r>
              <a:rPr dirty="0" sz="1200">
                <a:latin typeface="Times New Roman"/>
                <a:cs typeface="Times New Roman"/>
              </a:rPr>
              <a:t>26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534837" y="2599435"/>
            <a:ext cx="2724150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Times New Roman"/>
                <a:cs typeface="Times New Roman"/>
              </a:rPr>
              <a:t>Керівникам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Уповноваженим</a:t>
            </a:r>
            <a:r>
              <a:rPr dirty="0" sz="1200" spc="16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особам </a:t>
            </a:r>
            <a:r>
              <a:rPr dirty="0" sz="1200">
                <a:latin typeface="Times New Roman"/>
                <a:cs typeface="Times New Roman"/>
              </a:rPr>
              <a:t>аптечних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медичних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закладів </a:t>
            </a:r>
            <a:r>
              <a:rPr dirty="0" sz="1200" spc="30">
                <a:latin typeface="Times New Roman"/>
                <a:cs typeface="Times New Roman"/>
              </a:rPr>
              <a:t>Еіровоградської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130147" y="9280652"/>
            <a:ext cx="16808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В.о.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30" b="1">
                <a:latin typeface="Times New Roman"/>
                <a:cs typeface="Times New Roman"/>
              </a:rPr>
              <a:t>начальнгіка</a:t>
            </a:r>
            <a:r>
              <a:rPr dirty="0" sz="1200" spc="1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служби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28883" y="9894316"/>
            <a:ext cx="1682114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Остапенко</a:t>
            </a:r>
            <a:r>
              <a:rPr dirty="0" sz="100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Валентина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32</a:t>
            </a:r>
            <a:r>
              <a:rPr dirty="0" sz="1000" spc="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14</a:t>
            </a:r>
            <a:r>
              <a:rPr dirty="0" sz="1000" spc="-25">
                <a:latin typeface="Times New Roman"/>
                <a:cs typeface="Times New Roman"/>
              </a:rPr>
              <a:t> 41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568631" y="9280652"/>
            <a:ext cx="124777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Наталія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МУРЗАК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18937" y="179831"/>
            <a:ext cx="460155" cy="640080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548921" y="10131542"/>
            <a:ext cx="125095" cy="239395"/>
          </a:xfrm>
          <a:prstGeom prst="rect">
            <a:avLst/>
          </a:prstGeom>
        </p:spPr>
        <p:txBody>
          <a:bodyPr wrap="square" lIns="0" tIns="3810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z="700" spc="-10">
                <a:latin typeface="Microsoft Sans Serif"/>
                <a:cs typeface="Microsoft Sans Serif"/>
              </a:rPr>
              <a:t>002.0</a:t>
            </a:r>
            <a:endParaRPr sz="700">
              <a:latin typeface="Microsoft Sans Serif"/>
              <a:cs typeface="Microsoft Sans Serif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00546" y="10128504"/>
            <a:ext cx="1648635" cy="246888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732132" y="10332719"/>
            <a:ext cx="1770531" cy="192024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145703" y="836676"/>
            <a:ext cx="6110605" cy="850201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ctr" marL="499745" marR="594995">
              <a:lnSpc>
                <a:spcPts val="1660"/>
              </a:lnSpc>
              <a:spcBef>
                <a:spcPts val="170"/>
              </a:spcBef>
            </a:pPr>
            <a:r>
              <a:rPr dirty="0" sz="1400" spc="-20" b="1">
                <a:latin typeface="Times New Roman"/>
                <a:cs typeface="Times New Roman"/>
              </a:rPr>
              <a:t>ДЕРЖАВНА</a:t>
            </a:r>
            <a:r>
              <a:rPr dirty="0" sz="1400" spc="1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СЛУЖБА</a:t>
            </a:r>
            <a:r>
              <a:rPr dirty="0" sz="1400" spc="5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YRPAÏHП</a:t>
            </a:r>
            <a:r>
              <a:rPr dirty="0" sz="1400" spc="3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60">
                <a:latin typeface="Times New Roman"/>
                <a:cs typeface="Times New Roman"/>
              </a:rPr>
              <a:t>ЛІЕАРСЬЕНХ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65">
                <a:latin typeface="Times New Roman"/>
                <a:cs typeface="Times New Roman"/>
              </a:rPr>
              <a:t>КОНТРОЛЮ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74295">
              <a:lnSpc>
                <a:spcPts val="1505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 algn="ctr" marL="127635" marR="201930">
              <a:lnSpc>
                <a:spcPts val="1270"/>
              </a:lnSpc>
            </a:pPr>
            <a:r>
              <a:rPr dirty="0" sz="1150" spc="-30">
                <a:latin typeface="Times New Roman"/>
                <a:cs typeface="Times New Roman"/>
              </a:rPr>
              <a:t>проспект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Берестейський,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м.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Київ,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03115, </a:t>
            </a:r>
            <a:r>
              <a:rPr dirty="0" sz="1150" spc="-35">
                <a:latin typeface="Times New Roman"/>
                <a:cs typeface="Times New Roman"/>
              </a:rPr>
              <a:t>тел/факс: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(044)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e-</a:t>
            </a:r>
            <a:r>
              <a:rPr dirty="0" sz="1150" spc="-25">
                <a:latin typeface="Times New Roman"/>
                <a:cs typeface="Times New Roman"/>
              </a:rPr>
              <a:t>mail: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dlsHdls</a:t>
            </a:r>
            <a:r>
              <a:rPr dirty="0" u="sng" sz="1150" spc="44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ov</a:t>
            </a:r>
            <a:r>
              <a:rPr dirty="0" u="sng" sz="1150" spc="1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2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ua</a:t>
            </a:r>
            <a:r>
              <a:rPr dirty="0" sz="1150" spc="-25">
                <a:latin typeface="Times New Roman"/>
                <a:cs typeface="Times New Roman"/>
              </a:rPr>
              <a:t>, </a:t>
            </a:r>
            <a:r>
              <a:rPr dirty="0" u="sng" sz="1150" spc="-3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  <a:hlinkClick r:id="rId5"/>
              </a:rPr>
              <a:t>https://www.dls.gov.na,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Код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СДРПОУ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150">
              <a:latin typeface="Times New Roman"/>
              <a:cs typeface="Times New Roman"/>
            </a:endParaRPr>
          </a:p>
          <a:p>
            <a:pPr algn="ctr" marR="14604">
              <a:lnSpc>
                <a:spcPct val="100000"/>
              </a:lnSpc>
              <a:tabLst>
                <a:tab pos="1174750" algn="l"/>
                <a:tab pos="2621915" algn="l"/>
                <a:tab pos="3061970" algn="l"/>
                <a:tab pos="4632960" algn="l"/>
                <a:tab pos="5909945" algn="l"/>
              </a:tabLst>
            </a:pPr>
            <a:r>
              <a:rPr dirty="0" u="sng" baseline="3968" sz="2100">
                <a:uFill>
                  <a:solidFill>
                    <a:srgbClr val="1F1F1F"/>
                  </a:solidFill>
                </a:uFill>
                <a:latin typeface="Courier New"/>
                <a:cs typeface="Courier New"/>
              </a:rPr>
              <a:t>	</a:t>
            </a:r>
            <a:r>
              <a:rPr dirty="0" baseline="3968" sz="2100" spc="82">
                <a:latin typeface="Courier New"/>
                <a:cs typeface="Courier New"/>
              </a:rPr>
              <a:t>№ </a:t>
            </a:r>
            <a:r>
              <a:rPr dirty="0" u="sng" baseline="3968" sz="2100">
                <a:uFill>
                  <a:solidFill>
                    <a:srgbClr val="1F1F1F"/>
                  </a:solidFill>
                </a:uFill>
                <a:latin typeface="Courier New"/>
                <a:cs typeface="Courier New"/>
              </a:rPr>
              <a:t>	</a:t>
            </a:r>
            <a:r>
              <a:rPr dirty="0" baseline="3968" sz="2100">
                <a:latin typeface="Courier New"/>
                <a:cs typeface="Courier New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На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484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1984" sz="2100" spc="-397">
                <a:latin typeface="Courier New"/>
                <a:cs typeface="Courier New"/>
              </a:rPr>
              <a:t>вiд </a:t>
            </a:r>
            <a:r>
              <a:rPr dirty="0" u="sng" baseline="1984" sz="2100">
                <a:uFill>
                  <a:solidFill>
                    <a:srgbClr val="181818"/>
                  </a:solidFill>
                </a:uFill>
                <a:latin typeface="Courier New"/>
                <a:cs typeface="Courier New"/>
              </a:rPr>
              <a:t>	</a:t>
            </a:r>
            <a:endParaRPr baseline="1984" sz="21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400">
              <a:latin typeface="Courier New"/>
              <a:cs typeface="Courier New"/>
            </a:endParaRPr>
          </a:p>
          <a:p>
            <a:pPr algn="just" marL="3159760" marR="138430" indent="-3810">
              <a:lnSpc>
                <a:spcPct val="95200"/>
              </a:lnSpc>
              <a:tabLst>
                <a:tab pos="523430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суб'сктів </a:t>
            </a:r>
            <a:r>
              <a:rPr dirty="0" sz="1400" b="1">
                <a:latin typeface="Times New Roman"/>
                <a:cs typeface="Times New Roman"/>
              </a:rPr>
              <a:t>господарювання,</a:t>
            </a:r>
            <a:r>
              <a:rPr dirty="0" sz="1400" spc="38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475" b="1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займаютьея </a:t>
            </a:r>
            <a:r>
              <a:rPr dirty="0" sz="1400" b="1">
                <a:latin typeface="Times New Roman"/>
                <a:cs typeface="Times New Roman"/>
              </a:rPr>
              <a:t>реалізацісю,</a:t>
            </a:r>
            <a:r>
              <a:rPr dirty="0" sz="1400" spc="390" b="1">
                <a:latin typeface="Times New Roman"/>
                <a:cs typeface="Times New Roman"/>
              </a:rPr>
              <a:t>    </a:t>
            </a:r>
            <a:r>
              <a:rPr dirty="0" sz="1400" b="1">
                <a:latin typeface="Times New Roman"/>
                <a:cs typeface="Times New Roman"/>
              </a:rPr>
              <a:t>зберіганням</a:t>
            </a:r>
            <a:r>
              <a:rPr dirty="0" sz="1400" spc="409" b="1">
                <a:latin typeface="Times New Roman"/>
                <a:cs typeface="Times New Roman"/>
              </a:rPr>
              <a:t>    </a:t>
            </a:r>
            <a:r>
              <a:rPr dirty="0" sz="1400" spc="-50">
                <a:latin typeface="Times New Roman"/>
                <a:cs typeface="Times New Roman"/>
              </a:rPr>
              <a:t>i </a:t>
            </a:r>
            <a:r>
              <a:rPr dirty="0" sz="1400" spc="-20" b="1">
                <a:latin typeface="Times New Roman"/>
                <a:cs typeface="Times New Roman"/>
              </a:rPr>
              <a:t>застосуванням</a:t>
            </a:r>
            <a:r>
              <a:rPr dirty="0" sz="1400" spc="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лікарських</a:t>
            </a:r>
            <a:r>
              <a:rPr dirty="0" sz="1400" spc="6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just" marL="3157855">
              <a:lnSpc>
                <a:spcPts val="1645"/>
              </a:lnSpc>
              <a:spcBef>
                <a:spcPts val="1560"/>
              </a:spcBef>
              <a:tabLst>
                <a:tab pos="4705350" algn="l"/>
              </a:tabLst>
            </a:pPr>
            <a:r>
              <a:rPr dirty="0" sz="1400" spc="-10" b="1">
                <a:latin typeface="Cambria"/>
                <a:cs typeface="Cambria"/>
              </a:rPr>
              <a:t>Керівникам</a:t>
            </a:r>
            <a:r>
              <a:rPr dirty="0" sz="1400" b="1">
                <a:latin typeface="Cambria"/>
                <a:cs typeface="Cambria"/>
              </a:rPr>
              <a:t>	</a:t>
            </a:r>
            <a:r>
              <a:rPr dirty="0" sz="1400" spc="-10" b="1">
                <a:latin typeface="Cambria"/>
                <a:cs typeface="Cambria"/>
              </a:rPr>
              <a:t>територіальних</a:t>
            </a:r>
            <a:endParaRPr sz="1400">
              <a:latin typeface="Cambria"/>
              <a:cs typeface="Cambria"/>
            </a:endParaRPr>
          </a:p>
          <a:p>
            <a:pPr algn="just" marL="3159760">
              <a:lnSpc>
                <a:spcPts val="1645"/>
              </a:lnSpc>
            </a:pPr>
            <a:r>
              <a:rPr dirty="0" sz="1400">
                <a:latin typeface="Cambria"/>
                <a:cs typeface="Cambria"/>
              </a:rPr>
              <a:t>органів</a:t>
            </a:r>
            <a:r>
              <a:rPr dirty="0" sz="1400" spc="45">
                <a:latin typeface="Cambria"/>
                <a:cs typeface="Cambria"/>
              </a:rPr>
              <a:t> </a:t>
            </a:r>
            <a:r>
              <a:rPr dirty="0" sz="1400" spc="-10">
                <a:latin typeface="Cambria"/>
                <a:cs typeface="Cambria"/>
              </a:rPr>
              <a:t>Держлікслужби</a:t>
            </a:r>
            <a:endParaRPr sz="14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505"/>
              </a:spcBef>
            </a:pPr>
            <a:endParaRPr sz="1400">
              <a:latin typeface="Cambria"/>
              <a:cs typeface="Cambria"/>
            </a:endParaRPr>
          </a:p>
          <a:p>
            <a:pPr algn="ctr" marR="44450">
              <a:lnSpc>
                <a:spcPct val="100000"/>
              </a:lnSpc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 algn="just" marL="399415">
              <a:lnSpc>
                <a:spcPts val="1645"/>
              </a:lnSpc>
              <a:spcBef>
                <a:spcPts val="1485"/>
              </a:spcBef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Конституції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37465" marR="50800" indent="-3810">
              <a:lnSpc>
                <a:spcPct val="95900"/>
              </a:lnSpc>
              <a:spcBef>
                <a:spcPts val="35"/>
              </a:spcBef>
            </a:pPr>
            <a:r>
              <a:rPr dirty="0" sz="1400">
                <a:latin typeface="Times New Roman"/>
                <a:cs typeface="Times New Roman"/>
              </a:rPr>
              <a:t>«Основи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законодавства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про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статей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15,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17,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21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контрОлЮ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 spc="-85">
                <a:latin typeface="Times New Roman"/>
                <a:cs typeface="Times New Roman"/>
              </a:rPr>
              <a:t>ЯКОсті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3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3.2.3</a:t>
            </a:r>
            <a:r>
              <a:rPr dirty="0" sz="1400" spc="3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5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5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зареестрованого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юстиціі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заеобів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29.09.2014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325">
                <a:latin typeface="Times New Roman"/>
                <a:cs typeface="Times New Roman"/>
              </a:rPr>
              <a:t>№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зареестрованого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60">
                <a:latin typeface="Times New Roman"/>
                <a:cs typeface="Times New Roman"/>
              </a:rPr>
              <a:t>N•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Правил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утилізації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>
                <a:latin typeface="Times New Roman"/>
                <a:cs typeface="Times New Roman"/>
              </a:rPr>
              <a:t> лікарських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</a:t>
            </a:r>
            <a:r>
              <a:rPr dirty="0" sz="1400">
                <a:latin typeface="Times New Roman"/>
                <a:cs typeface="Times New Roman"/>
              </a:rPr>
              <a:t>затверджених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  <a:p>
            <a:pPr algn="just" marL="50800" marR="45720" indent="-635">
              <a:lnSpc>
                <a:spcPct val="93300"/>
              </a:lnSpc>
              <a:spcBef>
                <a:spcPts val="65"/>
              </a:spcBef>
            </a:pPr>
            <a:r>
              <a:rPr dirty="0" sz="1400" spc="-325">
                <a:latin typeface="Times New Roman"/>
                <a:cs typeface="Times New Roman"/>
              </a:rPr>
              <a:t>№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242,</a:t>
            </a:r>
            <a:r>
              <a:rPr dirty="0" sz="1400" spc="2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зареестрованих</a:t>
            </a:r>
            <a:r>
              <a:rPr dirty="0" sz="1400" spc="2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3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2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4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18.05.2015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00">
                <a:latin typeface="Times New Roman"/>
                <a:cs typeface="Times New Roman"/>
              </a:rPr>
              <a:t>  </a:t>
            </a:r>
            <a:r>
              <a:rPr dirty="0" sz="1400" spc="-32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550/26995,</a:t>
            </a:r>
            <a:r>
              <a:rPr dirty="0" sz="1400" spc="25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2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підставі</a:t>
            </a:r>
            <a:r>
              <a:rPr dirty="0" sz="1400" spc="2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2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міжнародного</a:t>
            </a:r>
            <a:r>
              <a:rPr dirty="0" sz="1400" spc="26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повідомлення </a:t>
            </a:r>
            <a:r>
              <a:rPr dirty="0" baseline="5952" sz="2100">
                <a:latin typeface="Times New Roman"/>
                <a:cs typeface="Times New Roman"/>
              </a:rPr>
              <a:t>від</a:t>
            </a:r>
            <a:r>
              <a:rPr dirty="0" baseline="5952" sz="21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регуляторного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Саудівської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Аравії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KSA/11/25/01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відклику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з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виробництва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Pharmathen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Intemational,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Греція.</a:t>
            </a:r>
            <a:endParaRPr sz="1400">
              <a:latin typeface="Times New Roman"/>
              <a:cs typeface="Times New Roman"/>
            </a:endParaRPr>
          </a:p>
          <a:p>
            <a:pPr algn="just" marL="53975" marR="43180" indent="450850">
              <a:lnSpc>
                <a:spcPts val="1560"/>
              </a:lnSpc>
              <a:spcBef>
                <a:spcPts val="125"/>
              </a:spcBef>
            </a:pP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метою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активної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протидн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поширенню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те, </a:t>
            </a:r>
            <a:r>
              <a:rPr dirty="0" baseline="5952" sz="2100">
                <a:latin typeface="Times New Roman"/>
                <a:cs typeface="Times New Roman"/>
              </a:rPr>
              <a:t>що</a:t>
            </a:r>
            <a:r>
              <a:rPr dirty="0" baseline="5952" sz="2100" spc="120">
                <a:latin typeface="Times New Roman"/>
                <a:cs typeface="Times New Roman"/>
              </a:rPr>
              <a:t> </a:t>
            </a:r>
            <a:r>
              <a:rPr dirty="0" baseline="5952" sz="2100">
                <a:latin typeface="Times New Roman"/>
                <a:cs typeface="Times New Roman"/>
              </a:rPr>
              <a:t>така</a:t>
            </a:r>
            <a:r>
              <a:rPr dirty="0" baseline="5952" sz="2100" spc="17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продукція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небезпечною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може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нести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загрозу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життю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baseline="-5952" sz="2100">
                <a:latin typeface="Times New Roman"/>
                <a:cs typeface="Times New Roman"/>
              </a:rPr>
              <a:t>здоров</a:t>
            </a:r>
            <a:r>
              <a:rPr dirty="0" baseline="-5952" sz="2100" spc="89">
                <a:latin typeface="Times New Roman"/>
                <a:cs typeface="Times New Roman"/>
              </a:rPr>
              <a:t> </a:t>
            </a:r>
            <a:r>
              <a:rPr dirty="0" baseline="-7936" sz="2100" spc="-75">
                <a:latin typeface="Times New Roman"/>
                <a:cs typeface="Times New Roman"/>
              </a:rPr>
              <a:t>ю</a:t>
            </a:r>
            <a:endParaRPr baseline="-7936" sz="2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87879" y="9326880"/>
            <a:ext cx="84328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120">
                <a:latin typeface="Times New Roman"/>
                <a:cs typeface="Times New Roman"/>
              </a:rPr>
              <a:t>населення: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712586" y="9369552"/>
            <a:ext cx="1619250" cy="96011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250"/>
              </a:lnSpc>
              <a:spcBef>
                <a:spcPts val="100"/>
              </a:spcBef>
              <a:tabLst>
                <a:tab pos="428625" algn="l"/>
              </a:tabLst>
            </a:pPr>
            <a:r>
              <a:rPr dirty="0" sz="1100" spc="-25">
                <a:latin typeface="Times New Roman"/>
                <a:cs typeface="Times New Roman"/>
              </a:rPr>
              <a:t>UB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65">
                <a:latin typeface="Times New Roman"/>
                <a:cs typeface="Times New Roman"/>
              </a:rPr>
              <a:t>Державна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60">
                <a:latin typeface="Times New Roman"/>
                <a:cs typeface="Times New Roman"/>
              </a:rPr>
              <a:t>служба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з</a:t>
            </a:r>
            <a:endParaRPr sz="1100">
              <a:latin typeface="Times New Roman"/>
              <a:cs typeface="Times New Roman"/>
            </a:endParaRPr>
          </a:p>
          <a:p>
            <a:pPr marL="653415" marR="93980" indent="-284480">
              <a:lnSpc>
                <a:spcPts val="1010"/>
              </a:lnSpc>
              <a:spcBef>
                <a:spcPts val="120"/>
              </a:spcBef>
            </a:pPr>
            <a:r>
              <a:rPr dirty="0" sz="1000" spc="-10">
                <a:latin typeface="Times New Roman"/>
                <a:cs typeface="Times New Roman"/>
              </a:rPr>
              <a:t>лікарських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засобів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та </a:t>
            </a: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  <a:p>
            <a:pPr marL="567690">
              <a:lnSpc>
                <a:spcPts val="925"/>
              </a:lnSpc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marL="501650">
              <a:lnSpc>
                <a:spcPts val="985"/>
              </a:lnSpc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403225">
              <a:lnSpc>
                <a:spcPts val="107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 marL="383540">
              <a:lnSpc>
                <a:spcPct val="100000"/>
              </a:lnSpc>
              <a:spcBef>
                <a:spcPts val="20"/>
              </a:spcBef>
            </a:pPr>
            <a:r>
              <a:rPr dirty="0" sz="800">
                <a:latin typeface="Times New Roman"/>
                <a:cs typeface="Times New Roman"/>
              </a:rPr>
              <a:t>№29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02.12-</a:t>
            </a:r>
            <a:r>
              <a:rPr dirty="0" sz="800">
                <a:latin typeface="Times New Roman"/>
                <a:cs typeface="Times New Roman"/>
              </a:rPr>
              <a:t>26</a:t>
            </a:r>
            <a:r>
              <a:rPr dirty="0" sz="800" spc="1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-1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16.01.2026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558319" y="9862057"/>
            <a:ext cx="2414905" cy="2774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40"/>
              </a:lnSpc>
              <a:spcBef>
                <a:spcPts val="100"/>
              </a:spcBef>
            </a:pPr>
            <a:r>
              <a:rPr dirty="0" sz="750" spc="-50">
                <a:latin typeface="Microsoft Sans Serif"/>
                <a:cs typeface="Microsoft Sans Serif"/>
              </a:rPr>
              <a:t>M2</a:t>
            </a:r>
            <a:r>
              <a:rPr dirty="0" sz="750" spc="110">
                <a:latin typeface="Microsoft Sans Serif"/>
                <a:cs typeface="Microsoft Sans Serif"/>
              </a:rPr>
              <a:t> </a:t>
            </a:r>
            <a:r>
              <a:rPr dirty="0" sz="750" spc="-10">
                <a:latin typeface="Microsoft Sans Serif"/>
                <a:cs typeface="Microsoft Sans Serif"/>
              </a:rPr>
              <a:t>Держлікслужба</a:t>
            </a:r>
            <a:endParaRPr sz="750">
              <a:latin typeface="Microsoft Sans Serif"/>
              <a:cs typeface="Microsoft Sans Serif"/>
            </a:endParaRPr>
          </a:p>
          <a:p>
            <a:pPr marL="177165">
              <a:lnSpc>
                <a:spcPts val="1140"/>
              </a:lnSpc>
            </a:pPr>
            <a:r>
              <a:rPr dirty="0" sz="1000">
                <a:latin typeface="Microsoft Sans Serif"/>
                <a:cs typeface="Microsoft Sans Serif"/>
              </a:rPr>
              <a:t>№17-</a:t>
            </a:r>
            <a:r>
              <a:rPr dirty="0" sz="1000" spc="-10">
                <a:latin typeface="Microsoft Sans Serif"/>
                <a:cs typeface="Microsoft Sans Serif"/>
              </a:rPr>
              <a:t>001.3/002.0/17-</a:t>
            </a:r>
            <a:r>
              <a:rPr dirty="0" sz="1000">
                <a:latin typeface="Microsoft Sans Serif"/>
                <a:cs typeface="Microsoft Sans Serif"/>
              </a:rPr>
              <a:t>26</a:t>
            </a:r>
            <a:r>
              <a:rPr dirty="0" sz="1000" spc="5">
                <a:latin typeface="Microsoft Sans Serif"/>
                <a:cs typeface="Microsoft Sans Serif"/>
              </a:rPr>
              <a:t> </a:t>
            </a:r>
            <a:r>
              <a:rPr dirty="0" sz="1000" spc="70">
                <a:latin typeface="Microsoft Sans Serif"/>
                <a:cs typeface="Microsoft Sans Serif"/>
              </a:rPr>
              <a:t>від</a:t>
            </a:r>
            <a:r>
              <a:rPr dirty="0" sz="1000" spc="55">
                <a:latin typeface="Microsoft Sans Serif"/>
                <a:cs typeface="Microsoft Sans Serif"/>
              </a:rPr>
              <a:t> </a:t>
            </a:r>
            <a:r>
              <a:rPr dirty="0" sz="1000" spc="-10">
                <a:latin typeface="Microsoft Sans Serif"/>
                <a:cs typeface="Microsoft Sans Serif"/>
              </a:rPr>
              <a:t>15.01.2026</a:t>
            </a:r>
            <a:endParaRPr sz="10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70147" y="7941564"/>
            <a:ext cx="576072" cy="603504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105062" y="679957"/>
            <a:ext cx="6038850" cy="14522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3335" marR="9525" indent="450215">
              <a:lnSpc>
                <a:spcPct val="100000"/>
              </a:lnSpc>
              <a:spcBef>
                <a:spcPts val="100"/>
              </a:spcBef>
            </a:pPr>
            <a:r>
              <a:rPr dirty="0" sz="1350" spc="75">
                <a:latin typeface="Times New Roman"/>
                <a:cs typeface="Times New Roman"/>
              </a:rPr>
              <a:t>ЗАБОРОНЯІО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незареестрованих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31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Pharmathen</a:t>
            </a:r>
            <a:r>
              <a:rPr dirty="0" sz="1350" spc="26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International,</a:t>
            </a:r>
            <a:r>
              <a:rPr dirty="0" sz="1350" spc="185" b="1">
                <a:latin typeface="Times New Roman"/>
                <a:cs typeface="Times New Roman"/>
              </a:rPr>
              <a:t>  </a:t>
            </a:r>
            <a:r>
              <a:rPr dirty="0" sz="1350" spc="50">
                <a:latin typeface="Times New Roman"/>
                <a:cs typeface="Times New Roman"/>
              </a:rPr>
              <a:t>Греція,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що </a:t>
            </a:r>
            <a:r>
              <a:rPr dirty="0" sz="1350">
                <a:latin typeface="Times New Roman"/>
                <a:cs typeface="Times New Roman"/>
              </a:rPr>
              <a:t>офіційно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ввозились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територію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України:</a:t>
            </a:r>
            <a:endParaRPr sz="1350">
              <a:latin typeface="Times New Roman"/>
              <a:cs typeface="Times New Roman"/>
            </a:endParaRPr>
          </a:p>
          <a:p>
            <a:pPr algn="just" marL="132080" indent="-119380">
              <a:lnSpc>
                <a:spcPts val="1565"/>
              </a:lnSpc>
              <a:buChar char="-"/>
              <a:tabLst>
                <a:tab pos="132080" algn="l"/>
              </a:tabLst>
            </a:pP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4400435,</a:t>
            </a:r>
            <a:r>
              <a:rPr dirty="0" sz="1350" spc="27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4400888</a:t>
            </a:r>
            <a:r>
              <a:rPr dirty="0" sz="1350" spc="24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Ryxidal</a:t>
            </a:r>
            <a:r>
              <a:rPr dirty="0" sz="1350" spc="31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25</a:t>
            </a:r>
            <a:r>
              <a:rPr dirty="0" sz="1350" spc="20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мг</a:t>
            </a:r>
            <a:r>
              <a:rPr dirty="0" sz="1350" spc="20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(RISPERIDONE),</a:t>
            </a:r>
            <a:endParaRPr sz="1350">
              <a:latin typeface="Times New Roman"/>
              <a:cs typeface="Times New Roman"/>
            </a:endParaRPr>
          </a:p>
          <a:p>
            <a:pPr algn="just" marL="24765">
              <a:lnSpc>
                <a:spcPts val="1600"/>
              </a:lnSpc>
            </a:pPr>
            <a:r>
              <a:rPr dirty="0" sz="1350" spc="60">
                <a:latin typeface="Times New Roman"/>
                <a:cs typeface="Times New Roman"/>
              </a:rPr>
              <a:t>порошок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та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розчинник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для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 spc="60">
                <a:latin typeface="Times New Roman"/>
                <a:cs typeface="Times New Roman"/>
              </a:rPr>
              <a:t>приготування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суспензії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пролоигованої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дії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для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200660" indent="-179070">
              <a:lnSpc>
                <a:spcPct val="100000"/>
              </a:lnSpc>
              <a:buChar char="-"/>
              <a:tabLst>
                <a:tab pos="200660" algn="l"/>
              </a:tabLst>
            </a:pP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4400436,</a:t>
            </a:r>
            <a:r>
              <a:rPr dirty="0" sz="1350" spc="21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4401177,</a:t>
            </a:r>
            <a:r>
              <a:rPr dirty="0" sz="1350" spc="21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4401795</a:t>
            </a:r>
            <a:r>
              <a:rPr dirty="0" sz="1350" spc="200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Ryxidal</a:t>
            </a:r>
            <a:r>
              <a:rPr dirty="0" sz="1350" spc="22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37,5</a:t>
            </a:r>
            <a:r>
              <a:rPr dirty="0" sz="1350" spc="220" b="1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mg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181812" y="2110993"/>
            <a:ext cx="196405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58570" algn="l"/>
              </a:tabLst>
            </a:pPr>
            <a:r>
              <a:rPr dirty="0" sz="1350" spc="40">
                <a:latin typeface="Times New Roman"/>
                <a:cs typeface="Times New Roman"/>
              </a:rPr>
              <a:t>приготуваиия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суспензії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114123" y="2110993"/>
            <a:ext cx="3992879" cy="104965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20320" marR="41910" indent="-8255">
              <a:lnSpc>
                <a:spcPct val="102200"/>
              </a:lnSpc>
              <a:spcBef>
                <a:spcPts val="65"/>
              </a:spcBef>
              <a:tabLst>
                <a:tab pos="2377440" algn="l"/>
                <a:tab pos="2685415" algn="l"/>
                <a:tab pos="3665854" algn="l"/>
              </a:tabLst>
            </a:pPr>
            <a:r>
              <a:rPr dirty="0" sz="1350" spc="70">
                <a:latin typeface="Times New Roman"/>
                <a:cs typeface="Times New Roman"/>
              </a:rPr>
              <a:t>(RISPERIDONE),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 spc="50">
                <a:latin typeface="Times New Roman"/>
                <a:cs typeface="Times New Roman"/>
              </a:rPr>
              <a:t>порошок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25">
                <a:latin typeface="Times New Roman"/>
                <a:cs typeface="Times New Roman"/>
              </a:rPr>
              <a:t>та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розчинник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25">
                <a:latin typeface="Times New Roman"/>
                <a:cs typeface="Times New Roman"/>
              </a:rPr>
              <a:t>для </a:t>
            </a:r>
            <a:r>
              <a:rPr dirty="0" sz="1350" spc="45">
                <a:latin typeface="Times New Roman"/>
                <a:cs typeface="Times New Roman"/>
              </a:rPr>
              <a:t>пролонгованої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дії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для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ін'скцій;</a:t>
            </a: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ts val="1565"/>
              </a:lnSpc>
              <a:tabLst>
                <a:tab pos="210185" algn="l"/>
                <a:tab pos="743585" algn="l"/>
                <a:tab pos="1543685" algn="l"/>
                <a:tab pos="2348230" algn="l"/>
                <a:tab pos="3104515" algn="l"/>
              </a:tabLst>
            </a:pPr>
            <a:r>
              <a:rPr dirty="0" sz="1350" spc="-50">
                <a:latin typeface="Times New Roman"/>
                <a:cs typeface="Times New Roman"/>
              </a:rPr>
              <a:t>-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0">
                <a:latin typeface="Times New Roman"/>
                <a:cs typeface="Times New Roman"/>
              </a:rPr>
              <a:t>серій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4400437,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4401796,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4401797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лікарського</a:t>
            </a:r>
            <a:endParaRPr sz="1350">
              <a:latin typeface="Times New Roman"/>
              <a:cs typeface="Times New Roman"/>
            </a:endParaRPr>
          </a:p>
          <a:p>
            <a:pPr marL="20320" marR="40005" indent="-3175">
              <a:lnSpc>
                <a:spcPts val="1620"/>
              </a:lnSpc>
              <a:spcBef>
                <a:spcPts val="35"/>
              </a:spcBef>
              <a:tabLst>
                <a:tab pos="2381885" algn="l"/>
                <a:tab pos="2689860" algn="l"/>
                <a:tab pos="3670300" algn="l"/>
              </a:tabLst>
            </a:pPr>
            <a:r>
              <a:rPr dirty="0" sz="1350" b="1">
                <a:latin typeface="Times New Roman"/>
                <a:cs typeface="Times New Roman"/>
              </a:rPr>
              <a:t>(RISPERIDONE),</a:t>
            </a:r>
            <a:r>
              <a:rPr dirty="0" sz="1350" spc="335" b="1">
                <a:latin typeface="Times New Roman"/>
                <a:cs typeface="Times New Roman"/>
              </a:rPr>
              <a:t>  </a:t>
            </a:r>
            <a:r>
              <a:rPr dirty="0" sz="1350" spc="50">
                <a:latin typeface="Times New Roman"/>
                <a:cs typeface="Times New Roman"/>
              </a:rPr>
              <a:t>порошок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25">
                <a:latin typeface="Times New Roman"/>
                <a:cs typeface="Times New Roman"/>
              </a:rPr>
              <a:t>та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розчинник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для </a:t>
            </a:r>
            <a:r>
              <a:rPr dirty="0" sz="1350" spc="45">
                <a:latin typeface="Times New Roman"/>
                <a:cs typeface="Times New Roman"/>
              </a:rPr>
              <a:t>пролонгованої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дії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для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ін'скцій;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181812" y="2522473"/>
            <a:ext cx="1968500" cy="432434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 indent="46990">
              <a:lnSpc>
                <a:spcPts val="1580"/>
              </a:lnSpc>
              <a:spcBef>
                <a:spcPts val="185"/>
              </a:spcBef>
              <a:tabLst>
                <a:tab pos="689610" algn="l"/>
                <a:tab pos="1263015" algn="l"/>
                <a:tab pos="1411605" algn="l"/>
                <a:tab pos="1733550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засобу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Ryxidal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50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mg </a:t>
            </a:r>
            <a:r>
              <a:rPr dirty="0" sz="1350" spc="50">
                <a:latin typeface="Times New Roman"/>
                <a:cs typeface="Times New Roman"/>
              </a:rPr>
              <a:t>приготування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суспензії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18778" y="3125978"/>
            <a:ext cx="6050915" cy="36969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3335" marR="26034" indent="-1270">
              <a:lnSpc>
                <a:spcPct val="100000"/>
              </a:lnSpc>
              <a:spcBef>
                <a:spcPts val="100"/>
              </a:spcBef>
              <a:buChar char="-"/>
              <a:tabLst>
                <a:tab pos="13335" algn="l"/>
                <a:tab pos="145415" algn="l"/>
              </a:tabLst>
            </a:pP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4500329,</a:t>
            </a:r>
            <a:r>
              <a:rPr dirty="0" sz="1350" spc="39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4401323</a:t>
            </a:r>
            <a:r>
              <a:rPr dirty="0" sz="1350" spc="35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65">
                <a:latin typeface="Times New Roman"/>
                <a:cs typeface="Times New Roman"/>
              </a:rPr>
              <a:t>Syngro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20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mg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(OCTREOTIDE </a:t>
            </a:r>
            <a:r>
              <a:rPr dirty="0" sz="1350" spc="55">
                <a:latin typeface="Times New Roman"/>
                <a:cs typeface="Times New Roman"/>
              </a:rPr>
              <a:t>ACETATE),</a:t>
            </a:r>
            <a:r>
              <a:rPr dirty="0" sz="1350" spc="245">
                <a:latin typeface="Times New Roman"/>
                <a:cs typeface="Times New Roman"/>
              </a:rPr>
              <a:t>   </a:t>
            </a:r>
            <a:r>
              <a:rPr dirty="0" sz="1350" spc="60">
                <a:latin typeface="Times New Roman"/>
                <a:cs typeface="Times New Roman"/>
              </a:rPr>
              <a:t>порошок</a:t>
            </a:r>
            <a:r>
              <a:rPr dirty="0" sz="1350" spc="220">
                <a:latin typeface="Times New Roman"/>
                <a:cs typeface="Times New Roman"/>
              </a:rPr>
              <a:t>   </a:t>
            </a:r>
            <a:r>
              <a:rPr dirty="0" sz="1350" spc="50">
                <a:latin typeface="Times New Roman"/>
                <a:cs typeface="Times New Roman"/>
              </a:rPr>
              <a:t>та</a:t>
            </a:r>
            <a:r>
              <a:rPr dirty="0" sz="1350" spc="27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розчинник</a:t>
            </a:r>
            <a:r>
              <a:rPr dirty="0" sz="1350" spc="24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для</a:t>
            </a:r>
            <a:r>
              <a:rPr dirty="0" sz="1350" spc="250">
                <a:latin typeface="Times New Roman"/>
                <a:cs typeface="Times New Roman"/>
              </a:rPr>
              <a:t>   </a:t>
            </a:r>
            <a:r>
              <a:rPr dirty="0" sz="1350" spc="60">
                <a:latin typeface="Times New Roman"/>
                <a:cs typeface="Times New Roman"/>
              </a:rPr>
              <a:t>приготування</a:t>
            </a:r>
            <a:r>
              <a:rPr dirty="0" sz="1350" spc="250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суспензії </a:t>
            </a:r>
            <a:r>
              <a:rPr dirty="0" sz="1350" spc="45">
                <a:latin typeface="Times New Roman"/>
                <a:cs typeface="Times New Roman"/>
              </a:rPr>
              <a:t>пролонгованої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дії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для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ін'скцій;</a:t>
            </a:r>
            <a:endParaRPr sz="1350">
              <a:latin typeface="Times New Roman"/>
              <a:cs typeface="Times New Roman"/>
            </a:endParaRPr>
          </a:p>
          <a:p>
            <a:pPr algn="just" marL="127635" indent="-110489">
              <a:lnSpc>
                <a:spcPts val="1565"/>
              </a:lnSpc>
              <a:buChar char="-"/>
              <a:tabLst>
                <a:tab pos="127635" algn="l"/>
              </a:tabLst>
            </a:pP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4500285</a:t>
            </a:r>
            <a:r>
              <a:rPr dirty="0" sz="1350" spc="229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Syngro</a:t>
            </a:r>
            <a:r>
              <a:rPr dirty="0" sz="1350" spc="21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30</a:t>
            </a:r>
            <a:r>
              <a:rPr dirty="0" sz="1350" spc="170" b="1">
                <a:latin typeface="Times New Roman"/>
                <a:cs typeface="Times New Roman"/>
              </a:rPr>
              <a:t> </a:t>
            </a:r>
            <a:r>
              <a:rPr dirty="0" sz="1350" spc="60">
                <a:latin typeface="Times New Roman"/>
                <a:cs typeface="Times New Roman"/>
              </a:rPr>
              <a:t>мг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(OCTREOTIDE</a:t>
            </a:r>
            <a:r>
              <a:rPr dirty="0" sz="1350" spc="28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ACETATE),</a:t>
            </a:r>
            <a:endParaRPr sz="1350">
              <a:latin typeface="Times New Roman"/>
              <a:cs typeface="Times New Roman"/>
            </a:endParaRPr>
          </a:p>
          <a:p>
            <a:pPr algn="just" marL="24765">
              <a:lnSpc>
                <a:spcPts val="1600"/>
              </a:lnSpc>
            </a:pPr>
            <a:r>
              <a:rPr dirty="0" sz="1350" spc="60">
                <a:latin typeface="Times New Roman"/>
                <a:cs typeface="Times New Roman"/>
              </a:rPr>
              <a:t>порошок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та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розчннник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для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приготування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суспензії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пролонгованої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дії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 spc="25">
                <a:latin typeface="Times New Roman"/>
                <a:cs typeface="Times New Roman"/>
              </a:rPr>
              <a:t>для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21590" marR="6350" indent="448309">
              <a:lnSpc>
                <a:spcPct val="99000"/>
              </a:lnSpc>
            </a:pPr>
            <a:r>
              <a:rPr dirty="0" sz="1350">
                <a:latin typeface="Times New Roman"/>
                <a:cs typeface="Times New Roman"/>
              </a:rPr>
              <a:t>Суб'ектам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та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4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3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3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вищевказаних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вжити</a:t>
            </a:r>
            <a:r>
              <a:rPr dirty="0" sz="1350" spc="26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7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6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ïx</a:t>
            </a:r>
            <a:r>
              <a:rPr dirty="0" sz="1350" spc="24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54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54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6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 spc="10">
                <a:latin typeface="Times New Roman"/>
                <a:cs typeface="Times New Roman"/>
              </a:rPr>
              <a:t>постачальнику/виробнику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a6o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знищення,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про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що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повідомити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територіальний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Держлікслужби.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препарату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акта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про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засобів.</a:t>
            </a:r>
            <a:endParaRPr sz="1350">
              <a:latin typeface="Times New Roman"/>
              <a:cs typeface="Times New Roman"/>
            </a:endParaRPr>
          </a:p>
          <a:p>
            <a:pPr algn="just" marL="22860" marR="24765" indent="454659">
              <a:lnSpc>
                <a:spcPct val="1000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2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3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2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40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26670" marR="5080" indent="451484">
              <a:lnSpc>
                <a:spcPts val="1550"/>
              </a:lnSpc>
              <a:spcBef>
                <a:spcPts val="11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32024" y="7003033"/>
            <a:ext cx="4500880" cy="83058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464820" marR="965200" indent="-452755">
              <a:lnSpc>
                <a:spcPct val="102200"/>
              </a:lnSpc>
              <a:spcBef>
                <a:spcPts val="65"/>
              </a:spcBef>
            </a:pPr>
            <a:r>
              <a:rPr dirty="0" sz="1350">
                <a:latin typeface="Times New Roman"/>
                <a:cs typeface="Times New Roman"/>
              </a:rPr>
              <a:t>Koпïi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3335" marR="5080" indent="452120">
              <a:lnSpc>
                <a:spcPts val="1400"/>
              </a:lnSpc>
              <a:spcBef>
                <a:spcPts val="265"/>
              </a:spcBef>
              <a:tabLst>
                <a:tab pos="850900" algn="l"/>
                <a:tab pos="1933575" algn="l"/>
                <a:tab pos="2941955" algn="l"/>
                <a:tab pos="3509645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ДГІ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760532" y="7423657"/>
            <a:ext cx="140081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79780" algn="l"/>
              </a:tabLst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96665" y="8252714"/>
            <a:ext cx="946150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90">
                <a:latin typeface="Times New Roman"/>
                <a:cs typeface="Times New Roman"/>
              </a:rPr>
              <a:t>В.О.</a:t>
            </a:r>
            <a:r>
              <a:rPr dirty="0" sz="1050" spc="7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ГОЛОВИ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122602" y="9636759"/>
            <a:ext cx="179895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latin typeface="Times New Roman"/>
                <a:cs typeface="Times New Roman"/>
              </a:rPr>
              <a:t>Олена</a:t>
            </a:r>
            <a:r>
              <a:rPr dirty="0" sz="700" spc="45">
                <a:latin typeface="Times New Roman"/>
                <a:cs typeface="Times New Roman"/>
              </a:rPr>
              <a:t> </a:t>
            </a:r>
            <a:r>
              <a:rPr dirty="0" sz="700" spc="-20">
                <a:latin typeface="Times New Roman"/>
                <a:cs typeface="Times New Roman"/>
              </a:rPr>
              <a:t>ВЯ</a:t>
            </a:r>
            <a:r>
              <a:rPr dirty="0" sz="700" spc="-20">
                <a:solidFill>
                  <a:srgbClr val="131313"/>
                </a:solidFill>
                <a:latin typeface="Times New Roman"/>
                <a:cs typeface="Times New Roman"/>
              </a:rPr>
              <a:t>3</a:t>
            </a:r>
            <a:r>
              <a:rPr dirty="0" sz="700" spc="-20">
                <a:latin typeface="Times New Roman"/>
                <a:cs typeface="Times New Roman"/>
              </a:rPr>
              <a:t>OBСБК</a:t>
            </a:r>
            <a:r>
              <a:rPr dirty="0" sz="700" spc="-40">
                <a:latin typeface="Times New Roman"/>
                <a:cs typeface="Times New Roman"/>
              </a:rPr>
              <a:t> </a:t>
            </a:r>
            <a:r>
              <a:rPr dirty="0" sz="700" spc="-20">
                <a:latin typeface="Times New Roman"/>
                <a:cs typeface="Times New Roman"/>
              </a:rPr>
              <a:t>А.</a:t>
            </a:r>
            <a:r>
              <a:rPr dirty="0" sz="700" spc="-55">
                <a:latin typeface="Times New Roman"/>
                <a:cs typeface="Times New Roman"/>
              </a:rPr>
              <a:t> </a:t>
            </a:r>
            <a:r>
              <a:rPr dirty="0" sz="700" spc="-60">
                <a:latin typeface="Times New Roman"/>
                <a:cs typeface="Times New Roman"/>
              </a:rPr>
              <a:t>-</a:t>
            </a:r>
            <a:r>
              <a:rPr dirty="0" sz="700" spc="-75">
                <a:latin typeface="Times New Roman"/>
                <a:cs typeface="Times New Roman"/>
              </a:rPr>
              <a:t>гол.Тоа</a:t>
            </a:r>
            <a:r>
              <a:rPr dirty="0" sz="700" spc="-15">
                <a:latin typeface="Times New Roman"/>
                <a:cs typeface="Times New Roman"/>
              </a:rPr>
              <a:t> </a:t>
            </a:r>
            <a:r>
              <a:rPr dirty="0" sz="700">
                <a:latin typeface="Times New Roman"/>
                <a:cs typeface="Times New Roman"/>
              </a:rPr>
              <a:t>4)</a:t>
            </a:r>
            <a:r>
              <a:rPr dirty="0" sz="700" spc="5">
                <a:latin typeface="Times New Roman"/>
                <a:cs typeface="Times New Roman"/>
              </a:rPr>
              <a:t> </a:t>
            </a:r>
            <a:r>
              <a:rPr dirty="0" sz="700" spc="-95">
                <a:latin typeface="Times New Roman"/>
                <a:cs typeface="Times New Roman"/>
              </a:rPr>
              <a:t>d</a:t>
            </a:r>
            <a:r>
              <a:rPr dirty="0" sz="700" spc="-65">
                <a:latin typeface="Times New Roman"/>
                <a:cs typeface="Times New Roman"/>
              </a:rPr>
              <a:t> </a:t>
            </a:r>
            <a:r>
              <a:rPr dirty="0" sz="700" spc="-10">
                <a:latin typeface="Times New Roman"/>
                <a:cs typeface="Times New Roman"/>
              </a:rPr>
              <a:t>22-55-</a:t>
            </a:r>
            <a:r>
              <a:rPr dirty="0" sz="700">
                <a:latin typeface="Times New Roman"/>
                <a:cs typeface="Times New Roman"/>
              </a:rPr>
              <a:t>76</a:t>
            </a:r>
            <a:r>
              <a:rPr dirty="0" sz="700" spc="40">
                <a:latin typeface="Times New Roman"/>
                <a:cs typeface="Times New Roman"/>
              </a:rPr>
              <a:t> </a:t>
            </a:r>
            <a:r>
              <a:rPr dirty="0" sz="700" spc="-30">
                <a:solidFill>
                  <a:srgbClr val="EFEFEF"/>
                </a:solidFill>
                <a:latin typeface="Times New Roman"/>
                <a:cs typeface="Times New Roman"/>
              </a:rPr>
              <a:t>(</a:t>
            </a:r>
            <a:r>
              <a:rPr dirty="0" sz="700" spc="-90">
                <a:solidFill>
                  <a:srgbClr val="EFEFEF"/>
                </a:solidFill>
                <a:latin typeface="Times New Roman"/>
                <a:cs typeface="Times New Roman"/>
              </a:rPr>
              <a:t> </a:t>
            </a:r>
            <a:r>
              <a:rPr dirty="0" sz="700" spc="-220">
                <a:latin typeface="Times New Roman"/>
                <a:cs typeface="Times New Roman"/>
              </a:rPr>
              <a:t>1</a:t>
            </a:r>
            <a:r>
              <a:rPr dirty="0" sz="700" spc="15">
                <a:latin typeface="Times New Roman"/>
                <a:cs typeface="Times New Roman"/>
              </a:rPr>
              <a:t> </a:t>
            </a:r>
            <a:r>
              <a:rPr dirty="0" sz="700" spc="-25">
                <a:latin typeface="Times New Roman"/>
                <a:cs typeface="Times New Roman"/>
              </a:rPr>
              <a:t>27)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032200" y="8246617"/>
            <a:ext cx="37338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114" i="1">
                <a:latin typeface="Times New Roman"/>
                <a:cs typeface="Times New Roman"/>
              </a:rPr>
              <a:t>1(у)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789624" y="8246617"/>
            <a:ext cx="212407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BoЛoдимиP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 spc="90">
                <a:latin typeface="Times New Roman"/>
                <a:cs typeface="Times New Roman"/>
              </a:rPr>
              <a:t>ЕОРОЛЕНЕО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40268" y="173735"/>
            <a:ext cx="457107" cy="621791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180097" y="1778507"/>
            <a:ext cx="887094" cy="0"/>
          </a:xfrm>
          <a:custGeom>
            <a:avLst/>
            <a:gdLst/>
            <a:ahLst/>
            <a:cxnLst/>
            <a:rect l="l" t="t" r="r" b="b"/>
            <a:pathLst>
              <a:path w="887095" h="0">
                <a:moveTo>
                  <a:pt x="0" y="0"/>
                </a:moveTo>
                <a:lnTo>
                  <a:pt x="886788" y="0"/>
                </a:lnTo>
              </a:path>
            </a:pathLst>
          </a:custGeom>
          <a:ln w="9144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92761" y="10107167"/>
            <a:ext cx="1861952" cy="249936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222761" y="9384792"/>
            <a:ext cx="1036111" cy="143256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338562" y="9674352"/>
            <a:ext cx="877646" cy="210312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817458" y="10271759"/>
            <a:ext cx="1685203" cy="204215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741273" y="9400031"/>
            <a:ext cx="426634" cy="124968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375130" y="9552431"/>
            <a:ext cx="85326" cy="106680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241200" y="809243"/>
            <a:ext cx="5875655" cy="11760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31115">
              <a:lnSpc>
                <a:spcPts val="1670"/>
              </a:lnSpc>
              <a:spcBef>
                <a:spcPts val="100"/>
              </a:spcBef>
            </a:pPr>
            <a:r>
              <a:rPr dirty="0" sz="1400" spc="-20" b="1">
                <a:latin typeface="Times New Roman"/>
                <a:cs typeface="Times New Roman"/>
              </a:rPr>
              <a:t>ДЕРЖАВНА</a:t>
            </a:r>
            <a:r>
              <a:rPr dirty="0" sz="1400" spc="5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СЛУЖБА</a:t>
            </a:r>
            <a:r>
              <a:rPr dirty="0" sz="1400" spc="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УEPAÏHП</a:t>
            </a:r>
            <a:r>
              <a:rPr dirty="0" sz="1400" spc="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9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ЛІКАРСЬКИХ</a:t>
            </a:r>
            <a:r>
              <a:rPr dirty="0" sz="1400" spc="8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37465">
              <a:lnSpc>
                <a:spcPts val="1620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65">
                <a:latin typeface="Times New Roman"/>
                <a:cs typeface="Times New Roman"/>
              </a:rPr>
              <a:t>КОНТРОЛЮ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630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50800" marR="43180">
              <a:lnSpc>
                <a:spcPts val="1270"/>
              </a:lnSpc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-35">
                <a:latin typeface="Times New Roman"/>
                <a:cs typeface="Times New Roman"/>
              </a:rPr>
              <a:t> 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Київ,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03115,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422-</a:t>
            </a:r>
            <a:r>
              <a:rPr dirty="0" sz="1100" spc="-2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 </a:t>
            </a:r>
            <a:r>
              <a:rPr dirty="0" u="sng" sz="1100" spc="-3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dlsHdlS</a:t>
            </a:r>
            <a:r>
              <a:rPr dirty="0" baseline="-7575" sz="1650" spc="-44">
                <a:latin typeface="Times New Roman"/>
                <a:cs typeface="Times New Roman"/>
              </a:rPr>
              <a:t>.</a:t>
            </a:r>
            <a:r>
              <a:rPr dirty="0" sz="1100" spc="-30">
                <a:latin typeface="Times New Roman"/>
                <a:cs typeface="Times New Roman"/>
              </a:rPr>
              <a:t>.</a:t>
            </a:r>
            <a:r>
              <a:rPr dirty="0" baseline="-7575" sz="1650" spc="-44">
                <a:latin typeface="Times New Roman"/>
                <a:cs typeface="Times New Roman"/>
              </a:rPr>
              <a:t>fl</a:t>
            </a:r>
            <a:r>
              <a:rPr dirty="0" sz="1100" spc="-30">
                <a:latin typeface="Times New Roman"/>
                <a:cs typeface="Times New Roman"/>
              </a:rPr>
              <a:t>Ov.na, </a:t>
            </a:r>
            <a:r>
              <a:rPr dirty="0" u="sng" sz="11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  <a:hlinkClick r:id="rId9"/>
              </a:rPr>
              <a:t>https://www.dls.gov.ua,</a:t>
            </a:r>
            <a:r>
              <a:rPr dirty="0" sz="1100" spc="-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Код</a:t>
            </a:r>
            <a:r>
              <a:rPr dirty="0" sz="1100" spc="-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242822" y="2138171"/>
            <a:ext cx="264477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84910" algn="l"/>
                <a:tab pos="2631440" algn="l"/>
              </a:tabLst>
            </a:pPr>
            <a:r>
              <a:rPr dirty="0" u="sng" sz="1400">
                <a:uFill>
                  <a:solidFill>
                    <a:srgbClr val="1C1C1C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 spc="75">
                <a:latin typeface="Courier New"/>
                <a:cs typeface="Courier New"/>
              </a:rPr>
              <a:t>N </a:t>
            </a:r>
            <a:r>
              <a:rPr dirty="0" u="sng" sz="1400">
                <a:uFill>
                  <a:solidFill>
                    <a:srgbClr val="1C1C1C"/>
                  </a:solidFill>
                </a:uFill>
                <a:latin typeface="Courier New"/>
                <a:cs typeface="Courier New"/>
              </a:rPr>
              <a:t>	</a:t>
            </a:r>
            <a:endParaRPr sz="1400">
              <a:latin typeface="Courier New"/>
              <a:cs typeface="Courier New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291782" y="2121916"/>
            <a:ext cx="282003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97025" algn="l"/>
                <a:tab pos="2806700" algn="l"/>
              </a:tabLst>
            </a:pPr>
            <a:r>
              <a:rPr dirty="0" sz="1600">
                <a:latin typeface="Courier New"/>
                <a:cs typeface="Courier New"/>
              </a:rPr>
              <a:t>HaNs</a:t>
            </a:r>
            <a:r>
              <a:rPr dirty="0" sz="1600" spc="-360">
                <a:latin typeface="Courier New"/>
                <a:cs typeface="Courier New"/>
              </a:rPr>
              <a:t> </a:t>
            </a:r>
            <a:r>
              <a:rPr dirty="0" u="sng" sz="1600">
                <a:uFill>
                  <a:solidFill>
                    <a:srgbClr val="0F0F0F"/>
                  </a:solidFill>
                </a:uFill>
                <a:latin typeface="Courier New"/>
                <a:cs typeface="Courier New"/>
              </a:rPr>
              <a:t>	</a:t>
            </a:r>
            <a:r>
              <a:rPr dirty="0" baseline="1984" sz="2100">
                <a:latin typeface="Times New Roman"/>
                <a:cs typeface="Times New Roman"/>
              </a:rPr>
              <a:t>від </a:t>
            </a:r>
            <a:r>
              <a:rPr dirty="0" u="sng" baseline="1984" sz="21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	</a:t>
            </a:r>
            <a:endParaRPr baseline="1984" sz="2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188509" y="2549652"/>
            <a:ext cx="6040120" cy="629539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algn="just" marL="3132455" marR="98425" indent="-6985">
              <a:lnSpc>
                <a:spcPct val="94800"/>
              </a:lnSpc>
              <a:spcBef>
                <a:spcPts val="185"/>
              </a:spcBef>
              <a:tabLst>
                <a:tab pos="520382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Еерівннкам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суб'сктів </a:t>
            </a:r>
            <a:r>
              <a:rPr dirty="0" sz="1400" b="1">
                <a:latin typeface="Times New Roman"/>
                <a:cs typeface="Times New Roman"/>
              </a:rPr>
              <a:t>господарювання,</a:t>
            </a:r>
            <a:r>
              <a:rPr dirty="0" sz="1400" spc="38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43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займаються </a:t>
            </a:r>
            <a:r>
              <a:rPr dirty="0" sz="1400" b="1">
                <a:latin typeface="Times New Roman"/>
                <a:cs typeface="Times New Roman"/>
              </a:rPr>
              <a:t>реалізаціею,</a:t>
            </a:r>
            <a:r>
              <a:rPr dirty="0" sz="1400" spc="390" b="1">
                <a:latin typeface="Times New Roman"/>
                <a:cs typeface="Times New Roman"/>
              </a:rPr>
              <a:t>    </a:t>
            </a:r>
            <a:r>
              <a:rPr dirty="0" sz="1400" b="1">
                <a:latin typeface="Times New Roman"/>
                <a:cs typeface="Times New Roman"/>
              </a:rPr>
              <a:t>зберіганням</a:t>
            </a:r>
            <a:r>
              <a:rPr dirty="0" sz="1400" spc="400" b="1">
                <a:latin typeface="Times New Roman"/>
                <a:cs typeface="Times New Roman"/>
              </a:rPr>
              <a:t>    </a:t>
            </a:r>
            <a:r>
              <a:rPr dirty="0" sz="1400" spc="-50">
                <a:latin typeface="Times New Roman"/>
                <a:cs typeface="Times New Roman"/>
              </a:rPr>
              <a:t>i </a:t>
            </a:r>
            <a:r>
              <a:rPr dirty="0" sz="1400" spc="-20" b="1">
                <a:latin typeface="Times New Roman"/>
                <a:cs typeface="Times New Roman"/>
              </a:rPr>
              <a:t>застосуванням</a:t>
            </a:r>
            <a:r>
              <a:rPr dirty="0" sz="1400" spc="130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лікарських</a:t>
            </a:r>
            <a:r>
              <a:rPr dirty="0" sz="1400" spc="7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just" marL="3133090">
              <a:lnSpc>
                <a:spcPts val="1645"/>
              </a:lnSpc>
              <a:spcBef>
                <a:spcPts val="1535"/>
              </a:spcBef>
              <a:tabLst>
                <a:tab pos="4675505" algn="l"/>
              </a:tabLst>
            </a:pPr>
            <a:r>
              <a:rPr dirty="0" sz="1400" spc="-10" b="1">
                <a:latin typeface="Cambria"/>
                <a:cs typeface="Cambria"/>
              </a:rPr>
              <a:t>Керівникам</a:t>
            </a:r>
            <a:r>
              <a:rPr dirty="0" sz="1400" b="1">
                <a:latin typeface="Cambria"/>
                <a:cs typeface="Cambria"/>
              </a:rPr>
              <a:t>	</a:t>
            </a:r>
            <a:r>
              <a:rPr dirty="0" sz="1400" spc="-10">
                <a:latin typeface="Cambria"/>
                <a:cs typeface="Cambria"/>
              </a:rPr>
              <a:t>територіальних</a:t>
            </a:r>
            <a:endParaRPr sz="1400">
              <a:latin typeface="Cambria"/>
              <a:cs typeface="Cambria"/>
            </a:endParaRPr>
          </a:p>
          <a:p>
            <a:pPr algn="just" marL="3139440">
              <a:lnSpc>
                <a:spcPts val="1645"/>
              </a:lnSpc>
            </a:pPr>
            <a:r>
              <a:rPr dirty="0" sz="1400" spc="-55" b="1">
                <a:latin typeface="Cambria"/>
                <a:cs typeface="Cambria"/>
              </a:rPr>
              <a:t>органів</a:t>
            </a:r>
            <a:r>
              <a:rPr dirty="0" sz="1400" b="1">
                <a:latin typeface="Cambria"/>
                <a:cs typeface="Cambria"/>
              </a:rPr>
              <a:t> </a:t>
            </a:r>
            <a:r>
              <a:rPr dirty="0" sz="1400" spc="-10" b="1">
                <a:latin typeface="Cambria"/>
                <a:cs typeface="Cambria"/>
              </a:rPr>
              <a:t>Держлікслужби</a:t>
            </a:r>
            <a:endParaRPr sz="14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550"/>
              </a:spcBef>
            </a:pPr>
            <a:endParaRPr sz="1400">
              <a:latin typeface="Cambria"/>
              <a:cs typeface="Cambria"/>
            </a:endParaRPr>
          </a:p>
          <a:p>
            <a:pPr algn="ctr" marR="22860">
              <a:lnSpc>
                <a:spcPct val="100000"/>
              </a:lnSpc>
              <a:spcBef>
                <a:spcPts val="5"/>
              </a:spcBef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8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62915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Конституцїі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8415" marR="5080" indent="-6350">
              <a:lnSpc>
                <a:spcPct val="110000"/>
              </a:lnSpc>
              <a:spcBef>
                <a:spcPts val="25"/>
              </a:spcBef>
            </a:pPr>
            <a:r>
              <a:rPr dirty="0" sz="1400" spc="-10">
                <a:latin typeface="Times New Roman"/>
                <a:cs typeface="Times New Roman"/>
              </a:rPr>
              <a:t>«Основи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законодавства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про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15,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17,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21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здійснения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3.2.3</a:t>
            </a:r>
            <a:r>
              <a:rPr dirty="0" sz="1400" spc="3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5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265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зареестрованого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29.09.2014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325">
                <a:latin typeface="Times New Roman"/>
                <a:cs typeface="Times New Roman"/>
              </a:rPr>
              <a:t>№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зареестрованого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юстиціі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</a:t>
            </a:r>
            <a:r>
              <a:rPr dirty="0" sz="1400" spc="-10">
                <a:latin typeface="Times New Roman"/>
                <a:cs typeface="Times New Roman"/>
              </a:rPr>
              <a:t> Правил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утилізаціі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затверджених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  <a:p>
            <a:pPr algn="just" marL="34925">
              <a:lnSpc>
                <a:spcPct val="100000"/>
              </a:lnSpc>
              <a:spcBef>
                <a:spcPts val="120"/>
              </a:spcBef>
            </a:pP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242,</a:t>
            </a:r>
            <a:r>
              <a:rPr dirty="0" sz="1400" spc="2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зареестрованих</a:t>
            </a:r>
            <a:r>
              <a:rPr dirty="0" sz="1400" spc="229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2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2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29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18.05.2015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213313" y="8837676"/>
            <a:ext cx="481139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18135" algn="l"/>
                <a:tab pos="1497330" algn="l"/>
                <a:tab pos="1826895" algn="l"/>
                <a:tab pos="2588260" algn="l"/>
                <a:tab pos="3746500" algn="l"/>
              </a:tabLst>
            </a:pP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60">
                <a:latin typeface="Times New Roman"/>
                <a:cs typeface="Times New Roman"/>
              </a:rPr>
              <a:t>N•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550/26995,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на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надходження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міжнародного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169498" y="8859011"/>
            <a:ext cx="104076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>
                <a:latin typeface="Times New Roman"/>
                <a:cs typeface="Times New Roman"/>
              </a:rPr>
              <a:t>повідомлення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211229" y="9060180"/>
            <a:ext cx="25146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615212" y="9078467"/>
            <a:ext cx="50190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91590" algn="l"/>
                <a:tab pos="1986280" algn="l"/>
                <a:tab pos="3057525" algn="l"/>
                <a:tab pos="3712845" algn="l"/>
                <a:tab pos="4062095" algn="l"/>
              </a:tabLst>
            </a:pPr>
            <a:r>
              <a:rPr dirty="0" sz="1400" spc="-10">
                <a:latin typeface="Times New Roman"/>
                <a:cs typeface="Times New Roman"/>
              </a:rPr>
              <a:t>регуляторного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органу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Саудівської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Аравн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65">
                <a:latin typeface="Times New Roman"/>
                <a:cs typeface="Times New Roman"/>
              </a:rPr>
              <a:t>KSA/11/24/01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812497" y="9096755"/>
            <a:ext cx="4146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>
                <a:latin typeface="Times New Roman"/>
                <a:cs typeface="Times New Roman"/>
              </a:rPr>
              <a:t>щодо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214449" y="9316211"/>
            <a:ext cx="453072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28090" algn="l"/>
                <a:tab pos="1813560" algn="l"/>
                <a:tab pos="2639060" algn="l"/>
                <a:tab pos="3629660" algn="l"/>
                <a:tab pos="4458335" algn="l"/>
              </a:tabLst>
            </a:pPr>
            <a:r>
              <a:rPr dirty="0" sz="1400" spc="-10">
                <a:latin typeface="Times New Roman"/>
                <a:cs typeface="Times New Roman"/>
              </a:rPr>
              <a:t>недотримання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вимог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належної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виробничої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практики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(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209060" y="9544811"/>
            <a:ext cx="5087620" cy="5734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активного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baseline="1984" sz="2100">
                <a:latin typeface="Times New Roman"/>
                <a:cs typeface="Times New Roman"/>
              </a:rPr>
              <a:t>ф</a:t>
            </a:r>
            <a:r>
              <a:rPr dirty="0" sz="1400">
                <a:latin typeface="Times New Roman"/>
                <a:cs typeface="Times New Roman"/>
              </a:rPr>
              <a:t>армацевтичного</a:t>
            </a:r>
            <a:r>
              <a:rPr dirty="0" sz="1400" spc="-10">
                <a:latin typeface="Times New Roman"/>
                <a:cs typeface="Times New Roman"/>
              </a:rPr>
              <a:t> інгредіснту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(АФІ)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baseline="-3968" sz="2100" spc="-247">
                <a:latin typeface="Courier New"/>
                <a:cs typeface="Courier New"/>
              </a:rPr>
              <a:t>незаресстрованого</a:t>
            </a:r>
            <a:endParaRPr baseline="-3968" sz="2100">
              <a:latin typeface="Courier New"/>
              <a:cs typeface="Courier New"/>
            </a:endParaRPr>
          </a:p>
          <a:p>
            <a:pPr marL="1272540">
              <a:lnSpc>
                <a:spcPts val="910"/>
              </a:lnSpc>
              <a:spcBef>
                <a:spcPts val="575"/>
              </a:spcBef>
            </a:pPr>
            <a:r>
              <a:rPr dirty="0" sz="800" spc="-85">
                <a:latin typeface="Times New Roman"/>
                <a:cs typeface="Times New Roman"/>
              </a:rPr>
              <a:t>M2</a:t>
            </a:r>
            <a:r>
              <a:rPr dirty="0" sz="800" spc="17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Держліхслужба</a:t>
            </a:r>
            <a:endParaRPr sz="800">
              <a:latin typeface="Times New Roman"/>
              <a:cs typeface="Times New Roman"/>
            </a:endParaRPr>
          </a:p>
          <a:p>
            <a:pPr algn="ctr" marL="1270">
              <a:lnSpc>
                <a:spcPts val="1150"/>
              </a:lnSpc>
            </a:pPr>
            <a:r>
              <a:rPr dirty="0" sz="1000" spc="-40">
                <a:latin typeface="Microsoft Sans Serif"/>
                <a:cs typeface="Microsoft Sans Serif"/>
              </a:rPr>
              <a:t>N-</a:t>
            </a:r>
            <a:r>
              <a:rPr dirty="0" sz="1000" spc="-30">
                <a:latin typeface="Microsoft Sans Serif"/>
                <a:cs typeface="Microsoft Sans Serif"/>
              </a:rPr>
              <a:t>•18-001.3/002.0/17-</a:t>
            </a:r>
            <a:r>
              <a:rPr dirty="0" sz="1000">
                <a:latin typeface="Microsoft Sans Serif"/>
                <a:cs typeface="Microsoft Sans Serif"/>
              </a:rPr>
              <a:t>26</a:t>
            </a:r>
            <a:r>
              <a:rPr dirty="0" sz="1000" spc="60">
                <a:latin typeface="Microsoft Sans Serif"/>
                <a:cs typeface="Microsoft Sans Serif"/>
              </a:rPr>
              <a:t> </a:t>
            </a:r>
            <a:r>
              <a:rPr dirty="0" sz="1000" spc="70">
                <a:latin typeface="Microsoft Sans Serif"/>
                <a:cs typeface="Microsoft Sans Serif"/>
              </a:rPr>
              <a:t>від</a:t>
            </a:r>
            <a:r>
              <a:rPr dirty="0" sz="1000" spc="-15">
                <a:latin typeface="Microsoft Sans Serif"/>
                <a:cs typeface="Microsoft Sans Serif"/>
              </a:rPr>
              <a:t> </a:t>
            </a:r>
            <a:r>
              <a:rPr dirty="0" sz="1000" spc="-10">
                <a:latin typeface="Microsoft Sans Serif"/>
                <a:cs typeface="Microsoft Sans Serif"/>
              </a:rPr>
              <a:t>15.01.2026</a:t>
            </a:r>
            <a:endParaRPr sz="1000">
              <a:latin typeface="Microsoft Sans Serif"/>
              <a:cs typeface="Microsoft Sans Serif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106589" y="9464547"/>
            <a:ext cx="845819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49580" algn="l"/>
              </a:tabLst>
            </a:pPr>
            <a:r>
              <a:rPr dirty="0" sz="700" spc="-20">
                <a:latin typeface="Times New Roman"/>
                <a:cs typeface="Times New Roman"/>
              </a:rPr>
              <a:t>“ЛІК</a:t>
            </a:r>
            <a:r>
              <a:rPr dirty="0" sz="700">
                <a:latin typeface="Times New Roman"/>
                <a:cs typeface="Times New Roman"/>
              </a:rPr>
              <a:t>	КИХ</a:t>
            </a:r>
            <a:r>
              <a:rPr dirty="0" sz="700" spc="120">
                <a:latin typeface="Times New Roman"/>
                <a:cs typeface="Times New Roman"/>
              </a:rPr>
              <a:t> </a:t>
            </a:r>
            <a:r>
              <a:rPr dirty="0" baseline="2777" sz="1500" spc="-37">
                <a:latin typeface="Times New Roman"/>
                <a:cs typeface="Times New Roman"/>
              </a:rPr>
              <a:t>зас</a:t>
            </a:r>
            <a:endParaRPr baseline="2777" sz="150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7187527" y="9458452"/>
            <a:ext cx="13398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25">
                <a:latin typeface="Times New Roman"/>
                <a:cs typeface="Times New Roman"/>
              </a:rPr>
              <a:t>та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284066" y="9714230"/>
            <a:ext cx="909319" cy="431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8740">
              <a:lnSpc>
                <a:spcPts val="1170"/>
              </a:lnSpc>
              <a:spcBef>
                <a:spcPts val="100"/>
              </a:spcBef>
            </a:pPr>
            <a:r>
              <a:rPr dirty="0" sz="1050" spc="-10">
                <a:latin typeface="Times New Roman"/>
                <a:cs typeface="Times New Roman"/>
              </a:rPr>
              <a:t>наркотиками</a:t>
            </a: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ts val="1000"/>
              </a:lnSpc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marL="331470">
              <a:lnSpc>
                <a:spcPts val="1025"/>
              </a:lnSpc>
            </a:pPr>
            <a:r>
              <a:rPr dirty="0" sz="900" spc="-10">
                <a:latin typeface="Cambria"/>
                <a:cs typeface="Cambria"/>
              </a:rPr>
              <a:t>області</a:t>
            </a:r>
            <a:endParaRPr sz="900">
              <a:latin typeface="Cambria"/>
              <a:cs typeface="Cambria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183821" y="10133330"/>
            <a:ext cx="124142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45" i="1">
                <a:latin typeface="Cambria"/>
                <a:cs typeface="Cambria"/>
              </a:rPr>
              <a:t>№3</a:t>
            </a:r>
            <a:r>
              <a:rPr dirty="0" sz="750" spc="-90" i="1">
                <a:latin typeface="Cambria"/>
                <a:cs typeface="Cambria"/>
              </a:rPr>
              <a:t> </a:t>
            </a:r>
            <a:r>
              <a:rPr dirty="0" sz="750" spc="-10">
                <a:latin typeface="Cambria"/>
                <a:cs typeface="Cambria"/>
              </a:rPr>
              <a:t>0'02.</a:t>
            </a:r>
            <a:r>
              <a:rPr dirty="0" sz="750" spc="-85">
                <a:latin typeface="Cambria"/>
                <a:cs typeface="Cambria"/>
              </a:rPr>
              <a:t> </a:t>
            </a:r>
            <a:r>
              <a:rPr dirty="0" sz="750" spc="-35">
                <a:latin typeface="Cambria"/>
                <a:cs typeface="Cambria"/>
              </a:rPr>
              <a:t>12-</a:t>
            </a:r>
            <a:r>
              <a:rPr dirty="0" sz="750">
                <a:latin typeface="Cambria"/>
                <a:cs typeface="Cambria"/>
              </a:rPr>
              <a:t>26</a:t>
            </a:r>
            <a:r>
              <a:rPr dirty="0" sz="750" spc="55">
                <a:latin typeface="Cambria"/>
                <a:cs typeface="Cambria"/>
              </a:rPr>
              <a:t> </a:t>
            </a:r>
            <a:r>
              <a:rPr dirty="0" sz="750">
                <a:latin typeface="Cambria"/>
                <a:cs typeface="Cambria"/>
              </a:rPr>
              <a:t>від</a:t>
            </a:r>
            <a:r>
              <a:rPr dirty="0" sz="750" spc="70">
                <a:latin typeface="Cambria"/>
                <a:cs typeface="Cambria"/>
              </a:rPr>
              <a:t> </a:t>
            </a:r>
            <a:r>
              <a:rPr dirty="0" sz="750" spc="-10">
                <a:latin typeface="Cambria"/>
                <a:cs typeface="Cambria"/>
              </a:rPr>
              <a:t>16.01.2026</a:t>
            </a:r>
            <a:endParaRPr sz="7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24428" y="7040879"/>
            <a:ext cx="1275588" cy="726948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064282" y="666242"/>
            <a:ext cx="6064250" cy="5648960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algn="just" marL="13335" marR="28575" indent="-1270">
              <a:lnSpc>
                <a:spcPct val="115599"/>
              </a:lnSpc>
              <a:spcBef>
                <a:spcPts val="60"/>
              </a:spcBef>
            </a:pP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Clarithromycin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500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mg,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порошок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для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концентрату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розчину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для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інфузій </a:t>
            </a:r>
            <a:r>
              <a:rPr dirty="0" sz="1350">
                <a:latin typeface="Times New Roman"/>
                <a:cs typeface="Times New Roman"/>
              </a:rPr>
              <a:t>виробництва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Hameln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Pharma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Ltd,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Велика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Британія,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офіційно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ввозився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на </a:t>
            </a:r>
            <a:r>
              <a:rPr dirty="0" sz="1350">
                <a:latin typeface="Times New Roman"/>
                <a:cs typeface="Times New Roman"/>
              </a:rPr>
              <a:t>територію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Украіни.</a:t>
            </a:r>
            <a:endParaRPr sz="1350">
              <a:latin typeface="Times New Roman"/>
              <a:cs typeface="Times New Roman"/>
            </a:endParaRPr>
          </a:p>
          <a:p>
            <a:pPr algn="just" marL="24130" indent="444500">
              <a:lnSpc>
                <a:spcPct val="100000"/>
              </a:lnSpc>
              <a:spcBef>
                <a:spcPts val="219"/>
              </a:spcBef>
            </a:pPr>
            <a:r>
              <a:rPr dirty="0" sz="1350">
                <a:latin typeface="Times New Roman"/>
                <a:cs typeface="Times New Roman"/>
              </a:rPr>
              <a:t>3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активної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протидіі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те,</a:t>
            </a:r>
            <a:endParaRPr sz="1350">
              <a:latin typeface="Times New Roman"/>
              <a:cs typeface="Times New Roman"/>
            </a:endParaRPr>
          </a:p>
          <a:p>
            <a:pPr algn="just" marL="24130" marR="26034">
              <a:lnSpc>
                <a:spcPct val="1133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ю </a:t>
            </a:r>
            <a:r>
              <a:rPr dirty="0" sz="1350" spc="-10">
                <a:latin typeface="Times New Roman"/>
                <a:cs typeface="Times New Roman"/>
              </a:rPr>
              <a:t>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472440">
              <a:lnSpc>
                <a:spcPct val="100000"/>
              </a:lnSpc>
              <a:spcBef>
                <a:spcPts val="215"/>
              </a:spcBef>
            </a:pPr>
            <a:r>
              <a:rPr dirty="0" sz="1350" b="1">
                <a:latin typeface="Times New Roman"/>
                <a:cs typeface="Times New Roman"/>
              </a:rPr>
              <a:t>ЗАБОРОНЯІО</a:t>
            </a:r>
            <a:r>
              <a:rPr dirty="0" sz="1350" spc="220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24I243</a:t>
            </a:r>
            <a:endParaRPr sz="1350">
              <a:latin typeface="Times New Roman"/>
              <a:cs typeface="Times New Roman"/>
            </a:endParaRPr>
          </a:p>
          <a:p>
            <a:pPr algn="just" marL="24765" marR="26034" indent="-635">
              <a:lnSpc>
                <a:spcPct val="112200"/>
              </a:lnSpc>
              <a:spcBef>
                <a:spcPts val="20"/>
              </a:spcBef>
            </a:pPr>
            <a:r>
              <a:rPr dirty="0" sz="1350">
                <a:latin typeface="Times New Roman"/>
                <a:cs typeface="Times New Roman"/>
              </a:rPr>
              <a:t>незаресстрованого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Clarithromycin</a:t>
            </a:r>
            <a:r>
              <a:rPr dirty="0" sz="1350" spc="31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500</a:t>
            </a:r>
            <a:r>
              <a:rPr dirty="0" sz="1350" spc="32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33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порошок</a:t>
            </a:r>
            <a:r>
              <a:rPr dirty="0" sz="1350" spc="425" b="1">
                <a:latin typeface="Times New Roman"/>
                <a:cs typeface="Times New Roman"/>
              </a:rPr>
              <a:t> </a:t>
            </a:r>
            <a:r>
              <a:rPr dirty="0" sz="1350" spc="-25" b="1">
                <a:latin typeface="Times New Roman"/>
                <a:cs typeface="Times New Roman"/>
              </a:rPr>
              <a:t>для </a:t>
            </a:r>
            <a:r>
              <a:rPr dirty="0" sz="1350" b="1">
                <a:latin typeface="Times New Roman"/>
                <a:cs typeface="Times New Roman"/>
              </a:rPr>
              <a:t>концентрату</a:t>
            </a:r>
            <a:r>
              <a:rPr dirty="0" sz="1350" spc="24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розчину</a:t>
            </a:r>
            <a:r>
              <a:rPr dirty="0" sz="1350" spc="204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для</a:t>
            </a:r>
            <a:r>
              <a:rPr dirty="0" sz="1350" spc="18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іпфузій,</a:t>
            </a:r>
            <a:r>
              <a:rPr dirty="0" sz="1350" spc="20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24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Пameln</a:t>
            </a:r>
            <a:r>
              <a:rPr dirty="0" sz="1350" spc="22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Pharma</a:t>
            </a:r>
            <a:r>
              <a:rPr dirty="0" sz="1350" spc="204" b="1">
                <a:latin typeface="Times New Roman"/>
                <a:cs typeface="Times New Roman"/>
              </a:rPr>
              <a:t>  </a:t>
            </a:r>
            <a:r>
              <a:rPr dirty="0" sz="1350" spc="-20" b="1">
                <a:latin typeface="Times New Roman"/>
                <a:cs typeface="Times New Roman"/>
              </a:rPr>
              <a:t>Ltd, </a:t>
            </a:r>
            <a:r>
              <a:rPr dirty="0" sz="1350" b="1">
                <a:latin typeface="Times New Roman"/>
                <a:cs typeface="Times New Roman"/>
              </a:rPr>
              <a:t>Велика</a:t>
            </a:r>
            <a:r>
              <a:rPr dirty="0" sz="1350" spc="19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Британія,</a:t>
            </a:r>
            <a:r>
              <a:rPr dirty="0" sz="1350" spc="10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офіційно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ввозився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територію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Украіни.</a:t>
            </a:r>
            <a:endParaRPr sz="1350">
              <a:latin typeface="Times New Roman"/>
              <a:cs typeface="Times New Roman"/>
            </a:endParaRPr>
          </a:p>
          <a:p>
            <a:pPr algn="just" marL="26034" marR="18415" indent="452755">
              <a:lnSpc>
                <a:spcPts val="187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Суб'сктам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та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3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3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3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3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</a:t>
            </a:r>
            <a:endParaRPr sz="1350">
              <a:latin typeface="Times New Roman"/>
              <a:cs typeface="Times New Roman"/>
            </a:endParaRPr>
          </a:p>
          <a:p>
            <a:pPr algn="just" marL="28575" marR="11430">
              <a:lnSpc>
                <a:spcPts val="1839"/>
              </a:lnSpc>
              <a:spcBef>
                <a:spcPts val="25"/>
              </a:spcBef>
            </a:pP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вищевказаної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cepli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засобу, </a:t>
            </a:r>
            <a:r>
              <a:rPr dirty="0" sz="1350">
                <a:latin typeface="Times New Roman"/>
                <a:cs typeface="Times New Roman"/>
              </a:rPr>
              <a:t>вжити</a:t>
            </a:r>
            <a:r>
              <a:rPr dirty="0" sz="1350" spc="28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7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8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31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ïi</a:t>
            </a:r>
            <a:r>
              <a:rPr dirty="0" sz="1350" spc="24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54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8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 spc="10">
                <a:latin typeface="Times New Roman"/>
                <a:cs typeface="Times New Roman"/>
              </a:rPr>
              <a:t>постачальнику/виробнику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a6o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знищення,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про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що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повідомити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територіальний</a:t>
            </a:r>
            <a:endParaRPr sz="1350">
              <a:latin typeface="Times New Roman"/>
              <a:cs typeface="Times New Roman"/>
            </a:endParaRPr>
          </a:p>
          <a:p>
            <a:pPr algn="just" marL="31115">
              <a:lnSpc>
                <a:spcPct val="100000"/>
              </a:lnSpc>
              <a:spcBef>
                <a:spcPts val="150"/>
              </a:spcBef>
            </a:pP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Держлікслужби.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препарату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</a:t>
            </a:r>
            <a:endParaRPr sz="1350">
              <a:latin typeface="Times New Roman"/>
              <a:cs typeface="Times New Roman"/>
            </a:endParaRPr>
          </a:p>
          <a:p>
            <a:pPr algn="just" marL="34925" marR="14604" indent="-4445">
              <a:lnSpc>
                <a:spcPct val="11110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акта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про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засобів.</a:t>
            </a:r>
            <a:endParaRPr sz="1350">
              <a:latin typeface="Times New Roman"/>
              <a:cs typeface="Times New Roman"/>
            </a:endParaRPr>
          </a:p>
          <a:p>
            <a:pPr algn="just" marL="36195" marR="29209" indent="445770">
              <a:lnSpc>
                <a:spcPct val="11110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0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4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70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34925" marR="5080" indent="451484">
              <a:lnSpc>
                <a:spcPct val="111100"/>
              </a:lnSpc>
              <a:spcBef>
                <a:spcPts val="75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чпнним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35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34290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Копії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91546" y="6336500"/>
            <a:ext cx="1792605" cy="687705"/>
          </a:xfrm>
          <a:prstGeom prst="rect">
            <a:avLst/>
          </a:prstGeom>
        </p:spPr>
        <p:txBody>
          <a:bodyPr wrap="square" lIns="0" tIns="48894" rIns="0" bIns="0" rtlCol="0" vert="horz">
            <a:spAutoFit/>
          </a:bodyPr>
          <a:lstStyle/>
          <a:p>
            <a:pPr marL="460375">
              <a:lnSpc>
                <a:spcPct val="100000"/>
              </a:lnSpc>
              <a:spcBef>
                <a:spcPts val="384"/>
              </a:spcBef>
            </a:pPr>
            <a:r>
              <a:rPr dirty="0" sz="950" spc="155">
                <a:latin typeface="Times New Roman"/>
                <a:cs typeface="Times New Roman"/>
              </a:rPr>
              <a:t>MlHi</a:t>
            </a:r>
            <a:r>
              <a:rPr dirty="0" sz="950" spc="-130">
                <a:latin typeface="Times New Roman"/>
                <a:cs typeface="Times New Roman"/>
              </a:rPr>
              <a:t> </a:t>
            </a:r>
            <a:r>
              <a:rPr dirty="0" sz="950" spc="-10">
                <a:latin typeface="Times New Roman"/>
                <a:cs typeface="Times New Roman"/>
              </a:rPr>
              <a:t>GTe]ЭGTBO</a:t>
            </a:r>
            <a:r>
              <a:rPr dirty="0" sz="950" spc="100">
                <a:latin typeface="Times New Roman"/>
                <a:cs typeface="Times New Roman"/>
              </a:rPr>
              <a:t> </a:t>
            </a:r>
            <a:r>
              <a:rPr dirty="0" sz="950" spc="-25">
                <a:latin typeface="Times New Roman"/>
                <a:cs typeface="Times New Roman"/>
              </a:rPr>
              <a:t>ОХ</a:t>
            </a:r>
            <a:r>
              <a:rPr dirty="0" sz="950" spc="-25" i="1">
                <a:latin typeface="Times New Roman"/>
                <a:cs typeface="Times New Roman"/>
              </a:rPr>
              <a:t>О</a:t>
            </a:r>
            <a:endParaRPr sz="950">
              <a:latin typeface="Times New Roman"/>
              <a:cs typeface="Times New Roman"/>
            </a:endParaRPr>
          </a:p>
          <a:p>
            <a:pPr marL="12700" marR="5080" indent="447675">
              <a:lnSpc>
                <a:spcPct val="108900"/>
              </a:lnSpc>
              <a:spcBef>
                <a:spcPts val="259"/>
              </a:spcBef>
              <a:tabLst>
                <a:tab pos="845819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951911" y="6336500"/>
            <a:ext cx="4163695" cy="463550"/>
          </a:xfrm>
          <a:prstGeom prst="rect">
            <a:avLst/>
          </a:prstGeom>
        </p:spPr>
        <p:txBody>
          <a:bodyPr wrap="square" lIns="0" tIns="4889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4"/>
              </a:spcBef>
            </a:pPr>
            <a:r>
              <a:rPr dirty="0" sz="950" spc="-80" i="1">
                <a:latin typeface="Times New Roman"/>
                <a:cs typeface="Times New Roman"/>
              </a:rPr>
              <a:t>O</a:t>
            </a:r>
            <a:r>
              <a:rPr dirty="0" sz="950" spc="-80">
                <a:latin typeface="Times New Roman"/>
                <a:cs typeface="Times New Roman"/>
              </a:rPr>
              <a:t>1-</a:t>
            </a:r>
            <a:r>
              <a:rPr dirty="0" sz="950" spc="-30">
                <a:latin typeface="Times New Roman"/>
                <a:cs typeface="Times New Roman"/>
              </a:rPr>
              <a:t>f</a:t>
            </a:r>
            <a:r>
              <a:rPr dirty="0" sz="950" spc="-30" i="1">
                <a:latin typeface="Times New Roman"/>
                <a:cs typeface="Times New Roman"/>
              </a:rPr>
              <a:t>I'I </a:t>
            </a:r>
            <a:r>
              <a:rPr dirty="0" sz="950" spc="-20">
                <a:latin typeface="Times New Roman"/>
                <a:cs typeface="Times New Roman"/>
              </a:rPr>
              <a:t>ЗДО}ЭОВ'Я</a:t>
            </a:r>
            <a:r>
              <a:rPr dirty="0" sz="950" spc="200">
                <a:latin typeface="Times New Roman"/>
                <a:cs typeface="Times New Roman"/>
              </a:rPr>
              <a:t> </a:t>
            </a:r>
            <a:r>
              <a:rPr dirty="0" sz="950" spc="-10">
                <a:latin typeface="Times New Roman"/>
                <a:cs typeface="Times New Roman"/>
              </a:rPr>
              <a:t>ЦК]ЭЬЇНИ;</a:t>
            </a:r>
            <a:endParaRPr sz="950">
              <a:latin typeface="Times New Roman"/>
              <a:cs typeface="Times New Roman"/>
            </a:endParaRPr>
          </a:p>
          <a:p>
            <a:pPr marL="67945">
              <a:lnSpc>
                <a:spcPct val="100000"/>
              </a:lnSpc>
              <a:spcBef>
                <a:spcPts val="400"/>
              </a:spcBef>
              <a:tabLst>
                <a:tab pos="1076325" algn="l"/>
                <a:tab pos="1644014" algn="l"/>
                <a:tab pos="2774950" algn="l"/>
                <a:tab pos="3542665" algn="l"/>
              </a:tabLst>
            </a:pP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55622" y="7532115"/>
            <a:ext cx="94361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110">
                <a:latin typeface="Times New Roman"/>
                <a:cs typeface="Times New Roman"/>
              </a:rPr>
              <a:t>В.О.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ЙОЛОВП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76882" y="9700767"/>
            <a:ext cx="180340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latin typeface="Times New Roman"/>
                <a:cs typeface="Times New Roman"/>
              </a:rPr>
              <a:t>Олена</a:t>
            </a:r>
            <a:r>
              <a:rPr dirty="0" sz="700" spc="15">
                <a:latin typeface="Times New Roman"/>
                <a:cs typeface="Times New Roman"/>
              </a:rPr>
              <a:t> </a:t>
            </a:r>
            <a:r>
              <a:rPr dirty="0" sz="700">
                <a:latin typeface="Times New Roman"/>
                <a:cs typeface="Times New Roman"/>
              </a:rPr>
              <a:t>ВЯЗОВCbKA,</a:t>
            </a:r>
            <a:r>
              <a:rPr dirty="0" sz="700" spc="125">
                <a:latin typeface="Times New Roman"/>
                <a:cs typeface="Times New Roman"/>
              </a:rPr>
              <a:t> </a:t>
            </a:r>
            <a:r>
              <a:rPr dirty="0" sz="700" spc="-50">
                <a:latin typeface="Times New Roman"/>
                <a:cs typeface="Times New Roman"/>
              </a:rPr>
              <a:t>дел</a:t>
            </a:r>
            <a:r>
              <a:rPr dirty="0" sz="700" spc="30">
                <a:latin typeface="Times New Roman"/>
                <a:cs typeface="Times New Roman"/>
              </a:rPr>
              <a:t> </a:t>
            </a:r>
            <a:r>
              <a:rPr dirty="0" sz="700" spc="-35">
                <a:latin typeface="Times New Roman"/>
                <a:cs typeface="Times New Roman"/>
              </a:rPr>
              <a:t>(04</a:t>
            </a:r>
            <a:r>
              <a:rPr dirty="0" sz="700" spc="-80">
                <a:latin typeface="Times New Roman"/>
                <a:cs typeface="Times New Roman"/>
              </a:rPr>
              <a:t> </a:t>
            </a:r>
            <a:r>
              <a:rPr dirty="0" sz="700">
                <a:latin typeface="Times New Roman"/>
                <a:cs typeface="Times New Roman"/>
              </a:rPr>
              <a:t>4)</a:t>
            </a:r>
            <a:r>
              <a:rPr dirty="0" sz="700" spc="5">
                <a:latin typeface="Times New Roman"/>
                <a:cs typeface="Times New Roman"/>
              </a:rPr>
              <a:t> </a:t>
            </a:r>
            <a:r>
              <a:rPr dirty="0" sz="700" spc="-95">
                <a:latin typeface="Times New Roman"/>
                <a:cs typeface="Times New Roman"/>
              </a:rPr>
              <a:t>ч</a:t>
            </a:r>
            <a:r>
              <a:rPr dirty="0" sz="700" spc="-85">
                <a:latin typeface="Times New Roman"/>
                <a:cs typeface="Times New Roman"/>
              </a:rPr>
              <a:t> </a:t>
            </a:r>
            <a:r>
              <a:rPr dirty="0" sz="700" spc="-10">
                <a:latin typeface="Times New Roman"/>
                <a:cs typeface="Times New Roman"/>
              </a:rPr>
              <a:t>22-55-</a:t>
            </a:r>
            <a:r>
              <a:rPr dirty="0" sz="700">
                <a:latin typeface="Times New Roman"/>
                <a:cs typeface="Times New Roman"/>
              </a:rPr>
              <a:t>76</a:t>
            </a:r>
            <a:r>
              <a:rPr dirty="0" sz="700" spc="320">
                <a:latin typeface="Times New Roman"/>
                <a:cs typeface="Times New Roman"/>
              </a:rPr>
              <a:t> </a:t>
            </a:r>
            <a:r>
              <a:rPr dirty="0" sz="700" spc="-70">
                <a:latin typeface="Times New Roman"/>
                <a:cs typeface="Times New Roman"/>
              </a:rPr>
              <a:t>i</a:t>
            </a:r>
            <a:r>
              <a:rPr dirty="0" sz="700" spc="-15">
                <a:latin typeface="Times New Roman"/>
                <a:cs typeface="Times New Roman"/>
              </a:rPr>
              <a:t> </a:t>
            </a:r>
            <a:r>
              <a:rPr dirty="0" sz="700" spc="-25">
                <a:latin typeface="Times New Roman"/>
                <a:cs typeface="Times New Roman"/>
              </a:rPr>
              <a:t>2уј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916887" y="7519669"/>
            <a:ext cx="211709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45" b="1">
                <a:latin typeface="Times New Roman"/>
                <a:cs typeface="Times New Roman"/>
              </a:rPr>
              <a:t>BoлoдиMиjз</a:t>
            </a:r>
            <a:r>
              <a:rPr dirty="0" sz="1350" spc="4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ЕОРОЛЕНКО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2026-01-18T16:43:46Z</dcterms:created>
  <dcterms:modified xsi:type="dcterms:W3CDTF">2026-01-18T16:43:46Z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2026-01-18T00:00:00Z</vt:filetime>
  </property>
  <property fmtid="{D5CDD505-2E9C-101B-9397-08002B2CF9AE}" pid="3" name="LastSaved">
    <vt:filetime>2026-01-18T00:00:00Z</vt:filetime>
  </property>
  <property fmtid="{D5CDD505-2E9C-101B-9397-08002B2CF9AE}" pid="4" name="Producer">
    <vt:lpwstr>iLovePDF</vt:lpwstr>
  </property>
</Properties>
</file>