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Relationship Id="rId9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hyperlink" Target="mailto:dls@dls.gov.ua" TargetMode="External"/><Relationship Id="rId8" Type="http://schemas.openxmlformats.org/officeDocument/2006/relationships/hyperlink" Target="http://www.dls.gov.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Relationship Id="rId9" Type="http://schemas.openxmlformats.org/officeDocument/2006/relationships/image" Target="../media/image25.png"/><Relationship Id="rId10" Type="http://schemas.openxmlformats.org/officeDocument/2006/relationships/image" Target="../media/image26.png"/><Relationship Id="rId11" Type="http://schemas.openxmlformats.org/officeDocument/2006/relationships/image" Target="../media/image27.png"/><Relationship Id="rId12" Type="http://schemas.openxmlformats.org/officeDocument/2006/relationships/image" Target="../media/image28.png"/><Relationship Id="rId13" Type="http://schemas.openxmlformats.org/officeDocument/2006/relationships/image" Target="../media/image29.png"/><Relationship Id="rId14" Type="http://schemas.openxmlformats.org/officeDocument/2006/relationships/image" Target="../media/image30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4.png"/><Relationship Id="rId3" Type="http://schemas.openxmlformats.org/officeDocument/2006/relationships/image" Target="../media/image35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17847" y="380999"/>
            <a:ext cx="457200" cy="60655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453896" y="2357627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13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516623" y="2357627"/>
            <a:ext cx="759460" cy="0"/>
          </a:xfrm>
          <a:custGeom>
            <a:avLst/>
            <a:gdLst/>
            <a:ahLst/>
            <a:cxnLst/>
            <a:rect l="l" t="t" r="r" b="b"/>
            <a:pathLst>
              <a:path w="759459" h="0">
                <a:moveTo>
                  <a:pt x="0" y="0"/>
                </a:moveTo>
                <a:lnTo>
                  <a:pt x="758952" y="0"/>
                </a:lnTo>
              </a:path>
            </a:pathLst>
          </a:custGeom>
          <a:ln w="9144">
            <a:solidFill>
              <a:srgbClr val="13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819400" y="2354579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 h="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9144">
            <a:solidFill>
              <a:srgbClr val="130C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257800" y="2354579"/>
            <a:ext cx="996950" cy="0"/>
          </a:xfrm>
          <a:custGeom>
            <a:avLst/>
            <a:gdLst/>
            <a:ahLst/>
            <a:cxnLst/>
            <a:rect l="l" t="t" r="r" b="b"/>
            <a:pathLst>
              <a:path w="996950" h="0">
                <a:moveTo>
                  <a:pt x="0" y="0"/>
                </a:moveTo>
                <a:lnTo>
                  <a:pt x="996696" y="0"/>
                </a:lnTo>
              </a:path>
            </a:pathLst>
          </a:custGeom>
          <a:ln w="9144">
            <a:solidFill>
              <a:srgbClr val="130C1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22191" y="10055352"/>
            <a:ext cx="707136" cy="600455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1502663" y="1935479"/>
            <a:ext cx="4962525" cy="429895"/>
            <a:chOff x="1502663" y="1935479"/>
            <a:chExt cx="4962525" cy="429895"/>
          </a:xfrm>
        </p:grpSpPr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46063" y="1935479"/>
              <a:ext cx="198120" cy="42671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02663" y="2078735"/>
              <a:ext cx="4962144" cy="286511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825240" y="10576559"/>
            <a:ext cx="323088" cy="82296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4297679" y="10277855"/>
            <a:ext cx="2451100" cy="384175"/>
            <a:chOff x="4297679" y="10277855"/>
            <a:chExt cx="2451100" cy="384175"/>
          </a:xfrm>
        </p:grpSpPr>
        <p:pic>
          <p:nvPicPr>
            <p:cNvPr id="13" name="object 1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297679" y="10277855"/>
              <a:ext cx="1956816" cy="94488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86655" y="10381487"/>
              <a:ext cx="2261616" cy="280416"/>
            </a:xfrm>
            <a:prstGeom prst="rect">
              <a:avLst/>
            </a:prstGeom>
          </p:spPr>
        </p:pic>
      </p:grpSp>
      <p:sp>
        <p:nvSpPr>
          <p:cNvPr id="15" name="object 15" descr=""/>
          <p:cNvSpPr txBox="1"/>
          <p:nvPr/>
        </p:nvSpPr>
        <p:spPr>
          <a:xfrm>
            <a:off x="1326084" y="911097"/>
            <a:ext cx="6013450" cy="11480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ctr" marR="2540">
              <a:lnSpc>
                <a:spcPct val="100000"/>
              </a:lnSpc>
              <a:spcBef>
                <a:spcPts val="400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ДЕРЖЛІКСЛУЖЕА</a:t>
            </a:r>
            <a:endParaRPr sz="1450">
              <a:latin typeface="Times New Roman"/>
              <a:cs typeface="Times New Roman"/>
            </a:endParaRPr>
          </a:p>
          <a:p>
            <a:pPr algn="ctr" marL="26670">
              <a:lnSpc>
                <a:spcPts val="1685"/>
              </a:lnSpc>
              <a:spcBef>
                <a:spcPts val="300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</a:t>
            </a:r>
            <a:r>
              <a:rPr dirty="0" baseline="1915" sz="2175">
                <a:latin typeface="Times New Roman"/>
                <a:cs typeface="Times New Roman"/>
              </a:rPr>
              <a:t>БА </a:t>
            </a:r>
            <a:r>
              <a:rPr dirty="0" sz="1450">
                <a:latin typeface="Times New Roman"/>
                <a:cs typeface="Times New Roman"/>
              </a:rPr>
              <a:t>3 ЛІКАРСЬКИХ</a:t>
            </a:r>
            <a:r>
              <a:rPr dirty="0" sz="1450" spc="250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ЗА</a:t>
            </a:r>
            <a:r>
              <a:rPr dirty="0" sz="1450" spc="-10">
                <a:latin typeface="Times New Roman"/>
                <a:cs typeface="Times New Roman"/>
              </a:rPr>
              <a:t>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25"/>
              </a:lnSpc>
            </a:pPr>
            <a:r>
              <a:rPr dirty="0" sz="1400" spc="2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ЗА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НАРКОТИКАМИ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20">
                <a:latin typeface="Times New Roman"/>
                <a:cs typeface="Times New Roman"/>
              </a:rPr>
              <a:t>КІРОВОГРАДСЬКІЙ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</a:t>
            </a:r>
            <a:endParaRPr sz="1400">
              <a:latin typeface="Times New Roman"/>
              <a:cs typeface="Times New Roman"/>
            </a:endParaRPr>
          </a:p>
          <a:p>
            <a:pPr algn="ctr" marL="916305" marR="893444">
              <a:lnSpc>
                <a:spcPts val="1130"/>
              </a:lnSpc>
              <a:spcBef>
                <a:spcPts val="950"/>
              </a:spcBef>
            </a:pPr>
            <a:r>
              <a:rPr dirty="0" sz="1000" spc="-10">
                <a:latin typeface="Cambria"/>
                <a:cs typeface="Cambria"/>
              </a:rPr>
              <a:t>вул.</a:t>
            </a:r>
            <a:r>
              <a:rPr dirty="0" sz="1000" spc="35">
                <a:latin typeface="Cambria"/>
                <a:cs typeface="Cambria"/>
              </a:rPr>
              <a:t> </a:t>
            </a:r>
            <a:r>
              <a:rPr dirty="0" sz="1000" spc="-30">
                <a:latin typeface="Cambria"/>
                <a:cs typeface="Cambria"/>
              </a:rPr>
              <a:t>Нреобраs‹еіісьха,</a:t>
            </a:r>
            <a:r>
              <a:rPr dirty="0" sz="1000" spc="-10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2,</a:t>
            </a:r>
            <a:r>
              <a:rPr dirty="0" sz="1000" spc="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м.</a:t>
            </a:r>
            <a:r>
              <a:rPr dirty="0" sz="1000" spc="45">
                <a:latin typeface="Cambria"/>
                <a:cs typeface="Cambria"/>
              </a:rPr>
              <a:t> </a:t>
            </a:r>
            <a:r>
              <a:rPr dirty="0" sz="1000" spc="-35">
                <a:latin typeface="Cambria"/>
                <a:cs typeface="Cambria"/>
              </a:rPr>
              <a:t>Кропивницьхіііі,</a:t>
            </a:r>
            <a:r>
              <a:rPr dirty="0" sz="1000" spc="-5">
                <a:latin typeface="Cambria"/>
                <a:cs typeface="Cambria"/>
              </a:rPr>
              <a:t> </a:t>
            </a:r>
            <a:r>
              <a:rPr dirty="0" sz="1000" spc="-35">
                <a:latin typeface="Cambria"/>
                <a:cs typeface="Cambria"/>
              </a:rPr>
              <a:t>2500fi,</a:t>
            </a:r>
            <a:r>
              <a:rPr dirty="0" sz="1000" spc="110">
                <a:latin typeface="Cambria"/>
                <a:cs typeface="Cambria"/>
              </a:rPr>
              <a:t> </a:t>
            </a:r>
            <a:r>
              <a:rPr dirty="0" sz="1000" spc="-85">
                <a:latin typeface="Cambria"/>
                <a:cs typeface="Cambria"/>
              </a:rPr>
              <a:t>тел/‹Ьахс:</a:t>
            </a:r>
            <a:r>
              <a:rPr dirty="0" sz="1000" spc="120">
                <a:latin typeface="Cambria"/>
                <a:cs typeface="Cambria"/>
              </a:rPr>
              <a:t> </a:t>
            </a:r>
            <a:r>
              <a:rPr dirty="0" sz="1000" spc="-45">
                <a:latin typeface="Cambria"/>
                <a:cs typeface="Cambria"/>
              </a:rPr>
              <a:t>(0522)</a:t>
            </a:r>
            <a:r>
              <a:rPr dirty="0" sz="1000" spc="45">
                <a:latin typeface="Cambria"/>
                <a:cs typeface="Cambria"/>
              </a:rPr>
              <a:t> </a:t>
            </a:r>
            <a:r>
              <a:rPr dirty="0" sz="1000" spc="-50">
                <a:latin typeface="Cambria"/>
                <a:cs typeface="Cambria"/>
              </a:rPr>
              <a:t>32-</a:t>
            </a:r>
            <a:r>
              <a:rPr dirty="0" sz="1000" spc="-110">
                <a:latin typeface="Cambria"/>
                <a:cs typeface="Cambria"/>
              </a:rPr>
              <a:t> </a:t>
            </a:r>
            <a:r>
              <a:rPr dirty="0" sz="1000" spc="-70">
                <a:latin typeface="Cambria"/>
                <a:cs typeface="Cambria"/>
              </a:rPr>
              <a:t>14-</a:t>
            </a:r>
            <a:r>
              <a:rPr dirty="0" sz="1000" spc="-25">
                <a:latin typeface="Cambria"/>
                <a:cs typeface="Cambria"/>
              </a:rPr>
              <a:t>41.</a:t>
            </a:r>
            <a:r>
              <a:rPr dirty="0" sz="1000" spc="500">
                <a:latin typeface="Cambria"/>
                <a:cs typeface="Cambria"/>
              </a:rPr>
              <a:t> </a:t>
            </a:r>
            <a:r>
              <a:rPr dirty="0" sz="1000" spc="-40">
                <a:latin typeface="Cambria"/>
                <a:cs typeface="Cambria"/>
              </a:rPr>
              <a:t>e-</a:t>
            </a:r>
            <a:r>
              <a:rPr dirty="0" sz="1000" spc="-20">
                <a:latin typeface="Cambria"/>
                <a:cs typeface="Cambria"/>
              </a:rPr>
              <a:t>mail:</a:t>
            </a:r>
            <a:r>
              <a:rPr dirty="0" sz="1000" spc="90">
                <a:latin typeface="Cambria"/>
                <a:cs typeface="Cambria"/>
              </a:rPr>
              <a:t> </a:t>
            </a:r>
            <a:r>
              <a:rPr dirty="0" u="sng" sz="1000" spc="-45">
                <a:uFill>
                  <a:solidFill>
                    <a:srgbClr val="130C18"/>
                  </a:solidFill>
                </a:uFill>
                <a:latin typeface="Cambria"/>
                <a:cs typeface="Cambria"/>
              </a:rPr>
              <a:t>dls.krfл?,dls.gov.ua</a:t>
            </a:r>
            <a:r>
              <a:rPr dirty="0" sz="1000" spc="-45">
                <a:latin typeface="Cambria"/>
                <a:cs typeface="Cambria"/>
              </a:rPr>
              <a:t>,</a:t>
            </a:r>
            <a:r>
              <a:rPr dirty="0" sz="1000" spc="-30">
                <a:latin typeface="Cambria"/>
                <a:cs typeface="Cambria"/>
              </a:rPr>
              <a:t> </a:t>
            </a:r>
            <a:r>
              <a:rPr dirty="0" sz="1000" spc="-325">
                <a:latin typeface="Cambria"/>
                <a:cs typeface="Cambria"/>
              </a:rPr>
              <a:t>s1</a:t>
            </a:r>
            <a:r>
              <a:rPr dirty="0" sz="1000" spc="20">
                <a:latin typeface="Cambria"/>
                <a:cs typeface="Cambria"/>
              </a:rPr>
              <a:t> </a:t>
            </a:r>
            <a:r>
              <a:rPr dirty="0" sz="1000" spc="-75">
                <a:latin typeface="Cambria"/>
                <a:cs typeface="Cambria"/>
              </a:rPr>
              <a:t>tt</a:t>
            </a:r>
            <a:r>
              <a:rPr dirty="0" sz="1000" spc="-65">
                <a:latin typeface="Cambria"/>
                <a:cs typeface="Cambria"/>
              </a:rPr>
              <a:t> </a:t>
            </a:r>
            <a:r>
              <a:rPr dirty="0" sz="1000" spc="565">
                <a:latin typeface="Cambria"/>
                <a:cs typeface="Cambria"/>
              </a:rPr>
              <a:t>://mоdаl</a:t>
            </a:r>
            <a:r>
              <a:rPr dirty="0" sz="1000" spc="-135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Код</a:t>
            </a:r>
            <a:r>
              <a:rPr dirty="0" sz="1000" spc="-10">
                <a:latin typeface="Cambria"/>
                <a:cs typeface="Cambria"/>
              </a:rPr>
              <a:t> </a:t>
            </a:r>
            <a:r>
              <a:rPr dirty="0" sz="1000">
                <a:latin typeface="Cambria"/>
                <a:cs typeface="Cambria"/>
              </a:rPr>
              <a:t>СДРНОУ</a:t>
            </a:r>
            <a:r>
              <a:rPr dirty="0" sz="1000" spc="135">
                <a:latin typeface="Cambria"/>
                <a:cs typeface="Cambria"/>
              </a:rPr>
              <a:t> </a:t>
            </a:r>
            <a:r>
              <a:rPr dirty="0" sz="1000" spc="-10">
                <a:latin typeface="Cambria"/>
                <a:cs typeface="Cambria"/>
              </a:rPr>
              <a:t>370</a:t>
            </a:r>
            <a:r>
              <a:rPr dirty="0" sz="1000" spc="345">
                <a:latin typeface="Cambria"/>
                <a:cs typeface="Cambria"/>
              </a:rPr>
              <a:t> </a:t>
            </a:r>
            <a:r>
              <a:rPr dirty="0" sz="1000" spc="-20">
                <a:latin typeface="Cambria"/>
                <a:cs typeface="Cambria"/>
              </a:rPr>
              <a:t>9505</a:t>
            </a:r>
            <a:endParaRPr sz="1000">
              <a:latin typeface="Cambria"/>
              <a:cs typeface="Cambr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64178" y="3473957"/>
            <a:ext cx="6137910" cy="4779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9685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algn="just" marL="26034" marR="13335" indent="355600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Надасмо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22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засоfiів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контролю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заборони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обігу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55">
                <a:latin typeface="Times New Roman"/>
                <a:cs typeface="Times New Roman"/>
              </a:rPr>
              <a:t>лікарського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засобу.</a:t>
            </a:r>
            <a:endParaRPr sz="1150">
              <a:latin typeface="Times New Roman"/>
              <a:cs typeface="Times New Roman"/>
            </a:endParaRPr>
          </a:p>
          <a:p>
            <a:pPr algn="just" marL="15240" marR="8890" indent="368935">
              <a:lnSpc>
                <a:spcPct val="101699"/>
              </a:lnSpc>
              <a:spcBef>
                <a:spcPts val="15"/>
              </a:spcBef>
            </a:pPr>
            <a:r>
              <a:rPr dirty="0" u="sng" sz="1100" spc="3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100" spc="459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7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100" spc="455">
                <a:latin typeface="Times New Roman"/>
                <a:cs typeface="Times New Roman"/>
              </a:rPr>
              <a:t> </a:t>
            </a:r>
            <a:r>
              <a:rPr dirty="0" sz="1100" spc="30">
                <a:latin typeface="Times New Roman"/>
                <a:cs typeface="Times New Roman"/>
              </a:rPr>
              <a:t>вказаних</a:t>
            </a:r>
            <a:r>
              <a:rPr dirty="0" sz="1100" spc="49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у</a:t>
            </a:r>
            <a:r>
              <a:rPr dirty="0" sz="1100" spc="475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розпо|зядже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нні</a:t>
            </a:r>
            <a:r>
              <a:rPr dirty="0" sz="1100" spc="49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лі</a:t>
            </a:r>
            <a:r>
              <a:rPr dirty="0" sz="1100" spc="-114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ка|эс</a:t>
            </a:r>
            <a:r>
              <a:rPr dirty="0" sz="1100" spc="-155">
                <a:latin typeface="Times New Roman"/>
                <a:cs typeface="Times New Roman"/>
              </a:rPr>
              <a:t> </a:t>
            </a:r>
            <a:r>
              <a:rPr dirty="0" sz="1100" spc="-15">
                <a:latin typeface="Times New Roman"/>
                <a:cs typeface="Times New Roman"/>
              </a:rPr>
              <a:t>ьки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 spc="-85">
                <a:latin typeface="Times New Roman"/>
                <a:cs typeface="Times New Roman"/>
              </a:rPr>
              <a:t>х</a:t>
            </a:r>
            <a:r>
              <a:rPr dirty="0" sz="1100" spc="520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Јасобі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я.</a:t>
            </a:r>
            <a:r>
              <a:rPr dirty="0" sz="1100" spc="430">
                <a:latin typeface="Times New Roman"/>
                <a:cs typeface="Times New Roman"/>
              </a:rPr>
              <a:t> </a:t>
            </a:r>
            <a:r>
              <a:rPr dirty="0" u="sng" sz="1100" spc="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попідоми</a:t>
            </a:r>
            <a:r>
              <a:rPr dirty="0" u="sng" sz="1100" spc="-2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i</a:t>
            </a:r>
            <a:r>
              <a:rPr dirty="0" u="sng" sz="1100" spc="1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5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и</a:t>
            </a:r>
            <a:r>
              <a:rPr dirty="0" sz="1100" spc="47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Дсржав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 spc="-130">
                <a:latin typeface="Times New Roman"/>
                <a:cs typeface="Times New Roman"/>
              </a:rPr>
              <a:t>н</a:t>
            </a:r>
            <a:r>
              <a:rPr dirty="0" sz="1100" spc="-95">
                <a:latin typeface="Times New Roman"/>
                <a:cs typeface="Times New Roman"/>
              </a:rPr>
              <a:t> </a:t>
            </a:r>
            <a:r>
              <a:rPr dirty="0" sz="1100" spc="-145">
                <a:latin typeface="Times New Roman"/>
                <a:cs typeface="Times New Roman"/>
              </a:rPr>
              <a:t>у</a:t>
            </a:r>
            <a:r>
              <a:rPr dirty="0" sz="1100" spc="-75">
                <a:latin typeface="Times New Roman"/>
                <a:cs typeface="Times New Roman"/>
              </a:rPr>
              <a:t> </a:t>
            </a:r>
            <a:r>
              <a:rPr dirty="0" sz="1100" spc="25">
                <a:latin typeface="Times New Roman"/>
                <a:cs typeface="Times New Roman"/>
              </a:rPr>
              <a:t>службу</a:t>
            </a:r>
            <a:r>
              <a:rPr dirty="0" sz="1100" spc="35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з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 spc="35">
                <a:latin typeface="Times New Roman"/>
                <a:cs typeface="Times New Roman"/>
              </a:rPr>
              <a:t>лікарських</a:t>
            </a:r>
            <a:r>
              <a:rPr dirty="0" sz="1100" spc="415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засобів</a:t>
            </a:r>
            <a:r>
              <a:rPr dirty="0" sz="1100" spc="325">
                <a:latin typeface="Times New Roman"/>
                <a:cs typeface="Times New Roman"/>
              </a:rPr>
              <a:t> </a:t>
            </a:r>
            <a:r>
              <a:rPr dirty="0" sz="1100" spc="10">
                <a:latin typeface="Times New Roman"/>
                <a:cs typeface="Times New Roman"/>
              </a:rPr>
              <a:t>та</a:t>
            </a:r>
            <a:r>
              <a:rPr dirty="0" sz="1100" spc="340">
                <a:latin typeface="Times New Roman"/>
                <a:cs typeface="Times New Roman"/>
              </a:rPr>
              <a:t> </a:t>
            </a:r>
            <a:r>
              <a:rPr dirty="0" sz="1100" spc="20">
                <a:latin typeface="Times New Roman"/>
                <a:cs typeface="Times New Roman"/>
              </a:rPr>
              <a:t>контролю</a:t>
            </a:r>
            <a:r>
              <a:rPr dirty="0" sz="1100" spc="375">
                <a:latin typeface="Times New Roman"/>
                <a:cs typeface="Times New Roman"/>
              </a:rPr>
              <a:t> </a:t>
            </a:r>
            <a:r>
              <a:rPr dirty="0" sz="1100" spc="-5">
                <a:latin typeface="Times New Roman"/>
                <a:cs typeface="Times New Roman"/>
              </a:rPr>
              <a:t>з</a:t>
            </a:r>
            <a:r>
              <a:rPr dirty="0" sz="1100">
                <a:latin typeface="Times New Roman"/>
                <a:cs typeface="Times New Roman"/>
              </a:rPr>
              <a:t>а</a:t>
            </a:r>
            <a:r>
              <a:rPr dirty="0" sz="1100" spc="340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наркотикамИ</a:t>
            </a:r>
            <a:r>
              <a:rPr dirty="0" sz="1100" spc="409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у</a:t>
            </a:r>
            <a:r>
              <a:rPr dirty="0" sz="1100" spc="33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Kl</a:t>
            </a:r>
            <a:r>
              <a:rPr dirty="0" sz="1100" spc="409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ОВОFЦа,ЦСЬКІ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315">
                <a:latin typeface="Times New Roman"/>
                <a:cs typeface="Times New Roman"/>
              </a:rPr>
              <a:t>И</a:t>
            </a:r>
            <a:r>
              <a:rPr dirty="0" sz="1100" spc="340">
                <a:latin typeface="Times New Roman"/>
                <a:cs typeface="Times New Roman"/>
              </a:rPr>
              <a:t> </a:t>
            </a:r>
            <a:r>
              <a:rPr dirty="0" sz="1100" spc="-135">
                <a:latin typeface="Times New Roman"/>
                <a:cs typeface="Times New Roman"/>
              </a:rPr>
              <a:t>ОЙЛа07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00">
                <a:solidFill>
                  <a:srgbClr val="00003A"/>
                </a:solidFill>
                <a:latin typeface="Times New Roman"/>
                <a:cs typeface="Times New Roman"/>
              </a:rPr>
              <a:t>I</a:t>
            </a:r>
            <a:r>
              <a:rPr dirty="0" sz="1100" spc="955">
                <a:solidFill>
                  <a:srgbClr val="00003A"/>
                </a:solidFill>
                <a:latin typeface="Times New Roman"/>
                <a:cs typeface="Times New Roman"/>
              </a:rPr>
              <a:t> </a:t>
            </a:r>
            <a:r>
              <a:rPr dirty="0" sz="1100" spc="-235">
                <a:latin typeface="Times New Roman"/>
                <a:cs typeface="Times New Roman"/>
              </a:rPr>
              <a:t>Гі]ЭО</a:t>
            </a:r>
            <a:r>
              <a:rPr dirty="0" sz="1100" spc="-114">
                <a:latin typeface="Times New Roman"/>
                <a:cs typeface="Times New Roman"/>
              </a:rPr>
              <a:t> </a:t>
            </a:r>
            <a:r>
              <a:rPr dirty="0" u="sng" sz="1150" spc="1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5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щодо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виконання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 spc="2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algn="just" marL="33655">
              <a:lnSpc>
                <a:spcPts val="1375"/>
              </a:lnSpc>
              <a:spcBef>
                <a:spcPts val="15"/>
              </a:spcBef>
            </a:pPr>
            <a:r>
              <a:rPr dirty="0" u="sng" sz="1150" spc="44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 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Ін&amp;ормацію</a:t>
            </a:r>
            <a:r>
              <a:rPr dirty="0" u="sng" sz="1150" spc="14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надавать</a:t>
            </a:r>
            <a:r>
              <a:rPr dirty="0" u="sng" sz="1150" spc="15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7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паперових</a:t>
            </a:r>
            <a:r>
              <a:rPr dirty="0" u="sng" sz="1150" spc="18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поштою,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ayл.</a:t>
            </a:r>
            <a:r>
              <a:rPr dirty="0" sz="1150" spc="10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Прео5рп,wен‹</a:t>
            </a:r>
            <a:r>
              <a:rPr dirty="0" sz="1150" spc="1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ькп,</a:t>
            </a:r>
            <a:r>
              <a:rPr dirty="0" sz="1150" spc="75" i="1">
                <a:latin typeface="Times New Roman"/>
                <a:cs typeface="Times New Roman"/>
              </a:rPr>
              <a:t> </a:t>
            </a:r>
            <a:r>
              <a:rPr dirty="0" sz="1150" spc="-25" i="1">
                <a:latin typeface="Times New Roman"/>
                <a:cs typeface="Times New Roman"/>
              </a:rPr>
              <a:t>2,</a:t>
            </a:r>
            <a:endParaRPr sz="1150">
              <a:latin typeface="Times New Roman"/>
              <a:cs typeface="Times New Roman"/>
            </a:endParaRPr>
          </a:p>
          <a:p>
            <a:pPr algn="just" marL="12700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 spc="60" i="1">
                <a:latin typeface="Times New Roman"/>
                <a:cs typeface="Times New Roman"/>
              </a:rPr>
              <a:t>Кропивницьний,</a:t>
            </a:r>
            <a:r>
              <a:rPr dirty="0" sz="1150" spc="-75" i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25#06,</a:t>
            </a:r>
            <a:r>
              <a:rPr dirty="0" sz="1150" spc="275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о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-114">
                <a:latin typeface="Times New Roman"/>
                <a:cs typeface="Times New Roman"/>
              </a:rPr>
              <a:t>am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и</a:t>
            </a:r>
            <a:endParaRPr sz="1150">
              <a:latin typeface="Times New Roman"/>
              <a:cs typeface="Times New Roman"/>
            </a:endParaRPr>
          </a:p>
          <a:p>
            <a:pPr algn="just" marL="379095">
              <a:lnSpc>
                <a:spcPts val="1375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а)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8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вміщенні</a:t>
            </a:r>
            <a:r>
              <a:rPr dirty="0" u="sng" sz="1150" spc="114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3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додасться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иакладної;</a:t>
            </a:r>
            <a:endParaRPr sz="1150">
              <a:latin typeface="Times New Roman"/>
              <a:cs typeface="Times New Roman"/>
            </a:endParaRPr>
          </a:p>
          <a:p>
            <a:pPr algn="just" marL="378460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6)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95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повепненні</a:t>
            </a:r>
            <a:r>
              <a:rPr dirty="0" u="sng" sz="1150" spc="20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C18"/>
                  </a:solidFill>
                </a:uFill>
                <a:latin typeface="Times New Roman"/>
                <a:cs typeface="Times New Roman"/>
              </a:rPr>
              <a:t>постачальникv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накладнtзї;</a:t>
            </a:r>
            <a:endParaRPr sz="1150">
              <a:latin typeface="Times New Roman"/>
              <a:cs typeface="Times New Roman"/>
            </a:endParaRPr>
          </a:p>
          <a:p>
            <a:pPr algn="just" marL="3392804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пове{энення.</a:t>
            </a:r>
            <a:endParaRPr sz="11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5"/>
              </a:spcBef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2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4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7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4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6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7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5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6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a6t›</a:t>
            </a:r>
            <a:r>
              <a:rPr dirty="0" u="sng" sz="1150" spc="125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зFii4tцe</a:t>
            </a:r>
            <a:r>
              <a:rPr dirty="0" u="sng" sz="1150" spc="-13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F0F1C"/>
                  </a:solidFill>
                </a:uFill>
                <a:latin typeface="Times New Roman"/>
                <a:cs typeface="Times New Roman"/>
              </a:rPr>
              <a:t>ння,</a:t>
            </a:r>
            <a:endParaRPr sz="1150">
              <a:latin typeface="Times New Roman"/>
              <a:cs typeface="Times New Roman"/>
            </a:endParaRPr>
          </a:p>
          <a:p>
            <a:pPr algn="r" marR="11430">
              <a:lnSpc>
                <a:spcPct val="100000"/>
              </a:lnSpc>
              <a:spcBef>
                <a:spcPts val="60"/>
              </a:spcBef>
            </a:pPr>
            <a:r>
              <a:rPr dirty="0" u="sng" sz="110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\</a:t>
            </a:r>
            <a:r>
              <a:rPr dirty="0" u="sng" sz="1100" spc="29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15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ДВОТНWНfiВИй</a:t>
            </a:r>
            <a:r>
              <a:rPr dirty="0" u="sng" sz="1100" spc="28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00" spc="215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30F1C"/>
                  </a:solidFill>
                </a:uFill>
                <a:latin typeface="Times New Roman"/>
                <a:cs typeface="Times New Roman"/>
              </a:rPr>
              <a:t>гіоінформувати</a:t>
            </a:r>
            <a:r>
              <a:rPr dirty="0" sz="1100" spc="110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Державн</a:t>
            </a:r>
            <a:r>
              <a:rPr dirty="0" sz="1100" spc="-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у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службу</a:t>
            </a:r>
            <a:r>
              <a:rPr dirty="0" sz="1100" spc="22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</a:t>
            </a:r>
            <a:r>
              <a:rPr dirty="0" sz="1100" spc="43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лікарсь</a:t>
            </a:r>
            <a:r>
              <a:rPr dirty="0" sz="1100" spc="-114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кіі</a:t>
            </a:r>
            <a:r>
              <a:rPr dirty="0" sz="1100" spc="-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х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засоб</a:t>
            </a:r>
            <a:r>
              <a:rPr dirty="0" sz="1100" spc="-155">
                <a:latin typeface="Times New Roman"/>
                <a:cs typeface="Times New Roman"/>
              </a:rPr>
              <a:t> </a:t>
            </a:r>
            <a:r>
              <a:rPr dirty="0" sz="1100" spc="-105">
                <a:latin typeface="Times New Roman"/>
                <a:cs typeface="Times New Roman"/>
              </a:rPr>
              <a:t>i</a:t>
            </a:r>
            <a:r>
              <a:rPr dirty="0" sz="1100" spc="-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я</a:t>
            </a:r>
            <a:r>
              <a:rPr dirty="0" sz="1100" spc="1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та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контр‹зл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кз</a:t>
            </a:r>
            <a:r>
              <a:rPr dirty="0" sz="1100" spc="35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га</a:t>
            </a:r>
            <a:endParaRPr sz="1100">
              <a:latin typeface="Times New Roman"/>
              <a:cs typeface="Times New Roman"/>
            </a:endParaRPr>
          </a:p>
          <a:p>
            <a:pPr algn="just" marL="21590">
              <a:lnSpc>
                <a:spcPct val="100000"/>
              </a:lnSpc>
              <a:spcBef>
                <a:spcPts val="20"/>
              </a:spcBef>
            </a:pP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4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накладно'і.</a:t>
            </a:r>
            <a:endParaRPr sz="1150">
              <a:latin typeface="Times New Roman"/>
              <a:cs typeface="Times New Roman"/>
            </a:endParaRPr>
          </a:p>
          <a:p>
            <a:pPr algn="just" marL="19685" marR="5715" indent="358775">
              <a:lnSpc>
                <a:spcPct val="100899"/>
              </a:lnSpc>
            </a:pPr>
            <a:r>
              <a:rPr dirty="0" sz="1150">
                <a:latin typeface="Times New Roman"/>
                <a:cs typeface="Times New Roman"/>
              </a:rPr>
              <a:t>При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наступних</a:t>
            </a:r>
            <a:r>
              <a:rPr dirty="0" sz="1150" spc="56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поставках</a:t>
            </a:r>
            <a:r>
              <a:rPr dirty="0" sz="1150" spc="5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5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5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60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у</a:t>
            </a:r>
            <a:r>
              <a:rPr dirty="0" sz="1150" spc="53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роsпорялженнлх.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суб'г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к</a:t>
            </a:r>
            <a:r>
              <a:rPr dirty="0" sz="1150" spc="-60">
                <a:latin typeface="Times New Roman"/>
                <a:cs typeface="Times New Roman"/>
              </a:rPr>
              <a:t> </a:t>
            </a:r>
            <a:r>
              <a:rPr dirty="0" sz="1150" spc="-190">
                <a:latin typeface="Times New Roman"/>
                <a:cs typeface="Times New Roman"/>
              </a:rPr>
              <a:t>г</a:t>
            </a:r>
            <a:r>
              <a:rPr dirty="0" sz="1150" spc="-114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господарювання</a:t>
            </a:r>
            <a:r>
              <a:rPr dirty="0" sz="1150" spc="71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повинен</a:t>
            </a:r>
            <a:r>
              <a:rPr dirty="0" sz="1150" spc="84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вжити</a:t>
            </a:r>
            <a:r>
              <a:rPr dirty="0" sz="1150" spc="795">
                <a:latin typeface="Times New Roman"/>
                <a:cs typeface="Times New Roman"/>
              </a:rPr>
              <a:t> </a:t>
            </a:r>
            <a:r>
              <a:rPr dirty="0" sz="1150" spc="-5">
                <a:latin typeface="Times New Roman"/>
                <a:cs typeface="Times New Roman"/>
              </a:rPr>
              <a:t>заході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8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uio,зo</a:t>
            </a:r>
            <a:r>
              <a:rPr dirty="0" sz="1150" spc="8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за</a:t>
            </a:r>
            <a:r>
              <a:rPr dirty="0" sz="1150" spc="-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порігання</a:t>
            </a:r>
            <a:r>
              <a:rPr dirty="0" sz="1150" spc="890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придбаішя,</a:t>
            </a:r>
            <a:r>
              <a:rPr dirty="0" sz="1150" spc="800">
                <a:latin typeface="Times New Roman"/>
                <a:cs typeface="Times New Roman"/>
              </a:rPr>
              <a:t> </a:t>
            </a:r>
            <a:r>
              <a:rPr dirty="0" sz="1150" spc="-254">
                <a:latin typeface="Times New Roman"/>
                <a:cs typeface="Times New Roman"/>
              </a:rPr>
              <a:t>$ЗURЛi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200">
                <a:latin typeface="Times New Roman"/>
                <a:cs typeface="Times New Roman"/>
              </a:rPr>
              <a:t>ЧИІН)</a:t>
            </a:r>
            <a:r>
              <a:rPr dirty="0" sz="1150" spc="760">
                <a:latin typeface="Times New Roman"/>
                <a:cs typeface="Times New Roman"/>
              </a:rPr>
              <a:t> </a:t>
            </a:r>
            <a:r>
              <a:rPr dirty="0" sz="1150" spc="-185">
                <a:latin typeface="Times New Roman"/>
                <a:cs typeface="Times New Roman"/>
              </a:rPr>
              <a:t>T.1</a:t>
            </a:r>
            <a:r>
              <a:rPr dirty="0" sz="1150" spc="-10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застосування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5">
                <a:latin typeface="Times New Roman"/>
                <a:cs typeface="Times New Roman"/>
              </a:rPr>
              <a:t>лікарських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зазначених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у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 spc="15">
                <a:latin typeface="Times New Roman"/>
                <a:cs typeface="Times New Roman"/>
              </a:rPr>
              <a:t>эозпорядженнях.</a:t>
            </a:r>
            <a:endParaRPr sz="1150">
              <a:latin typeface="Times New Roman"/>
              <a:cs typeface="Times New Roman"/>
            </a:endParaRPr>
          </a:p>
          <a:p>
            <a:pPr algn="just" marL="19685" marR="8255" indent="356235">
              <a:lnSpc>
                <a:spcPct val="100899"/>
              </a:lnSpc>
            </a:pPr>
            <a:r>
              <a:rPr dirty="0" u="heavy" sz="1150" spc="7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3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випадну</a:t>
            </a:r>
            <a:r>
              <a:rPr dirty="0" u="heavy" sz="1150" spc="135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>
                <a:uFill>
                  <a:solidFill>
                    <a:srgbClr val="0F0C13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засо5ів,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ііисза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sng" sz="1150" spc="30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16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письзіовому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u="sng" sz="1150" spc="55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150" spc="19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C0C13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8415" marR="7620" indent="357505">
              <a:lnSpc>
                <a:spcPct val="99100"/>
              </a:lnSpc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1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нагадусмо,</a:t>
            </a:r>
            <a:r>
              <a:rPr dirty="0" sz="1150" spc="17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розпорядженнями</a:t>
            </a:r>
            <a:r>
              <a:rPr dirty="0" sz="1150" spc="1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листами</a:t>
            </a:r>
            <a:r>
              <a:rPr dirty="0" sz="1150" spc="1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25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можни </a:t>
            </a:r>
            <a:r>
              <a:rPr dirty="0" sz="1150">
                <a:latin typeface="Times New Roman"/>
                <a:cs typeface="Times New Roman"/>
              </a:rPr>
              <a:t>ознайомитися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3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офіційному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вебсайті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та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8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4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35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(</a:t>
            </a:r>
            <a:r>
              <a:rPr dirty="0" sz="1150">
                <a:latin typeface="Times New Roman"/>
                <a:cs typeface="Times New Roman"/>
                <a:hlinkClick r:id="rId9"/>
              </a:rPr>
              <a:t>https://www.d1s.gov.ua/)</a:t>
            </a:r>
            <a:r>
              <a:rPr dirty="0" sz="1150" spc="4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</a:t>
            </a:r>
            <a:r>
              <a:rPr dirty="0" sz="1150" spc="45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розділі</a:t>
            </a:r>
            <a:r>
              <a:rPr dirty="0" sz="1150" spc="250">
                <a:latin typeface="Times New Roman"/>
                <a:cs typeface="Times New Roman"/>
              </a:rPr>
              <a:t>   </a:t>
            </a:r>
            <a:r>
              <a:rPr dirty="0" sz="1150">
                <a:latin typeface="Times New Roman"/>
                <a:cs typeface="Times New Roman"/>
              </a:rPr>
              <a:t>РОЗПОРЯДЖЕ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150">
                <a:latin typeface="Times New Roman"/>
                <a:cs typeface="Times New Roman"/>
              </a:rPr>
              <a:t>Н</a:t>
            </a:r>
            <a:r>
              <a:rPr dirty="0" sz="1150" spc="-1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HE</a:t>
            </a:r>
            <a:endParaRPr sz="1150">
              <a:latin typeface="Times New Roman"/>
              <a:cs typeface="Times New Roman"/>
            </a:endParaRPr>
          </a:p>
          <a:p>
            <a:pPr marL="19685">
              <a:lnSpc>
                <a:spcPct val="100000"/>
              </a:lnSpc>
              <a:spcBef>
                <a:spcPts val="15"/>
              </a:spcBef>
            </a:pPr>
            <a:r>
              <a:rPr dirty="0" sz="1150" spc="-10">
                <a:latin typeface="Times New Roman"/>
                <a:cs typeface="Times New Roman"/>
              </a:rPr>
              <a:t>ДЕРЖЛІКСЛУЖБИ.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20320" marR="80645" indent="-635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Додаток: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Державної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служби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України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контролю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від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27.03.2026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275">
                <a:latin typeface="Times New Roman"/>
                <a:cs typeface="Times New Roman"/>
              </a:rPr>
              <a:t>№</a:t>
            </a:r>
            <a:r>
              <a:rPr dirty="0" sz="1150" spc="4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162-001.2/002.0/17-26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арк..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663342" y="2605785"/>
            <a:ext cx="271843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0"/>
              </a:spcBef>
            </a:pPr>
            <a:r>
              <a:rPr dirty="0" sz="1150" spc="60">
                <a:latin typeface="Times New Roman"/>
                <a:cs typeface="Times New Roman"/>
              </a:rPr>
              <a:t>Керівникам</a:t>
            </a:r>
            <a:r>
              <a:rPr dirty="0" sz="1150" spc="300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тп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10">
                <a:latin typeface="Times New Roman"/>
                <a:cs typeface="Times New Roman"/>
              </a:rPr>
              <a:t>Уповноваженим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особам </a:t>
            </a:r>
            <a:r>
              <a:rPr dirty="0" sz="1150" spc="50">
                <a:latin typeface="Times New Roman"/>
                <a:cs typeface="Times New Roman"/>
              </a:rPr>
              <a:t>аптечних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2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медичних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зак.падів </a:t>
            </a:r>
            <a:r>
              <a:rPr dirty="0" sz="1150" spc="50">
                <a:latin typeface="Times New Roman"/>
                <a:cs typeface="Times New Roman"/>
              </a:rPr>
              <a:t>Кіровоградської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70842" y="8743950"/>
            <a:ext cx="137160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Начальник</a:t>
            </a:r>
            <a:r>
              <a:rPr dirty="0" sz="1250" spc="120">
                <a:latin typeface="Times New Roman"/>
                <a:cs typeface="Times New Roman"/>
              </a:rPr>
              <a:t> 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66042" y="9693147"/>
            <a:ext cx="1678939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0">
                <a:latin typeface="Times New Roman"/>
                <a:cs typeface="Times New Roman"/>
              </a:rPr>
              <a:t>Остагіенхо</a:t>
            </a:r>
            <a:r>
              <a:rPr dirty="0" sz="1000" spc="30">
                <a:latin typeface="Times New Roman"/>
                <a:cs typeface="Times New Roman"/>
              </a:rPr>
              <a:t> </a:t>
            </a:r>
            <a:r>
              <a:rPr dirty="0" sz="1000" spc="-45">
                <a:latin typeface="Times New Roman"/>
                <a:cs typeface="Times New Roman"/>
              </a:rPr>
              <a:t>Вшаентина</a:t>
            </a:r>
            <a:r>
              <a:rPr dirty="0" sz="1000" spc="7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14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-3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731583" y="8756650"/>
            <a:ext cx="138303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50">
                <a:latin typeface="Times New Roman"/>
                <a:cs typeface="Times New Roman"/>
              </a:rPr>
              <a:t>.Јілія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7055" y="176783"/>
            <a:ext cx="454151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514851" y="10258228"/>
            <a:ext cx="140970" cy="25717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925"/>
              </a:lnSpc>
            </a:pPr>
            <a:r>
              <a:rPr dirty="0" sz="800" spc="-100">
                <a:latin typeface="Courier New"/>
                <a:cs typeface="Courier New"/>
              </a:rPr>
              <a:t>002.0</a:t>
            </a:r>
            <a:endParaRPr sz="800">
              <a:latin typeface="Courier New"/>
              <a:cs typeface="Courier New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2764535" y="10210800"/>
            <a:ext cx="1061085" cy="287020"/>
            <a:chOff x="2764535" y="10210800"/>
            <a:chExt cx="1061085" cy="287020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4535" y="10232135"/>
              <a:ext cx="429768" cy="26517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18687" y="10210800"/>
              <a:ext cx="606551" cy="268224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4535" y="10232135"/>
              <a:ext cx="429768" cy="265175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18687" y="10210800"/>
              <a:ext cx="606551" cy="268224"/>
            </a:xfrm>
            <a:prstGeom prst="rect">
              <a:avLst/>
            </a:prstGeom>
          </p:spPr>
        </p:pic>
      </p:grpSp>
      <p:grpSp>
        <p:nvGrpSpPr>
          <p:cNvPr id="9" name="object 9" descr=""/>
          <p:cNvGrpSpPr/>
          <p:nvPr/>
        </p:nvGrpSpPr>
        <p:grpSpPr>
          <a:xfrm>
            <a:off x="3892296" y="10183367"/>
            <a:ext cx="530860" cy="271780"/>
            <a:chOff x="3892296" y="10183367"/>
            <a:chExt cx="530860" cy="271780"/>
          </a:xfrm>
        </p:grpSpPr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92296" y="10195559"/>
              <a:ext cx="252984" cy="259079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69664" y="10183367"/>
              <a:ext cx="252984" cy="265175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92296" y="10195559"/>
              <a:ext cx="252984" cy="259079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169664" y="10183367"/>
              <a:ext cx="252984" cy="265175"/>
            </a:xfrm>
            <a:prstGeom prst="rect">
              <a:avLst/>
            </a:prstGeom>
          </p:spPr>
        </p:pic>
      </p:grpSp>
      <p:sp>
        <p:nvSpPr>
          <p:cNvPr id="14" name="object 14" descr=""/>
          <p:cNvSpPr txBox="1"/>
          <p:nvPr/>
        </p:nvSpPr>
        <p:spPr>
          <a:xfrm>
            <a:off x="1215553" y="818388"/>
            <a:ext cx="5801995" cy="1179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9209">
              <a:lnSpc>
                <a:spcPts val="167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ДЕРЖАВНА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УRPAÏПИ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ЛІБАРСЬКПХ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4925">
              <a:lnSpc>
                <a:spcPts val="163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КОПТРОЛЮ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4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20"/>
              </a:lnSpc>
            </a:pPr>
            <a:r>
              <a:rPr dirty="0" sz="1100" spc="-30">
                <a:latin typeface="Times New Roman"/>
                <a:cs typeface="Times New Roman"/>
              </a:rPr>
              <a:t>проспек+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fiерестейськііи,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u.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Кгіїв,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7"/>
              </a:rPr>
              <a:t>dls@dls.gov.ua</a:t>
            </a:r>
            <a:r>
              <a:rPr dirty="0" sz="1100" spc="-10">
                <a:latin typeface="Times New Roman"/>
                <a:cs typeface="Times New Roman"/>
                <a:hlinkClick r:id="rId7"/>
              </a:rPr>
              <a:t>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8"/>
              </a:rPr>
              <a:t>https://www.dls.gov.ua.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-10">
                <a:latin typeface="Times New Roman"/>
                <a:cs typeface="Times New Roman"/>
              </a:rPr>
              <a:t> СДРНОУ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82116" y="2147316"/>
            <a:ext cx="26396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1735" algn="l"/>
                <a:tab pos="2625725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80">
                <a:latin typeface="Courier New"/>
                <a:cs typeface="Courier New"/>
              </a:rPr>
              <a:t>№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17034" y="2140204"/>
            <a:ext cx="272923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4485" algn="l"/>
                <a:tab pos="2715895" algn="l"/>
              </a:tabLst>
            </a:pPr>
            <a:r>
              <a:rPr dirty="0" sz="1600">
                <a:latin typeface="Courier New"/>
                <a:cs typeface="Courier New"/>
              </a:rPr>
              <a:t>HaNe</a:t>
            </a:r>
            <a:r>
              <a:rPr dirty="0" sz="1600" spc="-320">
                <a:latin typeface="Courier New"/>
                <a:cs typeface="Courier New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327052" y="2580131"/>
            <a:ext cx="2729230" cy="4464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-635">
              <a:lnSpc>
                <a:spcPts val="1630"/>
              </a:lnSpc>
              <a:spcBef>
                <a:spcPts val="195"/>
              </a:spcBef>
              <a:tabLst>
                <a:tab pos="2002789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672523" y="2991611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8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46266" y="3198876"/>
            <a:ext cx="9137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331403" y="2991611"/>
            <a:ext cx="1191895" cy="6445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1905">
              <a:lnSpc>
                <a:spcPct val="95000"/>
              </a:lnSpc>
              <a:spcBef>
                <a:spcPts val="18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15849" y="3802379"/>
            <a:ext cx="6055995" cy="55606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30245" marR="97790" indent="-635">
              <a:lnSpc>
                <a:spcPts val="1580"/>
              </a:lnSpc>
              <a:spcBef>
                <a:spcPts val="235"/>
              </a:spcBef>
              <a:tabLst>
                <a:tab pos="468122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R="44450">
              <a:lnSpc>
                <a:spcPct val="100000"/>
              </a:lnSpc>
              <a:spcBef>
                <a:spcPts val="153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 algn="just" marL="462915">
              <a:lnSpc>
                <a:spcPts val="1670"/>
              </a:lnSpc>
              <a:spcBef>
                <a:spcPts val="1460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Конституцїі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20955" indent="2540">
              <a:lnSpc>
                <a:spcPct val="96200"/>
              </a:lnSpc>
              <a:spcBef>
                <a:spcPts val="55"/>
              </a:spcBef>
            </a:pPr>
            <a:r>
              <a:rPr dirty="0" sz="1400" spc="-10">
                <a:latin typeface="Times New Roman"/>
                <a:cs typeface="Times New Roman"/>
              </a:rPr>
              <a:t>«Основи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3.2.3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встановления</a:t>
            </a:r>
            <a:r>
              <a:rPr dirty="0" sz="1400" spc="3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7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-10">
                <a:latin typeface="Times New Roman"/>
                <a:cs typeface="Times New Roman"/>
              </a:rPr>
              <a:t> Украіни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Правнл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algn="just" marL="31115" marR="11430" indent="635">
              <a:lnSpc>
                <a:spcPct val="95700"/>
              </a:lnSpc>
            </a:pP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242,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заресстрованих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18.05.2015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550/26995,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підставі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міжнародного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повідомлення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 </a:t>
            </a:r>
            <a:r>
              <a:rPr dirty="0" sz="1400" spc="-10">
                <a:latin typeface="Times New Roman"/>
                <a:cs typeface="Times New Roman"/>
              </a:rPr>
              <a:t>регуляторного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органу Ірландїі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he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IE/1/2026/01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відклику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неякісних</a:t>
            </a:r>
            <a:endParaRPr sz="1400">
              <a:latin typeface="Times New Roman"/>
              <a:cs typeface="Times New Roman"/>
            </a:endParaRPr>
          </a:p>
          <a:p>
            <a:pPr algn="just" marL="31750" marR="5080" indent="3175">
              <a:lnSpc>
                <a:spcPct val="95000"/>
              </a:lnSpc>
              <a:spcBef>
                <a:spcPts val="35"/>
              </a:spcBef>
            </a:pP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виробництва</a:t>
            </a:r>
            <a:r>
              <a:rPr dirty="0" sz="1400">
                <a:latin typeface="Times New Roman"/>
                <a:cs typeface="Times New Roman"/>
              </a:rPr>
              <a:t> ДжиІ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Хелскеа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Ірландія</a:t>
            </a:r>
            <a:r>
              <a:rPr dirty="0" sz="1400" spc="-20">
                <a:latin typeface="Times New Roman"/>
                <a:cs typeface="Times New Roman"/>
              </a:rPr>
              <a:t> Лімітед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(GE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Healthcare </a:t>
            </a:r>
            <a:r>
              <a:rPr dirty="0" sz="1400">
                <a:latin typeface="Times New Roman"/>
                <a:cs typeface="Times New Roman"/>
              </a:rPr>
              <a:t>Ireland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Limited),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Ірландія,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зв'язку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виявленням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дрібних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частинок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на </a:t>
            </a:r>
            <a:r>
              <a:rPr dirty="0" sz="1400">
                <a:latin typeface="Times New Roman"/>
                <a:cs typeface="Times New Roman"/>
              </a:rPr>
              <a:t>внутрішніх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поверхнях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поліпропіленових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флаконів.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492790" y="9977373"/>
            <a:ext cx="96456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Times New Roman"/>
                <a:cs typeface="Times New Roman"/>
              </a:rPr>
              <a:t>мп</a:t>
            </a:r>
            <a:r>
              <a:rPr dirty="0" sz="700" spc="32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Cambria"/>
                <a:cs typeface="Cambria"/>
              </a:rPr>
              <a:t>Дер›хпікслуж</a:t>
            </a:r>
            <a:r>
              <a:rPr dirty="0" baseline="6535" sz="1275" spc="-15">
                <a:latin typeface="Cambria"/>
                <a:cs typeface="Cambria"/>
              </a:rPr>
              <a:t>ба</a:t>
            </a:r>
            <a:endParaRPr baseline="6535" sz="1275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665606" y="10065257"/>
            <a:ext cx="90170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11695" sz="1425" spc="-120">
                <a:latin typeface="Arial Black"/>
                <a:cs typeface="Arial Black"/>
              </a:rPr>
              <a:t>Ns</a:t>
            </a:r>
            <a:r>
              <a:rPr dirty="0" baseline="-8771" sz="1425" spc="-120">
                <a:latin typeface="Arial Black"/>
                <a:cs typeface="Arial Black"/>
              </a:rPr>
              <a:t>162-</a:t>
            </a:r>
            <a:r>
              <a:rPr dirty="0" sz="950" spc="-30">
                <a:latin typeface="Arial Black"/>
                <a:cs typeface="Arial Black"/>
              </a:rPr>
              <a:t>001.2/0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491528" y="10031730"/>
            <a:ext cx="153670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8771" sz="1425" spc="-127">
                <a:latin typeface="Arial Black"/>
                <a:cs typeface="Arial Black"/>
              </a:rPr>
              <a:t>02.0</a:t>
            </a:r>
            <a:r>
              <a:rPr dirty="0" baseline="-5847" sz="1425" spc="-127">
                <a:latin typeface="Arial Black"/>
                <a:cs typeface="Arial Black"/>
              </a:rPr>
              <a:t>/17</a:t>
            </a:r>
            <a:r>
              <a:rPr dirty="0" sz="900" spc="-85">
                <a:latin typeface="Arial Black"/>
                <a:cs typeface="Arial Black"/>
              </a:rPr>
              <a:t>-</a:t>
            </a:r>
            <a:r>
              <a:rPr dirty="0" sz="900" spc="-35">
                <a:latin typeface="Arial Black"/>
                <a:cs typeface="Arial Black"/>
              </a:rPr>
              <a:t>26</a:t>
            </a:r>
            <a:r>
              <a:rPr dirty="0" sz="900" spc="25">
                <a:latin typeface="Arial Black"/>
                <a:cs typeface="Arial Black"/>
              </a:rPr>
              <a:t> </a:t>
            </a:r>
            <a:r>
              <a:rPr dirty="0" sz="900">
                <a:latin typeface="Arial Black"/>
                <a:cs typeface="Arial Black"/>
              </a:rPr>
              <a:t>ві</a:t>
            </a:r>
            <a:r>
              <a:rPr dirty="0" baseline="3086" sz="1350">
                <a:latin typeface="Arial Black"/>
                <a:cs typeface="Arial Black"/>
              </a:rPr>
              <a:t>Д</a:t>
            </a:r>
            <a:r>
              <a:rPr dirty="0" baseline="3086" sz="1350" spc="-165">
                <a:latin typeface="Arial Black"/>
                <a:cs typeface="Arial Black"/>
              </a:rPr>
              <a:t> </a:t>
            </a:r>
            <a:r>
              <a:rPr dirty="0" sz="900" spc="-35">
                <a:latin typeface="Arial Black"/>
                <a:cs typeface="Arial Black"/>
              </a:rPr>
              <a:t>27.03.2026</a:t>
            </a:r>
            <a:endParaRPr sz="900">
              <a:latin typeface="Arial Black"/>
              <a:cs typeface="Arial Black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598019" y="9476993"/>
            <a:ext cx="19494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25">
                <a:latin typeface="Times New Roman"/>
                <a:cs typeface="Times New Roman"/>
              </a:rPr>
              <a:t>UB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924010" y="9476993"/>
            <a:ext cx="1294130" cy="9315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0330">
              <a:lnSpc>
                <a:spcPts val="105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Дepwaвua</a:t>
            </a:r>
            <a:r>
              <a:rPr dirty="0" sz="950" spc="7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c.syw6a</a:t>
            </a:r>
            <a:r>
              <a:rPr dirty="0" sz="950" spc="50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s</a:t>
            </a:r>
            <a:endParaRPr sz="950">
              <a:latin typeface="Times New Roman"/>
              <a:cs typeface="Times New Roman"/>
            </a:endParaRPr>
          </a:p>
          <a:p>
            <a:pPr marL="325755" marR="94615" indent="-285115">
              <a:lnSpc>
                <a:spcPts val="101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иігарських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засобів </a:t>
            </a:r>
            <a:r>
              <a:rPr dirty="0" sz="1000" spc="-25">
                <a:latin typeface="Times New Roman"/>
                <a:cs typeface="Times New Roman"/>
              </a:rPr>
              <a:t>та </a:t>
            </a:r>
            <a:r>
              <a:rPr dirty="0" sz="1000">
                <a:latin typeface="Times New Roman"/>
                <a:cs typeface="Times New Roman"/>
              </a:rPr>
              <a:t>xouтponio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</a:t>
            </a:r>
            <a:endParaRPr sz="1000">
              <a:latin typeface="Times New Roman"/>
              <a:cs typeface="Times New Roman"/>
            </a:endParaRPr>
          </a:p>
          <a:p>
            <a:pPr marL="235585">
              <a:lnSpc>
                <a:spcPts val="915"/>
              </a:lnSpc>
            </a:pPr>
            <a:r>
              <a:rPr dirty="0" sz="1050" spc="-25">
                <a:latin typeface="Times New Roman"/>
                <a:cs typeface="Times New Roman"/>
              </a:rPr>
              <a:t>паркотигами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  <a:p>
            <a:pPr marL="169545">
              <a:lnSpc>
                <a:spcPts val="960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Кіровоградсысііі</a:t>
            </a:r>
            <a:endParaRPr sz="950">
              <a:latin typeface="Times New Roman"/>
              <a:cs typeface="Times New Roman"/>
            </a:endParaRPr>
          </a:p>
          <a:p>
            <a:pPr marL="484505">
              <a:lnSpc>
                <a:spcPts val="1120"/>
              </a:lnSpc>
            </a:pPr>
            <a:r>
              <a:rPr dirty="0" sz="1000" spc="-10">
                <a:latin typeface="Times New Roman"/>
                <a:cs typeface="Times New Roman"/>
              </a:rPr>
              <a:t>обпасті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800" spc="-10">
                <a:latin typeface="Times New Roman"/>
                <a:cs typeface="Times New Roman"/>
              </a:rPr>
              <a:t>№223'02.</a:t>
            </a:r>
            <a:r>
              <a:rPr dirty="0" sz="800" spc="-11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10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27.03.2026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9871" y="8775192"/>
            <a:ext cx="97536" cy="368808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300984" y="8174735"/>
            <a:ext cx="1237615" cy="612775"/>
            <a:chOff x="3300984" y="8174735"/>
            <a:chExt cx="1237615" cy="61277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45864" y="8174735"/>
              <a:ext cx="158496" cy="38100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00984" y="8205215"/>
              <a:ext cx="1237488" cy="582168"/>
            </a:xfrm>
            <a:prstGeom prst="rect">
              <a:avLst/>
            </a:prstGeom>
          </p:spPr>
        </p:pic>
      </p:grpSp>
      <p:sp>
        <p:nvSpPr>
          <p:cNvPr id="6" name="object 6" descr=""/>
          <p:cNvSpPr txBox="1"/>
          <p:nvPr/>
        </p:nvSpPr>
        <p:spPr>
          <a:xfrm>
            <a:off x="808805" y="617219"/>
            <a:ext cx="6383655" cy="639572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77800" marR="184785" indent="444500">
              <a:lnSpc>
                <a:spcPct val="100699"/>
              </a:lnSpc>
              <a:spcBef>
                <a:spcPts val="85"/>
              </a:spcBef>
            </a:pPr>
            <a:r>
              <a:rPr dirty="0" baseline="-7936" sz="2100">
                <a:latin typeface="Times New Roman"/>
                <a:cs typeface="Times New Roman"/>
              </a:rPr>
              <a:t>3</a:t>
            </a:r>
            <a:r>
              <a:rPr dirty="0" baseline="-7936" sz="2100" spc="-112">
                <a:latin typeface="Times New Roman"/>
                <a:cs typeface="Times New Roman"/>
              </a:rPr>
              <a:t> </a:t>
            </a:r>
            <a:r>
              <a:rPr dirty="0" baseline="-7936" sz="2100">
                <a:latin typeface="Times New Roman"/>
                <a:cs typeface="Times New Roman"/>
              </a:rPr>
              <a:t>метою</a:t>
            </a:r>
            <a:r>
              <a:rPr dirty="0" baseline="-7936" sz="2100" spc="-44">
                <a:latin typeface="Times New Roman"/>
                <a:cs typeface="Times New Roman"/>
              </a:rPr>
              <a:t> </a:t>
            </a:r>
            <a:r>
              <a:rPr dirty="0" baseline="-5952" sz="2100" spc="-82">
                <a:latin typeface="Times New Roman"/>
                <a:cs typeface="Times New Roman"/>
              </a:rPr>
              <a:t>активной</a:t>
            </a:r>
            <a:r>
              <a:rPr dirty="0" baseline="-5952" sz="2100" spc="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baseline="5952" sz="2100">
                <a:latin typeface="Times New Roman"/>
                <a:cs typeface="Times New Roman"/>
              </a:rPr>
              <a:t>на</a:t>
            </a:r>
            <a:r>
              <a:rPr dirty="0" baseline="5952" sz="2100" spc="-104">
                <a:latin typeface="Times New Roman"/>
                <a:cs typeface="Times New Roman"/>
              </a:rPr>
              <a:t> </a:t>
            </a:r>
            <a:r>
              <a:rPr dirty="0" baseline="5952" sz="2100" spc="-37">
                <a:latin typeface="Times New Roman"/>
                <a:cs typeface="Times New Roman"/>
              </a:rPr>
              <a:t>те, </a:t>
            </a:r>
            <a:r>
              <a:rPr dirty="0" baseline="-5952" sz="2100">
                <a:latin typeface="Times New Roman"/>
                <a:cs typeface="Times New Roman"/>
              </a:rPr>
              <a:t>що</a:t>
            </a:r>
            <a:r>
              <a:rPr dirty="0" baseline="-5952" sz="2100" spc="112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така</a:t>
            </a:r>
            <a:r>
              <a:rPr dirty="0" baseline="-5952" sz="2100" spc="142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ю </a:t>
            </a:r>
            <a:r>
              <a:rPr dirty="0" sz="1400" spc="-10">
                <a:latin typeface="Times New Roman"/>
                <a:cs typeface="Times New Roman"/>
              </a:rPr>
              <a:t>населення:</a:t>
            </a:r>
            <a:endParaRPr sz="1400">
              <a:latin typeface="Times New Roman"/>
              <a:cs typeface="Times New Roman"/>
            </a:endParaRPr>
          </a:p>
          <a:p>
            <a:pPr algn="just" marL="543560">
              <a:lnSpc>
                <a:spcPts val="1490"/>
              </a:lnSpc>
            </a:pPr>
            <a:r>
              <a:rPr dirty="0" sz="1400" spc="-10" b="1">
                <a:latin typeface="Times New Roman"/>
                <a:cs typeface="Times New Roman"/>
              </a:rPr>
              <a:t>ЗАБОРОИЯІО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  <a:p>
            <a:pPr algn="just" marL="190500" marR="188595">
              <a:lnSpc>
                <a:spcPts val="1610"/>
              </a:lnSpc>
              <a:spcBef>
                <a:spcPts val="114"/>
              </a:spcBef>
            </a:pP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14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ДжиІ</a:t>
            </a:r>
            <a:r>
              <a:rPr dirty="0" sz="1400" spc="10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Хелскеа</a:t>
            </a:r>
            <a:r>
              <a:rPr dirty="0" sz="1400" spc="11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Ірландія</a:t>
            </a:r>
            <a:r>
              <a:rPr dirty="0" sz="1400" spc="12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Лімітед</a:t>
            </a:r>
            <a:r>
              <a:rPr dirty="0" sz="1400" spc="9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(GE</a:t>
            </a:r>
            <a:r>
              <a:rPr dirty="0" sz="1400" spc="48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Healthcare</a:t>
            </a:r>
            <a:r>
              <a:rPr dirty="0" sz="1400" spc="90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Ireland </a:t>
            </a:r>
            <a:r>
              <a:rPr dirty="0" sz="1400" b="1">
                <a:latin typeface="Times New Roman"/>
                <a:cs typeface="Times New Roman"/>
              </a:rPr>
              <a:t>Limited),</a:t>
            </a:r>
            <a:r>
              <a:rPr dirty="0" sz="1400" spc="-10" b="1">
                <a:latin typeface="Times New Roman"/>
                <a:cs typeface="Times New Roman"/>
              </a:rPr>
              <a:t> Ірландія </a:t>
            </a:r>
            <a:r>
              <a:rPr dirty="0" sz="1400">
                <a:latin typeface="Times New Roman"/>
                <a:cs typeface="Times New Roman"/>
              </a:rPr>
              <a:t>(перелік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зазначений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Додатку</a:t>
            </a:r>
            <a:r>
              <a:rPr dirty="0" sz="1400" spc="75" i="1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ї):</a:t>
            </a:r>
            <a:endParaRPr sz="1400">
              <a:latin typeface="Times New Roman"/>
              <a:cs typeface="Times New Roman"/>
            </a:endParaRPr>
          </a:p>
          <a:p>
            <a:pPr algn="r" marL="207010" marR="179070" indent="-207010">
              <a:lnSpc>
                <a:spcPts val="1540"/>
              </a:lnSpc>
              <a:buChar char="—"/>
              <a:tabLst>
                <a:tab pos="207010" algn="l"/>
                <a:tab pos="2843530" algn="l"/>
                <a:tab pos="4145279" algn="l"/>
              </a:tabLst>
            </a:pP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OMHIПAK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(OMNIPAQUE</a:t>
            </a:r>
            <a:r>
              <a:rPr dirty="0" sz="1400" b="1">
                <a:latin typeface="Times New Roman"/>
                <a:cs typeface="Times New Roman"/>
              </a:rPr>
              <a:t>	(lohexol)</a:t>
            </a:r>
            <a:r>
              <a:rPr dirty="0" sz="1400" spc="13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300</a:t>
            </a:r>
            <a:r>
              <a:rPr dirty="0" sz="1400" spc="100" b="1">
                <a:latin typeface="Times New Roman"/>
                <a:cs typeface="Times New Roman"/>
              </a:rPr>
              <a:t>  </a:t>
            </a:r>
            <a:r>
              <a:rPr dirty="0" sz="1400" spc="-20" b="1">
                <a:latin typeface="Times New Roman"/>
                <a:cs typeface="Times New Roman"/>
              </a:rPr>
              <a:t>mg),</a:t>
            </a:r>
            <a:endParaRPr sz="1400">
              <a:latin typeface="Times New Roman"/>
              <a:cs typeface="Times New Roman"/>
            </a:endParaRPr>
          </a:p>
          <a:p>
            <a:pPr algn="just" marL="192405" marR="175895" indent="1270">
              <a:lnSpc>
                <a:spcPts val="163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розчин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ін'екцій,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300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йоду/мл;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100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мл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флаконі;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флаконів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коробці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(реестраційне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посвідчення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UA/2688/01/03);</a:t>
            </a:r>
            <a:endParaRPr sz="1400">
              <a:latin typeface="Times New Roman"/>
              <a:cs typeface="Times New Roman"/>
            </a:endParaRPr>
          </a:p>
          <a:p>
            <a:pPr algn="r" marL="204470" marR="176530" indent="-204470">
              <a:lnSpc>
                <a:spcPts val="1480"/>
              </a:lnSpc>
              <a:buChar char="—"/>
              <a:tabLst>
                <a:tab pos="204470" algn="l"/>
                <a:tab pos="2840990" algn="l"/>
                <a:tab pos="4138929" algn="l"/>
              </a:tabLst>
            </a:pP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OMПIПAK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(OMNIPAQUE</a:t>
            </a:r>
            <a:r>
              <a:rPr dirty="0" sz="1400" b="1">
                <a:latin typeface="Times New Roman"/>
                <a:cs typeface="Times New Roman"/>
              </a:rPr>
              <a:t>	(lohexol)</a:t>
            </a:r>
            <a:r>
              <a:rPr dirty="0" sz="1400" spc="14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350</a:t>
            </a:r>
            <a:r>
              <a:rPr dirty="0" sz="1400" spc="120" b="1">
                <a:latin typeface="Times New Roman"/>
                <a:cs typeface="Times New Roman"/>
              </a:rPr>
              <a:t>  </a:t>
            </a:r>
            <a:r>
              <a:rPr dirty="0" sz="1400" spc="-20" b="1">
                <a:latin typeface="Times New Roman"/>
                <a:cs typeface="Times New Roman"/>
              </a:rPr>
              <a:t>mg),</a:t>
            </a:r>
            <a:endParaRPr sz="1400">
              <a:latin typeface="Times New Roman"/>
              <a:cs typeface="Times New Roman"/>
            </a:endParaRPr>
          </a:p>
          <a:p>
            <a:pPr algn="just" marL="195580" marR="175895" indent="1270">
              <a:lnSpc>
                <a:spcPts val="168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розчин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ін'екцій,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350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иоду/мл;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100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мл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флаконі;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флаконів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коробці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(реестраційне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посвідчення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UA/2688/01/04);</a:t>
            </a:r>
            <a:endParaRPr sz="1400">
              <a:latin typeface="Times New Roman"/>
              <a:cs typeface="Times New Roman"/>
            </a:endParaRPr>
          </a:p>
          <a:p>
            <a:pPr algn="r" marL="215900" marR="170180" indent="-215900">
              <a:lnSpc>
                <a:spcPts val="1540"/>
              </a:lnSpc>
              <a:buChar char="—"/>
              <a:tabLst>
                <a:tab pos="215900" algn="l"/>
                <a:tab pos="1233170" algn="l"/>
                <a:tab pos="1847214" algn="l"/>
                <a:tab pos="2795270" algn="l"/>
                <a:tab pos="3962400" algn="l"/>
                <a:tab pos="4926965" algn="l"/>
                <a:tab pos="53162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ВІЗИПАК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(VISIPAQUE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(lodixanol)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320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mg),</a:t>
            </a:r>
            <a:endParaRPr sz="1400">
              <a:latin typeface="Times New Roman"/>
              <a:cs typeface="Times New Roman"/>
            </a:endParaRPr>
          </a:p>
          <a:p>
            <a:pPr marL="201930" marR="170180" indent="-1905">
              <a:lnSpc>
                <a:spcPts val="158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розчин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ін'екцій,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320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мг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йоду/мл;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100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мл,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флаконі;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флаконів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картонній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коробці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(реестраційне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посвідчення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UA/4254/01/02);</a:t>
            </a:r>
            <a:endParaRPr sz="1400">
              <a:latin typeface="Times New Roman"/>
              <a:cs typeface="Times New Roman"/>
            </a:endParaRPr>
          </a:p>
          <a:p>
            <a:pPr marL="203200" marR="168910" indent="641985">
              <a:lnSpc>
                <a:spcPts val="1560"/>
              </a:lnSpc>
              <a:spcBef>
                <a:spcPts val="75"/>
              </a:spcBef>
              <a:buChar char="—"/>
              <a:tabLst>
                <a:tab pos="845185" algn="l"/>
                <a:tab pos="2447925" algn="l"/>
                <a:tab pos="3531870" algn="l"/>
                <a:tab pos="4215765" algn="l"/>
                <a:tab pos="55384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незаресстрованого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ACCUPAQUE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(lohexol) </a:t>
            </a:r>
            <a:r>
              <a:rPr dirty="0" sz="1400" b="1">
                <a:latin typeface="Times New Roman"/>
                <a:cs typeface="Times New Roman"/>
              </a:rPr>
              <a:t>300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5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ін'скцій,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100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мл 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флаконі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10;</a:t>
            </a:r>
            <a:endParaRPr sz="1400">
              <a:latin typeface="Times New Roman"/>
              <a:cs typeface="Times New Roman"/>
            </a:endParaRPr>
          </a:p>
          <a:p>
            <a:pPr marL="845185" indent="-281305">
              <a:lnSpc>
                <a:spcPts val="1550"/>
              </a:lnSpc>
              <a:buChar char="—"/>
              <a:tabLst>
                <a:tab pos="845185" algn="l"/>
                <a:tab pos="2451100" algn="l"/>
                <a:tab pos="3531870" algn="l"/>
                <a:tab pos="4215765" algn="l"/>
                <a:tab pos="55416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незаресстрованого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засобу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ACCUPAQUE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(lohexol)</a:t>
            </a:r>
            <a:endParaRPr sz="1400">
              <a:latin typeface="Times New Roman"/>
              <a:cs typeface="Times New Roman"/>
            </a:endParaRPr>
          </a:p>
          <a:p>
            <a:pPr marL="205740">
              <a:lnSpc>
                <a:spcPts val="1610"/>
              </a:lnSpc>
            </a:pPr>
            <a:r>
              <a:rPr dirty="0" sz="1400" b="1">
                <a:latin typeface="Times New Roman"/>
                <a:cs typeface="Times New Roman"/>
              </a:rPr>
              <a:t>350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розчин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для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ін'екцій,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100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мл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флаконі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90">
                <a:latin typeface="Times New Roman"/>
                <a:cs typeface="Times New Roman"/>
              </a:rPr>
              <a:t>N•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10.</a:t>
            </a:r>
            <a:endParaRPr sz="1400">
              <a:latin typeface="Times New Roman"/>
              <a:cs typeface="Times New Roman"/>
            </a:endParaRPr>
          </a:p>
          <a:p>
            <a:pPr algn="just" marL="205104" marR="146050" indent="360045">
              <a:lnSpc>
                <a:spcPct val="96100"/>
              </a:lnSpc>
              <a:spcBef>
                <a:spcPts val="15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перевірити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наявність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вказаних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повернення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постачальнику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або </a:t>
            </a:r>
            <a:r>
              <a:rPr dirty="0" sz="1400">
                <a:latin typeface="Times New Roman"/>
                <a:cs typeface="Times New Roman"/>
              </a:rPr>
              <a:t>знищення,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2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12090" marR="174625" indent="358775">
              <a:lnSpc>
                <a:spcPts val="1610"/>
              </a:lnSpc>
              <a:spcBef>
                <a:spcPts val="90"/>
              </a:spcBef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територіальні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215900" marR="137160" indent="447040">
              <a:lnSpc>
                <a:spcPts val="1580"/>
              </a:lnSpc>
              <a:spcBef>
                <a:spcPts val="4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1264" y="7179564"/>
            <a:ext cx="3451860" cy="84645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375285" marR="5080" indent="-363220">
              <a:lnSpc>
                <a:spcPct val="97100"/>
              </a:lnSpc>
              <a:spcBef>
                <a:spcPts val="145"/>
              </a:spcBef>
              <a:tabLst>
                <a:tab pos="774065" algn="l"/>
                <a:tab pos="1873885" algn="l"/>
                <a:tab pos="2900045" algn="l"/>
              </a:tabLst>
            </a:pPr>
            <a:r>
              <a:rPr dirty="0" sz="1400">
                <a:latin typeface="Times New Roman"/>
                <a:cs typeface="Times New Roman"/>
              </a:rPr>
              <a:t>Копії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здоров'я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 </a:t>
            </a: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endParaRPr sz="1400">
              <a:latin typeface="Times New Roman"/>
              <a:cs typeface="Times New Roman"/>
            </a:endParaRPr>
          </a:p>
          <a:p>
            <a:pPr marL="144780">
              <a:lnSpc>
                <a:spcPct val="100000"/>
              </a:lnSpc>
              <a:spcBef>
                <a:spcPts val="380"/>
              </a:spcBef>
            </a:pPr>
            <a:r>
              <a:rPr dirty="0" sz="950" spc="-10">
                <a:latin typeface="Times New Roman"/>
                <a:cs typeface="Times New Roman"/>
              </a:rPr>
              <a:t>К]ЗПЇНИН.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80147" y="7523346"/>
            <a:ext cx="1009650" cy="50292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endParaRPr sz="1400">
              <a:latin typeface="Times New Roman"/>
              <a:cs typeface="Times New Roman"/>
            </a:endParaRPr>
          </a:p>
          <a:p>
            <a:pPr marL="20764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Times New Roman"/>
                <a:cs typeface="Times New Roman"/>
              </a:rPr>
              <a:t>..</a:t>
            </a:r>
            <a:r>
              <a:rPr dirty="0" sz="950" spc="110">
                <a:latin typeface="Times New Roman"/>
                <a:cs typeface="Times New Roman"/>
              </a:rPr>
              <a:t> </a:t>
            </a:r>
            <a:r>
              <a:rPr dirty="0" sz="950" spc="-30">
                <a:latin typeface="Times New Roman"/>
                <a:cs typeface="Times New Roman"/>
              </a:rPr>
              <a:t>-</a:t>
            </a:r>
            <a:r>
              <a:rPr dirty="0" sz="950">
                <a:latin typeface="Times New Roman"/>
                <a:cs typeface="Times New Roman"/>
              </a:rPr>
              <a:t>’</a:t>
            </a:r>
            <a:r>
              <a:rPr dirty="0" sz="950" spc="385">
                <a:latin typeface="Times New Roman"/>
                <a:cs typeface="Times New Roman"/>
              </a:rPr>
              <a:t> </a:t>
            </a:r>
            <a:r>
              <a:rPr dirty="0" sz="950" spc="40">
                <a:latin typeface="Times New Roman"/>
                <a:cs typeface="Times New Roman"/>
              </a:rPr>
              <a:t>‘”*‘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32302" y="7594091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10401" y="7594091"/>
            <a:ext cx="6369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90165" y="8414004"/>
            <a:ext cx="14960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Заступник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Голови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18708" y="9631680"/>
            <a:ext cx="225425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5">
                <a:latin typeface="Times New Roman"/>
                <a:cs typeface="Times New Roman"/>
              </a:rPr>
              <a:t>Олеііа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75">
                <a:latin typeface="Times New Roman"/>
                <a:cs typeface="Times New Roman"/>
              </a:rPr>
              <a:t>ЈІИСАК,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тeбя.(044)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65">
                <a:latin typeface="Times New Roman"/>
                <a:cs typeface="Times New Roman"/>
              </a:rPr>
              <a:t>422-</a:t>
            </a:r>
            <a:r>
              <a:rPr dirty="0" sz="1100" spc="-60">
                <a:latin typeface="Times New Roman"/>
                <a:cs typeface="Times New Roman"/>
              </a:rPr>
              <a:t>55-</a:t>
            </a:r>
            <a:r>
              <a:rPr dirty="0" sz="1100" spc="-10">
                <a:latin typeface="Times New Roman"/>
                <a:cs typeface="Times New Roman"/>
              </a:rPr>
              <a:t>76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(133)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41593" y="8414004"/>
            <a:ext cx="12395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Tapac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ПPOHIB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159" y="1831847"/>
            <a:ext cx="4977384" cy="93878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59552" y="1831847"/>
            <a:ext cx="807720" cy="938783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18159" y="1818131"/>
          <a:ext cx="5958840" cy="75698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0215"/>
                <a:gridCol w="1073150"/>
                <a:gridCol w="978535"/>
                <a:gridCol w="838200"/>
              </a:tblGrid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322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1xl00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DZA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115">
                        <a:lnSpc>
                          <a:spcPts val="1140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17271303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702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Algeria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619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05" b="1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DZA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238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17271306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9560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Algeria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857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17353261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5430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Andorra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22.FOB.28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23507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AUT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238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17305010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Austria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0480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24079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AUT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17320967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Austria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  <a:tabLst>
                          <a:tab pos="124079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3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AUT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ts val="1115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17338638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Austria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3175">
                        <a:lnSpc>
                          <a:spcPts val="1125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5" b="1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AUT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ts val="1115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17321114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Austria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13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350mgI/ml</a:t>
                      </a:r>
                      <a:r>
                        <a:rPr dirty="0" sz="950" spc="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17306628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Bahamas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048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3175">
                        <a:lnSpc>
                          <a:spcPts val="1080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4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I0x100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BHR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ts val="110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17351540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ts val="110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Bahrain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ts val="110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25.Hiei.28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175">
                        <a:lnSpc>
                          <a:spcPts val="1100"/>
                        </a:lnSpc>
                        <a:spcBef>
                          <a:spcPts val="70"/>
                        </a:spcBef>
                        <a:tabLst>
                          <a:tab pos="133540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BGD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17277089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Bangladesh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33858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OMISIPAQU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BGD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17351100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Bangladesh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24396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BGD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17306843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Bangladesh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25.Hiin.28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24079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VIS'IPAQUE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l0xl00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BGD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17336652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Bangladesh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6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BGD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17353211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Bangladesh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25.JIiirL28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4175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BEL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17238983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Belgium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26.JlHH.28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3858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3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BEL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17277327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Belgium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BEL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17322643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Belgium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14.FOB.28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4175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BGR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17320944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05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Bulgaria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05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25.AoB.28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 b="1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BGR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17411626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Bulgaria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20.JIHG.28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VISIPAQU</a:t>
                      </a:r>
                      <a:r>
                        <a:rPr dirty="0" sz="9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l0xl00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BGR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172d7383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Bulgaria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BFA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17339149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176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Burkina-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Faso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4747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xl00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BFA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1140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17359537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Burkina-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Faso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22.FOB.28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449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CHL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17238980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Chile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26.JlHH.28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4747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ONINIPAQUE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CHL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17277322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Chile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30.Jliin.28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dirty="0" sz="95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NIPAQUE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10xl</a:t>
                      </a:r>
                      <a:r>
                        <a:rPr dirty="0" sz="95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CHL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17298718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Chile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524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VISIPAQU</a:t>
                      </a:r>
                      <a:r>
                        <a:rPr dirty="0" sz="95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lx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l00ml</a:t>
                      </a:r>
                      <a:r>
                        <a:rPr dirty="0" sz="950" spc="3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32gJ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17393760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6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 1x100mI</a:t>
                      </a:r>
                      <a:r>
                        <a:rPr dirty="0" sz="950" spc="4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32gI</a:t>
                      </a:r>
                      <a:r>
                        <a:rPr dirty="0" sz="9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17393761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1x100ml</a:t>
                      </a:r>
                      <a:r>
                        <a:rPr dirty="0" sz="950" spc="45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32g1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17393764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1x100ml</a:t>
                      </a:r>
                      <a:r>
                        <a:rPr dirty="0" sz="950" spc="4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3zgI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17393765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x100mI</a:t>
                      </a:r>
                      <a:r>
                        <a:rPr dirty="0" sz="950" spc="4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3291</a:t>
                      </a:r>
                      <a:r>
                        <a:rPr dirty="0" sz="950" spc="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17403780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15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1x100ml</a:t>
                      </a:r>
                      <a:r>
                        <a:rPr dirty="0" sz="950" spc="4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32gI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17421451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19.Cep.28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lx100mI</a:t>
                      </a:r>
                      <a:r>
                        <a:rPr dirty="0" sz="950" spc="4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5291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17425290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12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ts val="112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20.Bep.28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24765">
                        <a:lnSpc>
                          <a:spcPts val="1125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Ix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4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950" spc="-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00m1</a:t>
                      </a:r>
                      <a:r>
                        <a:rPr dirty="0" sz="950" spc="2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32gI</a:t>
                      </a:r>
                      <a:r>
                        <a:rPr dirty="0" sz="950" spc="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17425291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40">
                          <a:latin typeface="Times New Roman"/>
                          <a:cs typeface="Times New Roman"/>
                        </a:rPr>
                        <a:t>10.boa.28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1590">
                        <a:lnSpc>
                          <a:spcPts val="1140"/>
                        </a:lnSpc>
                      </a:pPr>
                      <a:r>
                        <a:rPr dirty="0" sz="950" b="1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6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1x100m1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3291</a:t>
                      </a:r>
                      <a:r>
                        <a:rPr dirty="0" sz="95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17425292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20.Bep.28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1x100ml</a:t>
                      </a:r>
                      <a:r>
                        <a:rPr dirty="0" sz="950" spc="4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5291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17428130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19.Bep.28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47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lxI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00ml</a:t>
                      </a:r>
                      <a:r>
                        <a:rPr dirty="0" sz="950" spc="3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32gI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17428132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19.Bep.28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2476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VISIPAQU</a:t>
                      </a:r>
                      <a:r>
                        <a:rPr dirty="0" sz="95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1x100mI</a:t>
                      </a:r>
                      <a:r>
                        <a:rPr dirty="0" sz="950" spc="3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32gI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17432322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68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20.Bep.28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1x100ml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32gI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CHN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860">
                        <a:lnSpc>
                          <a:spcPts val="1140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17444560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China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09.FOB.28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5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17262273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Denmark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24130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5699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 10x100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17340557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Denmark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095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730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5699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1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17367331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Denmark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68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24.FOB.28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5584305" y="1386585"/>
            <a:ext cx="74358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i="1">
                <a:latin typeface="Times New Roman"/>
                <a:cs typeface="Times New Roman"/>
              </a:rPr>
              <a:t>pobamoK</a:t>
            </a:r>
            <a:r>
              <a:rPr dirty="0" sz="1150" spc="265" i="1">
                <a:latin typeface="Times New Roman"/>
                <a:cs typeface="Times New Roman"/>
              </a:rPr>
              <a:t> </a:t>
            </a:r>
            <a:r>
              <a:rPr dirty="0" sz="1150" spc="-50" i="1">
                <a:latin typeface="Times New Roman"/>
                <a:cs typeface="Times New Roman"/>
              </a:rPr>
              <a:t>1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3504" y="1115567"/>
            <a:ext cx="2959608" cy="9845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5784" y="1097279"/>
            <a:ext cx="2843784" cy="1002792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606551" y="1083563"/>
          <a:ext cx="5956300" cy="8114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5930"/>
                <a:gridCol w="1066799"/>
                <a:gridCol w="975360"/>
                <a:gridCol w="838200"/>
              </a:tblGrid>
              <a:tr h="1013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20"/>
                        </a:spcBef>
                        <a:tabLst>
                          <a:tab pos="123190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10xl</a:t>
                      </a:r>
                      <a:r>
                        <a:rPr dirty="0" sz="95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9370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17264311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Denmark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3175">
                        <a:lnSpc>
                          <a:spcPts val="1100"/>
                        </a:lnSpc>
                        <a:spcBef>
                          <a:spcPts val="20"/>
                        </a:spcBef>
                        <a:tabLst>
                          <a:tab pos="1238250" algn="l"/>
                        </a:tabLst>
                      </a:pPr>
                      <a:r>
                        <a:rPr dirty="0" sz="950" b="1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4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40" b="1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950" spc="-14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0x100</a:t>
                      </a:r>
                      <a:r>
                        <a:rPr dirty="0" sz="950" spc="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0" b="1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17325742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ts val="1125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Dominican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Rep.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670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3175">
                        <a:lnSpc>
                          <a:spcPts val="1080"/>
                        </a:lnSpc>
                        <a:spcBef>
                          <a:spcPts val="70"/>
                        </a:spcBef>
                        <a:tabLst>
                          <a:tab pos="123825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937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17338633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Dominican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Rep.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84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25.Him.28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32969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l0x100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8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Eng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17334249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20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Egypt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04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317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Eng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84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17350896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209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Egypt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3175">
                        <a:lnSpc>
                          <a:spcPts val="1080"/>
                        </a:lnSpc>
                        <a:spcBef>
                          <a:spcPts val="70"/>
                        </a:spcBef>
                        <a:tabLst>
                          <a:tab pos="133223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dirty="0" sz="95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NI</a:t>
                      </a:r>
                      <a:r>
                        <a:rPr dirty="0" sz="95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PAQUE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 b="1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Eng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2384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17379390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Egypt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3175">
                        <a:lnSpc>
                          <a:spcPts val="1125"/>
                        </a:lnSpc>
                        <a:spcBef>
                          <a:spcPts val="95"/>
                        </a:spcBef>
                        <a:tabLst>
                          <a:tab pos="133858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Eng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17429790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Egypt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11.Spy.28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</a:t>
                      </a:r>
                      <a:r>
                        <a:rPr dirty="0" sz="95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</a:t>
                      </a:r>
                      <a:r>
                        <a:rPr dirty="0" sz="95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l00ml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ETH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17183380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Ethiopia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31.JlHH.28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  <a:spcBef>
                          <a:spcPts val="70"/>
                        </a:spcBef>
                        <a:tabLst>
                          <a:tab pos="13449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17262273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Finland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33858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17340557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Finland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38580" algn="l"/>
                        </a:tabLst>
                      </a:pPr>
                      <a:r>
                        <a:rPr dirty="0" sz="950" spc="20">
                          <a:latin typeface="Times New Roman"/>
                          <a:cs typeface="Times New Roman"/>
                        </a:rPr>
                        <a:t>OMNI</a:t>
                      </a:r>
                      <a:r>
                        <a:rPr dirty="0" sz="95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PAQUE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l0x100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17364593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Finland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  <a:spcBef>
                          <a:spcPts val="45"/>
                        </a:spcBef>
                        <a:tabLst>
                          <a:tab pos="133858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17367331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4604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Finland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24.JOB.28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  <a:spcBef>
                          <a:spcPts val="45"/>
                        </a:spcBef>
                        <a:tabLst>
                          <a:tab pos="133858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PRA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17324090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France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17361386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France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17364400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France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4175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17364401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France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01.Hire.28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17264301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France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12065">
                        <a:lnSpc>
                          <a:spcPts val="1100"/>
                        </a:lnSpc>
                        <a:spcBef>
                          <a:spcPts val="20"/>
                        </a:spcBef>
                        <a:tabLst>
                          <a:tab pos="125031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17264502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France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01.JIiirr.28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ts val="1080"/>
                        </a:lnSpc>
                        <a:spcBef>
                          <a:spcPts val="90"/>
                        </a:spcBef>
                        <a:tabLst>
                          <a:tab pos="124396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17302277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France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17323156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France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12700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4493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AC'CUPAQUE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17298685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17333586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4493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500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17366373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15.Chic.28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0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DEU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P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17238981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 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DEU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P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17318004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14.KNOB.28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35382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DEU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P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17340520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2LJOB.28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DEU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P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17264297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25.JIHFi.28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17270628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8415">
                        <a:lnSpc>
                          <a:spcPts val="1195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DEU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10">
                          <a:latin typeface="Courier New"/>
                          <a:cs typeface="Courier New"/>
                        </a:rPr>
                        <a:t>H</a:t>
                      </a:r>
                      <a:endParaRPr sz="1250">
                        <a:latin typeface="Courier New"/>
                        <a:cs typeface="Courier New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17329106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5382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 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17334255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24765">
                        <a:lnSpc>
                          <a:spcPts val="1125"/>
                        </a:lnSpc>
                        <a:tabLst>
                          <a:tab pos="135382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17356931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47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DEU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H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17356935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12.JOB.28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35699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DEU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H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173709fi7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16.JIiic.28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6017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DEU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H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17089899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20.Ci'i.28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24765">
                        <a:lnSpc>
                          <a:spcPts val="1100"/>
                        </a:lnSpc>
                        <a:spcBef>
                          <a:spcPts val="45"/>
                        </a:spcBef>
                        <a:tabLst>
                          <a:tab pos="136017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17260069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36017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17302542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5699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 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17302545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25.JIrin.28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30480">
                        <a:lnSpc>
                          <a:spcPts val="1115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17370473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02.Spy.28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27940">
                        <a:lnSpc>
                          <a:spcPts val="1125"/>
                        </a:lnSpc>
                        <a:tabLst>
                          <a:tab pos="136017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DEU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952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17370474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Germany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0J.Spy.28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28968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95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xl00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GR/CY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17270129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159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Greece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26.JIHfi.28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29286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lxl00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GR/CY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17363725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13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Greece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22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29603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lxl00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GR/CY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17385132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159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Greece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159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€IMNIPAQUE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8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 10x100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HUN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17291368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76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Hungary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730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0480">
                        <a:lnSpc>
                          <a:spcPts val="1100"/>
                        </a:lnSpc>
                        <a:spcBef>
                          <a:spcPts val="70"/>
                        </a:spcBef>
                        <a:tabLst>
                          <a:tab pos="136271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HUN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17349069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225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Hungary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7940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84576" y="5364479"/>
            <a:ext cx="73151" cy="8229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0672" y="5522976"/>
            <a:ext cx="67056" cy="8534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93720" y="5684520"/>
            <a:ext cx="64007" cy="7924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90672" y="6504431"/>
            <a:ext cx="88392" cy="85344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96767" y="6827519"/>
            <a:ext cx="85343" cy="88391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93720" y="6989064"/>
            <a:ext cx="88392" cy="88391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102864" y="7641335"/>
            <a:ext cx="85343" cy="82295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099816" y="7802879"/>
            <a:ext cx="88392" cy="85343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096767" y="7970519"/>
            <a:ext cx="88392" cy="82295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102864" y="8125967"/>
            <a:ext cx="85343" cy="82295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105911" y="8284464"/>
            <a:ext cx="85343" cy="853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8640" y="1118615"/>
            <a:ext cx="5846064" cy="1005840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48640" y="1104899"/>
          <a:ext cx="5956300" cy="8117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9105"/>
                <a:gridCol w="1063624"/>
                <a:gridCol w="978535"/>
                <a:gridCol w="835025"/>
              </a:tblGrid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20"/>
                        </a:spcBef>
                        <a:tabLst>
                          <a:tab pos="123507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I0x100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HUN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127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17291570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56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Hungary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048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25.HHH.28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23507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HUN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12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17349086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20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Hungary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05.Spy.28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</a:t>
                      </a:r>
                      <a:r>
                        <a:rPr dirty="0" sz="95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PAQUE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IND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CRK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560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17253638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India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30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952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VISIPAQU</a:t>
                      </a:r>
                      <a:r>
                        <a:rPr dirty="0" sz="9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IND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CRK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6830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17312861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India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50">
                          <a:latin typeface="Times New Roman"/>
                          <a:cs typeface="Times New Roman"/>
                        </a:rPr>
                        <a:t>LI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45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IND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CRK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55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17312864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India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19.Bep.28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10xl</a:t>
                      </a:r>
                      <a:r>
                        <a:rPr dirty="0" sz="95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IRL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17230467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8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Ireland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3175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24396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3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10xï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209">
                        <a:lnSpc>
                          <a:spcPts val="111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17302289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Ireland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5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 10x100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17371056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Ireland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30.JIPlG.28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5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5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17275275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Ireland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3540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IRL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17413362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Ireland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87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VISIPAQU</a:t>
                      </a:r>
                      <a:r>
                        <a:rPr dirty="0" sz="95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USB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305">
                        <a:lnSpc>
                          <a:spcPts val="1195"/>
                        </a:lnSpc>
                      </a:pP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17303269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ITALY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320MC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USB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86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17312884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ITALY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USB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17388227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ITALY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8890">
                        <a:lnSpc>
                          <a:spcPts val="1100"/>
                        </a:lnSpc>
                        <a:spcBef>
                          <a:spcPts val="45"/>
                        </a:spcBef>
                        <a:tabLst>
                          <a:tab pos="13449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ITA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17270328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ITALY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26.HHH.28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0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ITA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17277326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ITALY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1206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ITA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ts val="111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17370479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ITALY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21.JOB.28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34175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ITA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17370480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ITALY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21.JOB.28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4175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1xI00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ITA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17407025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ITALY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04.Spy.28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2065">
                        <a:lnSpc>
                          <a:spcPts val="1100"/>
                        </a:lnSpc>
                        <a:tabLst>
                          <a:tab pos="134747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10xI00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JOR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110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17258864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08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Jordan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3449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JOR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17378212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Jordan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13.Hire.28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7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29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JOR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17258866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Jordan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JOR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17378255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Jordan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20.JIHG.28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KAZ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17350682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Kazakhstan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15240">
                        <a:lnSpc>
                          <a:spcPts val="1100"/>
                        </a:lnSpc>
                        <a:spcBef>
                          <a:spcPts val="45"/>
                        </a:spcBef>
                        <a:tabLst>
                          <a:tab pos="134493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ONINIPAQUE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KEN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17212392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Kenya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5240"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34747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</a:t>
                      </a:r>
                      <a:r>
                        <a:rPr dirty="0" sz="95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PAQU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5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BLR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17332846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Lithuania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520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BLR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17299098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Lithuania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05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135382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LBN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17349041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Lebanon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12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13.Chic.28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34747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 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LBN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17349047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Lebanon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  <a:spcBef>
                          <a:spcPts val="2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21.JOB.28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5064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3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95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x100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BEL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17238983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Luxembourg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26.him.28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36017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dirty="0" sz="95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17277327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Luxembourg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MLT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17437211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Malta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24765">
                        <a:lnSpc>
                          <a:spcPts val="105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520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5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17264301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715">
                        <a:lnSpc>
                          <a:spcPts val="100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Martinique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00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1590">
                        <a:lnSpc>
                          <a:spcPts val="1055"/>
                        </a:lnSpc>
                        <a:spcBef>
                          <a:spcPts val="114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10x100ml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MUSr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17319894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1005"/>
                        </a:lnSpc>
                        <a:spcBef>
                          <a:spcPts val="16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Mauritius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005"/>
                        </a:lnSpc>
                        <a:spcBef>
                          <a:spcPts val="16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21590">
                        <a:lnSpc>
                          <a:spcPts val="1125"/>
                        </a:lnSpc>
                        <a:spcBef>
                          <a:spcPts val="90"/>
                        </a:spcBef>
                        <a:tabLst>
                          <a:tab pos="135382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MEX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17301796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ts val="1080"/>
                        </a:lnSpc>
                        <a:spcBef>
                          <a:spcPts val="14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Mexico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080"/>
                        </a:lnSpc>
                        <a:spcBef>
                          <a:spcPts val="14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08.Cep.28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4765"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25603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l0al00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MDA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17330329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Moldova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86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262380" algn="l"/>
                        </a:tabLst>
                      </a:pPr>
                      <a:r>
                        <a:rPr dirty="0" sz="950" spc="-30">
                          <a:latin typeface="Times New Roman"/>
                          <a:cs typeface="Times New Roman"/>
                        </a:rPr>
                        <a:t>VJISIPAQU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MAR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17271300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Morocco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25.H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iH.28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24130">
                        <a:lnSpc>
                          <a:spcPts val="1090"/>
                        </a:lnSpc>
                        <a:tabLst>
                          <a:tab pos="136017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3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NPL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10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17291310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08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Nepal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130">
                        <a:lnSpc>
                          <a:spcPts val="108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30.Hitri.28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25920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NPL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17291421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Nepal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86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6034">
                        <a:lnSpc>
                          <a:spcPts val="1140"/>
                        </a:lnSpc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26180630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VISIPAQUE320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10xl00PP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17244625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Netherlands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13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9209">
                        <a:lnSpc>
                          <a:spcPts val="1140"/>
                        </a:lnSpc>
                      </a:pPr>
                      <a:r>
                        <a:rPr dirty="0" sz="950" spc="20">
                          <a:latin typeface="Times New Roman"/>
                          <a:cs typeface="Times New Roman"/>
                        </a:rPr>
                        <a:t>26170256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OMNIPAQUE350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</a:t>
                      </a:r>
                      <a:r>
                        <a:rPr dirty="0" sz="95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IOOPP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17253643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Netherlands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30.JIHH.28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6017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ONINIPAQUE</a:t>
                      </a:r>
                      <a:r>
                        <a:rPr dirty="0" sz="950" spc="2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 10x100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17262273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1590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Norway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6017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OMN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mo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17388194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095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20">
                          <a:latin typeface="Times New Roman"/>
                          <a:cs typeface="Times New Roman"/>
                        </a:rPr>
                        <a:t>Oman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209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21.JOB.28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OMN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17352078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130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20">
                          <a:latin typeface="Times New Roman"/>
                          <a:cs typeface="Times New Roman"/>
                        </a:rPr>
                        <a:t>Oman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0480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3302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BMNI</a:t>
                      </a:r>
                      <a:r>
                        <a:rPr dirty="0" sz="95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PAQUE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6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PAK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22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17368323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765">
                        <a:lnSpc>
                          <a:spcPts val="105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Pakistan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034">
                        <a:lnSpc>
                          <a:spcPts val="105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20.Jlric.28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927" y="1130807"/>
            <a:ext cx="2962656" cy="9906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2735" y="1109471"/>
            <a:ext cx="2813304" cy="1011936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69976" y="1095755"/>
          <a:ext cx="5962015" cy="8124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5930"/>
                <a:gridCol w="1063624"/>
                <a:gridCol w="981075"/>
                <a:gridCol w="840739"/>
              </a:tblGrid>
              <a:tr h="1022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3175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23507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5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PHL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908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17201256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Philippines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429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317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1Oxl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PHL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400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17230526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Philippines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429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45"/>
                        </a:spcBef>
                        <a:tabLst>
                          <a:tab pos="1332230" algn="l"/>
                        </a:tabLst>
                      </a:pPr>
                      <a:r>
                        <a:rPr dirty="0" sz="950" spc="50"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NIPAQUE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0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10xl</a:t>
                      </a:r>
                      <a:r>
                        <a:rPr dirty="0" sz="950" spc="-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POL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718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17320901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988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3175">
                        <a:lnSpc>
                          <a:spcPts val="1100"/>
                        </a:lnSpc>
                        <a:spcBef>
                          <a:spcPts val="90"/>
                        </a:spcBef>
                        <a:tabLst>
                          <a:tab pos="133858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POL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08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17374661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988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16.duc.28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17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322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POL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17244048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13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25.JIHH.28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175">
                        <a:lnSpc>
                          <a:spcPts val="1100"/>
                        </a:lnSpc>
                        <a:spcBef>
                          <a:spcPts val="70"/>
                        </a:spcBef>
                        <a:tabLst>
                          <a:tab pos="133540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POL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765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17574668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988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794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02.Fpy.28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23825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POL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464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17320931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734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5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POL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083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17320932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988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349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24079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3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POL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14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17320933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988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19.Bep.28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</a:t>
                      </a:r>
                      <a:r>
                        <a:rPr dirty="0" sz="95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PAQUE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POL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927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17422210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9525">
                        <a:lnSpc>
                          <a:spcPts val="1125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 E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7655">
                        <a:lnSpc>
                          <a:spcPts val="111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17244652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Portugal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26.UHH.28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952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</a:t>
                      </a:r>
                      <a:r>
                        <a:rPr dirty="0" sz="95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PAQU</a:t>
                      </a:r>
                      <a:r>
                        <a:rPr dirty="0" sz="95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321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17303308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Portugal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32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17277208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Portugal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25.JIHIl.28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33858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3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19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17340558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Portugal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841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30.fiHC.28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4175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l0x100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QATr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1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17344032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Qatar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341755" algn="l"/>
                        </a:tabLst>
                      </a:pPr>
                      <a:r>
                        <a:rPr dirty="0" sz="950" spc="50"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dirty="0" sz="95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NI</a:t>
                      </a:r>
                      <a:r>
                        <a:rPr dirty="0" sz="950" spc="-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PAQUE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19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17324090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Reunion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01.Hoa.28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4747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 10x100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194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17324090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Reunion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01.BOB.28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15240">
                        <a:lnSpc>
                          <a:spcPts val="1100"/>
                        </a:lnSpc>
                        <a:spcBef>
                          <a:spcPts val="45"/>
                        </a:spcBef>
                        <a:tabLst>
                          <a:tab pos="124714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10xl</a:t>
                      </a:r>
                      <a:r>
                        <a:rPr dirty="0" sz="95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FRA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495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17264301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Reunion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0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ROM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003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17306297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Romania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23.JIHn.28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11430">
                        <a:lnSpc>
                          <a:spcPts val="1100"/>
                        </a:lnSpc>
                        <a:spcBef>
                          <a:spcPts val="20"/>
                        </a:spcBef>
                        <a:tabLst>
                          <a:tab pos="1350645" algn="l"/>
                        </a:tabLst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ONINIPAQUE</a:t>
                      </a:r>
                      <a:r>
                        <a:rPr dirty="0" sz="950" spc="1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5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17308416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335">
                        <a:lnSpc>
                          <a:spcPts val="103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Romania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03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26.horn.28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5240"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3449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ROM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368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17314055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33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Romania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524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7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17328722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Romania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12.JIiic.28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4747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7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17358222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Romania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12.Fpy.28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7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17376107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Romania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13.Aoa.28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5240">
                        <a:lnSpc>
                          <a:spcPts val="1125"/>
                        </a:lnSpc>
                        <a:spcBef>
                          <a:spcPts val="70"/>
                        </a:spcBef>
                        <a:tabLst>
                          <a:tab pos="135382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8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17409644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Romania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10.JItiC.28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5064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 10x100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241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17433391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68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Romania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00"/>
                        </a:lnSpc>
                        <a:spcBef>
                          <a:spcPts val="70"/>
                        </a:spcBef>
                        <a:tabLst>
                          <a:tab pos="125603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3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55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17275012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Romania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3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RUS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43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17366313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ts val="1100"/>
                        </a:lnSpc>
                        <a:spcBef>
                          <a:spcPts val="114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Fed.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100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31.Ci'i.29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35064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RUS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11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17277315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Fed.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5382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3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RUS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11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17312303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Fed.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31.ftiin.28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15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RUS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24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17323704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Fed.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7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RUS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11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17370063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Fed.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5699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10xI00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RUS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797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17407055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Fed.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36017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RUS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67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17425028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Russian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Fed.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24765">
                        <a:lnSpc>
                          <a:spcPts val="1140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5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SAU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987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17303285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Saudi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Arabia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4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SAU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479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17303283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Saudi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Arabia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27305">
                        <a:lnSpc>
                          <a:spcPts val="1125"/>
                        </a:lnSpc>
                        <a:tabLst>
                          <a:tab pos="135699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SAU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860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17559070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Saudi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Arabia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SAU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98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17402891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Saudi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Arabia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89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30.BOB.28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27305">
                        <a:lnSpc>
                          <a:spcPts val="1140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14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6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SAU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162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17402903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Saudi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Arabia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02.Jlxc.28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6271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SAU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54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17406203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Saudi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Arabia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01.JIHc.28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0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SAU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86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17417180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Saudi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Arabia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25.BOB.28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6017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SRB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35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17296065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7345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Serbia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685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33655">
                        <a:lnSpc>
                          <a:spcPts val="1140"/>
                        </a:lnSpc>
                        <a:tabLst>
                          <a:tab pos="1268730" algn="l"/>
                        </a:tabLst>
                      </a:pPr>
                      <a:r>
                        <a:rPr dirty="0" sz="950" b="1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SRB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6225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17341274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0520">
                        <a:lnSpc>
                          <a:spcPts val="105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Serbia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860">
                        <a:lnSpc>
                          <a:spcPts val="105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365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26555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SRB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844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17363903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0520">
                        <a:lnSpc>
                          <a:spcPts val="1005"/>
                        </a:lnSpc>
                        <a:spcBef>
                          <a:spcPts val="16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Serbia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1005"/>
                        </a:lnSpc>
                        <a:spcBef>
                          <a:spcPts val="16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95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927" y="1146047"/>
            <a:ext cx="2956560" cy="9845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84447" y="1127759"/>
            <a:ext cx="2822448" cy="1002792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566927" y="1114043"/>
          <a:ext cx="5953125" cy="8110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8630"/>
                <a:gridCol w="1066799"/>
                <a:gridCol w="960120"/>
                <a:gridCol w="838200"/>
              </a:tblGrid>
              <a:tr h="1013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ts val="1080"/>
                        </a:lnSpc>
                        <a:spcBef>
                          <a:spcPts val="45"/>
                        </a:spcBef>
                        <a:tabLst>
                          <a:tab pos="132969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dirty="0" sz="95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NIPAQU E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VNM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6040">
                        <a:lnSpc>
                          <a:spcPts val="1125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17325312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01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Vietnam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0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</a:t>
                      </a:r>
                      <a:r>
                        <a:rPr dirty="0" sz="95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VNM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28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17327161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Vietnam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04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20"/>
                        </a:spcBef>
                        <a:tabLst>
                          <a:tab pos="13322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7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I0x100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VNM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1594">
                        <a:lnSpc>
                          <a:spcPts val="1115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17404129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015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Vietnam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 b="1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VNM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651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17239721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Vietnam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45"/>
                        </a:spcBef>
                        <a:tabLst>
                          <a:tab pos="1335405" algn="l"/>
                        </a:tabLst>
                      </a:pPr>
                      <a:r>
                        <a:rPr dirty="0" sz="950" spc="50"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NIPAQUE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VNM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651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17241442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Vietnam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  <a:spcBef>
                          <a:spcPts val="70"/>
                        </a:spcBef>
                        <a:tabLst>
                          <a:tab pos="124079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VISIPAQU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95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0x100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VNM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65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17272574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33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Vietnam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762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17244652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321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SPAIN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651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26.JIiin.28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9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4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20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17303308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SPAIN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335405" algn="l"/>
                        </a:tabLst>
                      </a:pPr>
                      <a:r>
                        <a:rPr dirty="0" sz="950" spc="50"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dirty="0" sz="95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NIPAQUE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524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17353261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SPAIN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22.BOB.28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3175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4175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17277208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SPAIN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25.JIiin.28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0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08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17327354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956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SPAIN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14.BOB.28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6350">
                        <a:lnSpc>
                          <a:spcPts val="1100"/>
                        </a:lnSpc>
                        <a:spcBef>
                          <a:spcPts val="20"/>
                        </a:spcBef>
                        <a:tabLst>
                          <a:tab pos="133858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dirty="0" sz="9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NI</a:t>
                      </a:r>
                      <a:r>
                        <a:rPr dirty="0" sz="95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ES/PT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0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17340558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0830">
                        <a:lnSpc>
                          <a:spcPts val="950"/>
                        </a:lnSpc>
                        <a:spcBef>
                          <a:spcPts val="170"/>
                        </a:spcBef>
                      </a:pPr>
                      <a:r>
                        <a:rPr dirty="0" sz="800" spc="70">
                          <a:latin typeface="Times New Roman"/>
                          <a:cs typeface="Times New Roman"/>
                        </a:rPr>
                        <a:t>SPAIN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ts val="95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Times New Roman"/>
                          <a:cs typeface="Times New Roman"/>
                        </a:rPr>
                        <a:t>30.JÏHG.28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3449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LKA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17294798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Sri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Lanka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4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LKA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6830">
                        <a:lnSpc>
                          <a:spcPts val="1140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17358213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542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Sri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Lanka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14.Eric.28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449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LKA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44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17396721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Sri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Lanka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03.Cia.29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5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LKA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4572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17318726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Sri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Lanka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449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75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17262273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Sweden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34493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3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93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17340557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Sweden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3858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17364593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05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Sweden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5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14.BOB.28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4493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17367331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Sweden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24.BOB.28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15240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250315" algn="l"/>
                        </a:tabLst>
                      </a:pPr>
                      <a:r>
                        <a:rPr dirty="0" sz="950" spc="-20" b="1">
                          <a:latin typeface="Times New Roman"/>
                          <a:cs typeface="Times New Roman"/>
                        </a:rPr>
                        <a:t>VISFPAQUE</a:t>
                      </a:r>
                      <a:r>
                        <a:rPr dirty="0" sz="950" spc="10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6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NORDIC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17264311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Sweden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4747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ONINIPAQUE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mq•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CZE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17361175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Slovenia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5240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25031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3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SVN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17291424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Slovenia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25031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95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0">
                          <a:latin typeface="Times New Roman"/>
                          <a:cs typeface="Times New Roman"/>
                        </a:rPr>
                        <a:t>Oxl</a:t>
                      </a:r>
                      <a:r>
                        <a:rPr dirty="0" sz="95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HRV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17264005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Slovenia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25.JIiin.28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OI¥JNIPAQUE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647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EE/LT/LV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2384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17296089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Slovenia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12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1206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647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4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EE/LT/LV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17322376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ts val="105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Slovenia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055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22.BOB.28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647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4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EE/LT/LV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17363927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ts val="1100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Slovenia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100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13.JIHC.28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647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43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l0x100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E/LT/LV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17363927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Slovenia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13.JIiic.28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755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950" spc="-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0x100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EE/LT/LV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17247369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1620">
                        <a:lnSpc>
                          <a:spcPts val="1100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Slovenia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100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25349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3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95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x100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CHE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17305012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Switzerland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0">
                        <a:lnSpc>
                          <a:spcPts val="108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25.JIiirL28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ACCUPAQUE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1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CHE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22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17335581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ts val="1100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Switzerland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100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07.JIHG.28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5382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3fi0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SYR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ts val="1140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17201254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Syria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21590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5064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 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SYR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ts val="1140"/>
                        </a:lnSpc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17305630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Syria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ts val="108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30.JIrin.28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4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THA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17278120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Thailand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47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6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10xl</a:t>
                      </a:r>
                      <a:r>
                        <a:rPr dirty="0" sz="9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5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THA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17358219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Thailand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5699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TUN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17370931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Tunisia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841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12.BOB.2g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24130">
                        <a:lnSpc>
                          <a:spcPts val="1115"/>
                        </a:lnSpc>
                        <a:tabLst>
                          <a:tab pos="135699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TUN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17370936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Tunisia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51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14.Hoa.28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5382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6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1Oxl</a:t>
                      </a:r>
                      <a:r>
                        <a:rPr dirty="0" sz="95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00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TUN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17383109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Tunisia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7780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15.BOB.28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25920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 Eng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17314000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9085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Uganda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130">
                        <a:lnSpc>
                          <a:spcPts val="108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25.JIiin.28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27305">
                        <a:lnSpc>
                          <a:spcPts val="1115"/>
                        </a:lnSpc>
                        <a:tabLst>
                          <a:tab pos="125920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25"/>
                        </a:lnSpc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17302289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055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7305">
                        <a:lnSpc>
                          <a:spcPts val="105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25920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17302290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ts val="1080"/>
                        </a:lnSpc>
                        <a:spcBef>
                          <a:spcPts val="114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7305">
                        <a:lnSpc>
                          <a:spcPts val="1080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25920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17321866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413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31.JIun.26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4130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1356995" algn="l"/>
                        </a:tabLst>
                      </a:pPr>
                      <a:r>
                        <a:rPr dirty="0" sz="950" spc="50">
                          <a:latin typeface="Times New Roman"/>
                          <a:cs typeface="Times New Roman"/>
                        </a:rPr>
                        <a:t>OM</a:t>
                      </a:r>
                      <a:r>
                        <a:rPr dirty="0" sz="95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NIPAQUE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 b="1">
                          <a:latin typeface="Times New Roman"/>
                          <a:cs typeface="Times New Roman"/>
                        </a:rPr>
                        <a:t>10EIÒ</a:t>
                      </a:r>
                      <a:r>
                        <a:rPr dirty="0" sz="950" spc="3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17305242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1055"/>
                        </a:lnSpc>
                        <a:spcBef>
                          <a:spcPts val="14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1055"/>
                        </a:lnSpc>
                        <a:spcBef>
                          <a:spcPts val="14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27305"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5699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3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17305243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ts val="1055"/>
                        </a:lnSpc>
                        <a:spcBef>
                          <a:spcPts val="9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ts val="1055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/>
          <p:nvPr/>
        </p:nvSpPr>
        <p:spPr>
          <a:xfrm>
            <a:off x="2203704" y="2116835"/>
            <a:ext cx="1325880" cy="0"/>
          </a:xfrm>
          <a:custGeom>
            <a:avLst/>
            <a:gdLst/>
            <a:ahLst/>
            <a:cxnLst/>
            <a:rect l="l" t="t" r="r" b="b"/>
            <a:pathLst>
              <a:path w="1325879" h="0">
                <a:moveTo>
                  <a:pt x="0" y="0"/>
                </a:moveTo>
                <a:lnTo>
                  <a:pt x="132588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712208" y="2116835"/>
            <a:ext cx="844550" cy="0"/>
          </a:xfrm>
          <a:custGeom>
            <a:avLst/>
            <a:gdLst/>
            <a:ahLst/>
            <a:cxnLst/>
            <a:rect l="l" t="t" r="r" b="b"/>
            <a:pathLst>
              <a:path w="844550" h="0">
                <a:moveTo>
                  <a:pt x="0" y="0"/>
                </a:moveTo>
                <a:lnTo>
                  <a:pt x="844296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159" y="1173479"/>
            <a:ext cx="5849112" cy="978408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21208" y="1156715"/>
          <a:ext cx="5958840" cy="7600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90215"/>
                <a:gridCol w="1073150"/>
                <a:gridCol w="975360"/>
                <a:gridCol w="841375"/>
              </a:tblGrid>
              <a:tr h="9918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  <a:spcBef>
                          <a:spcPts val="20"/>
                        </a:spcBef>
                        <a:tabLst>
                          <a:tab pos="132651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 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365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17318263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351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31.Cep.28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26515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937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17371056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605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30.JIHG.28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132651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3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17227949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31.him.28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115"/>
                        </a:lnSpc>
                        <a:tabLst>
                          <a:tab pos="1326515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3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 b="1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b="1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857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17275275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034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tabLst>
                          <a:tab pos="132969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683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17340534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73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 b="1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7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2384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17361385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161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30.Hoc.28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  <a:spcBef>
                          <a:spcPts val="45"/>
                        </a:spcBef>
                        <a:tabLst>
                          <a:tab pos="1329690" algn="l"/>
                        </a:tabLst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USB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GBR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2384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17403686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United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Kingdom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415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31.Spy.28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URY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17291358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Uruguay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66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04.Cep.zg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325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 10x100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URY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11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17300760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Uruq•uay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9705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 spc="28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URY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17379399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Uruguay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14.JIHG.28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1240790" algn="l"/>
                        </a:tabLst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mg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URY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17300762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54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Uruguay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14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25.him.28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317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3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5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17225029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6530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03.Bep.28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3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032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17265376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29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03.JOB.28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17270885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526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10.Bep.28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17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17292246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300mgI/m1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2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17301805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7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18.JOB.28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6350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17301807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70815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07.Bep.28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300mgI/mI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17301810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367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20.JOB.28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3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300mgl/ml</a:t>
                      </a:r>
                      <a:r>
                        <a:rPr dirty="0" sz="95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17304992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70">
                          <a:latin typeface="Times New Roman"/>
                          <a:cs typeface="Times New Roman"/>
                        </a:rPr>
                        <a:t>l0xl00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17304993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367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19.JOB.28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88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300mgI/m1</a:t>
                      </a:r>
                      <a:r>
                        <a:rPr dirty="0" sz="950" spc="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55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17304996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319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25.JIiic.28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17321225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64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08.Bep.28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206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17333589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700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24.Chic.28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17333611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7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26.GHG.28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15240">
                        <a:lnSpc>
                          <a:spcPts val="108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300mgI/m1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">
                        <a:lnSpc>
                          <a:spcPts val="1080"/>
                        </a:lnSpc>
                        <a:spcBef>
                          <a:spcPts val="20"/>
                        </a:spcBef>
                      </a:pPr>
                      <a:r>
                        <a:rPr dirty="0" sz="950" spc="-10" b="1">
                          <a:latin typeface="Times New Roman"/>
                          <a:cs typeface="Times New Roman"/>
                        </a:rPr>
                        <a:t>17333613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80"/>
                        </a:lnSpc>
                        <a:spcBef>
                          <a:spcPts val="2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6370">
                        <a:lnSpc>
                          <a:spcPts val="108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23.JlHC.28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15240">
                        <a:lnSpc>
                          <a:spcPts val="1100"/>
                        </a:lnSpc>
                        <a:spcBef>
                          <a:spcPts val="9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17357000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827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05.Spy.28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524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3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2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17366399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573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>
                  <a:txBody>
                    <a:bodyPr/>
                    <a:lstStyle/>
                    <a:p>
                      <a:pPr marL="15240">
                        <a:lnSpc>
                          <a:spcPts val="1125"/>
                        </a:lnSpc>
                        <a:spcBef>
                          <a:spcPts val="114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300mgI/ml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12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17376486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5080">
                        <a:lnSpc>
                          <a:spcPts val="1125"/>
                        </a:lnSpc>
                        <a:spcBef>
                          <a:spcPts val="114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2560">
                        <a:lnSpc>
                          <a:spcPts val="1125"/>
                        </a:lnSpc>
                        <a:spcBef>
                          <a:spcPts val="114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14.Fpy.28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0180"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300mgI/mI</a:t>
                      </a:r>
                      <a:r>
                        <a:rPr dirty="0" sz="950" spc="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65">
                          <a:latin typeface="Times New Roman"/>
                          <a:cs typeface="Times New Roman"/>
                        </a:rPr>
                        <a:t>mil</a:t>
                      </a:r>
                      <a:r>
                        <a:rPr dirty="0" sz="950" spc="2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17404114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619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06.Fpy.28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350mgI/ml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17333197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938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10.Fpy.28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184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350mgI/m1</a:t>
                      </a:r>
                      <a:r>
                        <a:rPr dirty="0" sz="95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17333198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684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17.J1iic.28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15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OAINIPAQUE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3S0mgI/ml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17396945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68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938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18.Spy.28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21590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350mgI/ml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17396948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7145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ts val="1100"/>
                        </a:lnSpc>
                        <a:spcBef>
                          <a:spcPts val="2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22.Spy.28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413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350mgI/m1</a:t>
                      </a:r>
                      <a:r>
                        <a:rPr dirty="0" sz="95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17396953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2225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6210">
                        <a:lnSpc>
                          <a:spcPts val="1100"/>
                        </a:lnSpc>
                        <a:spcBef>
                          <a:spcPts val="9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l1.Ciu.29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3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413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350mgI/ml</a:t>
                      </a:r>
                      <a:r>
                        <a:rPr dirty="0" sz="950" spc="3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17396956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349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09.Cir.29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2730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350mgI/m1</a:t>
                      </a:r>
                      <a:r>
                        <a:rPr dirty="0" sz="950" spc="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17423503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7940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9385">
                        <a:lnSpc>
                          <a:spcPts val="1125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01.Ci'i.29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730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OMNJPAQUE</a:t>
                      </a:r>
                      <a:r>
                        <a:rPr dirty="0" sz="950" spc="2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350mgI/ml</a:t>
                      </a:r>
                      <a:r>
                        <a:rPr dirty="0" sz="950" spc="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17423525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6210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03.Ci'i.29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7305">
                        <a:lnSpc>
                          <a:spcPts val="1100"/>
                        </a:lnSpc>
                        <a:spcBef>
                          <a:spcPts val="70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350mgI/ml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 10x100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17426429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9209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01.Cir.29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1290">
                <a:tc>
                  <a:txBody>
                    <a:bodyPr/>
                    <a:lstStyle/>
                    <a:p>
                      <a:pPr marL="2730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1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350mgI/ml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10x100</a:t>
                      </a:r>
                      <a:r>
                        <a:rPr dirty="0" sz="950" spc="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10">
                          <a:latin typeface="Times New Roman"/>
                          <a:cs typeface="Times New Roman"/>
                        </a:rPr>
                        <a:t>mi</a:t>
                      </a:r>
                      <a:r>
                        <a:rPr dirty="0" sz="950" spc="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17426440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4290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04.Cir.29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8115">
                <a:tc>
                  <a:txBody>
                    <a:bodyPr/>
                    <a:lstStyle/>
                    <a:p>
                      <a:pPr marL="27305">
                        <a:lnSpc>
                          <a:spcPts val="1125"/>
                        </a:lnSpc>
                        <a:spcBef>
                          <a:spcPts val="20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OMNIPAQUE</a:t>
                      </a:r>
                      <a:r>
                        <a:rPr dirty="0" sz="950" spc="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350mgI/ml</a:t>
                      </a:r>
                      <a:r>
                        <a:rPr dirty="0" sz="9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USB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95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0x100</a:t>
                      </a:r>
                      <a:r>
                        <a:rPr dirty="0" sz="95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80">
                          <a:latin typeface="Times New Roman"/>
                          <a:cs typeface="Times New Roman"/>
                        </a:rPr>
                        <a:t>m1</a:t>
                      </a:r>
                      <a:r>
                        <a:rPr dirty="0" sz="95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17431310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USA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ts val="110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11.Ci</a:t>
                      </a:r>
                      <a:r>
                        <a:rPr dirty="0" sz="950" spc="2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.29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marL="3365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VISIPAQUE</a:t>
                      </a:r>
                      <a:r>
                        <a:rPr dirty="0" sz="950" spc="2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320MG</a:t>
                      </a:r>
                      <a:r>
                        <a:rPr dirty="0" sz="950" spc="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95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65">
                          <a:latin typeface="Times New Roman"/>
                          <a:cs typeface="Times New Roman"/>
                        </a:rPr>
                        <a:t>ML</a:t>
                      </a:r>
                      <a:r>
                        <a:rPr dirty="0" sz="95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5">
                          <a:latin typeface="Times New Roman"/>
                          <a:cs typeface="Times New Roman"/>
                        </a:rPr>
                        <a:t>USB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17388227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Vatican</a:t>
                      </a:r>
                      <a:r>
                        <a:rPr dirty="0" sz="95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950" spc="-20">
                          <a:latin typeface="Times New Roman"/>
                          <a:cs typeface="Times New Roman"/>
                        </a:rPr>
                        <a:t>City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1080"/>
                        </a:lnSpc>
                        <a:spcBef>
                          <a:spcPts val="45"/>
                        </a:spcBef>
                      </a:pPr>
                      <a:r>
                        <a:rPr dirty="0" sz="950" spc="-10">
                          <a:latin typeface="Times New Roman"/>
                          <a:cs typeface="Times New Roman"/>
                        </a:rPr>
                        <a:t>05.Fpy.28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2026-03-27T13:22:15Z</dcterms:created>
  <dcterms:modified xsi:type="dcterms:W3CDTF">2026-03-27T13:22:15Z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2026-03-27T00:00:00Z</vt:filetime>
  </property>
  <property fmtid="{D5CDD505-2E9C-101B-9397-08002B2CF9AE}" pid="3" name="LastSaved">
    <vt:filetime>2026-03-27T00:00:00Z</vt:filetime>
  </property>
  <property fmtid="{D5CDD505-2E9C-101B-9397-08002B2CF9AE}" pid="4" name="Producer">
    <vt:lpwstr>iLovePDF</vt:lpwstr>
  </property>
</Properties>
</file>