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12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9473168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283962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363836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279632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24240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1520070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538245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4610475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7140140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86355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630E34-E0EB-47B6-834B-F5CF6512E9A1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C9A5F98-9D80-4D8B-8765-C731550EB2D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7989471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630E34-E0EB-47B6-834B-F5CF6512E9A1}" type="datetimeFigureOut">
              <a:rPr lang="uk-UA" smtClean="0"/>
              <a:t>03.03.2026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9A5F98-9D80-4D8B-8765-C731550EB2D5}" type="slidenum">
              <a:rPr lang="uk-UA" smtClean="0"/>
              <a:t>‹№›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615479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Группа 4"/>
          <p:cNvGrpSpPr/>
          <p:nvPr/>
        </p:nvGrpSpPr>
        <p:grpSpPr>
          <a:xfrm>
            <a:off x="849783" y="1330868"/>
            <a:ext cx="3020448" cy="1265690"/>
            <a:chOff x="166312" y="138537"/>
            <a:chExt cx="3177304" cy="1551711"/>
          </a:xfrm>
        </p:grpSpPr>
        <p:sp>
          <p:nvSpPr>
            <p:cNvPr id="6" name="Прямоугольник 5"/>
            <p:cNvSpPr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7" name="TextBox 6"/>
            <p:cNvSpPr txBox="1"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600" kern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Інформація про суб’єкт, якому належить технологічна інструкція, осіб які розробили та погодили</a:t>
              </a:r>
              <a:endParaRPr lang="ru-RU" sz="1600" kern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8" name="Группа 7"/>
          <p:cNvGrpSpPr/>
          <p:nvPr/>
        </p:nvGrpSpPr>
        <p:grpSpPr>
          <a:xfrm>
            <a:off x="7793393" y="1327645"/>
            <a:ext cx="3080775" cy="1255806"/>
            <a:chOff x="166312" y="138537"/>
            <a:chExt cx="3177304" cy="1551711"/>
          </a:xfrm>
        </p:grpSpPr>
        <p:sp>
          <p:nvSpPr>
            <p:cNvPr id="9" name="Прямоугольник 8"/>
            <p:cNvSpPr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TextBox 9"/>
            <p:cNvSpPr txBox="1"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Підготовка до виготовлення </a:t>
              </a:r>
              <a:r>
                <a:rPr lang="uk-UA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(підготовка робочого місця, санітарна  підготовка, перелік </a:t>
              </a:r>
              <a:r>
                <a:rPr lang="uk-UA" sz="12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обладнання, що використовується та </a:t>
              </a:r>
              <a:r>
                <a:rPr lang="uk-UA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його підготовка, перелік допоміжних матеріалів задіяних в процесі та їх підготовка)</a:t>
              </a:r>
              <a:endParaRPr lang="ru-RU" sz="1200" kern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1" name="Группа 10"/>
          <p:cNvGrpSpPr/>
          <p:nvPr/>
        </p:nvGrpSpPr>
        <p:grpSpPr>
          <a:xfrm>
            <a:off x="849783" y="2650542"/>
            <a:ext cx="3020448" cy="1300066"/>
            <a:chOff x="166312" y="138537"/>
            <a:chExt cx="3177304" cy="1551711"/>
          </a:xfrm>
        </p:grpSpPr>
        <p:sp>
          <p:nvSpPr>
            <p:cNvPr id="12" name="Прямоугольник 11"/>
            <p:cNvSpPr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TextBox 12"/>
            <p:cNvSpPr txBox="1"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Виготовлення поетапно </a:t>
              </a:r>
              <a:r>
                <a:rPr lang="uk-UA" sz="14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прописується, </a:t>
              </a:r>
              <a:r>
                <a:rPr lang="uk-UA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як АФІ стає лікарським засобом</a:t>
              </a:r>
              <a:r>
                <a:rPr lang="uk-UA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 (розведення, розчинення, перевірка </a:t>
              </a:r>
              <a:r>
                <a:rPr lang="uk-UA" sz="1200" dirty="0" err="1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рН</a:t>
              </a:r>
              <a:r>
                <a:rPr lang="uk-UA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, фільтрування, фасування, закупорювання та ін</a:t>
              </a:r>
              <a:r>
                <a:rPr lang="uk-UA" sz="1200" dirty="0" smtClean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 за </a:t>
              </a:r>
              <a:r>
                <a:rPr lang="uk-UA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необхідності)</a:t>
              </a:r>
              <a:endParaRPr lang="ru-RU" sz="1200" kern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14" name="Группа 13"/>
          <p:cNvGrpSpPr/>
          <p:nvPr/>
        </p:nvGrpSpPr>
        <p:grpSpPr>
          <a:xfrm>
            <a:off x="7793392" y="2637275"/>
            <a:ext cx="3080776" cy="1272029"/>
            <a:chOff x="166312" y="138537"/>
            <a:chExt cx="3177304" cy="1551711"/>
          </a:xfrm>
        </p:grpSpPr>
        <p:sp>
          <p:nvSpPr>
            <p:cNvPr id="15" name="Прямоугольник 14"/>
            <p:cNvSpPr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</p:sp>
        <p:sp>
          <p:nvSpPr>
            <p:cNvPr id="16" name="TextBox 15"/>
            <p:cNvSpPr txBox="1"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Маркування</a:t>
              </a:r>
              <a:endParaRPr lang="ru-RU" sz="1800" kern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19" name="TextBox 18"/>
          <p:cNvSpPr txBox="1"/>
          <p:nvPr/>
        </p:nvSpPr>
        <p:spPr>
          <a:xfrm>
            <a:off x="848652" y="4011076"/>
            <a:ext cx="3021579" cy="1213109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Пакування та маркування</a:t>
            </a:r>
            <a:endParaRPr lang="ru-RU" sz="1800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4263825" y="1327645"/>
            <a:ext cx="3106684" cy="125962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lvl="0" algn="ctr" defTabSz="8001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uk-UA" sz="16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Вихідні дані: рецепт, пропис, перелік вихідних допоміжних матеріалів </a:t>
            </a:r>
            <a:r>
              <a:rPr lang="uk-U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(назва компонентів та їх виробник)</a:t>
            </a:r>
            <a:endParaRPr lang="ru-RU" sz="1200" kern="120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grpSp>
        <p:nvGrpSpPr>
          <p:cNvPr id="23" name="Группа 22"/>
          <p:cNvGrpSpPr/>
          <p:nvPr/>
        </p:nvGrpSpPr>
        <p:grpSpPr>
          <a:xfrm>
            <a:off x="4249059" y="4011076"/>
            <a:ext cx="3136216" cy="1239035"/>
            <a:chOff x="166312" y="138537"/>
            <a:chExt cx="3177304" cy="1551711"/>
          </a:xfrm>
        </p:grpSpPr>
        <p:sp>
          <p:nvSpPr>
            <p:cNvPr id="24" name="Прямоугольник 23"/>
            <p:cNvSpPr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5" name="TextBox 24"/>
            <p:cNvSpPr txBox="1"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Контроль якості </a:t>
              </a:r>
              <a:r>
                <a:rPr lang="uk-UA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(методики контролю якості : письмовий, опитувальний, органолептичний, фізичний)</a:t>
              </a:r>
              <a:endParaRPr lang="ru-RU" sz="1400" kern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4263825" y="2649458"/>
            <a:ext cx="3106684" cy="1302234"/>
            <a:chOff x="166312" y="138537"/>
            <a:chExt cx="3177304" cy="1551711"/>
          </a:xfrm>
        </p:grpSpPr>
        <p:sp>
          <p:nvSpPr>
            <p:cNvPr id="27" name="Прямоугольник 26"/>
            <p:cNvSpPr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TextBox 27"/>
            <p:cNvSpPr txBox="1"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Перегляд на наявність сторонніх включень</a:t>
              </a:r>
              <a:endParaRPr lang="ru-RU" sz="1800" kern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4249059" y="5309495"/>
            <a:ext cx="3136216" cy="1283900"/>
            <a:chOff x="166312" y="138537"/>
            <a:chExt cx="3177304" cy="1551711"/>
          </a:xfrm>
        </p:grpSpPr>
        <p:sp>
          <p:nvSpPr>
            <p:cNvPr id="30" name="Прямоугольник 29"/>
            <p:cNvSpPr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1" name="TextBox 30"/>
            <p:cNvSpPr txBox="1"/>
            <p:nvPr/>
          </p:nvSpPr>
          <p:spPr>
            <a:xfrm>
              <a:off x="166312" y="138537"/>
              <a:ext cx="3177304" cy="1551711"/>
            </a:xfrm>
            <a:prstGeom prst="rect">
              <a:avLst/>
            </a:prstGeom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spcFirstLastPara="0" vert="horz" wrap="square" lIns="68580" tIns="68580" rIns="68580" bIns="68580" numCol="1" spcCol="1270" anchor="ctr" anchorCtr="0">
              <a:noAutofit/>
            </a:bodyPr>
            <a:lstStyle/>
            <a:p>
              <a:pPr lvl="0" algn="ctr" defTabSz="8001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uk-UA" sz="14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Термін зберігання</a:t>
              </a:r>
              <a:r>
                <a:rPr lang="uk-UA" sz="1200" dirty="0">
                  <a:ln w="0"/>
                  <a:solidFill>
                    <a:schemeClr val="tx1"/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</a:rPr>
                <a:t>. Мають відповідати правилам, настановам, ДФУ або мати доказову базу, проведення дослідження стабільності відповідно до правил, нормативів, стандартів та ДФУ – ліцензіат має довести дані терміну придатності</a:t>
              </a:r>
              <a:endParaRPr lang="ru-RU" sz="1200" kern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endParaRPr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7793392" y="3996610"/>
            <a:ext cx="3080775" cy="125350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spcFirstLastPara="0" vert="horz" wrap="square" lIns="68580" tIns="68580" rIns="68580" bIns="68580" numCol="1" spcCol="1270" anchor="ctr" anchorCtr="0">
            <a:noAutofit/>
          </a:bodyPr>
          <a:lstStyle/>
          <a:p>
            <a:pPr algn="ctr"/>
            <a:r>
              <a:rPr lang="uk-UA" sz="14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Умови зберігання. </a:t>
            </a:r>
            <a:r>
              <a:rPr lang="uk-U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Чому саме такі умови зберігання, на </a:t>
            </a:r>
            <a:r>
              <a:rPr lang="uk-UA" sz="120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чому </a:t>
            </a:r>
            <a:r>
              <a:rPr lang="uk-UA" sz="120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ґрунтуються </a:t>
            </a:r>
            <a:r>
              <a:rPr lang="uk-UA" sz="1200" dirty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саме вибрані умови зберігання, необхідність проведення тестів, визначення стабільності при зміні упаковки, що відмінна від заводської</a:t>
            </a:r>
          </a:p>
        </p:txBody>
      </p:sp>
      <p:sp>
        <p:nvSpPr>
          <p:cNvPr id="36" name="TextBox 35"/>
          <p:cNvSpPr txBox="1"/>
          <p:nvPr/>
        </p:nvSpPr>
        <p:spPr>
          <a:xfrm>
            <a:off x="486533" y="41370"/>
            <a:ext cx="1137015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uk-UA" sz="2000" b="1" dirty="0"/>
              <a:t>Рекомендації </a:t>
            </a:r>
            <a:r>
              <a:rPr lang="ru-RU" sz="2000" b="1" dirty="0" err="1"/>
              <a:t>Державної</a:t>
            </a:r>
            <a:r>
              <a:rPr lang="ru-RU" sz="2000" b="1" dirty="0"/>
              <a:t> </a:t>
            </a:r>
            <a:r>
              <a:rPr lang="ru-RU" sz="2000" b="1" dirty="0" err="1"/>
              <a:t>служби</a:t>
            </a:r>
            <a:r>
              <a:rPr lang="ru-RU" sz="2000" b="1" dirty="0"/>
              <a:t> </a:t>
            </a:r>
            <a:r>
              <a:rPr lang="ru-RU" sz="2000" b="1" dirty="0" err="1"/>
              <a:t>України</a:t>
            </a:r>
            <a:r>
              <a:rPr lang="ru-RU" sz="2000" b="1" dirty="0"/>
              <a:t> з </a:t>
            </a:r>
            <a:r>
              <a:rPr lang="ru-RU" sz="2000" b="1" dirty="0" err="1"/>
              <a:t>лікарських</a:t>
            </a:r>
            <a:r>
              <a:rPr lang="ru-RU" sz="2000" b="1" dirty="0"/>
              <a:t> </a:t>
            </a:r>
            <a:r>
              <a:rPr lang="ru-RU" sz="2000" b="1" dirty="0" err="1"/>
              <a:t>засобів</a:t>
            </a:r>
            <a:r>
              <a:rPr lang="ru-RU" sz="2000" b="1" dirty="0"/>
              <a:t> та контролю за наркотиками </a:t>
            </a:r>
            <a:r>
              <a:rPr lang="ru-RU" sz="2000" b="1" dirty="0" err="1"/>
              <a:t>щодо</a:t>
            </a:r>
            <a:r>
              <a:rPr lang="ru-RU" sz="2000" b="1" dirty="0"/>
              <a:t> </a:t>
            </a:r>
            <a:r>
              <a:rPr lang="ru-RU" sz="2000" b="1" dirty="0" err="1"/>
              <a:t>розроблення</a:t>
            </a:r>
            <a:r>
              <a:rPr lang="ru-RU" sz="2000" b="1" dirty="0"/>
              <a:t> </a:t>
            </a:r>
            <a:r>
              <a:rPr lang="ru-RU" sz="2000" b="1" dirty="0" err="1"/>
              <a:t>технологічних</a:t>
            </a:r>
            <a:r>
              <a:rPr lang="ru-RU" sz="2000" b="1" dirty="0"/>
              <a:t> </a:t>
            </a:r>
            <a:r>
              <a:rPr lang="ru-RU" sz="2000" b="1" dirty="0" err="1"/>
              <a:t>інструкцій</a:t>
            </a:r>
            <a:r>
              <a:rPr lang="ru-RU" sz="2000" b="1" dirty="0"/>
              <a:t> при </a:t>
            </a:r>
            <a:r>
              <a:rPr lang="ru-RU" sz="2000" b="1" dirty="0" err="1"/>
              <a:t>виробництві</a:t>
            </a:r>
            <a:r>
              <a:rPr lang="ru-RU" sz="2000" b="1" dirty="0"/>
              <a:t> (</a:t>
            </a:r>
            <a:r>
              <a:rPr lang="ru-RU" sz="2000" b="1" dirty="0" err="1"/>
              <a:t>виготовленні</a:t>
            </a:r>
            <a:r>
              <a:rPr lang="ru-RU" sz="2000" b="1" dirty="0"/>
              <a:t>) в </a:t>
            </a:r>
            <a:r>
              <a:rPr lang="ru-RU" sz="2000" b="1" dirty="0" err="1"/>
              <a:t>умовах</a:t>
            </a:r>
            <a:r>
              <a:rPr lang="ru-RU" sz="2000" b="1" dirty="0"/>
              <a:t> аптеки </a:t>
            </a:r>
            <a:r>
              <a:rPr lang="ru-RU" sz="2000" b="1" dirty="0" err="1"/>
              <a:t>лікарських</a:t>
            </a:r>
            <a:r>
              <a:rPr lang="ru-RU" sz="2000" b="1" dirty="0"/>
              <a:t> </a:t>
            </a:r>
            <a:r>
              <a:rPr lang="ru-RU" sz="2000" b="1" dirty="0" err="1"/>
              <a:t>засобів</a:t>
            </a:r>
            <a:r>
              <a:rPr lang="ru-RU" sz="2000" b="1" dirty="0"/>
              <a:t> з </a:t>
            </a:r>
            <a:r>
              <a:rPr lang="ru-RU" sz="2000" b="1" dirty="0" err="1"/>
              <a:t>рослинної</a:t>
            </a:r>
            <a:r>
              <a:rPr lang="ru-RU" sz="2000" b="1" dirty="0"/>
              <a:t> </a:t>
            </a:r>
            <a:r>
              <a:rPr lang="ru-RU" sz="2000" b="1" dirty="0" err="1"/>
              <a:t>субстанції</a:t>
            </a:r>
            <a:r>
              <a:rPr lang="ru-RU" sz="2000" b="1" dirty="0"/>
              <a:t> </a:t>
            </a:r>
            <a:r>
              <a:rPr lang="ru-RU" sz="2000" b="1" dirty="0" err="1"/>
              <a:t>канабісу</a:t>
            </a:r>
            <a:endParaRPr lang="ru-RU" sz="2000" b="1" dirty="0"/>
          </a:p>
        </p:txBody>
      </p:sp>
      <p:sp>
        <p:nvSpPr>
          <p:cNvPr id="37" name="TextBox 36"/>
          <p:cNvSpPr txBox="1"/>
          <p:nvPr/>
        </p:nvSpPr>
        <p:spPr>
          <a:xfrm>
            <a:off x="2967517" y="1011466"/>
            <a:ext cx="618810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ru-RU" dirty="0" err="1"/>
              <a:t>Технологічна</a:t>
            </a:r>
            <a:r>
              <a:rPr lang="ru-RU" dirty="0"/>
              <a:t> </a:t>
            </a:r>
            <a:r>
              <a:rPr lang="ru-RU" dirty="0" err="1"/>
              <a:t>інструкція</a:t>
            </a:r>
            <a:r>
              <a:rPr lang="ru-RU" dirty="0"/>
              <a:t> повинна </a:t>
            </a:r>
            <a:r>
              <a:rPr lang="ru-RU" dirty="0" err="1"/>
              <a:t>містити</a:t>
            </a:r>
            <a:r>
              <a:rPr lang="ru-RU" dirty="0"/>
              <a:t> </a:t>
            </a:r>
            <a:r>
              <a:rPr lang="ru-RU" dirty="0" err="1"/>
              <a:t>наступні</a:t>
            </a:r>
            <a:r>
              <a:rPr lang="ru-RU" dirty="0"/>
              <a:t> </a:t>
            </a:r>
            <a:r>
              <a:rPr lang="ru-RU" dirty="0" err="1"/>
              <a:t>розділи</a:t>
            </a:r>
            <a:r>
              <a:rPr lang="ru-RU" dirty="0"/>
              <a:t>:</a:t>
            </a:r>
            <a:endParaRPr lang="uk-UA" dirty="0"/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56574058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215</Words>
  <Application>Microsoft Office PowerPoint</Application>
  <PresentationFormat>Широкий екран</PresentationFormat>
  <Paragraphs>12</Paragraphs>
  <Slides>1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Тема Office</vt:lpstr>
      <vt:lpstr>Презентація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Горєлих Анастасія Олексіївна</dc:creator>
  <cp:lastModifiedBy>dls</cp:lastModifiedBy>
  <cp:revision>11</cp:revision>
  <cp:lastPrinted>2026-03-03T09:05:00Z</cp:lastPrinted>
  <dcterms:created xsi:type="dcterms:W3CDTF">2026-02-27T09:44:18Z</dcterms:created>
  <dcterms:modified xsi:type="dcterms:W3CDTF">2026-03-03T09:06:17Z</dcterms:modified>
</cp:coreProperties>
</file>