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hyperlink" Target="https://www.dls.gov.us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hyperlink" Target="mailto:dls@dls.gov.na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77640" y="268223"/>
            <a:ext cx="457200" cy="597408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2682239" y="2241803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 h="0">
                <a:moveTo>
                  <a:pt x="0" y="0"/>
                </a:moveTo>
                <a:lnTo>
                  <a:pt x="1597152" y="0"/>
                </a:lnTo>
              </a:path>
            </a:pathLst>
          </a:custGeom>
          <a:ln w="9144">
            <a:solidFill>
              <a:srgbClr val="0F0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120640" y="2241803"/>
            <a:ext cx="990600" cy="0"/>
          </a:xfrm>
          <a:custGeom>
            <a:avLst/>
            <a:gdLst/>
            <a:ahLst/>
            <a:cxnLst/>
            <a:rect l="l" t="t" r="r" b="b"/>
            <a:pathLst>
              <a:path w="990600" h="0">
                <a:moveTo>
                  <a:pt x="0" y="0"/>
                </a:moveTo>
                <a:lnTo>
                  <a:pt x="990600" y="0"/>
                </a:lnTo>
              </a:path>
            </a:pathLst>
          </a:custGeom>
          <a:ln w="9144">
            <a:solidFill>
              <a:srgbClr val="0F0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13688" y="2241803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9144">
            <a:solidFill>
              <a:srgbClr val="0F0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379464" y="2238755"/>
            <a:ext cx="753110" cy="0"/>
          </a:xfrm>
          <a:custGeom>
            <a:avLst/>
            <a:gdLst/>
            <a:ahLst/>
            <a:cxnLst/>
            <a:rect l="l" t="t" r="r" b="b"/>
            <a:pathLst>
              <a:path w="753109" h="0">
                <a:moveTo>
                  <a:pt x="0" y="0"/>
                </a:moveTo>
                <a:lnTo>
                  <a:pt x="752856" y="0"/>
                </a:lnTo>
              </a:path>
            </a:pathLst>
          </a:custGeom>
          <a:ln w="9144">
            <a:solidFill>
              <a:srgbClr val="0F0F1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88079" y="9939528"/>
            <a:ext cx="704088" cy="68275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15000" y="1914143"/>
            <a:ext cx="149351" cy="33527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82567" y="9939528"/>
            <a:ext cx="2965704" cy="216408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16736" y="1987295"/>
            <a:ext cx="5004816" cy="26212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88079" y="10475976"/>
            <a:ext cx="701039" cy="146304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182635" y="810540"/>
            <a:ext cx="6021705" cy="113411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7620">
              <a:lnSpc>
                <a:spcPts val="1720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ЛІКАРСЬКПХ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20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-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КОНТРОЛЮ</a:t>
            </a:r>
            <a:r>
              <a:rPr dirty="0" baseline="1915" sz="2175" spc="17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ЗА</a:t>
            </a:r>
            <a:r>
              <a:rPr dirty="0" baseline="1915" sz="2175" spc="-5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ПАРКОТИКАМИ</a:t>
            </a:r>
            <a:r>
              <a:rPr dirty="0" baseline="1915" sz="2175" spc="22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У</a:t>
            </a:r>
            <a:r>
              <a:rPr dirty="0" baseline="1915" sz="2175" spc="-6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КІР</a:t>
            </a:r>
            <a:r>
              <a:rPr dirty="0" sz="1450">
                <a:latin typeface="Times New Roman"/>
                <a:cs typeface="Times New Roman"/>
              </a:rPr>
              <a:t>О</a:t>
            </a:r>
            <a:r>
              <a:rPr dirty="0" baseline="1915" sz="2175">
                <a:latin typeface="Times New Roman"/>
                <a:cs typeface="Times New Roman"/>
              </a:rPr>
              <a:t>ВОГРАДСЬКІЙ</a:t>
            </a:r>
            <a:r>
              <a:rPr dirty="0" baseline="1915" sz="2175" spc="66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ОБЛАСТІ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0115" marR="899160">
              <a:lnSpc>
                <a:spcPts val="1150"/>
              </a:lnSpc>
              <a:spcBef>
                <a:spcPts val="855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Кроішвнгщькгйі,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100">
                <a:latin typeface="Times New Roman"/>
                <a:cs typeface="Times New Roman"/>
              </a:rPr>
              <a:t>тел/‹}закс.’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(0522)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u="sng" sz="1050" spc="-35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dls.kr9J,dls.gov.ва</a:t>
            </a:r>
            <a:r>
              <a:rPr dirty="0" sz="1050" spc="-35">
                <a:latin typeface="Times New Roman"/>
                <a:cs typeface="Times New Roman"/>
              </a:rPr>
              <a:t>,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littps://www.dls.яov.ua,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31492" y="3373881"/>
            <a:ext cx="213296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До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уваги</a:t>
            </a:r>
            <a:r>
              <a:rPr dirty="0" sz="1150" spc="15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Уповноважених</a:t>
            </a:r>
            <a:r>
              <a:rPr dirty="0" sz="1150" spc="24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осіб!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22776" y="2493009"/>
            <a:ext cx="2713355" cy="54864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 indent="-635">
              <a:lnSpc>
                <a:spcPct val="101299"/>
              </a:lnSpc>
              <a:spcBef>
                <a:spcPts val="80"/>
              </a:spcBef>
            </a:pPr>
            <a:r>
              <a:rPr dirty="0" sz="1150" b="1">
                <a:latin typeface="Times New Roman"/>
                <a:cs typeface="Times New Roman"/>
              </a:rPr>
              <a:t>Керівникам</a:t>
            </a:r>
            <a:r>
              <a:rPr dirty="0" sz="1150" spc="13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та</a:t>
            </a:r>
            <a:r>
              <a:rPr dirty="0" sz="1150" spc="9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Уповноваженим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особа›і </a:t>
            </a:r>
            <a:r>
              <a:rPr dirty="0" sz="1200">
                <a:latin typeface="Times New Roman"/>
                <a:cs typeface="Times New Roman"/>
              </a:rPr>
              <a:t>аптечиих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050" spc="65" b="1">
                <a:latin typeface="Times New Roman"/>
                <a:cs typeface="Times New Roman"/>
              </a:rPr>
              <a:t>Кіровоградської</a:t>
            </a:r>
            <a:r>
              <a:rPr dirty="0" sz="1050" spc="110" b="1">
                <a:latin typeface="Times New Roman"/>
                <a:cs typeface="Times New Roman"/>
              </a:rPr>
              <a:t> </a:t>
            </a:r>
            <a:r>
              <a:rPr dirty="0" sz="1050" spc="-10" b="1">
                <a:latin typeface="Times New Roman"/>
                <a:cs typeface="Times New Roman"/>
              </a:rPr>
              <a:t>області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28309" y="3721354"/>
            <a:ext cx="6136640" cy="284035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algn="just" marL="21590" marR="13335" indent="349250">
              <a:lnSpc>
                <a:spcPts val="1370"/>
              </a:lnSpc>
              <a:spcBef>
                <a:spcPts val="150"/>
              </a:spcBef>
            </a:pPr>
            <a:r>
              <a:rPr dirty="0" sz="1150">
                <a:latin typeface="Times New Roman"/>
                <a:cs typeface="Times New Roman"/>
              </a:rPr>
              <a:t>Надасмо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2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2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контролю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заборони</a:t>
            </a:r>
            <a:r>
              <a:rPr dirty="0" sz="1150" spc="15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обігу</a:t>
            </a:r>
            <a:r>
              <a:rPr dirty="0" sz="1150" spc="17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лікарського</a:t>
            </a:r>
            <a:r>
              <a:rPr dirty="0" sz="1150" spc="155" b="1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засобу.</a:t>
            </a:r>
            <a:endParaRPr sz="1150">
              <a:latin typeface="Times New Roman"/>
              <a:cs typeface="Times New Roman"/>
            </a:endParaRPr>
          </a:p>
          <a:p>
            <a:pPr algn="just" marL="380365">
              <a:lnSpc>
                <a:spcPts val="1345"/>
              </a:lnSpc>
            </a:pPr>
            <a:r>
              <a:rPr dirty="0" u="sng" sz="1150" b="1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150" spc="415" b="1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ваявності,</a:t>
            </a:r>
            <a:r>
              <a:rPr dirty="0" sz="1150" spc="49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розпорядженні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Державну</a:t>
            </a:r>
            <a:endParaRPr sz="11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90"/>
              </a:spcBef>
            </a:pPr>
            <a:r>
              <a:rPr dirty="0" sz="1050">
                <a:latin typeface="Courier New"/>
                <a:cs typeface="Courier New"/>
              </a:rPr>
              <a:t>службу</a:t>
            </a:r>
            <a:r>
              <a:rPr dirty="0" sz="1050" spc="-160">
                <a:latin typeface="Courier New"/>
                <a:cs typeface="Courier New"/>
              </a:rPr>
              <a:t> </a:t>
            </a:r>
            <a:r>
              <a:rPr dirty="0" sz="1050" spc="-150">
                <a:latin typeface="Courier New"/>
                <a:cs typeface="Courier New"/>
              </a:rPr>
              <a:t>з</a:t>
            </a:r>
            <a:r>
              <a:rPr dirty="0" sz="1050" spc="-85">
                <a:latin typeface="Courier New"/>
                <a:cs typeface="Courier New"/>
              </a:rPr>
              <a:t> </a:t>
            </a:r>
            <a:r>
              <a:rPr dirty="0" sz="1050" spc="-90">
                <a:latin typeface="Courier New"/>
                <a:cs typeface="Courier New"/>
              </a:rPr>
              <a:t>лікарсЬхих</a:t>
            </a:r>
            <a:r>
              <a:rPr dirty="0" sz="1050" spc="-65">
                <a:latin typeface="Courier New"/>
                <a:cs typeface="Courier New"/>
              </a:rPr>
              <a:t> </a:t>
            </a:r>
            <a:r>
              <a:rPr dirty="0" sz="1050" spc="-125">
                <a:latin typeface="Courier New"/>
                <a:cs typeface="Courier New"/>
              </a:rPr>
              <a:t>засобів</a:t>
            </a:r>
            <a:r>
              <a:rPr dirty="0" sz="1050" spc="-85">
                <a:latin typeface="Courier New"/>
                <a:cs typeface="Courier New"/>
              </a:rPr>
              <a:t> </a:t>
            </a:r>
            <a:r>
              <a:rPr dirty="0" sz="1050" spc="-80">
                <a:latin typeface="Courier New"/>
                <a:cs typeface="Courier New"/>
              </a:rPr>
              <a:t>та</a:t>
            </a:r>
            <a:r>
              <a:rPr dirty="0" sz="1050" spc="-85">
                <a:latin typeface="Courier New"/>
                <a:cs typeface="Courier New"/>
              </a:rPr>
              <a:t> </a:t>
            </a:r>
            <a:r>
              <a:rPr dirty="0" sz="1050" spc="-10">
                <a:latin typeface="Courier New"/>
                <a:cs typeface="Courier New"/>
              </a:rPr>
              <a:t>коніролю</a:t>
            </a:r>
            <a:r>
              <a:rPr dirty="0" sz="1050" spc="-145">
                <a:latin typeface="Courier New"/>
                <a:cs typeface="Courier New"/>
              </a:rPr>
              <a:t> </a:t>
            </a:r>
            <a:r>
              <a:rPr dirty="0" sz="1050" spc="-130">
                <a:latin typeface="Courier New"/>
                <a:cs typeface="Courier New"/>
              </a:rPr>
              <a:t>за</a:t>
            </a:r>
            <a:r>
              <a:rPr dirty="0" sz="1050" spc="-75">
                <a:latin typeface="Courier New"/>
                <a:cs typeface="Courier New"/>
              </a:rPr>
              <a:t> </a:t>
            </a:r>
            <a:r>
              <a:rPr dirty="0" sz="1050">
                <a:latin typeface="Courier New"/>
                <a:cs typeface="Courier New"/>
              </a:rPr>
              <a:t>наркотиКамW</a:t>
            </a:r>
            <a:r>
              <a:rPr dirty="0" sz="1050" spc="15">
                <a:latin typeface="Courier New"/>
                <a:cs typeface="Courier New"/>
              </a:rPr>
              <a:t>  </a:t>
            </a:r>
            <a:r>
              <a:rPr dirty="0" sz="1050">
                <a:latin typeface="Courier New"/>
                <a:cs typeface="Courier New"/>
              </a:rPr>
              <a:t>Kl</a:t>
            </a:r>
            <a:r>
              <a:rPr dirty="0" sz="1050" spc="-55">
                <a:latin typeface="Courier New"/>
                <a:cs typeface="Courier New"/>
              </a:rPr>
              <a:t> </a:t>
            </a:r>
            <a:r>
              <a:rPr dirty="0" sz="1050" spc="-50">
                <a:latin typeface="Courier New"/>
                <a:cs typeface="Courier New"/>
              </a:rPr>
              <a:t>OROГ</a:t>
            </a:r>
            <a:r>
              <a:rPr dirty="0" sz="1050" spc="-80">
                <a:latin typeface="Courier New"/>
                <a:cs typeface="Courier New"/>
              </a:rPr>
              <a:t> </a:t>
            </a:r>
            <a:r>
              <a:rPr dirty="0" sz="1050" spc="-114">
                <a:latin typeface="Courier New"/>
                <a:cs typeface="Courier New"/>
              </a:rPr>
              <a:t>цдСькlТ</a:t>
            </a:r>
            <a:r>
              <a:rPr dirty="0" sz="1050" spc="210">
                <a:latin typeface="Courier New"/>
                <a:cs typeface="Courier New"/>
              </a:rPr>
              <a:t> </a:t>
            </a:r>
            <a:r>
              <a:rPr dirty="0" sz="1050" spc="-10">
                <a:latin typeface="Courier New"/>
                <a:cs typeface="Courier New"/>
              </a:rPr>
              <a:t>мGл9CTl</a:t>
            </a:r>
            <a:endParaRPr sz="1050">
              <a:latin typeface="Courier New"/>
              <a:cs typeface="Courier New"/>
            </a:endParaRPr>
          </a:p>
          <a:p>
            <a:pPr algn="just" marL="17145">
              <a:lnSpc>
                <a:spcPct val="100000"/>
              </a:lnSpc>
              <a:spcBef>
                <a:spcPts val="35"/>
              </a:spcBef>
            </a:pP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вниті</a:t>
            </a:r>
            <a:r>
              <a:rPr dirty="0" u="sng" sz="1150" spc="14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algn="just" marL="15240" marR="13335" indent="13970">
              <a:lnSpc>
                <a:spcPts val="1370"/>
              </a:lnSpc>
              <a:spcBef>
                <a:spcPts val="90"/>
              </a:spcBef>
            </a:pPr>
            <a:r>
              <a:rPr dirty="0" u="sng" sz="1150" spc="4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150" spc="19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150" spc="12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8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150" spc="18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поштою,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адресою: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вyл.</a:t>
            </a:r>
            <a:r>
              <a:rPr dirty="0" sz="1150" spc="5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Муеобрп,wен‹’ька,</a:t>
            </a:r>
            <a:r>
              <a:rPr dirty="0" sz="1150" spc="5" i="1">
                <a:latin typeface="Times New Roman"/>
                <a:cs typeface="Times New Roman"/>
              </a:rPr>
              <a:t> </a:t>
            </a:r>
            <a:r>
              <a:rPr dirty="0" sz="1150" spc="-25" i="1">
                <a:latin typeface="Times New Roman"/>
                <a:cs typeface="Times New Roman"/>
              </a:rPr>
              <a:t>2, </a:t>
            </a:r>
            <a:r>
              <a:rPr dirty="0" sz="1150" spc="10" b="1" i="1">
                <a:latin typeface="Times New Roman"/>
                <a:cs typeface="Times New Roman"/>
              </a:rPr>
              <a:t>м.</a:t>
            </a:r>
            <a:r>
              <a:rPr dirty="0" sz="1150" spc="110" b="1" i="1">
                <a:latin typeface="Times New Roman"/>
                <a:cs typeface="Times New Roman"/>
              </a:rPr>
              <a:t> </a:t>
            </a:r>
            <a:r>
              <a:rPr dirty="0" sz="1150" spc="10" b="1" i="1">
                <a:latin typeface="Times New Roman"/>
                <a:cs typeface="Times New Roman"/>
              </a:rPr>
              <a:t>Кропивницький,</a:t>
            </a:r>
            <a:r>
              <a:rPr dirty="0" sz="1150" spc="85" b="1" i="1">
                <a:latin typeface="Times New Roman"/>
                <a:cs typeface="Times New Roman"/>
              </a:rPr>
              <a:t> </a:t>
            </a:r>
            <a:r>
              <a:rPr dirty="0" sz="1150" spc="10" b="1" i="1">
                <a:latin typeface="Times New Roman"/>
                <a:cs typeface="Times New Roman"/>
              </a:rPr>
              <a:t>25306,</a:t>
            </a:r>
            <a:r>
              <a:rPr dirty="0" sz="1150" spc="120" b="1" i="1"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150" spc="7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150">
              <a:latin typeface="Times New Roman"/>
              <a:cs typeface="Times New Roman"/>
            </a:endParaRPr>
          </a:p>
          <a:p>
            <a:pPr algn="just" marL="374650">
              <a:lnSpc>
                <a:spcPts val="135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2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5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капантин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накладноі’;</a:t>
            </a:r>
            <a:endParaRPr sz="1200">
              <a:latin typeface="Times New Roman"/>
              <a:cs typeface="Times New Roman"/>
            </a:endParaRPr>
          </a:p>
          <a:p>
            <a:pPr algn="just" marL="377190">
              <a:lnSpc>
                <a:spcPct val="100000"/>
              </a:lnSpc>
            </a:pPr>
            <a:r>
              <a:rPr dirty="0" sz="1150">
                <a:latin typeface="Times New Roman"/>
                <a:cs typeface="Times New Roman"/>
              </a:rPr>
              <a:t>6)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C1C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105">
                <a:uFill>
                  <a:solidFill>
                    <a:srgbClr val="13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C1C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150" spc="235">
                <a:uFill>
                  <a:solidFill>
                    <a:srgbClr val="13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C1C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додаються: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накладної:</a:t>
            </a:r>
            <a:endParaRPr sz="1150">
              <a:latin typeface="Times New Roman"/>
              <a:cs typeface="Times New Roman"/>
            </a:endParaRPr>
          </a:p>
          <a:p>
            <a:pPr algn="just" marL="3385185">
              <a:lnSpc>
                <a:spcPct val="100000"/>
              </a:lnSpc>
              <a:spcBef>
                <a:spcPts val="10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16510" marR="8890" indent="356870">
              <a:lnSpc>
                <a:spcPct val="102200"/>
              </a:lnSpc>
              <a:spcBef>
                <a:spcPts val="35"/>
              </a:spcBef>
            </a:pPr>
            <a:r>
              <a:rPr dirty="0" sz="1100" spc="25">
                <a:latin typeface="Times New Roman"/>
                <a:cs typeface="Times New Roman"/>
              </a:rPr>
              <a:t>в)</a:t>
            </a:r>
            <a:r>
              <a:rPr dirty="0" sz="1100" spc="500">
                <a:latin typeface="Times New Roman"/>
                <a:cs typeface="Times New Roman"/>
              </a:rPr>
              <a:t> </a:t>
            </a:r>
            <a:r>
              <a:rPr dirty="0" u="sng" sz="1100" spc="5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00" spc="54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3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00" spc="62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2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00" spc="6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1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00" spc="56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1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ліка</a:t>
            </a:r>
            <a:r>
              <a:rPr dirty="0" u="sng" sz="1100" spc="3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1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зського</a:t>
            </a:r>
            <a:r>
              <a:rPr dirty="0" u="sng" sz="1100" spc="58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00" spc="67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00" spc="64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9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00" spc="-4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3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гилі</a:t>
            </a:r>
            <a:r>
              <a:rPr dirty="0" u="sng" sz="1100" spc="-2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2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іацік›</a:t>
            </a:r>
            <a:r>
              <a:rPr dirty="0" u="sng" sz="11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100" spc="-8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aб‹4</a:t>
            </a:r>
            <a:r>
              <a:rPr dirty="0" u="sng" sz="1100" spc="78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9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iN</a:t>
            </a:r>
            <a:r>
              <a:rPr dirty="0" u="sng" sz="1100" spc="-3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6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Гl</a:t>
            </a:r>
            <a:r>
              <a:rPr dirty="0" u="sng" sz="1100" spc="-5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34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ПЕС</a:t>
            </a:r>
            <a:r>
              <a:rPr dirty="0" u="sng" sz="1100" spc="-4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37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Н</a:t>
            </a:r>
            <a:r>
              <a:rPr dirty="0" u="sng" sz="1100" spc="-9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39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Н</a:t>
            </a:r>
            <a:r>
              <a:rPr dirty="0" u="sng" sz="1100" spc="-6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6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Я,</a:t>
            </a:r>
            <a:r>
              <a:rPr dirty="0" sz="1100" spc="-90">
                <a:latin typeface="Times New Roman"/>
                <a:cs typeface="Times New Roman"/>
              </a:rPr>
              <a:t> </a:t>
            </a:r>
            <a:r>
              <a:rPr dirty="0" u="sng" sz="1150" spc="2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19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6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150" spc="52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Державну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службу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-5">
                <a:solidFill>
                  <a:srgbClr val="010013"/>
                </a:solidFill>
                <a:latin typeface="Times New Roman"/>
                <a:cs typeface="Times New Roman"/>
              </a:rPr>
              <a:t>з</a:t>
            </a:r>
            <a:r>
              <a:rPr dirty="0" sz="1150" spc="395">
                <a:solidFill>
                  <a:srgbClr val="010013"/>
                </a:solidFill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лікарських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засобі</a:t>
            </a:r>
            <a:r>
              <a:rPr dirty="0" sz="1150">
                <a:latin typeface="Times New Roman"/>
                <a:cs typeface="Times New Roman"/>
              </a:rPr>
              <a:t>я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та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контрол</a:t>
            </a:r>
            <a:r>
              <a:rPr dirty="0" sz="1150">
                <a:latin typeface="Times New Roman"/>
                <a:cs typeface="Times New Roman"/>
              </a:rPr>
              <a:t>ю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за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наркотиками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у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Кіровоградській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області</a:t>
            </a:r>
            <a:r>
              <a:rPr dirty="0" sz="1100" spc="44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та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надати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копію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</a:t>
            </a:r>
            <a:r>
              <a:rPr dirty="0" sz="1100" spc="-16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б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 spc="-170">
                <a:latin typeface="Times New Roman"/>
                <a:cs typeface="Times New Roman"/>
              </a:rPr>
              <a:t>TKORt3l’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 spc="-210">
                <a:latin typeface="Times New Roman"/>
                <a:cs typeface="Times New Roman"/>
              </a:rPr>
              <a:t>HПK.Чft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70">
                <a:latin typeface="Times New Roman"/>
                <a:cs typeface="Times New Roman"/>
              </a:rPr>
              <a:t>ЗНОІ</a:t>
            </a:r>
            <a:endParaRPr sz="1100">
              <a:latin typeface="Times New Roman"/>
              <a:cs typeface="Times New Roman"/>
            </a:endParaRPr>
          </a:p>
          <a:p>
            <a:pPr algn="just" marL="18415" marR="5080" indent="355600">
              <a:lnSpc>
                <a:spcPts val="1390"/>
              </a:lnSpc>
              <a:spcBef>
                <a:spcPts val="35"/>
              </a:spcBef>
            </a:pPr>
            <a:r>
              <a:rPr dirty="0" sz="1150" spc="20">
                <a:latin typeface="Times New Roman"/>
                <a:cs typeface="Times New Roman"/>
              </a:rPr>
              <a:t>При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 spc="20">
                <a:latin typeface="Times New Roman"/>
                <a:cs typeface="Times New Roman"/>
              </a:rPr>
              <a:t>наступних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поставках</a:t>
            </a:r>
            <a:r>
              <a:rPr dirty="0" sz="1150" spc="5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5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вказаних</a:t>
            </a:r>
            <a:r>
              <a:rPr dirty="0" sz="1150" spc="560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у</a:t>
            </a:r>
            <a:r>
              <a:rPr dirty="0" sz="1150" spc="535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рознорядженнях,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 spc="-15">
                <a:latin typeface="Times New Roman"/>
                <a:cs typeface="Times New Roman"/>
              </a:rPr>
              <a:t>cy6’с</a:t>
            </a:r>
            <a:r>
              <a:rPr dirty="0" sz="1150" spc="-114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к</a:t>
            </a:r>
            <a:r>
              <a:rPr dirty="0" sz="1150" spc="-125">
                <a:latin typeface="Times New Roman"/>
                <a:cs typeface="Times New Roman"/>
              </a:rPr>
              <a:t> </a:t>
            </a:r>
            <a:r>
              <a:rPr dirty="0" sz="1150" spc="-65">
                <a:latin typeface="Times New Roman"/>
                <a:cs typeface="Times New Roman"/>
              </a:rPr>
              <a:t>i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господарювання</a:t>
            </a:r>
            <a:r>
              <a:rPr dirty="0" sz="1150" spc="7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повинен</a:t>
            </a:r>
            <a:r>
              <a:rPr dirty="0" sz="1150" spc="8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вжити</a:t>
            </a:r>
            <a:r>
              <a:rPr dirty="0" sz="1150" spc="795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заході</a:t>
            </a:r>
            <a:r>
              <a:rPr dirty="0" sz="1150">
                <a:latin typeface="Times New Roman"/>
                <a:cs typeface="Times New Roman"/>
              </a:rPr>
              <a:t>в</a:t>
            </a:r>
            <a:r>
              <a:rPr dirty="0" sz="1150" spc="8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8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запобігання</a:t>
            </a:r>
            <a:r>
              <a:rPr dirty="0" sz="1150" spc="92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придбання,</a:t>
            </a:r>
            <a:r>
              <a:rPr dirty="0" sz="1150" spc="79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рсалізаніі’</a:t>
            </a:r>
            <a:r>
              <a:rPr dirty="0" sz="1150" spc="73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та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застосування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лікарських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засобів.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зазначених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у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20">
                <a:latin typeface="Times New Roman"/>
                <a:cs typeface="Times New Roman"/>
              </a:rPr>
              <a:t>розпорядженнях.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3438" y="4946395"/>
            <a:ext cx="6476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28427" y="6541007"/>
            <a:ext cx="6134735" cy="2127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72745">
              <a:lnSpc>
                <a:spcPct val="100000"/>
              </a:lnSpc>
              <a:spcBef>
                <a:spcPts val="100"/>
              </a:spcBef>
            </a:pPr>
            <a:r>
              <a:rPr dirty="0" u="heavy" sz="1100" spc="7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heavy" sz="1100" spc="13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00" spc="8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випаqку</a:t>
            </a:r>
            <a:r>
              <a:rPr dirty="0" u="heavy" sz="1100" spc="19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00" b="1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відсутпості</a:t>
            </a:r>
            <a:r>
              <a:rPr dirty="0" sz="1100" spc="215" b="1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лікарських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засоСів,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sказаних</a:t>
            </a:r>
            <a:r>
              <a:rPr dirty="0" sz="1100" spc="2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gозпојэяЈженнях</a:t>
            </a:r>
            <a:r>
              <a:rPr dirty="0" sz="1100" spc="19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чіі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 spc="-40">
                <a:latin typeface="Times New Roman"/>
                <a:cs typeface="Times New Roman"/>
              </a:rPr>
              <a:t>.nïжcтсx</a:t>
            </a: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0"/>
              </a:spcBef>
            </a:pP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відповірі</a:t>
            </a:r>
            <a:r>
              <a:rPr dirty="0" u="sng" sz="1150" spc="17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5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письмовомщ</a:t>
            </a:r>
            <a:r>
              <a:rPr dirty="0" sz="1150" spc="15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иадавати</a:t>
            </a:r>
            <a:r>
              <a:rPr dirty="0" u="sng" sz="1150" spc="16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яе</a:t>
            </a:r>
            <a:r>
              <a:rPr dirty="0" u="sng" sz="1150" spc="6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2700" marR="5080" indent="359410">
              <a:lnSpc>
                <a:spcPct val="9910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Одночасно</a:t>
            </a:r>
            <a:r>
              <a:rPr dirty="0" sz="1150" spc="20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нагадуемо,</a:t>
            </a:r>
            <a:r>
              <a:rPr dirty="0" sz="1150" spc="1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розпорядженнями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листами</a:t>
            </a:r>
            <a:r>
              <a:rPr dirty="0" sz="1150" spc="1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225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можна </a:t>
            </a:r>
            <a:r>
              <a:rPr dirty="0" sz="1150">
                <a:latin typeface="Times New Roman"/>
                <a:cs typeface="Times New Roman"/>
              </a:rPr>
              <a:t>ознайомитися</a:t>
            </a:r>
            <a:r>
              <a:rPr dirty="0" sz="1150" spc="4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оt§іційному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вебсайті</a:t>
            </a:r>
            <a:r>
              <a:rPr dirty="0" sz="1150" spc="3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3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250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85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(</a:t>
            </a:r>
            <a:r>
              <a:rPr dirty="0" sz="1150">
                <a:latin typeface="Times New Roman"/>
                <a:cs typeface="Times New Roman"/>
                <a:hlinkClick r:id="rId8"/>
              </a:rPr>
              <a:t>https://www.dls.gov.us</a:t>
            </a:r>
            <a:r>
              <a:rPr dirty="0" sz="1150">
                <a:latin typeface="Times New Roman"/>
                <a:cs typeface="Times New Roman"/>
              </a:rPr>
              <a:t>)</a:t>
            </a:r>
            <a:r>
              <a:rPr dirty="0" sz="1150" spc="480">
                <a:latin typeface="Times New Roman"/>
                <a:cs typeface="Times New Roman"/>
              </a:rPr>
              <a:t>  </a:t>
            </a:r>
            <a:r>
              <a:rPr dirty="0" sz="1150">
                <a:solidFill>
                  <a:srgbClr val="28264B"/>
                </a:solidFill>
                <a:latin typeface="Times New Roman"/>
                <a:cs typeface="Times New Roman"/>
              </a:rPr>
              <a:t>в</a:t>
            </a:r>
            <a:r>
              <a:rPr dirty="0" sz="1150" spc="250">
                <a:solidFill>
                  <a:srgbClr val="28264B"/>
                </a:solidFill>
                <a:latin typeface="Times New Roman"/>
                <a:cs typeface="Times New Roman"/>
              </a:rPr>
              <a:t>   </a:t>
            </a:r>
            <a:r>
              <a:rPr dirty="0" sz="1150" spc="-10">
                <a:latin typeface="Times New Roman"/>
                <a:cs typeface="Times New Roman"/>
              </a:rPr>
              <a:t>розділ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30303"/>
                </a:solidFill>
                <a:latin typeface="Times New Roman"/>
                <a:cs typeface="Times New Roman"/>
              </a:rPr>
              <a:t>i</a:t>
            </a:r>
            <a:r>
              <a:rPr dirty="0" sz="1150" spc="300">
                <a:solidFill>
                  <a:srgbClr val="030303"/>
                </a:solidFill>
                <a:latin typeface="Times New Roman"/>
                <a:cs typeface="Times New Roman"/>
              </a:rPr>
              <a:t>   </a:t>
            </a:r>
            <a:r>
              <a:rPr dirty="0" sz="1150" spc="-25">
                <a:latin typeface="Times New Roman"/>
                <a:cs typeface="Times New Roman"/>
              </a:rPr>
              <a:t>РОЗПО</a:t>
            </a:r>
            <a:r>
              <a:rPr dirty="0" sz="1150" spc="-40">
                <a:latin typeface="Times New Roman"/>
                <a:cs typeface="Times New Roman"/>
              </a:rPr>
              <a:t> РЯДЖ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170">
                <a:latin typeface="Times New Roman"/>
                <a:cs typeface="Times New Roman"/>
              </a:rPr>
              <a:t>ЕН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НЯ </a:t>
            </a:r>
            <a:r>
              <a:rPr dirty="0" sz="1150" spc="-10">
                <a:latin typeface="Times New Roman"/>
                <a:cs typeface="Times New Roman"/>
              </a:rPr>
              <a:t>ДЕРЖЛІКСЛУЖБИ.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5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</a:pPr>
            <a:r>
              <a:rPr dirty="0" sz="1150" spc="-10">
                <a:latin typeface="Times New Roman"/>
                <a:cs typeface="Times New Roman"/>
              </a:rPr>
              <a:t>Додатки:</a:t>
            </a:r>
            <a:endParaRPr sz="1150">
              <a:latin typeface="Times New Roman"/>
              <a:cs typeface="Times New Roman"/>
            </a:endParaRPr>
          </a:p>
          <a:p>
            <a:pPr marL="455930" marR="88265" indent="-215265">
              <a:lnSpc>
                <a:spcPts val="1370"/>
              </a:lnSpc>
              <a:spcBef>
                <a:spcPts val="70"/>
              </a:spcBef>
              <a:buAutoNum type="arabicPeriod"/>
              <a:tabLst>
                <a:tab pos="474345" algn="l"/>
              </a:tabLst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0011C"/>
                </a:solidFill>
                <a:latin typeface="Times New Roman"/>
                <a:cs typeface="Times New Roman"/>
              </a:rPr>
              <a:t>з</a:t>
            </a:r>
            <a:r>
              <a:rPr dirty="0" sz="1150" spc="70">
                <a:solidFill>
                  <a:srgbClr val="00011C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кон</a:t>
            </a:r>
            <a:r>
              <a:rPr dirty="0" sz="1150" spc="-70">
                <a:latin typeface="Times New Roman"/>
                <a:cs typeface="Times New Roman"/>
              </a:rPr>
              <a:t> </a:t>
            </a:r>
            <a:r>
              <a:rPr dirty="0" sz="1150" spc="-110">
                <a:latin typeface="Times New Roman"/>
                <a:cs typeface="Times New Roman"/>
              </a:rPr>
              <a:t>г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волю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 spc="-25">
                <a:latin typeface="Times New Roman"/>
                <a:cs typeface="Times New Roman"/>
              </a:rPr>
              <a:t>	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02.04.2026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N•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172-001.2/002.0/17—</a:t>
            </a:r>
            <a:r>
              <a:rPr dirty="0" sz="1150">
                <a:latin typeface="Times New Roman"/>
                <a:cs typeface="Times New Roman"/>
              </a:rPr>
              <a:t>26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26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I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арк.:</a:t>
            </a:r>
            <a:endParaRPr sz="1150">
              <a:latin typeface="Times New Roman"/>
              <a:cs typeface="Times New Roman"/>
            </a:endParaRPr>
          </a:p>
          <a:p>
            <a:pPr marL="462280" indent="-219710">
              <a:lnSpc>
                <a:spcPts val="1355"/>
              </a:lnSpc>
              <a:buAutoNum type="arabicPeriod"/>
              <a:tabLst>
                <a:tab pos="46228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службИ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YE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175">
                <a:latin typeface="Times New Roman"/>
                <a:cs typeface="Times New Roman"/>
              </a:rPr>
              <a:t>dÏHИ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40">
                <a:latin typeface="Times New Roman"/>
                <a:cs typeface="Times New Roman"/>
              </a:rPr>
              <a:t>лікарСЬгих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засобів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контролю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471170">
              <a:lnSpc>
                <a:spcPct val="100000"/>
              </a:lnSpc>
            </a:pP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02.04.2026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173-001.2/002.0/17-26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арк..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30280" y="9171178"/>
            <a:ext cx="137985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Times New Roman"/>
                <a:cs typeface="Times New Roman"/>
              </a:rPr>
              <a:t>Начальник</a:t>
            </a:r>
            <a:r>
              <a:rPr dirty="0" sz="1150" spc="42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служби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28659" y="9955021"/>
            <a:ext cx="168275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Остапенко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Валентина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32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14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41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600430" y="9171178"/>
            <a:ext cx="137668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364536" y="10117835"/>
            <a:ext cx="2322195" cy="4483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055">
              <a:lnSpc>
                <a:spcPts val="940"/>
              </a:lnSpc>
              <a:spcBef>
                <a:spcPts val="100"/>
              </a:spcBef>
            </a:pPr>
            <a:r>
              <a:rPr dirty="0" sz="800" spc="-35">
                <a:latin typeface="Courier New"/>
                <a:cs typeface="Courier New"/>
              </a:rPr>
              <a:t>«оркоіпкз«)</a:t>
            </a:r>
            <a:r>
              <a:rPr dirty="0" sz="800" spc="-215">
                <a:latin typeface="Courier New"/>
                <a:cs typeface="Courier New"/>
              </a:rPr>
              <a:t> </a:t>
            </a:r>
            <a:r>
              <a:rPr dirty="0" sz="800" spc="-80">
                <a:latin typeface="Courier New"/>
                <a:cs typeface="Courier New"/>
              </a:rPr>
              <a:t>Kipoeorp,</a:t>
            </a:r>
            <a:r>
              <a:rPr dirty="0" sz="800" spc="80">
                <a:latin typeface="Courier New"/>
                <a:cs typeface="Courier New"/>
              </a:rPr>
              <a:t> </a:t>
            </a:r>
            <a:r>
              <a:rPr dirty="0" sz="800" spc="-10">
                <a:latin typeface="Courier New"/>
                <a:cs typeface="Courier New"/>
              </a:rPr>
              <a:t>ькііобласL</a:t>
            </a:r>
            <a:endParaRPr sz="800">
              <a:latin typeface="Courier New"/>
              <a:cs typeface="Courier New"/>
            </a:endParaRPr>
          </a:p>
          <a:p>
            <a:pPr marL="38100">
              <a:lnSpc>
                <a:spcPts val="770"/>
              </a:lnSpc>
            </a:pPr>
            <a:r>
              <a:rPr dirty="0" baseline="3968" sz="1050" spc="-15">
                <a:latin typeface="Courier New"/>
                <a:cs typeface="Courier New"/>
              </a:rPr>
              <a:t>:Y‹h01)1.</a:t>
            </a:r>
            <a:r>
              <a:rPr dirty="0" sz="700" spc="-10">
                <a:latin typeface="Courier New"/>
                <a:cs typeface="Courier New"/>
              </a:rPr>
              <a:t>l</a:t>
            </a:r>
            <a:r>
              <a:rPr dirty="0" baseline="3968" sz="1050" spc="-15">
                <a:latin typeface="Courier New"/>
                <a:cs typeface="Courier New"/>
              </a:rPr>
              <a:t>(l()0ïl2%h</a:t>
            </a:r>
            <a:r>
              <a:rPr dirty="0" baseline="3968" sz="1050" spc="-209">
                <a:latin typeface="Courier New"/>
                <a:cs typeface="Courier New"/>
              </a:rPr>
              <a:t> </a:t>
            </a:r>
            <a:r>
              <a:rPr dirty="0" baseline="3968" sz="1050" spc="-15">
                <a:latin typeface="Courier New"/>
                <a:cs typeface="Courier New"/>
              </a:rPr>
              <a:t>пlі0З(4Ш(?С</a:t>
            </a:r>
            <a:endParaRPr baseline="3968" sz="1050">
              <a:latin typeface="Courier New"/>
              <a:cs typeface="Courier New"/>
            </a:endParaRPr>
          </a:p>
          <a:p>
            <a:pPr marL="62865">
              <a:lnSpc>
                <a:spcPts val="755"/>
              </a:lnSpc>
            </a:pPr>
            <a:r>
              <a:rPr dirty="0" sz="700" spc="-165">
                <a:latin typeface="Courier New"/>
                <a:cs typeface="Courier New"/>
              </a:rPr>
              <a:t>Kl'll:11:‹n‹|ii</a:t>
            </a:r>
            <a:r>
              <a:rPr dirty="0" sz="700" spc="135">
                <a:latin typeface="Courier New"/>
                <a:cs typeface="Courier New"/>
              </a:rPr>
              <a:t> </a:t>
            </a:r>
            <a:r>
              <a:rPr dirty="0" sz="700" spc="-45">
                <a:latin typeface="Courier New"/>
                <a:cs typeface="Courier New"/>
              </a:rPr>
              <a:t>un:.11\</a:t>
            </a:r>
            <a:r>
              <a:rPr dirty="0" sz="700" spc="-85">
                <a:latin typeface="Courier New"/>
                <a:cs typeface="Courier New"/>
              </a:rPr>
              <a:t> </a:t>
            </a:r>
            <a:r>
              <a:rPr dirty="0" sz="700" spc="-75">
                <a:latin typeface="Courier New"/>
                <a:cs typeface="Courier New"/>
              </a:rPr>
              <a:t>(lX(l42l)?f,ll):;'</a:t>
            </a:r>
            <a:endParaRPr sz="700">
              <a:latin typeface="Courier New"/>
              <a:cs typeface="Courier New"/>
            </a:endParaRPr>
          </a:p>
          <a:p>
            <a:pPr marL="59690">
              <a:lnSpc>
                <a:spcPts val="865"/>
              </a:lnSpc>
            </a:pPr>
            <a:r>
              <a:rPr dirty="0" sz="750">
                <a:latin typeface="Courier New"/>
                <a:cs typeface="Courier New"/>
              </a:rPr>
              <a:t>1£AAV</a:t>
            </a:r>
            <a:r>
              <a:rPr dirty="0" sz="750" spc="260">
                <a:latin typeface="Courier New"/>
                <a:cs typeface="Courier New"/>
              </a:rPr>
              <a:t>  </a:t>
            </a:r>
            <a:r>
              <a:rPr dirty="0" sz="750" spc="-10">
                <a:latin typeface="Courier New"/>
                <a:cs typeface="Courier New"/>
              </a:rPr>
              <a:t>h1NkV4UU4Ш)W(Ю3H4llFtw)b</a:t>
            </a:r>
            <a:r>
              <a:rPr dirty="0" baseline="7407" sz="1125" spc="-15">
                <a:latin typeface="Courier New"/>
                <a:cs typeface="Courier New"/>
              </a:rPr>
              <a:t>;</a:t>
            </a:r>
            <a:r>
              <a:rPr dirty="0" sz="750" spc="-10">
                <a:latin typeface="Courier New"/>
                <a:cs typeface="Courier New"/>
              </a:rPr>
              <a:t>lЛX)</a:t>
            </a:r>
            <a:endParaRPr sz="7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41064" y="188975"/>
            <a:ext cx="445008" cy="61264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26207" y="10165079"/>
            <a:ext cx="1868423" cy="2590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96711" y="10354055"/>
            <a:ext cx="1801367" cy="19202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258082" y="824229"/>
            <a:ext cx="5797550" cy="1137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7780">
              <a:lnSpc>
                <a:spcPts val="1685"/>
              </a:lnSpc>
              <a:spcBef>
                <a:spcPts val="100"/>
              </a:spcBef>
            </a:pPr>
            <a:r>
              <a:rPr dirty="0" sz="1450" spc="-55" b="1">
                <a:latin typeface="Times New Roman"/>
                <a:cs typeface="Times New Roman"/>
              </a:rPr>
              <a:t>ДЕРЖАВНА</a:t>
            </a:r>
            <a:r>
              <a:rPr dirty="0" sz="1450" spc="-25" b="1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СЛУЖБА</a:t>
            </a:r>
            <a:r>
              <a:rPr dirty="0" sz="1450" b="1">
                <a:latin typeface="Times New Roman"/>
                <a:cs typeface="Times New Roman"/>
              </a:rPr>
              <a:t> </a:t>
            </a:r>
            <a:r>
              <a:rPr dirty="0" sz="1450" spc="-25" b="1">
                <a:latin typeface="Times New Roman"/>
                <a:cs typeface="Times New Roman"/>
              </a:rPr>
              <a:t>УЕРАЇНИ</a:t>
            </a:r>
            <a:r>
              <a:rPr dirty="0" sz="1450" spc="20" b="1">
                <a:latin typeface="Times New Roman"/>
                <a:cs typeface="Times New Roman"/>
              </a:rPr>
              <a:t> </a:t>
            </a:r>
            <a:r>
              <a:rPr dirty="0" sz="1450" spc="50" b="1">
                <a:latin typeface="Times New Roman"/>
                <a:cs typeface="Times New Roman"/>
              </a:rPr>
              <a:t>3</a:t>
            </a:r>
            <a:r>
              <a:rPr dirty="0" sz="1450" spc="-90" b="1">
                <a:latin typeface="Times New Roman"/>
                <a:cs typeface="Times New Roman"/>
              </a:rPr>
              <a:t> </a:t>
            </a:r>
            <a:r>
              <a:rPr dirty="0" sz="1450" spc="-60" b="1">
                <a:latin typeface="Times New Roman"/>
                <a:cs typeface="Times New Roman"/>
              </a:rPr>
              <a:t>ЛІКАРСЬКИХ</a:t>
            </a:r>
            <a:r>
              <a:rPr dirty="0" sz="1450" spc="9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 marR="13970">
              <a:lnSpc>
                <a:spcPts val="162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НАРКОТИКАМИ</a:t>
            </a:r>
            <a:endParaRPr sz="1450">
              <a:latin typeface="Times New Roman"/>
              <a:cs typeface="Times New Roman"/>
            </a:endParaRPr>
          </a:p>
          <a:p>
            <a:pPr algn="ctr" marL="6985">
              <a:lnSpc>
                <a:spcPts val="1675"/>
              </a:lnSpc>
            </a:pPr>
            <a:r>
              <a:rPr dirty="0" sz="1450" spc="-10" b="1">
                <a:latin typeface="Times New Roman"/>
                <a:cs typeface="Times New Roman"/>
              </a:rPr>
              <a:t>(Держлікслужба)</a:t>
            </a:r>
            <a:endParaRPr sz="1450">
              <a:latin typeface="Times New Roman"/>
              <a:cs typeface="Times New Roman"/>
            </a:endParaRPr>
          </a:p>
          <a:p>
            <a:pPr algn="ctr" marL="12700" marR="5080">
              <a:lnSpc>
                <a:spcPts val="1300"/>
              </a:lnSpc>
              <a:spcBef>
                <a:spcPts val="1215"/>
              </a:spcBef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 03115,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dls@dls.цov.ua</a:t>
            </a:r>
            <a:r>
              <a:rPr dirty="0" sz="1150" spc="-20">
                <a:latin typeface="Times New Roman"/>
                <a:cs typeface="Times New Roman"/>
              </a:rPr>
              <a:t>, 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СДРПОУ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18691" y="2040381"/>
            <a:ext cx="264350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1100" algn="l"/>
                <a:tab pos="2629535" algn="l"/>
              </a:tabLst>
            </a:pPr>
            <a:r>
              <a:rPr dirty="0" u="sng" sz="14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50">
                <a:latin typeface="Courier New"/>
                <a:cs typeface="Courier New"/>
              </a:rPr>
              <a:t>№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54606" y="2067814"/>
            <a:ext cx="272351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93850" algn="l"/>
                <a:tab pos="2710180" algn="l"/>
              </a:tabLst>
            </a:pPr>
            <a:r>
              <a:rPr dirty="0" sz="1450">
                <a:latin typeface="Courier New"/>
                <a:cs typeface="Courier New"/>
              </a:rPr>
              <a:t>HaNe</a:t>
            </a:r>
            <a:r>
              <a:rPr dirty="0" sz="1450" spc="-170">
                <a:latin typeface="Courier New"/>
                <a:cs typeface="Courier New"/>
              </a:rPr>
              <a:t>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64217" y="2479293"/>
            <a:ext cx="2727960" cy="4451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00"/>
              </a:spcBef>
              <a:tabLst>
                <a:tab pos="1998980" algn="l"/>
              </a:tabLst>
            </a:pPr>
            <a:r>
              <a:rPr dirty="0" sz="1450" spc="-10" b="1">
                <a:latin typeface="Times New Roman"/>
                <a:cs typeface="Times New Roman"/>
              </a:rPr>
              <a:t>Берівникам</a:t>
            </a:r>
            <a:r>
              <a:rPr dirty="0" sz="1450" b="1">
                <a:latin typeface="Times New Roman"/>
                <a:cs typeface="Times New Roman"/>
              </a:rPr>
              <a:t>	</a:t>
            </a:r>
            <a:r>
              <a:rPr dirty="0" sz="1450" spc="-25" b="1">
                <a:latin typeface="Times New Roman"/>
                <a:cs typeface="Times New Roman"/>
              </a:rPr>
              <a:t>суб'сктів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590"/>
              </a:lnSpc>
            </a:pPr>
            <a:r>
              <a:rPr dirty="0" sz="1350" b="1">
                <a:latin typeface="Times New Roman"/>
                <a:cs typeface="Times New Roman"/>
              </a:rPr>
              <a:t>господарювання,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які</a:t>
            </a:r>
            <a:r>
              <a:rPr dirty="0" sz="1350" spc="4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02919" y="2878581"/>
            <a:ext cx="140271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1120" algn="l"/>
              </a:tabLst>
            </a:pPr>
            <a:r>
              <a:rPr dirty="0" sz="1450" spc="-10" b="1">
                <a:latin typeface="Times New Roman"/>
                <a:cs typeface="Times New Roman"/>
              </a:rPr>
              <a:t>зберіганням</a:t>
            </a:r>
            <a:r>
              <a:rPr dirty="0" sz="1450" b="1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79756" y="3079750"/>
            <a:ext cx="90805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45" b="1">
                <a:latin typeface="Times New Roman"/>
                <a:cs typeface="Times New Roman"/>
              </a:rPr>
              <a:t>лікарських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66816" y="2878581"/>
            <a:ext cx="1185545" cy="64643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3335" marR="5080" indent="-1270">
              <a:lnSpc>
                <a:spcPts val="1580"/>
              </a:lnSpc>
              <a:spcBef>
                <a:spcPts val="285"/>
              </a:spcBef>
            </a:pPr>
            <a:r>
              <a:rPr dirty="0" sz="1450" spc="-10" b="1">
                <a:latin typeface="Times New Roman"/>
                <a:cs typeface="Times New Roman"/>
              </a:rPr>
              <a:t>реалізацісю, </a:t>
            </a:r>
            <a:r>
              <a:rPr dirty="0" sz="1450" spc="-55" b="1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8929" y="3708145"/>
            <a:ext cx="6041390" cy="5839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30245">
              <a:lnSpc>
                <a:spcPts val="1550"/>
              </a:lnSpc>
              <a:spcBef>
                <a:spcPts val="100"/>
              </a:spcBef>
              <a:tabLst>
                <a:tab pos="4681220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Еерівникам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територіальних</a:t>
            </a:r>
            <a:endParaRPr sz="1350">
              <a:latin typeface="Times New Roman"/>
              <a:cs typeface="Times New Roman"/>
            </a:endParaRPr>
          </a:p>
          <a:p>
            <a:pPr marL="3230245">
              <a:lnSpc>
                <a:spcPts val="1670"/>
              </a:lnSpc>
            </a:pPr>
            <a:r>
              <a:rPr dirty="0" sz="1450" spc="-35" b="1">
                <a:latin typeface="Times New Roman"/>
                <a:cs typeface="Times New Roman"/>
              </a:rPr>
              <a:t>органів</a:t>
            </a:r>
            <a:r>
              <a:rPr dirty="0" sz="1450" spc="-2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Держлікслужби</a:t>
            </a:r>
            <a:endParaRPr sz="1450">
              <a:latin typeface="Times New Roman"/>
              <a:cs typeface="Times New Roman"/>
            </a:endParaRPr>
          </a:p>
          <a:p>
            <a:pPr algn="ctr" marR="28575">
              <a:lnSpc>
                <a:spcPct val="100000"/>
              </a:lnSpc>
              <a:spcBef>
                <a:spcPts val="1020"/>
              </a:spcBef>
            </a:pPr>
            <a:r>
              <a:rPr dirty="0" sz="1450" spc="-10" b="1">
                <a:latin typeface="Times New Roman"/>
                <a:cs typeface="Times New Roman"/>
              </a:rPr>
              <a:t>РОЗПОРЯДЖЕННЯ</a:t>
            </a:r>
            <a:endParaRPr sz="1450">
              <a:latin typeface="Times New Roman"/>
              <a:cs typeface="Times New Roman"/>
            </a:endParaRPr>
          </a:p>
          <a:p>
            <a:pPr algn="just" marL="460375">
              <a:lnSpc>
                <a:spcPts val="1675"/>
              </a:lnSpc>
              <a:spcBef>
                <a:spcPts val="969"/>
              </a:spcBef>
            </a:pPr>
            <a:r>
              <a:rPr dirty="0" sz="1450" spc="-10">
                <a:latin typeface="Times New Roman"/>
                <a:cs typeface="Times New Roman"/>
              </a:rPr>
              <a:t>Відповідно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Конституцїі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України,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статей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15,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22,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endParaRPr sz="1450">
              <a:latin typeface="Times New Roman"/>
              <a:cs typeface="Times New Roman"/>
            </a:endParaRPr>
          </a:p>
          <a:p>
            <a:pPr algn="just" marL="12700" marR="8255" indent="-635">
              <a:lnSpc>
                <a:spcPct val="92700"/>
              </a:lnSpc>
              <a:spcBef>
                <a:spcPts val="60"/>
              </a:spcBef>
            </a:pPr>
            <a:r>
              <a:rPr dirty="0" sz="1450" spc="-45">
                <a:latin typeface="Times New Roman"/>
                <a:cs typeface="Times New Roman"/>
              </a:rPr>
              <a:t>«Основи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законодавства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Украіни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про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охорону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здоров'я»,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статей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15,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17,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70">
                <a:latin typeface="Times New Roman"/>
                <a:cs typeface="Times New Roman"/>
              </a:rPr>
              <a:t>21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Закону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Украіни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«Про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лікарські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засоби»,</a:t>
            </a:r>
            <a:r>
              <a:rPr dirty="0" sz="1450" spc="29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Положения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про</a:t>
            </a:r>
            <a:r>
              <a:rPr dirty="0" sz="1450" spc="29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Державну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службу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Украіни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засобів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контролю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</a:t>
            </a:r>
            <a:r>
              <a:rPr dirty="0" sz="1450" spc="13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наркотиками,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затвердженого</a:t>
            </a:r>
            <a:r>
              <a:rPr dirty="0" sz="1450" spc="29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постановою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Кабінету</a:t>
            </a:r>
            <a:r>
              <a:rPr dirty="0" sz="1450" spc="69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Міністрів</a:t>
            </a:r>
            <a:r>
              <a:rPr dirty="0" sz="1450" spc="71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>
                <a:latin typeface="Times New Roman"/>
                <a:cs typeface="Times New Roman"/>
              </a:rPr>
              <a:t>  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64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12.08.2015</a:t>
            </a:r>
            <a:r>
              <a:rPr dirty="0" sz="1450" spc="76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93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647,</a:t>
            </a:r>
            <a:r>
              <a:rPr dirty="0" sz="1450" spc="6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Порядку</a:t>
            </a:r>
            <a:r>
              <a:rPr dirty="0" sz="1450" spc="70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здійснення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державного</a:t>
            </a:r>
            <a:r>
              <a:rPr dirty="0" sz="1450" spc="575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контролю</a:t>
            </a:r>
            <a:r>
              <a:rPr dirty="0" sz="1450" spc="5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якості</a:t>
            </a:r>
            <a:r>
              <a:rPr dirty="0" sz="1450" spc="50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52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засобів,</a:t>
            </a:r>
            <a:r>
              <a:rPr dirty="0" sz="1450" spc="48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що</a:t>
            </a:r>
            <a:r>
              <a:rPr dirty="0" sz="1450" spc="45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ввозяться</a:t>
            </a:r>
            <a:r>
              <a:rPr dirty="0" sz="1450" spc="54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в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Україну,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затвердженого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постановою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Кабінету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Міністрів</a:t>
            </a:r>
            <a:r>
              <a:rPr dirty="0" sz="1450" spc="13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14.09.2005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902,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пункту</a:t>
            </a:r>
            <a:r>
              <a:rPr dirty="0" sz="1450" spc="116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3.2.3</a:t>
            </a:r>
            <a:r>
              <a:rPr dirty="0" sz="1450" spc="11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Порядку</a:t>
            </a:r>
            <a:r>
              <a:rPr dirty="0" sz="1450" spc="118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встановлення</a:t>
            </a:r>
            <a:r>
              <a:rPr dirty="0" sz="1450" spc="118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заборони</a:t>
            </a:r>
            <a:r>
              <a:rPr dirty="0" sz="1450" spc="113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(тимчасової</a:t>
            </a:r>
            <a:r>
              <a:rPr dirty="0" sz="1450" spc="116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заборони)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поновлення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обігу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33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засобів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території</a:t>
            </a:r>
            <a:r>
              <a:rPr dirty="0" sz="1450" spc="27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Украіни,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затвердженого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наказом</a:t>
            </a:r>
            <a:r>
              <a:rPr dirty="0" sz="1450" spc="75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Міністерства</a:t>
            </a:r>
            <a:r>
              <a:rPr dirty="0" sz="1450" spc="8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охорони</a:t>
            </a:r>
            <a:r>
              <a:rPr dirty="0" sz="1450" spc="77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здоров'я</a:t>
            </a:r>
            <a:r>
              <a:rPr dirty="0" sz="1450" spc="76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України</a:t>
            </a:r>
            <a:r>
              <a:rPr dirty="0" sz="1450" spc="7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66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22.11.2011</a:t>
            </a:r>
            <a:r>
              <a:rPr dirty="0" sz="1450" spc="795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100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809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(зі</a:t>
            </a:r>
            <a:r>
              <a:rPr dirty="0" sz="1450" spc="66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змінами),</a:t>
            </a:r>
            <a:r>
              <a:rPr dirty="0" sz="1450" spc="75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зареестрованого</a:t>
            </a:r>
            <a:r>
              <a:rPr dirty="0" sz="1450" spc="55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Міністерством</a:t>
            </a:r>
            <a:r>
              <a:rPr dirty="0" sz="1450" spc="77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юстиції</a:t>
            </a:r>
            <a:r>
              <a:rPr dirty="0" sz="1450" spc="74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>
                <a:latin typeface="Times New Roman"/>
                <a:cs typeface="Times New Roman"/>
              </a:rPr>
              <a:t>   </a:t>
            </a:r>
            <a:r>
              <a:rPr dirty="0" sz="1450" spc="-40">
                <a:latin typeface="Times New Roman"/>
                <a:cs typeface="Times New Roman"/>
              </a:rPr>
              <a:t>30.01.2012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220">
                <a:latin typeface="Times New Roman"/>
                <a:cs typeface="Times New Roman"/>
              </a:rPr>
              <a:t>Хв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126/20439,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Порядку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контролю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якості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лікарських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під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час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оптової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роздрібної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торгівлі,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затвердженого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 spc="-70">
                <a:latin typeface="Times New Roman"/>
                <a:cs typeface="Times New Roman"/>
              </a:rPr>
              <a:t>наказок[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Міністерства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охорони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здоров'я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України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29.09.2014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d77,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заресстрованого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Міністерством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юстиціі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26.11.2014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1515/26292,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Правил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утилізації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 </a:t>
            </a:r>
            <a:r>
              <a:rPr dirty="0" sz="1450" spc="-50">
                <a:latin typeface="Times New Roman"/>
                <a:cs typeface="Times New Roman"/>
              </a:rPr>
              <a:t>знищення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лікарських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засобів,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затверджених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наказом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Міністерства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охорони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здоров'я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24.04.2015</a:t>
            </a:r>
            <a:endParaRPr sz="1450">
              <a:latin typeface="Times New Roman"/>
              <a:cs typeface="Times New Roman"/>
            </a:endParaRPr>
          </a:p>
          <a:p>
            <a:pPr algn="just" marL="31115" marR="14604" indent="-2540">
              <a:lnSpc>
                <a:spcPts val="1610"/>
              </a:lnSpc>
              <a:spcBef>
                <a:spcPts val="30"/>
              </a:spcBef>
            </a:pP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242,</a:t>
            </a:r>
            <a:r>
              <a:rPr dirty="0" sz="1450" spc="13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заресстрованих</a:t>
            </a:r>
            <a:r>
              <a:rPr dirty="0" sz="1450" spc="14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Міністерством</a:t>
            </a:r>
            <a:r>
              <a:rPr dirty="0" sz="1450" spc="2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юсгиції</a:t>
            </a:r>
            <a:r>
              <a:rPr dirty="0" sz="1450" spc="18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21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165">
                <a:latin typeface="Times New Roman"/>
                <a:cs typeface="Times New Roman"/>
              </a:rPr>
              <a:t>  </a:t>
            </a:r>
            <a:r>
              <a:rPr dirty="0" sz="1450" spc="-30">
                <a:latin typeface="Times New Roman"/>
                <a:cs typeface="Times New Roman"/>
              </a:rPr>
              <a:t>18.05.2015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105">
                <a:latin typeface="Times New Roman"/>
                <a:cs typeface="Times New Roman"/>
              </a:rPr>
              <a:t> 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550/26995,</a:t>
            </a:r>
            <a:r>
              <a:rPr dirty="0" sz="1450" spc="1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13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підставі</a:t>
            </a:r>
            <a:r>
              <a:rPr dirty="0" sz="1450" spc="175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надходження</a:t>
            </a:r>
            <a:r>
              <a:rPr dirty="0" sz="1450" spc="21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міжнародного</a:t>
            </a:r>
            <a:r>
              <a:rPr dirty="0" sz="1450" spc="190">
                <a:latin typeface="Times New Roman"/>
                <a:cs typeface="Times New Roman"/>
              </a:rPr>
              <a:t>  </a:t>
            </a:r>
            <a:r>
              <a:rPr dirty="0" sz="1450" spc="-35">
                <a:latin typeface="Times New Roman"/>
                <a:cs typeface="Times New Roman"/>
              </a:rPr>
              <a:t>повідомлення</a:t>
            </a:r>
            <a:endParaRPr sz="1450">
              <a:latin typeface="Times New Roman"/>
              <a:cs typeface="Times New Roman"/>
            </a:endParaRPr>
          </a:p>
          <a:p>
            <a:pPr algn="just" marL="31115" marR="5080" indent="635">
              <a:lnSpc>
                <a:spcPts val="1610"/>
              </a:lnSpc>
              <a:spcBef>
                <a:spcPts val="20"/>
              </a:spcBef>
            </a:pP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регуляторного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органу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Німеччини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DE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ВУ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05/11/2026/1/1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щодо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відклику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обігу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лікарських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засобів,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виробництва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Dr.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Friedrich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Eberth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Arzneimittel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GmbH,</a:t>
            </a:r>
            <a:endParaRPr sz="1450">
              <a:latin typeface="Times New Roman"/>
              <a:cs typeface="Times New Roman"/>
            </a:endParaRPr>
          </a:p>
          <a:p>
            <a:pPr algn="just" marL="33020">
              <a:lnSpc>
                <a:spcPts val="1545"/>
              </a:lnSpc>
            </a:pPr>
            <a:r>
              <a:rPr dirty="0" sz="1450" spc="-10">
                <a:latin typeface="Times New Roman"/>
                <a:cs typeface="Times New Roman"/>
              </a:rPr>
              <a:t>Німеччина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внаслідок</a:t>
            </a:r>
            <a:r>
              <a:rPr dirty="0" sz="1450" spc="38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невідповідності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вимогам</a:t>
            </a:r>
            <a:r>
              <a:rPr dirty="0" sz="1450" spc="3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безпеки</a:t>
            </a:r>
            <a:r>
              <a:rPr dirty="0" sz="1450" spc="3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через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несвоечасне</a:t>
            </a:r>
            <a:endParaRPr sz="1450">
              <a:latin typeface="Times New Roman"/>
              <a:cs typeface="Times New Roman"/>
            </a:endParaRPr>
          </a:p>
          <a:p>
            <a:pPr algn="just" marL="31750" marR="5080" indent="1270">
              <a:lnSpc>
                <a:spcPts val="1580"/>
              </a:lnSpc>
              <a:spcBef>
                <a:spcPts val="135"/>
              </a:spcBef>
            </a:pPr>
            <a:r>
              <a:rPr dirty="0" sz="1450">
                <a:latin typeface="Times New Roman"/>
                <a:cs typeface="Times New Roman"/>
              </a:rPr>
              <a:t>оновлення</a:t>
            </a:r>
            <a:r>
              <a:rPr dirty="0" sz="1450" spc="85">
                <a:latin typeface="Times New Roman"/>
                <a:cs typeface="Times New Roman"/>
              </a:rPr>
              <a:t>  </a:t>
            </a:r>
            <a:r>
              <a:rPr dirty="0" sz="1450" spc="-25">
                <a:latin typeface="Times New Roman"/>
                <a:cs typeface="Times New Roman"/>
              </a:rPr>
              <a:t>листка-</a:t>
            </a:r>
            <a:r>
              <a:rPr dirty="0" sz="1450">
                <a:latin typeface="Times New Roman"/>
                <a:cs typeface="Times New Roman"/>
              </a:rPr>
              <a:t>вкладишу</a:t>
            </a:r>
            <a:r>
              <a:rPr dirty="0" sz="1450" spc="3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після</a:t>
            </a:r>
            <a:r>
              <a:rPr dirty="0" sz="1450" spc="4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завершения</a:t>
            </a:r>
            <a:r>
              <a:rPr dirty="0" sz="1450" spc="9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процедур</a:t>
            </a:r>
            <a:r>
              <a:rPr dirty="0" sz="1450" spc="4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оцінки</a:t>
            </a:r>
            <a:r>
              <a:rPr dirty="0" sz="1450" spc="44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безпеки </a:t>
            </a:r>
            <a:r>
              <a:rPr dirty="0" sz="1450" spc="-10">
                <a:latin typeface="Times New Roman"/>
                <a:cs typeface="Times New Roman"/>
              </a:rPr>
              <a:t>(PSUA/PSUFU),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метою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активной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протидіі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поширенню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засобів,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огляду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те,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така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продукція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небезпечною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може нggти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71893" y="9507981"/>
            <a:ext cx="178943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здоров'ю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населения: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94322" y="9901428"/>
            <a:ext cx="2492375" cy="274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9"/>
              </a:lnSpc>
              <a:spcBef>
                <a:spcPts val="100"/>
              </a:spcBef>
            </a:pPr>
            <a:r>
              <a:rPr dirty="0" sz="800" spc="-55" b="1">
                <a:latin typeface="Calibri"/>
                <a:cs typeface="Calibri"/>
              </a:rPr>
              <a:t>M2</a:t>
            </a:r>
            <a:r>
              <a:rPr dirty="0" sz="800" spc="175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Держлікслужба</a:t>
            </a:r>
            <a:endParaRPr sz="800">
              <a:latin typeface="Calibri"/>
              <a:cs typeface="Calibri"/>
            </a:endParaRPr>
          </a:p>
          <a:p>
            <a:pPr marL="187960">
              <a:lnSpc>
                <a:spcPts val="1040"/>
              </a:lnSpc>
            </a:pPr>
            <a:r>
              <a:rPr dirty="0" sz="900" b="1">
                <a:latin typeface="Arial"/>
                <a:cs typeface="Arial"/>
              </a:rPr>
              <a:t>N•-172-001.2/002.0/17-26</a:t>
            </a:r>
            <a:r>
              <a:rPr dirty="0" sz="900" spc="37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Від</a:t>
            </a:r>
            <a:r>
              <a:rPr dirty="0" sz="900" spc="325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02.04.2026</a:t>
            </a:r>
            <a:endParaRPr sz="9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12402" y="9537700"/>
            <a:ext cx="1290955" cy="81026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321310" marR="91440" indent="-278765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35585">
              <a:lnSpc>
                <a:spcPts val="90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69545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8768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800" spc="-65">
                <a:latin typeface="Times New Roman"/>
                <a:cs typeface="Times New Roman"/>
              </a:rPr>
              <a:t>№260,302.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03.04.2026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01896" y="8921495"/>
            <a:ext cx="91439" cy="3810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4221479" y="9262871"/>
            <a:ext cx="421005" cy="622300"/>
            <a:chOff x="4221479" y="9262871"/>
            <a:chExt cx="421005" cy="62230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21479" y="9476231"/>
              <a:ext cx="393191" cy="40843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50079" y="9262871"/>
              <a:ext cx="192024" cy="213359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21352" y="8891016"/>
            <a:ext cx="384048" cy="33527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215403" y="632459"/>
            <a:ext cx="6082030" cy="7221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7825">
              <a:lnSpc>
                <a:spcPts val="1645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20"/>
              </a:lnSpc>
            </a:pP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Dr.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Friedrich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Eberth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Arzneimittel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GmbП,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Німеччина:</a:t>
            </a:r>
            <a:endParaRPr sz="1400">
              <a:latin typeface="Times New Roman"/>
              <a:cs typeface="Times New Roman"/>
            </a:endParaRPr>
          </a:p>
          <a:p>
            <a:pPr marL="14604" marR="46990" indent="539750">
              <a:lnSpc>
                <a:spcPts val="1630"/>
              </a:lnSpc>
              <a:spcBef>
                <a:spcPts val="70"/>
              </a:spcBef>
              <a:buChar char="—"/>
              <a:tabLst>
                <a:tab pos="554355" algn="l"/>
                <a:tab pos="4436110" algn="l"/>
              </a:tabLst>
            </a:pP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241255</a:t>
            </a:r>
            <a:r>
              <a:rPr dirty="0" sz="1400" spc="8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CEFAZOLIN</a:t>
            </a:r>
            <a:r>
              <a:rPr dirty="0" sz="1400" b="1">
                <a:latin typeface="Times New Roman"/>
                <a:cs typeface="Times New Roman"/>
              </a:rPr>
              <a:t>	DR.</a:t>
            </a:r>
            <a:r>
              <a:rPr dirty="0" sz="1400" spc="4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EBERTH</a:t>
            </a:r>
            <a:r>
              <a:rPr dirty="0" sz="1400" spc="8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g, </a:t>
            </a:r>
            <a:r>
              <a:rPr dirty="0" sz="1400">
                <a:latin typeface="Times New Roman"/>
                <a:cs typeface="Times New Roman"/>
              </a:rPr>
              <a:t>порошок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приготування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ін'скцій/інфузій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флаконі;</a:t>
            </a:r>
            <a:endParaRPr sz="1400">
              <a:latin typeface="Times New Roman"/>
              <a:cs typeface="Times New Roman"/>
            </a:endParaRPr>
          </a:p>
          <a:p>
            <a:pPr marL="16510" marR="55880" indent="541020">
              <a:lnSpc>
                <a:spcPts val="1630"/>
              </a:lnSpc>
              <a:spcBef>
                <a:spcPts val="5"/>
              </a:spcBef>
              <a:buChar char="—"/>
              <a:tabLst>
                <a:tab pos="557530" algn="l"/>
              </a:tabLst>
            </a:pP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240923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CEFOTAXIM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EBERTH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0.5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g,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порошок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приготування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розчину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ін'екцій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флаконі;</a:t>
            </a:r>
            <a:endParaRPr sz="1400">
              <a:latin typeface="Times New Roman"/>
              <a:cs typeface="Times New Roman"/>
            </a:endParaRPr>
          </a:p>
          <a:p>
            <a:pPr marL="560705" indent="-190500">
              <a:lnSpc>
                <a:spcPts val="1530"/>
              </a:lnSpc>
              <a:buChar char="—"/>
              <a:tabLst>
                <a:tab pos="560705" algn="l"/>
              </a:tabLst>
            </a:pP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240559,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240560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CEFTAZIDIM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DR.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EBERTH</a:t>
            </a:r>
            <a:endParaRPr sz="1400">
              <a:latin typeface="Times New Roman"/>
              <a:cs typeface="Times New Roman"/>
            </a:endParaRPr>
          </a:p>
          <a:p>
            <a:pPr marL="19050">
              <a:lnSpc>
                <a:spcPts val="1620"/>
              </a:lnSpc>
            </a:pPr>
            <a:r>
              <a:rPr dirty="0" sz="1400" b="1">
                <a:latin typeface="Times New Roman"/>
                <a:cs typeface="Times New Roman"/>
              </a:rPr>
              <a:t>500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порошок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приготування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ін'екцій,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флаконі;</a:t>
            </a:r>
            <a:endParaRPr sz="1400">
              <a:latin typeface="Times New Roman"/>
              <a:cs typeface="Times New Roman"/>
            </a:endParaRPr>
          </a:p>
          <a:p>
            <a:pPr marL="382905">
              <a:lnSpc>
                <a:spcPts val="1630"/>
              </a:lnSpc>
            </a:pPr>
            <a:r>
              <a:rPr dirty="0" sz="1400" spc="-700">
                <a:latin typeface="Times New Roman"/>
                <a:cs typeface="Times New Roman"/>
              </a:rPr>
              <a:t>—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240606,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240610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CEFTAZIDIM</a:t>
            </a:r>
            <a:r>
              <a:rPr dirty="0" sz="1400" spc="1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DR.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EBERTП</a:t>
            </a:r>
            <a:endParaRPr sz="1400">
              <a:latin typeface="Times New Roman"/>
              <a:cs typeface="Times New Roman"/>
            </a:endParaRPr>
          </a:p>
          <a:p>
            <a:pPr marL="20955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g,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порошок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приготування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ін'екцій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інфузій,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флаконі;</a:t>
            </a:r>
            <a:endParaRPr sz="1400">
              <a:latin typeface="Times New Roman"/>
              <a:cs typeface="Times New Roman"/>
            </a:endParaRPr>
          </a:p>
          <a:p>
            <a:pPr marL="19685" marR="49530" indent="541020">
              <a:lnSpc>
                <a:spcPts val="1580"/>
              </a:lnSpc>
              <a:spcBef>
                <a:spcPts val="110"/>
              </a:spcBef>
              <a:buChar char="—"/>
              <a:tabLst>
                <a:tab pos="560705" algn="l"/>
              </a:tabLst>
            </a:pPr>
            <a:r>
              <a:rPr dirty="0" sz="1400">
                <a:latin typeface="Times New Roman"/>
                <a:cs typeface="Times New Roman"/>
              </a:rPr>
              <a:t>cepп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240441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CEFTRIAXON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EBERTH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g,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порошок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приготування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ін'екцій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флаконі;</a:t>
            </a:r>
            <a:endParaRPr sz="1400">
              <a:latin typeface="Times New Roman"/>
              <a:cs typeface="Times New Roman"/>
            </a:endParaRPr>
          </a:p>
          <a:p>
            <a:pPr marL="563245" indent="-190500">
              <a:lnSpc>
                <a:spcPts val="1540"/>
              </a:lnSpc>
              <a:buChar char="—"/>
              <a:tabLst>
                <a:tab pos="563245" algn="l"/>
              </a:tabLst>
            </a:pP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240445,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240447,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240448,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240449,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240450,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240451,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240452,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240501,</a:t>
            </a:r>
            <a:endParaRPr sz="1400">
              <a:latin typeface="Times New Roman"/>
              <a:cs typeface="Times New Roman"/>
            </a:endParaRPr>
          </a:p>
          <a:p>
            <a:pPr marL="23495">
              <a:lnSpc>
                <a:spcPts val="1595"/>
              </a:lnSpc>
            </a:pPr>
            <a:r>
              <a:rPr dirty="0" sz="1400" b="1">
                <a:latin typeface="Times New Roman"/>
                <a:cs typeface="Times New Roman"/>
              </a:rPr>
              <a:t>240502,</a:t>
            </a:r>
            <a:r>
              <a:rPr dirty="0" sz="1400" spc="459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240503,</a:t>
            </a:r>
            <a:r>
              <a:rPr dirty="0" sz="1400" spc="459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240504,</a:t>
            </a:r>
            <a:r>
              <a:rPr dirty="0" sz="1400" spc="4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240505,</a:t>
            </a:r>
            <a:r>
              <a:rPr dirty="0" sz="1400" spc="4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240506,</a:t>
            </a:r>
            <a:r>
              <a:rPr dirty="0" sz="1400" spc="4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240805,</a:t>
            </a:r>
            <a:r>
              <a:rPr dirty="0" sz="1400" spc="4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240806,</a:t>
            </a:r>
            <a:r>
              <a:rPr dirty="0" sz="1400" spc="4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240807,</a:t>
            </a:r>
            <a:r>
              <a:rPr dirty="0" sz="1400" spc="4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240808,</a:t>
            </a:r>
            <a:endParaRPr sz="1400">
              <a:latin typeface="Times New Roman"/>
              <a:cs typeface="Times New Roman"/>
            </a:endParaRPr>
          </a:p>
          <a:p>
            <a:pPr marL="23495">
              <a:lnSpc>
                <a:spcPts val="1585"/>
              </a:lnSpc>
            </a:pPr>
            <a:r>
              <a:rPr dirty="0" sz="1400" b="1">
                <a:latin typeface="Times New Roman"/>
                <a:cs typeface="Times New Roman"/>
              </a:rPr>
              <a:t>240809,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240810,</a:t>
            </a:r>
            <a:r>
              <a:rPr dirty="0" sz="1400" spc="4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240812,</a:t>
            </a:r>
            <a:r>
              <a:rPr dirty="0" sz="1400" spc="4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240811,</a:t>
            </a:r>
            <a:r>
              <a:rPr dirty="0" sz="1400" spc="4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240813,</a:t>
            </a:r>
            <a:r>
              <a:rPr dirty="0" sz="1400" spc="4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240814,</a:t>
            </a:r>
            <a:r>
              <a:rPr dirty="0" sz="1400" spc="4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240831,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240832,</a:t>
            </a:r>
            <a:r>
              <a:rPr dirty="0" sz="1400" spc="4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240833,</a:t>
            </a:r>
            <a:endParaRPr sz="1400">
              <a:latin typeface="Times New Roman"/>
              <a:cs typeface="Times New Roman"/>
            </a:endParaRPr>
          </a:p>
          <a:p>
            <a:pPr marL="24130" marR="40640" indent="-635">
              <a:lnSpc>
                <a:spcPts val="1610"/>
              </a:lnSpc>
              <a:spcBef>
                <a:spcPts val="65"/>
              </a:spcBef>
            </a:pPr>
            <a:r>
              <a:rPr dirty="0" sz="1400" b="1">
                <a:latin typeface="Times New Roman"/>
                <a:cs typeface="Times New Roman"/>
              </a:rPr>
              <a:t>240834,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240835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CEFTRIAXON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EBERTH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g,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порошок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для </a:t>
            </a:r>
            <a:r>
              <a:rPr dirty="0" sz="1400" spc="-10">
                <a:latin typeface="Times New Roman"/>
                <a:cs typeface="Times New Roman"/>
              </a:rPr>
              <a:t>приготування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інфузій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флаконі;</a:t>
            </a:r>
            <a:endParaRPr sz="1400">
              <a:latin typeface="Times New Roman"/>
              <a:cs typeface="Times New Roman"/>
            </a:endParaRPr>
          </a:p>
          <a:p>
            <a:pPr marL="566420" indent="-190500">
              <a:lnSpc>
                <a:spcPts val="1540"/>
              </a:lnSpc>
              <a:buChar char="—"/>
              <a:tabLst>
                <a:tab pos="566420" algn="l"/>
                <a:tab pos="1049655" algn="l"/>
                <a:tab pos="1633220" algn="l"/>
                <a:tab pos="2656205" algn="l"/>
                <a:tab pos="3286125" algn="l"/>
                <a:tab pos="4868545" algn="l"/>
                <a:tab pos="5300345" algn="l"/>
              </a:tabLst>
            </a:pPr>
            <a:r>
              <a:rPr dirty="0" sz="1400" spc="-10">
                <a:latin typeface="Times New Roman"/>
                <a:cs typeface="Times New Roman"/>
              </a:rPr>
              <a:t>cepiï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11024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LEVOFLOXACIN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DR.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EBERTH</a:t>
            </a:r>
            <a:endParaRPr sz="1400">
              <a:latin typeface="Times New Roman"/>
              <a:cs typeface="Times New Roman"/>
            </a:endParaRPr>
          </a:p>
          <a:p>
            <a:pPr marL="25400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mg/ml,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інфузій;</a:t>
            </a:r>
            <a:endParaRPr sz="1400">
              <a:latin typeface="Times New Roman"/>
              <a:cs typeface="Times New Roman"/>
            </a:endParaRPr>
          </a:p>
          <a:p>
            <a:pPr marL="389255">
              <a:lnSpc>
                <a:spcPts val="1620"/>
              </a:lnSpc>
            </a:pPr>
            <a:r>
              <a:rPr dirty="0" sz="1400" spc="-700">
                <a:latin typeface="Times New Roman"/>
                <a:cs typeface="Times New Roman"/>
              </a:rPr>
              <a:t>—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24G453,</a:t>
            </a:r>
            <a:r>
              <a:rPr dirty="0" sz="1400" spc="1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24K216,</a:t>
            </a:r>
            <a:r>
              <a:rPr dirty="0" sz="1400" spc="1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24K217,</a:t>
            </a:r>
            <a:r>
              <a:rPr dirty="0" sz="1400" spc="2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24K220,</a:t>
            </a:r>
            <a:r>
              <a:rPr dirty="0" sz="1400" spc="2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24K221,</a:t>
            </a:r>
            <a:r>
              <a:rPr dirty="0" sz="1400" spc="2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24K225</a:t>
            </a:r>
            <a:r>
              <a:rPr dirty="0" sz="1400" spc="20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endParaRPr sz="1400">
              <a:latin typeface="Times New Roman"/>
              <a:cs typeface="Times New Roman"/>
            </a:endParaRPr>
          </a:p>
          <a:p>
            <a:pPr algn="just" marL="28575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MOXIFLOXACIN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EBERTH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400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mg/250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ml,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інфузій;</a:t>
            </a:r>
            <a:endParaRPr sz="1400">
              <a:latin typeface="Times New Roman"/>
              <a:cs typeface="Times New Roman"/>
            </a:endParaRPr>
          </a:p>
          <a:p>
            <a:pPr algn="just" marL="32384" marR="41275" indent="359410">
              <a:lnSpc>
                <a:spcPts val="1610"/>
              </a:lnSpc>
              <a:spcBef>
                <a:spcPts val="90"/>
              </a:spcBef>
            </a:pPr>
            <a:r>
              <a:rPr dirty="0" sz="1400" spc="-700">
                <a:latin typeface="Times New Roman"/>
                <a:cs typeface="Times New Roman"/>
              </a:rPr>
              <a:t>—</a:t>
            </a:r>
            <a:r>
              <a:rPr dirty="0" sz="14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серій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24J152,</a:t>
            </a:r>
            <a:r>
              <a:rPr dirty="0" sz="1400" spc="375" b="1">
                <a:latin typeface="Times New Roman"/>
                <a:cs typeface="Times New Roman"/>
              </a:rPr>
              <a:t> </a:t>
            </a:r>
            <a:r>
              <a:rPr dirty="0" sz="1400" spc="-15" b="1">
                <a:latin typeface="Times New Roman"/>
                <a:cs typeface="Times New Roman"/>
              </a:rPr>
              <a:t>24J154</a:t>
            </a:r>
            <a:r>
              <a:rPr dirty="0" sz="1400" spc="380" b="1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лікарського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VORICONAZOL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EBERTH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200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mg,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порошок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для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приготування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розчину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для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інфузій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флаконі.</a:t>
            </a:r>
            <a:endParaRPr sz="1400">
              <a:latin typeface="Times New Roman"/>
              <a:cs typeface="Times New Roman"/>
            </a:endParaRPr>
          </a:p>
          <a:p>
            <a:pPr algn="just" marL="393065">
              <a:lnSpc>
                <a:spcPts val="1540"/>
              </a:lnSpc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здійспюють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34290" marR="16510" indent="-1905">
              <a:lnSpc>
                <a:spcPct val="955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вказаних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повернення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постачальнику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або </a:t>
            </a:r>
            <a:r>
              <a:rPr dirty="0" sz="1400">
                <a:latin typeface="Times New Roman"/>
                <a:cs typeface="Times New Roman"/>
              </a:rPr>
              <a:t>знищення,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marL="46355" marR="41910" indent="353060">
              <a:lnSpc>
                <a:spcPts val="163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виконанням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розпорядікення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здійснюють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marL="494030">
              <a:lnSpc>
                <a:spcPts val="1575"/>
              </a:lnSpc>
              <a:tabLst>
                <a:tab pos="3486150" algn="l"/>
              </a:tabLst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>
                <a:latin typeface="Times New Roman"/>
                <a:cs typeface="Times New Roman"/>
              </a:rPr>
              <a:t>	тягне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marL="46990">
              <a:lnSpc>
                <a:spcPts val="1670"/>
              </a:lnSpc>
            </a:pP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52314" y="8014715"/>
            <a:ext cx="4478655" cy="85788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72110" marR="1034415" indent="-360045">
              <a:lnSpc>
                <a:spcPts val="1580"/>
              </a:lnSpc>
              <a:spcBef>
                <a:spcPts val="235"/>
              </a:spcBef>
            </a:pPr>
            <a:r>
              <a:rPr dirty="0" sz="1400" spc="-10">
                <a:latin typeface="Times New Roman"/>
                <a:cs typeface="Times New Roman"/>
              </a:rPr>
              <a:t>Koпiï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 здоров'я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Украіни;</a:t>
            </a:r>
            <a:endParaRPr sz="1400">
              <a:latin typeface="Times New Roman"/>
              <a:cs typeface="Times New Roman"/>
            </a:endParaRPr>
          </a:p>
          <a:p>
            <a:pPr marL="375920">
              <a:lnSpc>
                <a:spcPts val="1575"/>
              </a:lnSpc>
              <a:tabLst>
                <a:tab pos="774700" algn="l"/>
                <a:tab pos="1873885" algn="l"/>
                <a:tab pos="289750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центр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215">
                <a:latin typeface="Times New Roman"/>
                <a:cs typeface="Times New Roman"/>
              </a:rPr>
              <a:t>i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70046" y="8420100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48145" y="8420100"/>
            <a:ext cx="6369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27909" y="9240011"/>
            <a:ext cx="14960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Заступник Голови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59724" y="9644126"/>
            <a:ext cx="224980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30">
                <a:latin typeface="Times New Roman"/>
                <a:cs typeface="Times New Roman"/>
              </a:rPr>
              <a:t>Олена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ЛИСАК,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тел.(044)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422-55-</a:t>
            </a:r>
            <a:r>
              <a:rPr dirty="0" sz="1050">
                <a:latin typeface="Times New Roman"/>
                <a:cs typeface="Times New Roman"/>
              </a:rPr>
              <a:t>76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(133)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79337" y="9236964"/>
            <a:ext cx="12465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Tapac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ПPOHIB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0376" y="249935"/>
            <a:ext cx="451103" cy="612648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85088" y="2424683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453639" y="2424683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301734" y="10244477"/>
            <a:ext cx="120650" cy="25082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40"/>
              </a:lnSpc>
            </a:pPr>
            <a:r>
              <a:rPr dirty="0" sz="750" spc="-70">
                <a:latin typeface="Lucida Sans Unicode"/>
                <a:cs typeface="Lucida Sans Unicode"/>
              </a:rPr>
              <a:t>002.0</a:t>
            </a:r>
            <a:endParaRPr sz="750">
              <a:latin typeface="Lucida Sans Unicode"/>
              <a:cs typeface="Lucida Sans Unicode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2032" y="10229088"/>
            <a:ext cx="1655064" cy="2651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52871" y="10488167"/>
            <a:ext cx="1850135" cy="20116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58567" y="2304287"/>
            <a:ext cx="140207" cy="109727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105682" y="885443"/>
            <a:ext cx="5893435" cy="2217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23189">
              <a:lnSpc>
                <a:spcPts val="1655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ДЕРЖАВПА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 УКРАЇНИ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121920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КОПТРОЛЮ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НАРЕОТИКАМП</a:t>
            </a:r>
            <a:endParaRPr sz="1400">
              <a:latin typeface="Times New Roman"/>
              <a:cs typeface="Times New Roman"/>
            </a:endParaRPr>
          </a:p>
          <a:p>
            <a:pPr algn="ctr" marR="92710">
              <a:lnSpc>
                <a:spcPts val="165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105410">
              <a:lnSpc>
                <a:spcPts val="1250"/>
              </a:lnSpc>
            </a:pPr>
            <a:r>
              <a:rPr dirty="0" sz="1150" spc="-20">
                <a:latin typeface="Times New Roman"/>
                <a:cs typeface="Times New Roman"/>
              </a:rPr>
              <a:t>проспект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Київ,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тел/факс: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e-</a:t>
            </a:r>
            <a:r>
              <a:rPr dirty="0" sz="1150" spc="-70">
                <a:latin typeface="Times New Roman"/>
                <a:cs typeface="Times New Roman"/>
              </a:rPr>
              <a:t>mai1: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6"/>
              </a:rPr>
              <a:t>dls@dls.gov.na</a:t>
            </a:r>
            <a:r>
              <a:rPr dirty="0" sz="1150" spc="-20">
                <a:latin typeface="Times New Roman"/>
                <a:cs typeface="Times New Roman"/>
              </a:rPr>
              <a:t>,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https://www.dls.дov.ua,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50">
              <a:latin typeface="Times New Roman"/>
              <a:cs typeface="Times New Roman"/>
            </a:endParaRPr>
          </a:p>
          <a:p>
            <a:pPr marL="3121025" indent="-2540">
              <a:lnSpc>
                <a:spcPct val="100000"/>
              </a:lnSpc>
              <a:tabLst>
                <a:tab pos="4685665" algn="l"/>
                <a:tab pos="5880100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500" spc="-310">
                <a:latin typeface="Courier New"/>
                <a:cs typeface="Courier New"/>
              </a:rPr>
              <a:t>від </a:t>
            </a:r>
            <a:r>
              <a:rPr dirty="0" u="sng" sz="15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5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400">
              <a:latin typeface="Courier New"/>
              <a:cs typeface="Courier New"/>
            </a:endParaRPr>
          </a:p>
          <a:p>
            <a:pPr marL="3124200" marR="57785" indent="-3810">
              <a:lnSpc>
                <a:spcPts val="1630"/>
              </a:lnSpc>
              <a:tabLst>
                <a:tab pos="511429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56699" y="3061716"/>
            <a:ext cx="13995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30442" y="3259835"/>
            <a:ext cx="9137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18627" y="3061716"/>
            <a:ext cx="1191895" cy="63817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1905">
              <a:lnSpc>
                <a:spcPct val="93600"/>
              </a:lnSpc>
              <a:spcBef>
                <a:spcPts val="204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02823" y="3866388"/>
            <a:ext cx="6043295" cy="503047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230245" marR="81915" indent="-635">
              <a:lnSpc>
                <a:spcPts val="1630"/>
              </a:lnSpc>
              <a:spcBef>
                <a:spcPts val="195"/>
              </a:spcBef>
              <a:tabLst>
                <a:tab pos="468439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оргапів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R="31115">
              <a:lnSpc>
                <a:spcPct val="100000"/>
              </a:lnSpc>
              <a:spcBef>
                <a:spcPts val="151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 algn="just" marL="368300">
              <a:lnSpc>
                <a:spcPct val="100000"/>
              </a:lnSpc>
              <a:spcBef>
                <a:spcPts val="1510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-635">
              <a:lnSpc>
                <a:spcPct val="110300"/>
              </a:lnSpc>
              <a:spcBef>
                <a:spcPts val="2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 лікарських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 14.09.2005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3.2.3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утилізацїі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39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37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40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9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40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24.04.2015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заресстрованих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21072" y="8895588"/>
            <a:ext cx="11747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2825" algn="l"/>
              </a:tabLst>
            </a:pPr>
            <a:r>
              <a:rPr dirty="0" sz="1400" spc="-10">
                <a:latin typeface="Times New Roman"/>
                <a:cs typeface="Times New Roman"/>
              </a:rPr>
              <a:t>18.05.2015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66398" y="8874252"/>
            <a:ext cx="4678045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10000"/>
              </a:lnSpc>
              <a:spcBef>
                <a:spcPts val="100"/>
              </a:spcBef>
              <a:tabLst>
                <a:tab pos="1231900" algn="l"/>
                <a:tab pos="1604010" algn="l"/>
                <a:tab pos="2405380" algn="l"/>
                <a:tab pos="3606165" algn="l"/>
                <a:tab pos="4049395" algn="l"/>
              </a:tabLst>
            </a:pP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міжнародного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				</a:t>
            </a:r>
            <a:r>
              <a:rPr dirty="0" sz="1400" spc="-20">
                <a:latin typeface="Times New Roman"/>
                <a:cs typeface="Times New Roman"/>
              </a:rPr>
              <a:t>Бразилїі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19183" y="9111995"/>
            <a:ext cx="2513965" cy="488950"/>
          </a:xfrm>
          <a:prstGeom prst="rect">
            <a:avLst/>
          </a:prstGeom>
        </p:spPr>
        <p:txBody>
          <a:bodyPr wrap="square" lIns="0" tIns="31114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244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повідомления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  <a:tabLst>
                <a:tab pos="337185" algn="l"/>
                <a:tab pos="775970" algn="l"/>
                <a:tab pos="1501140" algn="l"/>
                <a:tab pos="1824355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BR/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Desvios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de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qualidade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547972" y="9111995"/>
            <a:ext cx="225044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0" marR="5080" indent="-127635">
              <a:lnSpc>
                <a:spcPct val="108600"/>
              </a:lnSpc>
              <a:spcBef>
                <a:spcPts val="100"/>
              </a:spcBef>
              <a:tabLst>
                <a:tab pos="694690" algn="l"/>
                <a:tab pos="1510665" algn="l"/>
                <a:tab pos="1734185" algn="l"/>
              </a:tabLst>
            </a:pPr>
            <a:r>
              <a:rPr dirty="0" sz="1400" spc="-10">
                <a:latin typeface="Times New Roman"/>
                <a:cs typeface="Times New Roman"/>
              </a:rPr>
              <a:t>регуляторного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30">
                <a:latin typeface="Times New Roman"/>
                <a:cs typeface="Times New Roman"/>
              </a:rPr>
              <a:t>органу </a:t>
            </a:r>
            <a:r>
              <a:rPr dirty="0" sz="1400" spc="-10">
                <a:latin typeface="Times New Roman"/>
                <a:cs typeface="Times New Roman"/>
              </a:rPr>
              <a:t>classe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1/426.1.0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00597" y="9361931"/>
            <a:ext cx="14389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28040" algn="l"/>
                <a:tab pos="1047115" algn="l"/>
              </a:tabLst>
            </a:pPr>
            <a:r>
              <a:rPr dirty="0" sz="1400" spc="-10">
                <a:latin typeface="Times New Roman"/>
                <a:cs typeface="Times New Roman"/>
              </a:rPr>
              <a:t>відклику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обігу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17878" y="9602978"/>
            <a:ext cx="4796790" cy="641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серій</a:t>
            </a:r>
            <a:r>
              <a:rPr dirty="0" sz="1350" spc="31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111485C,</a:t>
            </a:r>
            <a:r>
              <a:rPr dirty="0" sz="1350" spc="36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111626C,</a:t>
            </a:r>
            <a:r>
              <a:rPr dirty="0" sz="1350" spc="4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111750C,</a:t>
            </a:r>
            <a:r>
              <a:rPr dirty="0" sz="1350" spc="37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112056C</a:t>
            </a:r>
            <a:r>
              <a:rPr dirty="0" sz="1350" spc="35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лікарського</a:t>
            </a:r>
            <a:r>
              <a:rPr dirty="0" sz="1350" spc="36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за</a:t>
            </a:r>
            <a:endParaRPr sz="1350">
              <a:latin typeface="Cambria"/>
              <a:cs typeface="Cambria"/>
            </a:endParaRPr>
          </a:p>
          <a:p>
            <a:pPr marL="1293495">
              <a:lnSpc>
                <a:spcPts val="890"/>
              </a:lnSpc>
              <a:spcBef>
                <a:spcPts val="1205"/>
              </a:spcBef>
            </a:pPr>
            <a:r>
              <a:rPr dirty="0" sz="850" spc="-100">
                <a:latin typeface="Times New Roman"/>
                <a:cs typeface="Times New Roman"/>
              </a:rPr>
              <a:t>M2</a:t>
            </a:r>
            <a:r>
              <a:rPr dirty="0" sz="850" spc="12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Держліксяужба</a:t>
            </a:r>
            <a:endParaRPr sz="850">
              <a:latin typeface="Times New Roman"/>
              <a:cs typeface="Times New Roman"/>
            </a:endParaRPr>
          </a:p>
          <a:p>
            <a:pPr marL="1459865">
              <a:lnSpc>
                <a:spcPts val="1130"/>
              </a:lnSpc>
            </a:pPr>
            <a:r>
              <a:rPr dirty="0" sz="1050" spc="-155">
                <a:latin typeface="Lucida Sans Unicode"/>
                <a:cs typeface="Lucida Sans Unicode"/>
              </a:rPr>
              <a:t>№173-</a:t>
            </a:r>
            <a:r>
              <a:rPr dirty="0" sz="1050" spc="-135">
                <a:latin typeface="Lucida Sans Unicode"/>
                <a:cs typeface="Lucida Sans Unicode"/>
              </a:rPr>
              <a:t>001.2/002.0/17-26</a:t>
            </a:r>
            <a:r>
              <a:rPr dirty="0" sz="1050" spc="5">
                <a:latin typeface="Lucida Sans Unicode"/>
                <a:cs typeface="Lucida Sans Unicode"/>
              </a:rPr>
              <a:t> </a:t>
            </a:r>
            <a:r>
              <a:rPr dirty="0" sz="1050">
                <a:latin typeface="Lucida Sans Unicode"/>
                <a:cs typeface="Lucida Sans Unicode"/>
              </a:rPr>
              <a:t>від</a:t>
            </a:r>
            <a:r>
              <a:rPr dirty="0" sz="1050" spc="-20">
                <a:latin typeface="Lucida Sans Unicode"/>
                <a:cs typeface="Lucida Sans Unicode"/>
              </a:rPr>
              <a:t> </a:t>
            </a:r>
            <a:r>
              <a:rPr dirty="0" sz="1050" spc="-30">
                <a:latin typeface="Lucida Sans Unicode"/>
                <a:cs typeface="Lucida Sans Unicode"/>
              </a:rPr>
              <a:t>02.04,2026</a:t>
            </a:r>
            <a:endParaRPr sz="1050">
              <a:latin typeface="Lucida Sans Unicode"/>
              <a:cs typeface="Lucida Sans Unicode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09302" y="9649573"/>
            <a:ext cx="962660" cy="72644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270510">
              <a:lnSpc>
                <a:spcPct val="100000"/>
              </a:lnSpc>
              <a:spcBef>
                <a:spcPts val="330"/>
              </a:spcBef>
            </a:pPr>
            <a:r>
              <a:rPr dirty="0" sz="800" spc="-50">
                <a:latin typeface="Cambria"/>
                <a:cs typeface="Cambria"/>
              </a:rPr>
              <a:t>а</a:t>
            </a:r>
            <a:endParaRPr sz="800">
              <a:latin typeface="Cambria"/>
              <a:cs typeface="Cambria"/>
            </a:endParaRPr>
          </a:p>
          <a:p>
            <a:pPr algn="just" marL="38100" marR="30480" indent="158115">
              <a:lnSpc>
                <a:spcPct val="83600"/>
              </a:lnSpc>
              <a:spcBef>
                <a:spcPts val="434"/>
              </a:spcBef>
            </a:pPr>
            <a:r>
              <a:rPr dirty="0" sz="900">
                <a:latin typeface="Times New Roman"/>
                <a:cs typeface="Times New Roman"/>
              </a:rPr>
              <a:t>КоНтролю</a:t>
            </a:r>
            <a:r>
              <a:rPr dirty="0" sz="900" spc="85">
                <a:latin typeface="Times New Roman"/>
                <a:cs typeface="Times New Roman"/>
              </a:rPr>
              <a:t> </a:t>
            </a:r>
            <a:r>
              <a:rPr dirty="0" sz="900" spc="-25">
                <a:latin typeface="Times New Roman"/>
                <a:cs typeface="Times New Roman"/>
              </a:rPr>
              <a:t>за</a:t>
            </a:r>
            <a:r>
              <a:rPr dirty="0" sz="900" spc="500">
                <a:latin typeface="Times New Roman"/>
                <a:cs typeface="Times New Roman"/>
              </a:rPr>
              <a:t> </a:t>
            </a:r>
            <a:r>
              <a:rPr dirty="0" baseline="2645" sz="1575" spc="-52">
                <a:latin typeface="Times New Roman"/>
                <a:cs typeface="Times New Roman"/>
              </a:rPr>
              <a:t>наркотикам</a:t>
            </a:r>
            <a:r>
              <a:rPr dirty="0" sz="1050" spc="-35">
                <a:latin typeface="Times New Roman"/>
                <a:cs typeface="Times New Roman"/>
              </a:rPr>
              <a:t>и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baseline="2645" sz="1575" spc="-75">
                <a:latin typeface="Times New Roman"/>
                <a:cs typeface="Times New Roman"/>
              </a:rPr>
              <a:t>у </a:t>
            </a:r>
            <a:r>
              <a:rPr dirty="0" baseline="8333" sz="1500" spc="-15">
                <a:latin typeface="Times New Roman"/>
                <a:cs typeface="Times New Roman"/>
              </a:rPr>
              <a:t>Кі</a:t>
            </a:r>
            <a:r>
              <a:rPr dirty="0" baseline="2777" sz="1500" spc="-15">
                <a:latin typeface="Times New Roman"/>
                <a:cs typeface="Times New Roman"/>
              </a:rPr>
              <a:t>ровоградсь</a:t>
            </a:r>
            <a:r>
              <a:rPr dirty="0" sz="1000" spc="-10">
                <a:latin typeface="Times New Roman"/>
                <a:cs typeface="Times New Roman"/>
              </a:rPr>
              <a:t>кій</a:t>
            </a:r>
            <a:endParaRPr sz="1000">
              <a:latin typeface="Times New Roman"/>
              <a:cs typeface="Times New Roman"/>
            </a:endParaRPr>
          </a:p>
          <a:p>
            <a:pPr marL="353060">
              <a:lnSpc>
                <a:spcPts val="92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83802" y="10355579"/>
            <a:ext cx="12909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№261/'02.12-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 </a:t>
            </a:r>
            <a:r>
              <a:rPr dirty="0" sz="800" spc="-10">
                <a:latin typeface="Times New Roman"/>
                <a:cs typeface="Times New Roman"/>
              </a:rPr>
              <a:t>03.04.2026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59223" y="7869935"/>
            <a:ext cx="176784" cy="33832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4711" y="8275319"/>
            <a:ext cx="1478280" cy="1524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12464" y="7754111"/>
            <a:ext cx="1822704" cy="73151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98039" y="632459"/>
            <a:ext cx="6079490" cy="5917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1590" marR="49530" indent="-9525">
              <a:lnSpc>
                <a:spcPct val="1114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(Ceftazidime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pentahydrate)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1g,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порошок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приготування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ін’скцій,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ANTIBIOTICOS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BRASIL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LTDA,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Бразилія,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4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ввозився</a:t>
            </a:r>
            <a:r>
              <a:rPr dirty="0" u="sng" sz="1400" spc="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зв'язку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порушенням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процесу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пакування,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результаті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якого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продукт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Kefazol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(cefazolin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sodium)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1g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виготовлявся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первинній </a:t>
            </a:r>
            <a:r>
              <a:rPr dirty="0" sz="1400">
                <a:latin typeface="Times New Roman"/>
                <a:cs typeface="Times New Roman"/>
              </a:rPr>
              <a:t>упаковці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продукту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Kefadim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(ceftazidime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pentahydrate)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1g.</a:t>
            </a:r>
            <a:endParaRPr sz="1400">
              <a:latin typeface="Times New Roman"/>
              <a:cs typeface="Times New Roman"/>
            </a:endParaRPr>
          </a:p>
          <a:p>
            <a:pPr algn="just" marL="31115" marR="27940" indent="447675">
              <a:lnSpc>
                <a:spcPct val="1107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активной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заеобів,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те,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несги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ю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33655" marR="29209" indent="363220">
              <a:lnSpc>
                <a:spcPct val="109600"/>
              </a:lnSpc>
              <a:spcBef>
                <a:spcPts val="30"/>
              </a:spcBef>
            </a:pPr>
            <a:r>
              <a:rPr dirty="0" sz="1400" b="1">
                <a:latin typeface="Times New Roman"/>
                <a:cs typeface="Times New Roman"/>
              </a:rPr>
              <a:t>ЗАБОРОПЯІО</a:t>
            </a:r>
            <a:r>
              <a:rPr dirty="0" sz="1400" spc="36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111485C, </a:t>
            </a:r>
            <a:r>
              <a:rPr dirty="0" sz="1400" b="1">
                <a:latin typeface="Times New Roman"/>
                <a:cs typeface="Times New Roman"/>
              </a:rPr>
              <a:t>111626C,</a:t>
            </a:r>
            <a:r>
              <a:rPr dirty="0" sz="1400" spc="305" b="1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111750C,</a:t>
            </a:r>
            <a:r>
              <a:rPr dirty="0" sz="1400" spc="320" b="1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112056C</a:t>
            </a:r>
            <a:r>
              <a:rPr dirty="0" sz="1400" spc="295" b="1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2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300">
                <a:latin typeface="Times New Roman"/>
                <a:cs typeface="Times New Roman"/>
              </a:rPr>
              <a:t>    </a:t>
            </a:r>
            <a:r>
              <a:rPr dirty="0" sz="1400" spc="-10" b="1">
                <a:latin typeface="Times New Roman"/>
                <a:cs typeface="Times New Roman"/>
              </a:rPr>
              <a:t>KEFADIM </a:t>
            </a:r>
            <a:r>
              <a:rPr dirty="0" sz="1400" b="1">
                <a:latin typeface="Times New Roman"/>
                <a:cs typeface="Times New Roman"/>
              </a:rPr>
              <a:t>(Ceftazidime</a:t>
            </a:r>
            <a:r>
              <a:rPr dirty="0" sz="1400" spc="30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pentahydrate)</a:t>
            </a:r>
            <a:r>
              <a:rPr dirty="0" sz="1400" spc="30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lg,</a:t>
            </a:r>
            <a:r>
              <a:rPr dirty="0" sz="1400" spc="31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порошок</a:t>
            </a:r>
            <a:r>
              <a:rPr dirty="0" sz="1400" spc="23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для</a:t>
            </a:r>
            <a:r>
              <a:rPr dirty="0" sz="1400" spc="22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приготування</a:t>
            </a:r>
            <a:r>
              <a:rPr dirty="0" sz="1400" spc="275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розчину </a:t>
            </a:r>
            <a:r>
              <a:rPr dirty="0" sz="1400" b="1">
                <a:latin typeface="Times New Roman"/>
                <a:cs typeface="Times New Roman"/>
              </a:rPr>
              <a:t>для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ін'скцій,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ANTIBIOTICOS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BRASIL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LTDA,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Бразилія,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офіційно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ввозився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38735" marR="26034" indent="361315">
              <a:lnSpc>
                <a:spcPts val="185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розпорядження,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повернення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постачальнику</a:t>
            </a:r>
            <a:endParaRPr sz="1400">
              <a:latin typeface="Times New Roman"/>
              <a:cs typeface="Times New Roman"/>
            </a:endParaRPr>
          </a:p>
          <a:p>
            <a:pPr algn="just" marL="41275" marR="6985" indent="-635">
              <a:lnSpc>
                <a:spcPts val="185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або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знищення,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акта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про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10">
                <a:latin typeface="Times New Roman"/>
                <a:cs typeface="Times New Roman"/>
              </a:rPr>
              <a:t> засобу.</a:t>
            </a:r>
            <a:endParaRPr sz="1400">
              <a:latin typeface="Times New Roman"/>
              <a:cs typeface="Times New Roman"/>
            </a:endParaRPr>
          </a:p>
          <a:p>
            <a:pPr algn="just" marL="403860">
              <a:lnSpc>
                <a:spcPct val="100000"/>
              </a:lnSpc>
              <a:spcBef>
                <a:spcPts val="70"/>
              </a:spcBef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</a:t>
            </a:r>
            <a:endParaRPr sz="1400">
              <a:latin typeface="Times New Roman"/>
              <a:cs typeface="Times New Roman"/>
            </a:endParaRPr>
          </a:p>
          <a:p>
            <a:pPr algn="just" marL="44450">
              <a:lnSpc>
                <a:spcPct val="10000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45085" marR="5080" indent="449580">
              <a:lnSpc>
                <a:spcPct val="1086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29810" y="6758939"/>
            <a:ext cx="4481830" cy="982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0" marR="1034415" indent="-368935">
              <a:lnSpc>
                <a:spcPct val="1129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Koпii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62585">
              <a:lnSpc>
                <a:spcPct val="111400"/>
              </a:lnSpc>
              <a:tabLst>
                <a:tab pos="781050" algn="l"/>
                <a:tab pos="1880235" algn="l"/>
                <a:tab pos="2900680" algn="l"/>
                <a:tab pos="348424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50590" y="7264907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28687" y="7264907"/>
            <a:ext cx="630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43539" y="9607804"/>
            <a:ext cx="22479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Олена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ЛИСАК,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(133)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59881" y="8200643"/>
            <a:ext cx="12395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Tapac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ПPOHIB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2026-04-06T12:26:13Z</dcterms:created>
  <dcterms:modified xsi:type="dcterms:W3CDTF">2026-04-06T12:26:13Z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2026-04-06T00:00:00Z</vt:filetime>
  </property>
  <property fmtid="{D5CDD505-2E9C-101B-9397-08002B2CF9AE}" pid="3" name="LastSaved">
    <vt:filetime>2026-04-06T00:00:00Z</vt:filetime>
  </property>
  <property fmtid="{D5CDD505-2E9C-101B-9397-08002B2CF9AE}" pid="4" name="Producer">
    <vt:lpwstr>iLovePDF</vt:lpwstr>
  </property>
</Properties>
</file>