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image" Target="../media/image6.jpg"/><Relationship Id="rId8" Type="http://schemas.openxmlformats.org/officeDocument/2006/relationships/image" Target="../media/image7.jpg"/><Relationship Id="rId9" Type="http://schemas.openxmlformats.org/officeDocument/2006/relationships/image" Target="../media/image8.jpg"/><Relationship Id="rId10" Type="http://schemas.openxmlformats.org/officeDocument/2006/relationships/image" Target="../media/image9.jpg"/><Relationship Id="rId11" Type="http://schemas.openxmlformats.org/officeDocument/2006/relationships/image" Target="../media/image10.jpg"/><Relationship Id="rId12" Type="http://schemas.openxmlformats.org/officeDocument/2006/relationships/image" Target="../media/image11.jpg"/><Relationship Id="rId13" Type="http://schemas.openxmlformats.org/officeDocument/2006/relationships/hyperlink" Target="http://www.dls.gov.u/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2.png"/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5" Type="http://schemas.openxmlformats.org/officeDocument/2006/relationships/image" Target="../media/image15.png"/><Relationship Id="rId6" Type="http://schemas.openxmlformats.org/officeDocument/2006/relationships/image" Target="../media/image16.png"/><Relationship Id="rId7" Type="http://schemas.openxmlformats.org/officeDocument/2006/relationships/image" Target="../media/image17.png"/><Relationship Id="rId8" Type="http://schemas.openxmlformats.org/officeDocument/2006/relationships/image" Target="../media/image18.jpg"/><Relationship Id="rId9" Type="http://schemas.openxmlformats.org/officeDocument/2006/relationships/image" Target="../media/image19.png"/><Relationship Id="rId10" Type="http://schemas.openxmlformats.org/officeDocument/2006/relationships/image" Target="../media/image20.jpg"/><Relationship Id="rId11" Type="http://schemas.openxmlformats.org/officeDocument/2006/relationships/image" Target="../media/image21.png"/><Relationship Id="rId12" Type="http://schemas.openxmlformats.org/officeDocument/2006/relationships/image" Target="../media/image22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3.png"/><Relationship Id="rId3" Type="http://schemas.openxmlformats.org/officeDocument/2006/relationships/image" Target="../media/image24.jpg"/><Relationship Id="rId4" Type="http://schemas.openxmlformats.org/officeDocument/2006/relationships/image" Target="../media/image25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72511" y="140207"/>
            <a:ext cx="4873751" cy="210311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350263" y="6871716"/>
            <a:ext cx="1637030" cy="0"/>
          </a:xfrm>
          <a:custGeom>
            <a:avLst/>
            <a:gdLst/>
            <a:ahLst/>
            <a:cxnLst/>
            <a:rect l="l" t="t" r="r" b="b"/>
            <a:pathLst>
              <a:path w="1637030" h="0">
                <a:moveTo>
                  <a:pt x="0" y="0"/>
                </a:moveTo>
                <a:lnTo>
                  <a:pt x="1636776" y="0"/>
                </a:lnTo>
              </a:path>
            </a:pathLst>
          </a:custGeom>
          <a:ln w="9144">
            <a:solidFill>
              <a:srgbClr val="0C0C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158239" y="2412491"/>
            <a:ext cx="1152525" cy="0"/>
          </a:xfrm>
          <a:custGeom>
            <a:avLst/>
            <a:gdLst/>
            <a:ahLst/>
            <a:cxnLst/>
            <a:rect l="l" t="t" r="r" b="b"/>
            <a:pathLst>
              <a:path w="1152525" h="0">
                <a:moveTo>
                  <a:pt x="0" y="0"/>
                </a:moveTo>
                <a:lnTo>
                  <a:pt x="1152144" y="0"/>
                </a:lnTo>
              </a:path>
            </a:pathLst>
          </a:custGeom>
          <a:ln w="9144">
            <a:solidFill>
              <a:srgbClr val="0C0F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526792" y="2409443"/>
            <a:ext cx="1603375" cy="0"/>
          </a:xfrm>
          <a:custGeom>
            <a:avLst/>
            <a:gdLst/>
            <a:ahLst/>
            <a:cxnLst/>
            <a:rect l="l" t="t" r="r" b="b"/>
            <a:pathLst>
              <a:path w="1603375" h="0">
                <a:moveTo>
                  <a:pt x="0" y="0"/>
                </a:moveTo>
                <a:lnTo>
                  <a:pt x="1603248" y="0"/>
                </a:lnTo>
              </a:path>
            </a:pathLst>
          </a:custGeom>
          <a:ln w="9144">
            <a:solidFill>
              <a:srgbClr val="0C0F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4971288" y="2409443"/>
            <a:ext cx="996950" cy="0"/>
          </a:xfrm>
          <a:custGeom>
            <a:avLst/>
            <a:gdLst/>
            <a:ahLst/>
            <a:cxnLst/>
            <a:rect l="l" t="t" r="r" b="b"/>
            <a:pathLst>
              <a:path w="996950" h="0">
                <a:moveTo>
                  <a:pt x="0" y="0"/>
                </a:moveTo>
                <a:lnTo>
                  <a:pt x="996696" y="0"/>
                </a:lnTo>
              </a:path>
            </a:pathLst>
          </a:custGeom>
          <a:ln w="9144">
            <a:solidFill>
              <a:srgbClr val="0C0F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6233159" y="2409443"/>
            <a:ext cx="759460" cy="0"/>
          </a:xfrm>
          <a:custGeom>
            <a:avLst/>
            <a:gdLst/>
            <a:ahLst/>
            <a:cxnLst/>
            <a:rect l="l" t="t" r="r" b="b"/>
            <a:pathLst>
              <a:path w="759459" h="0">
                <a:moveTo>
                  <a:pt x="0" y="0"/>
                </a:moveTo>
                <a:lnTo>
                  <a:pt x="758952" y="0"/>
                </a:lnTo>
              </a:path>
            </a:pathLst>
          </a:custGeom>
          <a:ln w="9144">
            <a:solidFill>
              <a:srgbClr val="0C0F28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8" name="object 8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526535" y="10101071"/>
            <a:ext cx="704088" cy="588264"/>
          </a:xfrm>
          <a:prstGeom prst="rect">
            <a:avLst/>
          </a:prstGeom>
        </p:spPr>
      </p:pic>
      <p:grpSp>
        <p:nvGrpSpPr>
          <p:cNvPr id="9" name="object 9" descr=""/>
          <p:cNvGrpSpPr/>
          <p:nvPr/>
        </p:nvGrpSpPr>
        <p:grpSpPr>
          <a:xfrm>
            <a:off x="3828288" y="435863"/>
            <a:ext cx="457200" cy="597535"/>
            <a:chOff x="3828288" y="435863"/>
            <a:chExt cx="457200" cy="597535"/>
          </a:xfrm>
        </p:grpSpPr>
        <p:pic>
          <p:nvPicPr>
            <p:cNvPr id="10" name="object 10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828288" y="435863"/>
              <a:ext cx="457200" cy="597408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892296" y="484631"/>
              <a:ext cx="326136" cy="509016"/>
            </a:xfrm>
            <a:prstGeom prst="rect">
              <a:avLst/>
            </a:prstGeom>
          </p:spPr>
        </p:pic>
      </p:grpSp>
      <p:pic>
        <p:nvPicPr>
          <p:cNvPr id="12" name="object 12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526535" y="10183367"/>
            <a:ext cx="85344" cy="91440"/>
          </a:xfrm>
          <a:prstGeom prst="rect">
            <a:avLst/>
          </a:prstGeom>
        </p:spPr>
      </p:pic>
      <p:grpSp>
        <p:nvGrpSpPr>
          <p:cNvPr id="13" name="object 13" descr=""/>
          <p:cNvGrpSpPr/>
          <p:nvPr/>
        </p:nvGrpSpPr>
        <p:grpSpPr>
          <a:xfrm>
            <a:off x="3529584" y="10101071"/>
            <a:ext cx="3063240" cy="588645"/>
            <a:chOff x="3529584" y="10101071"/>
            <a:chExt cx="3063240" cy="588645"/>
          </a:xfrm>
        </p:grpSpPr>
        <p:pic>
          <p:nvPicPr>
            <p:cNvPr id="14" name="object 14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108704" y="10101071"/>
              <a:ext cx="286512" cy="106679"/>
            </a:xfrm>
            <a:prstGeom prst="rect">
              <a:avLst/>
            </a:prstGeom>
          </p:spPr>
        </p:pic>
        <p:pic>
          <p:nvPicPr>
            <p:cNvPr id="15" name="object 15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264152" y="10222991"/>
              <a:ext cx="2328672" cy="94488"/>
            </a:xfrm>
            <a:prstGeom prst="rect">
              <a:avLst/>
            </a:prstGeom>
          </p:spPr>
        </p:pic>
        <p:pic>
          <p:nvPicPr>
            <p:cNvPr id="16" name="object 16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529584" y="10323575"/>
              <a:ext cx="2883408" cy="365759"/>
            </a:xfrm>
            <a:prstGeom prst="rect">
              <a:avLst/>
            </a:prstGeom>
          </p:spPr>
        </p:pic>
      </p:grpSp>
      <p:pic>
        <p:nvPicPr>
          <p:cNvPr id="17" name="object 17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176527" y="2124455"/>
            <a:ext cx="5001768" cy="295656"/>
          </a:xfrm>
          <a:prstGeom prst="rect">
            <a:avLst/>
          </a:prstGeom>
        </p:spPr>
      </p:pic>
      <p:pic>
        <p:nvPicPr>
          <p:cNvPr id="18" name="object 18" descr="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344167" y="6754367"/>
            <a:ext cx="5748528" cy="140208"/>
          </a:xfrm>
          <a:prstGeom prst="rect">
            <a:avLst/>
          </a:prstGeom>
        </p:spPr>
      </p:pic>
      <p:pic>
        <p:nvPicPr>
          <p:cNvPr id="19" name="object 19" descr="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3526535" y="10101071"/>
            <a:ext cx="198120" cy="91440"/>
          </a:xfrm>
          <a:prstGeom prst="rect">
            <a:avLst/>
          </a:prstGeom>
        </p:spPr>
      </p:pic>
      <p:sp>
        <p:nvSpPr>
          <p:cNvPr id="20" name="object 20" descr=""/>
          <p:cNvSpPr txBox="1"/>
          <p:nvPr/>
        </p:nvSpPr>
        <p:spPr>
          <a:xfrm>
            <a:off x="1027379" y="942920"/>
            <a:ext cx="6065520" cy="1168400"/>
          </a:xfrm>
          <a:prstGeom prst="rect">
            <a:avLst/>
          </a:prstGeom>
        </p:spPr>
        <p:txBody>
          <a:bodyPr wrap="square" lIns="0" tIns="48260" rIns="0" bIns="0" rtlCol="0" vert="horz">
            <a:spAutoFit/>
          </a:bodyPr>
          <a:lstStyle/>
          <a:p>
            <a:pPr algn="ctr" marR="43815">
              <a:lnSpc>
                <a:spcPct val="100000"/>
              </a:lnSpc>
              <a:spcBef>
                <a:spcPts val="380"/>
              </a:spcBef>
            </a:pPr>
            <a:r>
              <a:rPr dirty="0" sz="1600" spc="-10">
                <a:latin typeface="Courier New"/>
                <a:cs typeface="Courier New"/>
              </a:rPr>
              <a:t>ДЕРШЛІКСЛУАБА</a:t>
            </a:r>
            <a:endParaRPr sz="1600">
              <a:latin typeface="Courier New"/>
              <a:cs typeface="Courier New"/>
            </a:endParaRPr>
          </a:p>
          <a:p>
            <a:pPr algn="ctr" marR="20955">
              <a:lnSpc>
                <a:spcPts val="1655"/>
              </a:lnSpc>
              <a:spcBef>
                <a:spcPts val="250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655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75">
                <a:latin typeface="Times New Roman"/>
                <a:cs typeface="Times New Roman"/>
              </a:rPr>
              <a:t>КОНТРОЛЮ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КІРОВОГРАДСЬІІІЙ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55">
                <a:latin typeface="Times New Roman"/>
                <a:cs typeface="Times New Roman"/>
              </a:rPr>
              <a:t>OЬc'IAC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11</a:t>
            </a:r>
            <a:endParaRPr sz="1400">
              <a:latin typeface="Times New Roman"/>
              <a:cs typeface="Times New Roman"/>
            </a:endParaRPr>
          </a:p>
          <a:p>
            <a:pPr algn="ctr" marL="920115" marR="925194">
              <a:lnSpc>
                <a:spcPts val="1180"/>
              </a:lnSpc>
              <a:spcBef>
                <a:spcPts val="910"/>
              </a:spcBef>
              <a:tabLst>
                <a:tab pos="1962785" algn="l"/>
                <a:tab pos="2246630" algn="l"/>
              </a:tabLst>
            </a:pPr>
            <a:r>
              <a:rPr dirty="0" sz="1000">
                <a:latin typeface="Times New Roman"/>
                <a:cs typeface="Times New Roman"/>
              </a:rPr>
              <a:t>вул.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Преображенська,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2,</a:t>
            </a:r>
            <a:r>
              <a:rPr dirty="0" sz="1000" spc="-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м.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Кропивннцький,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25006,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тел </a:t>
            </a:r>
            <a:r>
              <a:rPr dirty="0" sz="1000" spc="-60">
                <a:latin typeface="Times New Roman"/>
                <a:cs typeface="Times New Roman"/>
              </a:rPr>
              <a:t>‹|зпкс: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t05221</a:t>
            </a:r>
            <a:r>
              <a:rPr dirty="0" sz="1000" spc="-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32-</a:t>
            </a:r>
            <a:r>
              <a:rPr dirty="0" sz="1000" spc="-40">
                <a:latin typeface="Times New Roman"/>
                <a:cs typeface="Times New Roman"/>
              </a:rPr>
              <a:t>14-</a:t>
            </a:r>
            <a:r>
              <a:rPr dirty="0" sz="1000" spc="-35">
                <a:latin typeface="Times New Roman"/>
                <a:cs typeface="Times New Roman"/>
              </a:rPr>
              <a:t>4</a:t>
            </a:r>
            <a:r>
              <a:rPr dirty="0" sz="1000" spc="-15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1. </a:t>
            </a:r>
            <a:r>
              <a:rPr dirty="0" sz="1000" spc="-20">
                <a:latin typeface="Times New Roman"/>
                <a:cs typeface="Times New Roman"/>
              </a:rPr>
              <a:t>e-</a:t>
            </a:r>
            <a:r>
              <a:rPr dirty="0" sz="1000">
                <a:latin typeface="Times New Roman"/>
                <a:cs typeface="Times New Roman"/>
              </a:rPr>
              <a:t>mail:</a:t>
            </a:r>
            <a:r>
              <a:rPr dirty="0" sz="1000" spc="42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1s</a:t>
            </a:r>
            <a:r>
              <a:rPr dirty="0" sz="1000">
                <a:latin typeface="Times New Roman"/>
                <a:cs typeface="Times New Roman"/>
              </a:rPr>
              <a:t>	</a:t>
            </a:r>
            <a:r>
              <a:rPr dirty="0" sz="1000" spc="-25">
                <a:latin typeface="Times New Roman"/>
                <a:cs typeface="Times New Roman"/>
              </a:rPr>
              <a:t>ov</a:t>
            </a:r>
            <a:r>
              <a:rPr dirty="0" sz="1000">
                <a:latin typeface="Times New Roman"/>
                <a:cs typeface="Times New Roman"/>
              </a:rPr>
              <a:t>	</a:t>
            </a:r>
            <a:r>
              <a:rPr dirty="0" sz="1000" spc="-55">
                <a:latin typeface="Times New Roman"/>
                <a:cs typeface="Times New Roman"/>
              </a:rPr>
              <a:t>,</a:t>
            </a:r>
            <a:r>
              <a:rPr dirty="0" sz="1000" spc="-60">
                <a:latin typeface="Times New Roman"/>
                <a:cs typeface="Times New Roman"/>
              </a:rPr>
              <a:t> </a:t>
            </a:r>
            <a:r>
              <a:rPr dirty="0" sz="1000" spc="-85">
                <a:latin typeface="Times New Roman"/>
                <a:cs typeface="Times New Roman"/>
              </a:rPr>
              <a:t>1stt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 spc="994">
                <a:latin typeface="Times New Roman"/>
                <a:cs typeface="Times New Roman"/>
              </a:rPr>
              <a:t>://mdl</a:t>
            </a:r>
            <a:r>
              <a:rPr dirty="0" sz="1000" spc="-1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Код</a:t>
            </a:r>
            <a:r>
              <a:rPr dirty="0" sz="1000" spc="-35">
                <a:latin typeface="Times New Roman"/>
                <a:cs typeface="Times New Roman"/>
              </a:rPr>
              <a:t> </a:t>
            </a:r>
            <a:r>
              <a:rPr dirty="0" sz="1000" spc="-50">
                <a:solidFill>
                  <a:srgbClr val="151515"/>
                </a:solidFill>
                <a:latin typeface="Times New Roman"/>
                <a:cs typeface="Times New Roman"/>
              </a:rPr>
              <a:t>€</a:t>
            </a:r>
            <a:r>
              <a:rPr dirty="0" sz="1000" spc="-8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ДPNOУ</a:t>
            </a:r>
            <a:r>
              <a:rPr dirty="0" sz="1000" spc="11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37G59505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903036" y="3541776"/>
            <a:ext cx="6290945" cy="42392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82550">
              <a:lnSpc>
                <a:spcPct val="100000"/>
              </a:lnSpc>
              <a:spcBef>
                <a:spcPts val="100"/>
              </a:spcBef>
            </a:pPr>
            <a:r>
              <a:rPr dirty="0" sz="1100" spc="65">
                <a:latin typeface="Times New Roman"/>
                <a:cs typeface="Times New Roman"/>
              </a:rPr>
              <a:t>До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70">
                <a:latin typeface="Times New Roman"/>
                <a:cs typeface="Times New Roman"/>
              </a:rPr>
              <a:t>уваги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 spc="60">
                <a:latin typeface="Times New Roman"/>
                <a:cs typeface="Times New Roman"/>
              </a:rPr>
              <a:t>Уповноважемих</a:t>
            </a:r>
            <a:r>
              <a:rPr dirty="0" sz="1100" spc="2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осіб!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0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88900" marR="81280" indent="355600">
              <a:lnSpc>
                <a:spcPts val="1370"/>
              </a:lnSpc>
            </a:pPr>
            <a:r>
              <a:rPr dirty="0" sz="1150">
                <a:latin typeface="Times New Roman"/>
                <a:cs typeface="Times New Roman"/>
              </a:rPr>
              <a:t>Надасмо</a:t>
            </a:r>
            <a:r>
              <a:rPr dirty="0" sz="1150" spc="1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розпо|зядження</a:t>
            </a:r>
            <a:r>
              <a:rPr dirty="0" sz="1150" spc="1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Дсржавної</a:t>
            </a:r>
            <a:r>
              <a:rPr dirty="0" sz="1150" spc="2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служби</a:t>
            </a:r>
            <a:r>
              <a:rPr dirty="0" sz="1150" spc="2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України</a:t>
            </a:r>
            <a:r>
              <a:rPr dirty="0" sz="1150" spc="2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17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лікарсь</a:t>
            </a:r>
            <a:r>
              <a:rPr dirty="0" sz="1150" spc="-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ких</a:t>
            </a:r>
            <a:r>
              <a:rPr dirty="0" sz="1150" spc="26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засос›іп</a:t>
            </a:r>
            <a:r>
              <a:rPr dirty="0" sz="1150" spc="229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22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конт</a:t>
            </a:r>
            <a:r>
              <a:rPr dirty="0" sz="1150" spc="-6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волю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1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2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щодо</a:t>
            </a:r>
            <a:r>
              <a:rPr dirty="0" sz="1150" spc="1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заборони</a:t>
            </a:r>
            <a:r>
              <a:rPr dirty="0" sz="1150" spc="2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обігу</a:t>
            </a:r>
            <a:r>
              <a:rPr dirty="0" sz="1150" spc="190">
                <a:latin typeface="Times New Roman"/>
                <a:cs typeface="Times New Roman"/>
              </a:rPr>
              <a:t> </a:t>
            </a:r>
            <a:r>
              <a:rPr dirty="0" sz="1150" spc="55">
                <a:latin typeface="Times New Roman"/>
                <a:cs typeface="Times New Roman"/>
              </a:rPr>
              <a:t>лікарського</a:t>
            </a:r>
            <a:r>
              <a:rPr dirty="0" sz="1150" spc="204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засобу.</a:t>
            </a:r>
            <a:endParaRPr sz="1150">
              <a:latin typeface="Times New Roman"/>
              <a:cs typeface="Times New Roman"/>
            </a:endParaRPr>
          </a:p>
          <a:p>
            <a:pPr algn="just" marL="447040">
              <a:lnSpc>
                <a:spcPts val="1310"/>
              </a:lnSpc>
            </a:pPr>
            <a:r>
              <a:rPr dirty="0" u="sng" sz="110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sng" sz="1100" spc="30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75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наявності,</a:t>
            </a:r>
            <a:r>
              <a:rPr dirty="0" sz="1100" spc="4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вказаних</a:t>
            </a:r>
            <a:r>
              <a:rPr dirty="0" sz="1100" spc="4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</a:t>
            </a:r>
            <a:r>
              <a:rPr dirty="0" sz="1100" spc="4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ро:іпоря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зжс</a:t>
            </a:r>
            <a:r>
              <a:rPr dirty="0" sz="1100" spc="-135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нн</a:t>
            </a:r>
            <a:r>
              <a:rPr dirty="0" sz="1100" spc="-1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</a:t>
            </a:r>
            <a:r>
              <a:rPr dirty="0" sz="1100" spc="390">
                <a:latin typeface="Times New Roman"/>
                <a:cs typeface="Times New Roman"/>
              </a:rPr>
              <a:t> </a:t>
            </a:r>
            <a:r>
              <a:rPr dirty="0" sz="1100" spc="-60">
                <a:latin typeface="Times New Roman"/>
                <a:cs typeface="Times New Roman"/>
              </a:rPr>
              <a:t>.зі</a:t>
            </a:r>
            <a:r>
              <a:rPr dirty="0" sz="1100" spc="-100">
                <a:latin typeface="Times New Roman"/>
                <a:cs typeface="Times New Roman"/>
              </a:rPr>
              <a:t> </a:t>
            </a:r>
            <a:r>
              <a:rPr dirty="0" baseline="-12626" sz="1650" spc="-60">
                <a:latin typeface="Times New Roman"/>
                <a:cs typeface="Times New Roman"/>
              </a:rPr>
              <a:t>каlзс</a:t>
            </a:r>
            <a:r>
              <a:rPr dirty="0" baseline="-12626" sz="1650" spc="-135">
                <a:latin typeface="Times New Roman"/>
                <a:cs typeface="Times New Roman"/>
              </a:rPr>
              <a:t> </a:t>
            </a:r>
            <a:r>
              <a:rPr dirty="0" sz="1100" spc="-65">
                <a:latin typeface="Times New Roman"/>
                <a:cs typeface="Times New Roman"/>
              </a:rPr>
              <a:t>ьk</a:t>
            </a:r>
            <a:r>
              <a:rPr dirty="0" sz="1100" spc="-85">
                <a:latin typeface="Times New Roman"/>
                <a:cs typeface="Times New Roman"/>
              </a:rPr>
              <a:t> </a:t>
            </a:r>
            <a:r>
              <a:rPr dirty="0" sz="1100" spc="-105">
                <a:latin typeface="Times New Roman"/>
                <a:cs typeface="Times New Roman"/>
              </a:rPr>
              <a:t>и</a:t>
            </a:r>
            <a:r>
              <a:rPr dirty="0" sz="1100" spc="-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</a:t>
            </a:r>
            <a:r>
              <a:rPr dirty="0" sz="1100" spc="175">
                <a:latin typeface="Times New Roman"/>
                <a:cs typeface="Times New Roman"/>
              </a:rPr>
              <a:t>  </a:t>
            </a:r>
            <a:r>
              <a:rPr dirty="0" sz="1100" spc="-45">
                <a:latin typeface="Times New Roman"/>
                <a:cs typeface="Times New Roman"/>
              </a:rPr>
              <a:t>mdcг›бiв,</a:t>
            </a:r>
            <a:r>
              <a:rPr dirty="0" sz="1100" spc="440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 н›ві</a:t>
            </a:r>
            <a:r>
              <a:rPr dirty="0" u="sng" sz="1100" spc="175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-5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і‹››і</a:t>
            </a:r>
            <a:r>
              <a:rPr dirty="0" u="sng" sz="1100" spc="-8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-55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ii</a:t>
            </a:r>
            <a:r>
              <a:rPr dirty="0" u="sng" sz="1100" spc="35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-7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ri</a:t>
            </a:r>
            <a:r>
              <a:rPr dirty="0" u="sng" sz="1100" spc="-10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i</a:t>
            </a:r>
            <a:r>
              <a:rPr dirty="0" sz="1100" spc="385">
                <a:latin typeface="Times New Roman"/>
                <a:cs typeface="Times New Roman"/>
              </a:rPr>
              <a:t> </a:t>
            </a:r>
            <a:r>
              <a:rPr dirty="0" sz="1100" spc="-105">
                <a:latin typeface="Times New Roman"/>
                <a:cs typeface="Times New Roman"/>
              </a:rPr>
              <a:t>,Цс}эж.i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30">
                <a:latin typeface="Times New Roman"/>
                <a:cs typeface="Times New Roman"/>
              </a:rPr>
              <a:t>i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ii</a:t>
            </a:r>
            <a:endParaRPr sz="1100">
              <a:latin typeface="Times New Roman"/>
              <a:cs typeface="Times New Roman"/>
            </a:endParaRPr>
          </a:p>
          <a:p>
            <a:pPr algn="just" marL="83820" marR="78740" indent="-1905">
              <a:lnSpc>
                <a:spcPct val="100899"/>
              </a:lnSpc>
              <a:spcBef>
                <a:spcPts val="10"/>
              </a:spcBef>
            </a:pPr>
            <a:r>
              <a:rPr dirty="0" sz="1150" spc="5">
                <a:latin typeface="Times New Roman"/>
                <a:cs typeface="Times New Roman"/>
              </a:rPr>
              <a:t>службу</a:t>
            </a:r>
            <a:r>
              <a:rPr dirty="0" sz="1150" spc="320">
                <a:latin typeface="Times New Roman"/>
                <a:cs typeface="Times New Roman"/>
              </a:rPr>
              <a:t> </a:t>
            </a:r>
            <a:r>
              <a:rPr dirty="0" sz="1150" spc="-5">
                <a:latin typeface="Times New Roman"/>
                <a:cs typeface="Times New Roman"/>
              </a:rPr>
              <a:t>з</a:t>
            </a:r>
            <a:r>
              <a:rPr dirty="0" sz="1150" spc="275">
                <a:latin typeface="Times New Roman"/>
                <a:cs typeface="Times New Roman"/>
              </a:rPr>
              <a:t> </a:t>
            </a:r>
            <a:r>
              <a:rPr dirty="0" sz="1150" spc="10">
                <a:latin typeface="Times New Roman"/>
                <a:cs typeface="Times New Roman"/>
              </a:rPr>
              <a:t>лікарських</a:t>
            </a:r>
            <a:r>
              <a:rPr dirty="0" sz="1150" spc="340">
                <a:latin typeface="Times New Roman"/>
                <a:cs typeface="Times New Roman"/>
              </a:rPr>
              <a:t> </a:t>
            </a:r>
            <a:r>
              <a:rPr dirty="0" sz="1150" spc="5">
                <a:latin typeface="Times New Roman"/>
                <a:cs typeface="Times New Roman"/>
              </a:rPr>
              <a:t>засобів</a:t>
            </a:r>
            <a:r>
              <a:rPr dirty="0" sz="1150" spc="3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3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35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за</a:t>
            </a:r>
            <a:r>
              <a:rPr dirty="0" sz="1150" spc="3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480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у</a:t>
            </a:r>
            <a:r>
              <a:rPr dirty="0" sz="1150" spc="295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К</a:t>
            </a:r>
            <a:r>
              <a:rPr dirty="0" sz="1150" spc="-170">
                <a:latin typeface="Times New Roman"/>
                <a:cs typeface="Times New Roman"/>
              </a:rPr>
              <a:t> </a:t>
            </a:r>
            <a:r>
              <a:rPr dirty="0" sz="1150" spc="5">
                <a:latin typeface="Times New Roman"/>
                <a:cs typeface="Times New Roman"/>
              </a:rPr>
              <a:t>іровоградськііі</a:t>
            </a:r>
            <a:r>
              <a:rPr dirty="0" sz="1150" spc="330">
                <a:latin typeface="Times New Roman"/>
                <a:cs typeface="Times New Roman"/>
              </a:rPr>
              <a:t> </a:t>
            </a:r>
            <a:r>
              <a:rPr dirty="0" sz="1150" spc="-55">
                <a:latin typeface="Times New Roman"/>
                <a:cs typeface="Times New Roman"/>
              </a:rPr>
              <a:t>tзбilac</a:t>
            </a:r>
            <a:r>
              <a:rPr dirty="0" sz="1150" spc="-70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ri</a:t>
            </a:r>
            <a:r>
              <a:rPr dirty="0" sz="1150" spc="1764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›о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u="sng" sz="1150" spc="5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вжиті</a:t>
            </a:r>
            <a:r>
              <a:rPr dirty="0" u="sng" sz="1150" spc="65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заходи</a:t>
            </a:r>
            <a:r>
              <a:rPr dirty="0" sz="1150" spc="120">
                <a:latin typeface="Times New Roman"/>
                <a:cs typeface="Times New Roman"/>
              </a:rPr>
              <a:t> </a:t>
            </a:r>
            <a:r>
              <a:rPr dirty="0" sz="1150" spc="10">
                <a:latin typeface="Times New Roman"/>
                <a:cs typeface="Times New Roman"/>
              </a:rPr>
              <a:t>щодо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 spc="5">
                <a:latin typeface="Times New Roman"/>
                <a:cs typeface="Times New Roman"/>
              </a:rPr>
              <a:t>виконання</a:t>
            </a:r>
            <a:r>
              <a:rPr dirty="0" sz="1150" spc="155">
                <a:latin typeface="Times New Roman"/>
                <a:cs typeface="Times New Roman"/>
              </a:rPr>
              <a:t> </a:t>
            </a:r>
            <a:r>
              <a:rPr dirty="0" sz="1150" spc="20">
                <a:latin typeface="Times New Roman"/>
                <a:cs typeface="Times New Roman"/>
              </a:rPr>
              <a:t>розпорядження.</a:t>
            </a:r>
            <a:endParaRPr sz="1150">
              <a:latin typeface="Times New Roman"/>
              <a:cs typeface="Times New Roman"/>
            </a:endParaRPr>
          </a:p>
          <a:p>
            <a:pPr algn="just" marL="81915" marR="88900" indent="11430">
              <a:lnSpc>
                <a:spcPct val="100899"/>
              </a:lnSpc>
            </a:pPr>
            <a:r>
              <a:rPr dirty="0" u="sng" sz="1150" spc="450">
                <a:uFill>
                  <a:solidFill>
                    <a:srgbClr val="130F1C"/>
                  </a:solidFill>
                </a:uFill>
                <a:latin typeface="Times New Roman"/>
                <a:cs typeface="Times New Roman"/>
              </a:rPr>
              <a:t>   </a:t>
            </a:r>
            <a:r>
              <a:rPr dirty="0" u="sng" sz="1150">
                <a:uFill>
                  <a:solidFill>
                    <a:srgbClr val="130F1C"/>
                  </a:solidFill>
                </a:uFill>
                <a:latin typeface="Times New Roman"/>
                <a:cs typeface="Times New Roman"/>
              </a:rPr>
              <a:t>Інформацію</a:t>
            </a:r>
            <a:r>
              <a:rPr dirty="0" u="sng" sz="1150" spc="190">
                <a:uFill>
                  <a:solidFill>
                    <a:srgbClr val="130F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30F1C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sng" sz="1150" spc="145">
                <a:uFill>
                  <a:solidFill>
                    <a:srgbClr val="130F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30F1C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150" spc="95">
                <a:uFill>
                  <a:solidFill>
                    <a:srgbClr val="130F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30F1C"/>
                  </a:solidFill>
                </a:uFill>
                <a:latin typeface="Times New Roman"/>
                <a:cs typeface="Times New Roman"/>
              </a:rPr>
              <a:t>паперових</a:t>
            </a:r>
            <a:r>
              <a:rPr dirty="0" u="sng" sz="1150" spc="180">
                <a:uFill>
                  <a:solidFill>
                    <a:srgbClr val="130F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30F1C"/>
                  </a:solidFill>
                </a:uFill>
                <a:latin typeface="Times New Roman"/>
                <a:cs typeface="Times New Roman"/>
              </a:rPr>
              <a:t>носіях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поштою,</a:t>
            </a:r>
            <a:r>
              <a:rPr dirty="0" sz="1150" spc="1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адресою:</a:t>
            </a:r>
            <a:r>
              <a:rPr dirty="0" sz="1150" spc="160">
                <a:latin typeface="Times New Roman"/>
                <a:cs typeface="Times New Roman"/>
              </a:rPr>
              <a:t> </a:t>
            </a:r>
            <a:r>
              <a:rPr dirty="0" sz="1150" spc="-55" i="1">
                <a:latin typeface="Times New Roman"/>
                <a:cs typeface="Times New Roman"/>
              </a:rPr>
              <a:t>ау.1.</a:t>
            </a:r>
            <a:r>
              <a:rPr dirty="0" sz="1150" spc="120" i="1">
                <a:latin typeface="Times New Roman"/>
                <a:cs typeface="Times New Roman"/>
              </a:rPr>
              <a:t> </a:t>
            </a:r>
            <a:r>
              <a:rPr dirty="0" sz="1150" i="1">
                <a:latin typeface="Times New Roman"/>
                <a:cs typeface="Times New Roman"/>
              </a:rPr>
              <a:t>Пуеображенсь</a:t>
            </a:r>
            <a:r>
              <a:rPr dirty="0" sz="1150" spc="-60" i="1">
                <a:latin typeface="Times New Roman"/>
                <a:cs typeface="Times New Roman"/>
              </a:rPr>
              <a:t> </a:t>
            </a:r>
            <a:r>
              <a:rPr dirty="0" sz="1150" i="1">
                <a:latin typeface="Times New Roman"/>
                <a:cs typeface="Times New Roman"/>
              </a:rPr>
              <a:t>ка,</a:t>
            </a:r>
            <a:r>
              <a:rPr dirty="0" sz="1150" spc="30" i="1">
                <a:latin typeface="Times New Roman"/>
                <a:cs typeface="Times New Roman"/>
              </a:rPr>
              <a:t> </a:t>
            </a:r>
            <a:r>
              <a:rPr dirty="0" sz="1150" spc="-25" i="1">
                <a:latin typeface="Times New Roman"/>
                <a:cs typeface="Times New Roman"/>
              </a:rPr>
              <a:t>2, </a:t>
            </a:r>
            <a:r>
              <a:rPr dirty="0" sz="1150" i="1">
                <a:latin typeface="Times New Roman"/>
                <a:cs typeface="Times New Roman"/>
              </a:rPr>
              <a:t>м.</a:t>
            </a:r>
            <a:r>
              <a:rPr dirty="0" sz="1150" spc="40" i="1">
                <a:latin typeface="Times New Roman"/>
                <a:cs typeface="Times New Roman"/>
              </a:rPr>
              <a:t> </a:t>
            </a:r>
            <a:r>
              <a:rPr dirty="0" sz="1150" spc="60" i="1">
                <a:latin typeface="Times New Roman"/>
                <a:cs typeface="Times New Roman"/>
              </a:rPr>
              <a:t>Кропивницький,</a:t>
            </a:r>
            <a:r>
              <a:rPr dirty="0" sz="1150" spc="-20" i="1">
                <a:latin typeface="Times New Roman"/>
                <a:cs typeface="Times New Roman"/>
              </a:rPr>
              <a:t> </a:t>
            </a:r>
            <a:r>
              <a:rPr dirty="0" sz="1150" spc="-55" i="1">
                <a:latin typeface="Times New Roman"/>
                <a:cs typeface="Times New Roman"/>
              </a:rPr>
              <a:t>231306,</a:t>
            </a:r>
            <a:r>
              <a:rPr dirty="0" sz="1150" spc="55" i="1">
                <a:latin typeface="Times New Roman"/>
                <a:cs typeface="Times New Roman"/>
              </a:rPr>
              <a:t> </a:t>
            </a:r>
            <a:r>
              <a:rPr dirty="0" u="sng" sz="1150" i="1">
                <a:uFill>
                  <a:solidFill>
                    <a:srgbClr val="0F1323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150" spc="35" i="1">
                <a:uFill>
                  <a:solidFill>
                    <a:srgbClr val="0F13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-10">
                <a:uFill>
                  <a:solidFill>
                    <a:srgbClr val="0F1323"/>
                  </a:solidFill>
                </a:uFill>
                <a:latin typeface="Times New Roman"/>
                <a:cs typeface="Times New Roman"/>
              </a:rPr>
              <a:t>додатками:</a:t>
            </a:r>
            <a:endParaRPr sz="1150">
              <a:latin typeface="Times New Roman"/>
              <a:cs typeface="Times New Roman"/>
            </a:endParaRPr>
          </a:p>
          <a:p>
            <a:pPr algn="just" marL="438784">
              <a:lnSpc>
                <a:spcPct val="100000"/>
              </a:lnSpc>
              <a:spcBef>
                <a:spcPts val="15"/>
              </a:spcBef>
            </a:pPr>
            <a:r>
              <a:rPr dirty="0" sz="1150">
                <a:latin typeface="Times New Roman"/>
                <a:cs typeface="Times New Roman"/>
              </a:rPr>
              <a:t>а)</a:t>
            </a:r>
            <a:r>
              <a:rPr dirty="0" sz="1150" spc="45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F23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150" spc="80">
                <a:uFill>
                  <a:solidFill>
                    <a:srgbClr val="0F0F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F23"/>
                  </a:solidFill>
                </a:uFill>
                <a:latin typeface="Times New Roman"/>
                <a:cs typeface="Times New Roman"/>
              </a:rPr>
              <a:t>вміщенні</a:t>
            </a:r>
            <a:r>
              <a:rPr dirty="0" u="sng" sz="1150" spc="125">
                <a:uFill>
                  <a:solidFill>
                    <a:srgbClr val="0F0F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-300">
                <a:uFill>
                  <a:solidFill>
                    <a:srgbClr val="0F0F23"/>
                  </a:solidFill>
                </a:uFill>
                <a:latin typeface="Times New Roman"/>
                <a:cs typeface="Times New Roman"/>
              </a:rPr>
              <a:t>R</a:t>
            </a:r>
            <a:r>
              <a:rPr dirty="0" u="sng" sz="1150" spc="110">
                <a:uFill>
                  <a:solidFill>
                    <a:srgbClr val="0F0F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F23"/>
                  </a:solidFill>
                </a:uFill>
                <a:latin typeface="Times New Roman"/>
                <a:cs typeface="Times New Roman"/>
              </a:rPr>
              <a:t>карантин</a:t>
            </a:r>
            <a:r>
              <a:rPr dirty="0" sz="1150" spc="6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,зодастьс</a:t>
            </a:r>
            <a:r>
              <a:rPr dirty="0" sz="1150" spc="-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я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прибутковоі’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накла,лноі‘;</a:t>
            </a:r>
            <a:endParaRPr sz="1150">
              <a:latin typeface="Times New Roman"/>
              <a:cs typeface="Times New Roman"/>
            </a:endParaRPr>
          </a:p>
          <a:p>
            <a:pPr algn="just" marL="441959">
              <a:lnSpc>
                <a:spcPct val="100000"/>
              </a:lnSpc>
              <a:spcBef>
                <a:spcPts val="110"/>
              </a:spcBef>
            </a:pPr>
            <a:r>
              <a:rPr dirty="0" sz="1050">
                <a:latin typeface="Times New Roman"/>
                <a:cs typeface="Times New Roman"/>
              </a:rPr>
              <a:t>б)</a:t>
            </a:r>
            <a:r>
              <a:rPr dirty="0" sz="1050" spc="60">
                <a:latin typeface="Times New Roman"/>
                <a:cs typeface="Times New Roman"/>
              </a:rPr>
              <a:t> </a:t>
            </a:r>
            <a:r>
              <a:rPr dirty="0" u="sng" sz="1050">
                <a:uFill>
                  <a:solidFill>
                    <a:srgbClr val="0C0C1F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050" spc="110">
                <a:uFill>
                  <a:solidFill>
                    <a:srgbClr val="0C0C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50" spc="60">
                <a:uFill>
                  <a:solidFill>
                    <a:srgbClr val="0C0C1F"/>
                  </a:solidFill>
                </a:uFill>
                <a:latin typeface="Times New Roman"/>
                <a:cs typeface="Times New Roman"/>
              </a:rPr>
              <a:t>поверненні</a:t>
            </a:r>
            <a:r>
              <a:rPr dirty="0" u="sng" sz="1050" spc="170">
                <a:uFill>
                  <a:solidFill>
                    <a:srgbClr val="0C0C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50" spc="60">
                <a:uFill>
                  <a:solidFill>
                    <a:srgbClr val="0C0C1F"/>
                  </a:solidFill>
                </a:uFill>
                <a:latin typeface="Times New Roman"/>
                <a:cs typeface="Times New Roman"/>
              </a:rPr>
              <a:t>постачальнику</a:t>
            </a:r>
            <a:r>
              <a:rPr dirty="0" sz="1050" spc="165">
                <a:latin typeface="Times New Roman"/>
                <a:cs typeface="Times New Roman"/>
              </a:rPr>
              <a:t> </a:t>
            </a:r>
            <a:r>
              <a:rPr dirty="0" sz="1050" spc="50">
                <a:latin typeface="Times New Roman"/>
                <a:cs typeface="Times New Roman"/>
              </a:rPr>
              <a:t>додаються:</a:t>
            </a:r>
            <a:r>
              <a:rPr dirty="0" sz="1050" spc="204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когня</a:t>
            </a:r>
            <a:r>
              <a:rPr dirty="0" sz="1050" spc="180">
                <a:latin typeface="Times New Roman"/>
                <a:cs typeface="Times New Roman"/>
              </a:rPr>
              <a:t> </a:t>
            </a:r>
            <a:r>
              <a:rPr dirty="0" sz="1050" spc="-160">
                <a:latin typeface="Times New Roman"/>
                <a:cs typeface="Times New Roman"/>
              </a:rPr>
              <a:t>П]ЭИЙ</a:t>
            </a:r>
            <a:r>
              <a:rPr dirty="0" sz="1050" spc="450">
                <a:latin typeface="Times New Roman"/>
                <a:cs typeface="Times New Roman"/>
              </a:rPr>
              <a:t> </a:t>
            </a:r>
            <a:r>
              <a:rPr dirty="0" sz="1050" spc="-185">
                <a:latin typeface="Times New Roman"/>
                <a:cs typeface="Times New Roman"/>
              </a:rPr>
              <a:t>TN€)BO1’</a:t>
            </a:r>
            <a:r>
              <a:rPr dirty="0" sz="1050" spc="15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lJclKJl0ДNtll‘;</a:t>
            </a:r>
            <a:endParaRPr sz="1050">
              <a:latin typeface="Times New Roman"/>
              <a:cs typeface="Times New Roman"/>
            </a:endParaRPr>
          </a:p>
          <a:p>
            <a:pPr algn="just" marL="3458210">
              <a:lnSpc>
                <a:spcPct val="100000"/>
              </a:lnSpc>
              <a:spcBef>
                <a:spcPts val="35"/>
              </a:spcBef>
            </a:pPr>
            <a:r>
              <a:rPr dirty="0" sz="1100">
                <a:latin typeface="Times New Roman"/>
                <a:cs typeface="Times New Roman"/>
              </a:rPr>
              <a:t>копія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накла;tноі‘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нd</a:t>
            </a:r>
            <a:r>
              <a:rPr dirty="0" sz="1100" spc="470">
                <a:latin typeface="Times New Roman"/>
                <a:cs typeface="Times New Roman"/>
              </a:rPr>
              <a:t> </a:t>
            </a:r>
            <a:r>
              <a:rPr dirty="0" sz="1100" spc="-55">
                <a:latin typeface="Times New Roman"/>
                <a:cs typeface="Times New Roman"/>
              </a:rPr>
              <a:t>іовс{энс</a:t>
            </a:r>
            <a:r>
              <a:rPr dirty="0" sz="1100" spc="-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іія</a:t>
            </a:r>
            <a:endParaRPr sz="1100">
              <a:latin typeface="Times New Roman"/>
              <a:cs typeface="Times New Roman"/>
            </a:endParaRPr>
          </a:p>
          <a:p>
            <a:pPr algn="just" marL="78105" marR="81915" indent="361950">
              <a:lnSpc>
                <a:spcPct val="100899"/>
              </a:lnSpc>
              <a:spcBef>
                <a:spcPts val="10"/>
              </a:spcBef>
            </a:pPr>
            <a:r>
              <a:rPr dirty="0" sz="1150" spc="-10">
                <a:latin typeface="Times New Roman"/>
                <a:cs typeface="Times New Roman"/>
              </a:rPr>
              <a:t>в)</a:t>
            </a:r>
            <a:r>
              <a:rPr dirty="0" sz="1150" spc="495">
                <a:latin typeface="Times New Roman"/>
                <a:cs typeface="Times New Roman"/>
              </a:rPr>
              <a:t> </a:t>
            </a:r>
            <a:r>
              <a:rPr dirty="0" u="sng" sz="1150" spc="5">
                <a:uFill>
                  <a:solidFill>
                    <a:srgbClr val="0C0C1C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525">
                <a:uFill>
                  <a:solidFill>
                    <a:srgbClr val="0C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15">
                <a:uFill>
                  <a:solidFill>
                    <a:srgbClr val="0C0C1C"/>
                  </a:solidFill>
                </a:uFill>
                <a:latin typeface="Times New Roman"/>
                <a:cs typeface="Times New Roman"/>
              </a:rPr>
              <a:t>випадку</a:t>
            </a:r>
            <a:r>
              <a:rPr dirty="0" u="sng" sz="1150" spc="605">
                <a:uFill>
                  <a:solidFill>
                    <a:srgbClr val="0C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C0C1C"/>
                  </a:solidFill>
                </a:uFill>
                <a:latin typeface="Times New Roman"/>
                <a:cs typeface="Times New Roman"/>
              </a:rPr>
              <a:t>передачі</a:t>
            </a:r>
            <a:r>
              <a:rPr dirty="0" u="sng" sz="1150" spc="610">
                <a:uFill>
                  <a:solidFill>
                    <a:srgbClr val="0C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C0C1C"/>
                  </a:solidFill>
                </a:uFill>
                <a:latin typeface="Times New Roman"/>
                <a:cs typeface="Times New Roman"/>
              </a:rPr>
              <a:t>відходів</a:t>
            </a:r>
            <a:r>
              <a:rPr dirty="0" u="sng" sz="1150" spc="550">
                <a:uFill>
                  <a:solidFill>
                    <a:srgbClr val="0C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5">
                <a:uFill>
                  <a:solidFill>
                    <a:srgbClr val="0C0C1C"/>
                  </a:solidFill>
                </a:uFill>
                <a:latin typeface="Times New Roman"/>
                <a:cs typeface="Times New Roman"/>
              </a:rPr>
              <a:t>лікарського</a:t>
            </a:r>
            <a:r>
              <a:rPr dirty="0" u="sng" sz="1150" spc="650">
                <a:uFill>
                  <a:solidFill>
                    <a:srgbClr val="0C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10">
                <a:uFill>
                  <a:solidFill>
                    <a:srgbClr val="0C0C1C"/>
                  </a:solidFill>
                </a:uFill>
                <a:latin typeface="Times New Roman"/>
                <a:cs typeface="Times New Roman"/>
              </a:rPr>
              <a:t>засобу</a:t>
            </a:r>
            <a:r>
              <a:rPr dirty="0" u="sng" sz="1150" spc="590">
                <a:uFill>
                  <a:solidFill>
                    <a:srgbClr val="0C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-40">
                <a:uFill>
                  <a:solidFill>
                    <a:srgbClr val="0C0C1C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150" spc="615">
                <a:uFill>
                  <a:solidFill>
                    <a:srgbClr val="0C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-50">
                <a:uFill>
                  <a:solidFill>
                    <a:srgbClr val="0C0C1C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-110">
                <a:uFill>
                  <a:solidFill>
                    <a:srgbClr val="0C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-5">
                <a:uFill>
                  <a:solidFill>
                    <a:srgbClr val="0C0C1C"/>
                  </a:solidFill>
                </a:uFill>
                <a:latin typeface="Times New Roman"/>
                <a:cs typeface="Times New Roman"/>
              </a:rPr>
              <a:t>гилізаіщо</a:t>
            </a:r>
            <a:r>
              <a:rPr dirty="0" u="sng" sz="1150" spc="625">
                <a:uFill>
                  <a:solidFill>
                    <a:srgbClr val="0C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-5">
                <a:uFill>
                  <a:solidFill>
                    <a:srgbClr val="0C0C1C"/>
                  </a:solidFill>
                </a:uFill>
                <a:latin typeface="Times New Roman"/>
                <a:cs typeface="Times New Roman"/>
              </a:rPr>
              <a:t>a6o</a:t>
            </a:r>
            <a:r>
              <a:rPr dirty="0" u="sng" sz="1150">
                <a:uFill>
                  <a:solidFill>
                    <a:srgbClr val="0C0C1C"/>
                  </a:solidFill>
                </a:uFill>
                <a:latin typeface="Times New Roman"/>
                <a:cs typeface="Times New Roman"/>
              </a:rPr>
              <a:t>   </a:t>
            </a:r>
            <a:r>
              <a:rPr dirty="0" u="sng" sz="1150" spc="-55">
                <a:uFill>
                  <a:solidFill>
                    <a:srgbClr val="0C0C1C"/>
                  </a:solidFill>
                </a:uFill>
                <a:latin typeface="Times New Roman"/>
                <a:cs typeface="Times New Roman"/>
              </a:rPr>
              <a:t>знаш</a:t>
            </a:r>
            <a:r>
              <a:rPr dirty="0" u="sng" sz="1150" spc="75">
                <a:uFill>
                  <a:solidFill>
                    <a:srgbClr val="0C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C0C1C"/>
                  </a:solidFill>
                </a:uFill>
                <a:latin typeface="Times New Roman"/>
                <a:cs typeface="Times New Roman"/>
              </a:rPr>
              <a:t>еш</a:t>
            </a:r>
            <a:r>
              <a:rPr dirty="0" u="sng" sz="1150" spc="-160">
                <a:uFill>
                  <a:solidFill>
                    <a:srgbClr val="0C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-25">
                <a:uFill>
                  <a:solidFill>
                    <a:srgbClr val="0C0C1C"/>
                  </a:solidFill>
                </a:uFill>
                <a:latin typeface="Times New Roman"/>
                <a:cs typeface="Times New Roman"/>
              </a:rPr>
              <a:t>iя,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u="sng" sz="1150" spc="-25">
                <a:uFill>
                  <a:solidFill>
                    <a:srgbClr val="0C0C1C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40">
                <a:uFill>
                  <a:solidFill>
                    <a:srgbClr val="0C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5">
                <a:uFill>
                  <a:solidFill>
                    <a:srgbClr val="0C0C1C"/>
                  </a:solidFill>
                </a:uFill>
                <a:latin typeface="Times New Roman"/>
                <a:cs typeface="Times New Roman"/>
              </a:rPr>
              <a:t>двотижневий</a:t>
            </a:r>
            <a:r>
              <a:rPr dirty="0" u="sng" sz="1150" spc="215">
                <a:uFill>
                  <a:solidFill>
                    <a:srgbClr val="0C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10">
                <a:uFill>
                  <a:solidFill>
                    <a:srgbClr val="0C0C1C"/>
                  </a:solidFill>
                </a:uFill>
                <a:latin typeface="Times New Roman"/>
                <a:cs typeface="Times New Roman"/>
              </a:rPr>
              <a:t>строк</a:t>
            </a:r>
            <a:r>
              <a:rPr dirty="0" u="sng" sz="1150" spc="140">
                <a:uFill>
                  <a:solidFill>
                    <a:srgbClr val="0C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5">
                <a:uFill>
                  <a:solidFill>
                    <a:srgbClr val="0C0C1C"/>
                  </a:solidFill>
                </a:uFill>
                <a:latin typeface="Times New Roman"/>
                <a:cs typeface="Times New Roman"/>
              </a:rPr>
              <a:t>поінформувати</a:t>
            </a:r>
            <a:r>
              <a:rPr dirty="0" u="sng" sz="1150" spc="-10">
                <a:uFill>
                  <a:solidFill>
                    <a:srgbClr val="0C0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sz="1150" spc="270">
                <a:latin typeface="Times New Roman"/>
                <a:cs typeface="Times New Roman"/>
              </a:rPr>
              <a:t> </a:t>
            </a:r>
            <a:r>
              <a:rPr dirty="0" sz="1150" spc="5">
                <a:latin typeface="Times New Roman"/>
                <a:cs typeface="Times New Roman"/>
              </a:rPr>
              <a:t>Державну</a:t>
            </a:r>
            <a:r>
              <a:rPr dirty="0" sz="1150" spc="170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служСу</a:t>
            </a:r>
            <a:r>
              <a:rPr dirty="0" sz="1150" spc="180">
                <a:latin typeface="Times New Roman"/>
                <a:cs typeface="Times New Roman"/>
              </a:rPr>
              <a:t> </a:t>
            </a:r>
            <a:r>
              <a:rPr dirty="0" sz="1150" spc="-5">
                <a:latin typeface="Times New Roman"/>
                <a:cs typeface="Times New Roman"/>
              </a:rPr>
              <a:t>з</a:t>
            </a:r>
            <a:r>
              <a:rPr dirty="0" sz="1150" spc="395">
                <a:latin typeface="Times New Roman"/>
                <a:cs typeface="Times New Roman"/>
              </a:rPr>
              <a:t> </a:t>
            </a:r>
            <a:r>
              <a:rPr dirty="0" sz="1150" spc="5">
                <a:latin typeface="Times New Roman"/>
                <a:cs typeface="Times New Roman"/>
              </a:rPr>
              <a:t>лікарських</a:t>
            </a:r>
            <a:r>
              <a:rPr dirty="0" sz="1150" spc="275">
                <a:latin typeface="Times New Roman"/>
                <a:cs typeface="Times New Roman"/>
              </a:rPr>
              <a:t> </a:t>
            </a:r>
            <a:r>
              <a:rPr dirty="0" sz="1150" spc="-5">
                <a:latin typeface="Times New Roman"/>
                <a:cs typeface="Times New Roman"/>
              </a:rPr>
              <a:t>засобі</a:t>
            </a:r>
            <a:r>
              <a:rPr dirty="0" sz="1150">
                <a:latin typeface="Times New Roman"/>
                <a:cs typeface="Times New Roman"/>
              </a:rPr>
              <a:t>в</a:t>
            </a:r>
            <a:r>
              <a:rPr dirty="0" sz="1150" spc="14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та</a:t>
            </a:r>
            <a:r>
              <a:rPr dirty="0" sz="1150" spc="155">
                <a:latin typeface="Times New Roman"/>
                <a:cs typeface="Times New Roman"/>
              </a:rPr>
              <a:t> </a:t>
            </a:r>
            <a:r>
              <a:rPr dirty="0" sz="1150" spc="-15">
                <a:latin typeface="Times New Roman"/>
                <a:cs typeface="Times New Roman"/>
              </a:rPr>
              <a:t>контроіно</a:t>
            </a:r>
            <a:r>
              <a:rPr dirty="0" sz="1150" spc="305">
                <a:latin typeface="Times New Roman"/>
                <a:cs typeface="Times New Roman"/>
              </a:rPr>
              <a:t> </a:t>
            </a:r>
            <a:r>
              <a:rPr dirty="0" sz="1150" spc="-70">
                <a:latin typeface="Times New Roman"/>
                <a:cs typeface="Times New Roman"/>
              </a:rPr>
              <a:t>за</a:t>
            </a:r>
            <a:r>
              <a:rPr dirty="0" sz="1150" spc="-45">
                <a:latin typeface="Times New Roman"/>
                <a:cs typeface="Times New Roman"/>
              </a:rPr>
              <a:t> </a:t>
            </a:r>
            <a:r>
              <a:rPr dirty="0" sz="1150" spc="10">
                <a:latin typeface="Times New Roman"/>
                <a:cs typeface="Times New Roman"/>
              </a:rPr>
              <a:t>наркотиками</a:t>
            </a:r>
            <a:r>
              <a:rPr dirty="0" sz="1150" spc="11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у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sz="1150" spc="15">
                <a:latin typeface="Times New Roman"/>
                <a:cs typeface="Times New Roman"/>
              </a:rPr>
              <a:t>Кіровоградській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області</a:t>
            </a:r>
            <a:r>
              <a:rPr dirty="0" sz="1150" spc="370">
                <a:latin typeface="Times New Roman"/>
                <a:cs typeface="Times New Roman"/>
              </a:rPr>
              <a:t> </a:t>
            </a:r>
            <a:r>
              <a:rPr dirty="0" sz="1150" spc="10">
                <a:latin typeface="Times New Roman"/>
                <a:cs typeface="Times New Roman"/>
              </a:rPr>
              <a:t>та</a:t>
            </a:r>
            <a:r>
              <a:rPr dirty="0" sz="1150" spc="40">
                <a:latin typeface="Times New Roman"/>
                <a:cs typeface="Times New Roman"/>
              </a:rPr>
              <a:t> </a:t>
            </a:r>
            <a:r>
              <a:rPr dirty="0" sz="1150" spc="5">
                <a:latin typeface="Times New Roman"/>
                <a:cs typeface="Times New Roman"/>
              </a:rPr>
              <a:t>надати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копію</a:t>
            </a:r>
            <a:r>
              <a:rPr dirty="0" sz="1150" spc="60">
                <a:latin typeface="Times New Roman"/>
                <a:cs typeface="Times New Roman"/>
              </a:rPr>
              <a:t> </a:t>
            </a:r>
            <a:r>
              <a:rPr dirty="0" sz="1150" spc="10">
                <a:latin typeface="Times New Roman"/>
                <a:cs typeface="Times New Roman"/>
              </a:rPr>
              <a:t>прибуткової</a:t>
            </a:r>
            <a:r>
              <a:rPr dirty="0" sz="1150" spc="145">
                <a:latin typeface="Times New Roman"/>
                <a:cs typeface="Times New Roman"/>
              </a:rPr>
              <a:t> </a:t>
            </a:r>
            <a:r>
              <a:rPr dirty="0" sz="1150" spc="5">
                <a:latin typeface="Times New Roman"/>
                <a:cs typeface="Times New Roman"/>
              </a:rPr>
              <a:t>накладної.</a:t>
            </a:r>
            <a:endParaRPr sz="1150">
              <a:latin typeface="Times New Roman"/>
              <a:cs typeface="Times New Roman"/>
            </a:endParaRPr>
          </a:p>
          <a:p>
            <a:pPr algn="just" marL="81915" marR="85090" indent="355600">
              <a:lnSpc>
                <a:spcPts val="1390"/>
              </a:lnSpc>
            </a:pPr>
            <a:r>
              <a:rPr dirty="0" sz="1150">
                <a:latin typeface="Times New Roman"/>
                <a:cs typeface="Times New Roman"/>
              </a:rPr>
              <a:t>При</a:t>
            </a:r>
            <a:r>
              <a:rPr dirty="0" sz="1150" spc="450">
                <a:latin typeface="Times New Roman"/>
                <a:cs typeface="Times New Roman"/>
              </a:rPr>
              <a:t> </a:t>
            </a:r>
            <a:r>
              <a:rPr dirty="0" sz="1150" spc="15">
                <a:latin typeface="Times New Roman"/>
                <a:cs typeface="Times New Roman"/>
              </a:rPr>
              <a:t>наступних</a:t>
            </a:r>
            <a:r>
              <a:rPr dirty="0" sz="1150" spc="540">
                <a:latin typeface="Times New Roman"/>
                <a:cs typeface="Times New Roman"/>
              </a:rPr>
              <a:t> </a:t>
            </a:r>
            <a:r>
              <a:rPr dirty="0" sz="1150" spc="10">
                <a:latin typeface="Times New Roman"/>
                <a:cs typeface="Times New Roman"/>
              </a:rPr>
              <a:t>поставках</a:t>
            </a:r>
            <a:r>
              <a:rPr dirty="0" sz="1150" spc="5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5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засобів,</a:t>
            </a:r>
            <a:r>
              <a:rPr dirty="0" sz="1150" spc="515">
                <a:latin typeface="Times New Roman"/>
                <a:cs typeface="Times New Roman"/>
              </a:rPr>
              <a:t> </a:t>
            </a:r>
            <a:r>
              <a:rPr dirty="0" sz="1150" spc="5">
                <a:latin typeface="Times New Roman"/>
                <a:cs typeface="Times New Roman"/>
              </a:rPr>
              <a:t>вказаних</a:t>
            </a:r>
            <a:r>
              <a:rPr dirty="0" sz="1150" spc="560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у</a:t>
            </a:r>
            <a:r>
              <a:rPr dirty="0" sz="1150" spc="509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ро</a:t>
            </a:r>
            <a:r>
              <a:rPr dirty="0" sz="1150" spc="-1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зпорядженнях,</a:t>
            </a:r>
            <a:r>
              <a:rPr dirty="0" sz="1150" spc="585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суй’г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 spc="-70">
                <a:latin typeface="Times New Roman"/>
                <a:cs typeface="Times New Roman"/>
              </a:rPr>
              <a:t>к</a:t>
            </a:r>
            <a:r>
              <a:rPr dirty="0" sz="1150" spc="-85">
                <a:latin typeface="Times New Roman"/>
                <a:cs typeface="Times New Roman"/>
              </a:rPr>
              <a:t> </a:t>
            </a:r>
            <a:r>
              <a:rPr dirty="0" sz="1150" spc="-190">
                <a:solidFill>
                  <a:srgbClr val="111500"/>
                </a:solidFill>
                <a:latin typeface="Times New Roman"/>
                <a:cs typeface="Times New Roman"/>
              </a:rPr>
              <a:t>г</a:t>
            </a:r>
            <a:r>
              <a:rPr dirty="0" sz="1150" spc="-114">
                <a:solidFill>
                  <a:srgbClr val="111500"/>
                </a:solidFill>
                <a:latin typeface="Times New Roman"/>
                <a:cs typeface="Times New Roman"/>
              </a:rPr>
              <a:t> </a:t>
            </a:r>
            <a:r>
              <a:rPr dirty="0" sz="1150" spc="15">
                <a:latin typeface="Times New Roman"/>
                <a:cs typeface="Times New Roman"/>
              </a:rPr>
              <a:t>господарювання</a:t>
            </a:r>
            <a:r>
              <a:rPr dirty="0" sz="1150" spc="730">
                <a:latin typeface="Times New Roman"/>
                <a:cs typeface="Times New Roman"/>
              </a:rPr>
              <a:t> </a:t>
            </a:r>
            <a:r>
              <a:rPr dirty="0" sz="1150" spc="5">
                <a:latin typeface="Times New Roman"/>
                <a:cs typeface="Times New Roman"/>
              </a:rPr>
              <a:t>повинен</a:t>
            </a:r>
            <a:r>
              <a:rPr dirty="0" sz="1150" spc="8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вжити</a:t>
            </a:r>
            <a:r>
              <a:rPr dirty="0" sz="1150" spc="795">
                <a:latin typeface="Times New Roman"/>
                <a:cs typeface="Times New Roman"/>
              </a:rPr>
              <a:t> </a:t>
            </a:r>
            <a:r>
              <a:rPr dirty="0" sz="1150" spc="-5">
                <a:latin typeface="Times New Roman"/>
                <a:cs typeface="Times New Roman"/>
              </a:rPr>
              <a:t>заході</a:t>
            </a:r>
            <a:r>
              <a:rPr dirty="0" sz="1150">
                <a:latin typeface="Times New Roman"/>
                <a:cs typeface="Times New Roman"/>
              </a:rPr>
              <a:t>я</a:t>
            </a:r>
            <a:r>
              <a:rPr dirty="0" sz="1150" spc="869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пІо,зо</a:t>
            </a:r>
            <a:r>
              <a:rPr dirty="0" sz="1150" spc="810">
                <a:latin typeface="Times New Roman"/>
                <a:cs typeface="Times New Roman"/>
              </a:rPr>
              <a:t> </a:t>
            </a:r>
            <a:r>
              <a:rPr dirty="0" sz="1150" spc="5">
                <a:latin typeface="Times New Roman"/>
                <a:cs typeface="Times New Roman"/>
              </a:rPr>
              <a:t>запобlганпя</a:t>
            </a:r>
            <a:r>
              <a:rPr dirty="0" sz="1150" spc="894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при</a:t>
            </a:r>
            <a:r>
              <a:rPr dirty="0" sz="1150" spc="-105">
                <a:latin typeface="Times New Roman"/>
                <a:cs typeface="Times New Roman"/>
              </a:rPr>
              <a:t> </a:t>
            </a:r>
            <a:r>
              <a:rPr dirty="0" sz="1150" spc="5">
                <a:latin typeface="Times New Roman"/>
                <a:cs typeface="Times New Roman"/>
              </a:rPr>
              <a:t>абання,</a:t>
            </a:r>
            <a:r>
              <a:rPr dirty="0" sz="1150" spc="865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реалі</a:t>
            </a:r>
            <a:r>
              <a:rPr dirty="0" sz="1150" spc="-100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за</a:t>
            </a:r>
            <a:r>
              <a:rPr dirty="0" sz="1150" spc="-175">
                <a:latin typeface="Times New Roman"/>
                <a:cs typeface="Times New Roman"/>
              </a:rPr>
              <a:t> </a:t>
            </a:r>
            <a:r>
              <a:rPr dirty="0" sz="1150" spc="-80">
                <a:latin typeface="Times New Roman"/>
                <a:cs typeface="Times New Roman"/>
              </a:rPr>
              <a:t>н</a:t>
            </a:r>
            <a:r>
              <a:rPr dirty="0" sz="1150" spc="-160">
                <a:latin typeface="Times New Roman"/>
                <a:cs typeface="Times New Roman"/>
              </a:rPr>
              <a:t> </a:t>
            </a:r>
            <a:r>
              <a:rPr dirty="0" sz="1150" spc="-140">
                <a:latin typeface="Times New Roman"/>
                <a:cs typeface="Times New Roman"/>
              </a:rPr>
              <a:t>ii‘</a:t>
            </a:r>
            <a:r>
              <a:rPr dirty="0" sz="1150" spc="720">
                <a:latin typeface="Times New Roman"/>
                <a:cs typeface="Times New Roman"/>
              </a:rPr>
              <a:t> </a:t>
            </a:r>
            <a:r>
              <a:rPr dirty="0" sz="1150" spc="-55">
                <a:latin typeface="Times New Roman"/>
                <a:cs typeface="Times New Roman"/>
              </a:rPr>
              <a:t>та</a:t>
            </a:r>
            <a:endParaRPr sz="1150">
              <a:latin typeface="Times New Roman"/>
              <a:cs typeface="Times New Roman"/>
            </a:endParaRPr>
          </a:p>
          <a:p>
            <a:pPr algn="just" marL="79375">
              <a:lnSpc>
                <a:spcPts val="1370"/>
              </a:lnSpc>
            </a:pPr>
            <a:r>
              <a:rPr dirty="0" sz="1150">
                <a:latin typeface="Times New Roman"/>
                <a:cs typeface="Times New Roman"/>
              </a:rPr>
              <a:t>застосування</a:t>
            </a:r>
            <a:r>
              <a:rPr dirty="0" sz="1150" spc="1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</a:t>
            </a:r>
            <a:r>
              <a:rPr dirty="0" sz="1150" spc="-1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х</a:t>
            </a:r>
            <a:r>
              <a:rPr dirty="0" sz="1150" spc="55">
                <a:latin typeface="Times New Roman"/>
                <a:cs typeface="Times New Roman"/>
              </a:rPr>
              <a:t> </a:t>
            </a:r>
            <a:r>
              <a:rPr dirty="0" sz="1150" spc="-80">
                <a:latin typeface="Times New Roman"/>
                <a:cs typeface="Times New Roman"/>
              </a:rPr>
              <a:t>зассзбі</a:t>
            </a:r>
            <a:r>
              <a:rPr dirty="0" sz="1150" spc="-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в.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зазначе</a:t>
            </a:r>
            <a:r>
              <a:rPr dirty="0" sz="1150" spc="-125">
                <a:latin typeface="Times New Roman"/>
                <a:cs typeface="Times New Roman"/>
              </a:rPr>
              <a:t> </a:t>
            </a:r>
            <a:r>
              <a:rPr dirty="0" sz="1150" spc="-105">
                <a:latin typeface="Times New Roman"/>
                <a:cs typeface="Times New Roman"/>
              </a:rPr>
              <a:t>нгі</a:t>
            </a:r>
            <a:r>
              <a:rPr dirty="0" sz="1150" spc="-1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х</a:t>
            </a:r>
            <a:r>
              <a:rPr dirty="0" sz="1150" spc="1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55">
                <a:latin typeface="Times New Roman"/>
                <a:cs typeface="Times New Roman"/>
              </a:rPr>
              <a:t> </a:t>
            </a:r>
            <a:r>
              <a:rPr dirty="0" baseline="-12077" sz="1725" spc="-89">
                <a:latin typeface="Times New Roman"/>
                <a:cs typeface="Times New Roman"/>
              </a:rPr>
              <a:t>Po'i</a:t>
            </a:r>
            <a:r>
              <a:rPr dirty="0" baseline="-12077" sz="1725" spc="-172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іюря,зженнях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150">
              <a:latin typeface="Times New Roman"/>
              <a:cs typeface="Times New Roman"/>
            </a:endParaRPr>
          </a:p>
          <a:p>
            <a:pPr algn="just" marL="76200">
              <a:lnSpc>
                <a:spcPts val="1375"/>
              </a:lnSpc>
              <a:spcBef>
                <a:spcPts val="5"/>
              </a:spcBef>
            </a:pPr>
            <a:r>
              <a:rPr dirty="0" sz="1150" spc="10">
                <a:latin typeface="Times New Roman"/>
                <a:cs typeface="Times New Roman"/>
              </a:rPr>
              <a:t>Держлікслужби,</a:t>
            </a:r>
            <a:r>
              <a:rPr dirty="0" sz="1150" spc="130">
                <a:latin typeface="Times New Roman"/>
                <a:cs typeface="Times New Roman"/>
              </a:rPr>
              <a:t> </a:t>
            </a:r>
            <a:r>
              <a:rPr dirty="0" u="sng" sz="1150" spc="1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sng" sz="1150" spc="185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1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150" spc="204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1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письмовому</a:t>
            </a:r>
            <a:r>
              <a:rPr dirty="0" sz="1150" spc="225">
                <a:latin typeface="Times New Roman"/>
                <a:cs typeface="Times New Roman"/>
              </a:rPr>
              <a:t> </a:t>
            </a:r>
            <a:r>
              <a:rPr dirty="0" sz="1150" spc="10">
                <a:latin typeface="Times New Roman"/>
                <a:cs typeface="Times New Roman"/>
              </a:rPr>
              <a:t>вигляді</a:t>
            </a:r>
            <a:r>
              <a:rPr dirty="0" sz="1150" spc="245">
                <a:latin typeface="Times New Roman"/>
                <a:cs typeface="Times New Roman"/>
              </a:rPr>
              <a:t> </a:t>
            </a:r>
            <a:r>
              <a:rPr dirty="0" u="sng" sz="1150" spc="7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надавать</a:t>
            </a:r>
            <a:r>
              <a:rPr dirty="0" u="sng" sz="1150" spc="26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1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150" spc="16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-10">
                <a:uFill>
                  <a:solidFill>
                    <a:srgbClr val="0C0C18"/>
                  </a:solidFill>
                </a:uFill>
                <a:latin typeface="Times New Roman"/>
                <a:cs typeface="Times New Roman"/>
              </a:rPr>
              <a:t>потрібно.</a:t>
            </a:r>
            <a:endParaRPr sz="1150">
              <a:latin typeface="Times New Roman"/>
              <a:cs typeface="Times New Roman"/>
            </a:endParaRPr>
          </a:p>
          <a:p>
            <a:pPr algn="just" marL="76200" marR="85725" indent="359410">
              <a:lnSpc>
                <a:spcPct val="95300"/>
              </a:lnSpc>
              <a:spcBef>
                <a:spcPts val="55"/>
              </a:spcBef>
            </a:pPr>
            <a:r>
              <a:rPr dirty="0" sz="1150" spc="10">
                <a:latin typeface="Times New Roman"/>
                <a:cs typeface="Times New Roman"/>
              </a:rPr>
              <a:t>Одночасно</a:t>
            </a:r>
            <a:r>
              <a:rPr dirty="0" sz="1150" spc="605">
                <a:latin typeface="Times New Roman"/>
                <a:cs typeface="Times New Roman"/>
              </a:rPr>
              <a:t> </a:t>
            </a:r>
            <a:r>
              <a:rPr dirty="0" sz="1150" spc="10">
                <a:latin typeface="Times New Roman"/>
                <a:cs typeface="Times New Roman"/>
              </a:rPr>
              <a:t>нагадусмо,</a:t>
            </a:r>
            <a:r>
              <a:rPr dirty="0" sz="1150" spc="61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що</a:t>
            </a:r>
            <a:r>
              <a:rPr dirty="0" sz="1150" spc="570">
                <a:latin typeface="Times New Roman"/>
                <a:cs typeface="Times New Roman"/>
              </a:rPr>
              <a:t> </a:t>
            </a:r>
            <a:r>
              <a:rPr dirty="0" sz="1150" spc="-60">
                <a:solidFill>
                  <a:srgbClr val="000015"/>
                </a:solidFill>
                <a:latin typeface="Times New Roman"/>
                <a:cs typeface="Times New Roman"/>
              </a:rPr>
              <a:t>з</a:t>
            </a:r>
            <a:r>
              <a:rPr dirty="0" sz="1150" spc="509">
                <a:solidFill>
                  <a:srgbClr val="000015"/>
                </a:solidFill>
                <a:latin typeface="Times New Roman"/>
                <a:cs typeface="Times New Roman"/>
              </a:rPr>
              <a:t> </a:t>
            </a:r>
            <a:r>
              <a:rPr dirty="0" sz="1150" spc="15">
                <a:latin typeface="Times New Roman"/>
                <a:cs typeface="Times New Roman"/>
              </a:rPr>
              <a:t>розпорядженнями</a:t>
            </a:r>
            <a:r>
              <a:rPr dirty="0" sz="1150" spc="509">
                <a:latin typeface="Times New Roman"/>
                <a:cs typeface="Times New Roman"/>
              </a:rPr>
              <a:t> </a:t>
            </a:r>
            <a:r>
              <a:rPr dirty="0" sz="1150" spc="10">
                <a:latin typeface="Times New Roman"/>
                <a:cs typeface="Times New Roman"/>
              </a:rPr>
              <a:t>та</a:t>
            </a:r>
            <a:r>
              <a:rPr dirty="0" sz="1150" spc="490">
                <a:latin typeface="Times New Roman"/>
                <a:cs typeface="Times New Roman"/>
              </a:rPr>
              <a:t> </a:t>
            </a:r>
            <a:r>
              <a:rPr dirty="0" sz="1150" spc="5">
                <a:latin typeface="Times New Roman"/>
                <a:cs typeface="Times New Roman"/>
              </a:rPr>
              <a:t>листами</a:t>
            </a:r>
            <a:r>
              <a:rPr dirty="0" sz="1150" spc="5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Держлікслужби</a:t>
            </a:r>
            <a:r>
              <a:rPr dirty="0" sz="1150" spc="6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можна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ознайомитися</a:t>
            </a:r>
            <a:r>
              <a:rPr dirty="0" sz="1250" spc="445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на</a:t>
            </a:r>
            <a:r>
              <a:rPr dirty="0" sz="1250" spc="260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офіційному</a:t>
            </a:r>
            <a:r>
              <a:rPr dirty="0" sz="1250" spc="395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вебсайті</a:t>
            </a:r>
            <a:r>
              <a:rPr dirty="0" sz="1250" spc="360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Державної</a:t>
            </a:r>
            <a:r>
              <a:rPr dirty="0" sz="1250" spc="320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служби</a:t>
            </a:r>
            <a:r>
              <a:rPr dirty="0" sz="1250" spc="330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України</a:t>
            </a:r>
            <a:r>
              <a:rPr dirty="0" sz="1250" spc="340">
                <a:latin typeface="Times New Roman"/>
                <a:cs typeface="Times New Roman"/>
              </a:rPr>
              <a:t> </a:t>
            </a:r>
            <a:r>
              <a:rPr dirty="0" sz="1250" spc="-80">
                <a:latin typeface="Times New Roman"/>
                <a:cs typeface="Times New Roman"/>
              </a:rPr>
              <a:t>з</a:t>
            </a:r>
            <a:r>
              <a:rPr dirty="0" sz="1250" spc="250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лікарських</a:t>
            </a:r>
            <a:r>
              <a:rPr dirty="0" sz="1250" spc="415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засобів</a:t>
            </a:r>
            <a:r>
              <a:rPr dirty="0" sz="1250" spc="305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та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60">
                <a:latin typeface="Times New Roman"/>
                <a:cs typeface="Times New Roman"/>
              </a:rPr>
              <a:t>контролю</a:t>
            </a:r>
            <a:r>
              <a:rPr dirty="0" sz="1250" spc="1270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за</a:t>
            </a:r>
            <a:r>
              <a:rPr dirty="0" sz="1250" spc="1190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наркотиками</a:t>
            </a:r>
            <a:r>
              <a:rPr dirty="0" sz="1250">
                <a:latin typeface="Times New Roman"/>
                <a:cs typeface="Times New Roman"/>
              </a:rPr>
              <a:t>     </a:t>
            </a:r>
            <a:r>
              <a:rPr dirty="0" sz="1250" spc="-20">
                <a:latin typeface="Times New Roman"/>
                <a:cs typeface="Times New Roman"/>
              </a:rPr>
              <a:t>(</a:t>
            </a:r>
            <a:r>
              <a:rPr dirty="0" sz="1250" spc="-20">
                <a:latin typeface="Times New Roman"/>
                <a:cs typeface="Times New Roman"/>
                <a:hlinkClick r:id="rId13"/>
              </a:rPr>
              <a:t>https://www.dls.gov.uъ)</a:t>
            </a:r>
            <a:r>
              <a:rPr dirty="0" sz="1250" spc="1155">
                <a:latin typeface="Times New Roman"/>
                <a:cs typeface="Times New Roman"/>
              </a:rPr>
              <a:t> </a:t>
            </a:r>
            <a:r>
              <a:rPr dirty="0" sz="1250" spc="-85">
                <a:latin typeface="Times New Roman"/>
                <a:cs typeface="Times New Roman"/>
              </a:rPr>
              <a:t>в</a:t>
            </a:r>
            <a:r>
              <a:rPr dirty="0" sz="1250" spc="1205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розділі</a:t>
            </a:r>
            <a:r>
              <a:rPr dirty="0" sz="1250" spc="1280">
                <a:latin typeface="Times New Roman"/>
                <a:cs typeface="Times New Roman"/>
              </a:rPr>
              <a:t> </a:t>
            </a:r>
            <a:r>
              <a:rPr dirty="0" sz="1250" spc="-65">
                <a:latin typeface="Times New Roman"/>
                <a:cs typeface="Times New Roman"/>
              </a:rPr>
              <a:t>РОЗІЈОРЯДЖ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 spc="-85">
                <a:latin typeface="Times New Roman"/>
                <a:cs typeface="Times New Roman"/>
              </a:rPr>
              <a:t>k</a:t>
            </a:r>
            <a:r>
              <a:rPr dirty="0" sz="1250" spc="-150">
                <a:latin typeface="Times New Roman"/>
                <a:cs typeface="Times New Roman"/>
              </a:rPr>
              <a:t> </a:t>
            </a:r>
            <a:r>
              <a:rPr dirty="0" sz="1250" spc="-120">
                <a:latin typeface="Times New Roman"/>
                <a:cs typeface="Times New Roman"/>
              </a:rPr>
              <a:t>ННЯ</a:t>
            </a:r>
            <a:r>
              <a:rPr dirty="0" sz="1250" spc="-50">
                <a:latin typeface="Times New Roman"/>
                <a:cs typeface="Times New Roman"/>
              </a:rPr>
              <a:t> </a:t>
            </a:r>
            <a:r>
              <a:rPr dirty="0" sz="1150" spc="25">
                <a:latin typeface="Times New Roman"/>
                <a:cs typeface="Times New Roman"/>
              </a:rPr>
              <a:t>ДЕРЖЛІКСЛУЖБИ.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4373782" y="2648409"/>
            <a:ext cx="2725420" cy="5518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dirty="0" sz="1150" spc="55">
                <a:latin typeface="Times New Roman"/>
                <a:cs typeface="Times New Roman"/>
              </a:rPr>
              <a:t>Керівникам</a:t>
            </a:r>
            <a:r>
              <a:rPr dirty="0" sz="1150" spc="4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365">
                <a:latin typeface="Times New Roman"/>
                <a:cs typeface="Times New Roman"/>
              </a:rPr>
              <a:t> </a:t>
            </a:r>
            <a:r>
              <a:rPr dirty="0" sz="1150" spc="-114">
                <a:latin typeface="Times New Roman"/>
                <a:cs typeface="Times New Roman"/>
              </a:rPr>
              <a:t>У</a:t>
            </a:r>
            <a:r>
              <a:rPr dirty="0" sz="1150" spc="-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повноваженим</a:t>
            </a:r>
            <a:r>
              <a:rPr dirty="0" sz="1150" spc="40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особа›і</a:t>
            </a:r>
            <a:endParaRPr sz="1150">
              <a:latin typeface="Times New Roman"/>
              <a:cs typeface="Times New Roman"/>
            </a:endParaRPr>
          </a:p>
          <a:p>
            <a:pPr marL="17145">
              <a:lnSpc>
                <a:spcPct val="100000"/>
              </a:lnSpc>
              <a:spcBef>
                <a:spcPts val="90"/>
              </a:spcBef>
            </a:pPr>
            <a:r>
              <a:rPr dirty="0" sz="1050" spc="85">
                <a:latin typeface="Times New Roman"/>
                <a:cs typeface="Times New Roman"/>
              </a:rPr>
              <a:t>лптечних</a:t>
            </a:r>
            <a:r>
              <a:rPr dirty="0" sz="1050" spc="225">
                <a:latin typeface="Times New Roman"/>
                <a:cs typeface="Times New Roman"/>
              </a:rPr>
              <a:t> </a:t>
            </a:r>
            <a:r>
              <a:rPr dirty="0" sz="1050" spc="75">
                <a:latin typeface="Times New Roman"/>
                <a:cs typeface="Times New Roman"/>
              </a:rPr>
              <a:t>тл</a:t>
            </a:r>
            <a:r>
              <a:rPr dirty="0" sz="1050" spc="120">
                <a:latin typeface="Times New Roman"/>
                <a:cs typeface="Times New Roman"/>
              </a:rPr>
              <a:t> </a:t>
            </a:r>
            <a:r>
              <a:rPr dirty="0" sz="1050" spc="65">
                <a:latin typeface="Times New Roman"/>
                <a:cs typeface="Times New Roman"/>
              </a:rPr>
              <a:t>меди</a:t>
            </a:r>
            <a:r>
              <a:rPr dirty="0" sz="1050" spc="-75">
                <a:latin typeface="Times New Roman"/>
                <a:cs typeface="Times New Roman"/>
              </a:rPr>
              <a:t> </a:t>
            </a:r>
            <a:r>
              <a:rPr dirty="0" sz="1050" spc="70">
                <a:latin typeface="Times New Roman"/>
                <a:cs typeface="Times New Roman"/>
              </a:rPr>
              <a:t>чних</a:t>
            </a:r>
            <a:r>
              <a:rPr dirty="0" sz="1050" spc="15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'sак.1кдів</a:t>
            </a:r>
            <a:endParaRPr sz="1050">
              <a:latin typeface="Times New Roman"/>
              <a:cs typeface="Times New Roman"/>
            </a:endParaRPr>
          </a:p>
          <a:p>
            <a:pPr marL="127635">
              <a:lnSpc>
                <a:spcPct val="100000"/>
              </a:lnSpc>
              <a:spcBef>
                <a:spcPts val="355"/>
              </a:spcBef>
            </a:pPr>
            <a:r>
              <a:rPr dirty="0" sz="800" spc="55">
                <a:latin typeface="Times New Roman"/>
                <a:cs typeface="Times New Roman"/>
              </a:rPr>
              <a:t>і}З0ВОГДЯДСЬКОі'</a:t>
            </a:r>
            <a:r>
              <a:rPr dirty="0" sz="800" spc="130">
                <a:latin typeface="Times New Roman"/>
                <a:cs typeface="Times New Roman"/>
              </a:rPr>
              <a:t> </a:t>
            </a:r>
            <a:r>
              <a:rPr dirty="0" sz="800" spc="10">
                <a:latin typeface="Times New Roman"/>
                <a:cs typeface="Times New Roman"/>
              </a:rPr>
              <a:t>OF.3</a:t>
            </a:r>
            <a:r>
              <a:rPr dirty="0" sz="800" spc="1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ЯСТЇ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963852" y="8278114"/>
            <a:ext cx="6069965" cy="374650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5240" marR="5080" indent="-3175">
              <a:lnSpc>
                <a:spcPts val="1370"/>
              </a:lnSpc>
              <a:spcBef>
                <a:spcPts val="150"/>
              </a:spcBef>
            </a:pPr>
            <a:r>
              <a:rPr dirty="0" sz="1150">
                <a:latin typeface="Times New Roman"/>
                <a:cs typeface="Times New Roman"/>
              </a:rPr>
              <a:t>Додаток:</a:t>
            </a:r>
            <a:r>
              <a:rPr dirty="0" sz="1150" spc="1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розпорядження</a:t>
            </a:r>
            <a:r>
              <a:rPr dirty="0" sz="1150" spc="1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Державної</a:t>
            </a:r>
            <a:r>
              <a:rPr dirty="0" sz="1150" spc="1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службм</a:t>
            </a:r>
            <a:r>
              <a:rPr dirty="0" sz="1150" spc="1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України</a:t>
            </a:r>
            <a:r>
              <a:rPr dirty="0" sz="1150" spc="1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11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контролю </a:t>
            </a:r>
            <a:r>
              <a:rPr dirty="0" sz="1150">
                <a:latin typeface="Times New Roman"/>
                <a:cs typeface="Times New Roman"/>
              </a:rPr>
              <a:t>эа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1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від</a:t>
            </a:r>
            <a:r>
              <a:rPr dirty="0" sz="1150" spc="1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14.04.2026</a:t>
            </a:r>
            <a:r>
              <a:rPr dirty="0" sz="1150" spc="1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Х</a:t>
            </a:r>
            <a:r>
              <a:rPr dirty="0" sz="1150" spc="3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192-001.2/002.0/17-26</a:t>
            </a:r>
            <a:r>
              <a:rPr dirty="0" sz="1150" spc="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</a:t>
            </a:r>
            <a:r>
              <a:rPr dirty="0" sz="1150" spc="270"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00031D"/>
                </a:solidFill>
                <a:latin typeface="Times New Roman"/>
                <a:cs typeface="Times New Roman"/>
              </a:rPr>
              <a:t>I</a:t>
            </a:r>
            <a:r>
              <a:rPr dirty="0" sz="1150" spc="260">
                <a:solidFill>
                  <a:srgbClr val="00031D"/>
                </a:solidFill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арк..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963211" y="9158985"/>
            <a:ext cx="1379855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Times New Roman"/>
                <a:cs typeface="Times New Roman"/>
              </a:rPr>
              <a:t>НачалЬниК</a:t>
            </a:r>
            <a:r>
              <a:rPr dirty="0" sz="1150" spc="260">
                <a:latin typeface="Times New Roman"/>
                <a:cs typeface="Times New Roman"/>
              </a:rPr>
              <a:t>  </a:t>
            </a:r>
            <a:r>
              <a:rPr dirty="0" sz="1150" spc="-70">
                <a:latin typeface="Times New Roman"/>
                <a:cs typeface="Times New Roman"/>
              </a:rPr>
              <a:t>CЛУж6и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961243" y="9946131"/>
            <a:ext cx="1685289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Остапенко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Валентина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32</a:t>
            </a:r>
            <a:r>
              <a:rPr dirty="0" sz="1000" spc="-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14</a:t>
            </a:r>
            <a:r>
              <a:rPr dirty="0" sz="1000" spc="-25">
                <a:latin typeface="Times New Roman"/>
                <a:cs typeface="Times New Roman"/>
              </a:rPr>
              <a:t> </a:t>
            </a:r>
            <a:r>
              <a:rPr dirty="0" sz="1000" spc="-35">
                <a:latin typeface="Times New Roman"/>
                <a:cs typeface="Times New Roman"/>
              </a:rPr>
              <a:t>41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5444982" y="9149841"/>
            <a:ext cx="1391920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Times New Roman"/>
                <a:cs typeface="Times New Roman"/>
              </a:rPr>
              <a:t>Лілія</a:t>
            </a:r>
            <a:r>
              <a:rPr dirty="0" sz="1150" spc="4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ПАН</a:t>
            </a:r>
            <a:r>
              <a:rPr dirty="0" sz="1150" spc="-10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ФІсЈОВА</a:t>
            </a:r>
            <a:endParaRPr sz="11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82369" y="176783"/>
            <a:ext cx="460155" cy="630935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197622" y="2354579"/>
            <a:ext cx="1152525" cy="0"/>
          </a:xfrm>
          <a:custGeom>
            <a:avLst/>
            <a:gdLst/>
            <a:ahLst/>
            <a:cxnLst/>
            <a:rect l="l" t="t" r="r" b="b"/>
            <a:pathLst>
              <a:path w="1152525" h="0">
                <a:moveTo>
                  <a:pt x="0" y="0"/>
                </a:moveTo>
                <a:lnTo>
                  <a:pt x="1151911" y="0"/>
                </a:lnTo>
              </a:path>
            </a:pathLst>
          </a:custGeom>
          <a:ln w="9144">
            <a:solidFill>
              <a:srgbClr val="38383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565899" y="2348483"/>
            <a:ext cx="1076325" cy="0"/>
          </a:xfrm>
          <a:custGeom>
            <a:avLst/>
            <a:gdLst/>
            <a:ahLst/>
            <a:cxnLst/>
            <a:rect l="l" t="t" r="r" b="b"/>
            <a:pathLst>
              <a:path w="1076325" h="0">
                <a:moveTo>
                  <a:pt x="0" y="0"/>
                </a:moveTo>
                <a:lnTo>
                  <a:pt x="1075726" y="0"/>
                </a:lnTo>
              </a:path>
            </a:pathLst>
          </a:custGeom>
          <a:ln w="9144">
            <a:solidFill>
              <a:srgbClr val="38383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736551" y="1964435"/>
            <a:ext cx="1341120" cy="0"/>
          </a:xfrm>
          <a:custGeom>
            <a:avLst/>
            <a:gdLst/>
            <a:ahLst/>
            <a:cxnLst/>
            <a:rect l="l" t="t" r="r" b="b"/>
            <a:pathLst>
              <a:path w="1341120" h="0">
                <a:moveTo>
                  <a:pt x="0" y="0"/>
                </a:moveTo>
                <a:lnTo>
                  <a:pt x="1340849" y="0"/>
                </a:lnTo>
              </a:path>
            </a:pathLst>
          </a:custGeom>
          <a:ln w="9144">
            <a:solidFill>
              <a:srgbClr val="38383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6119149" y="1796795"/>
            <a:ext cx="862965" cy="0"/>
          </a:xfrm>
          <a:custGeom>
            <a:avLst/>
            <a:gdLst/>
            <a:ahLst/>
            <a:cxnLst/>
            <a:rect l="l" t="t" r="r" b="b"/>
            <a:pathLst>
              <a:path w="862965" h="0">
                <a:moveTo>
                  <a:pt x="0" y="0"/>
                </a:moveTo>
                <a:lnTo>
                  <a:pt x="862409" y="0"/>
                </a:lnTo>
              </a:path>
            </a:pathLst>
          </a:custGeom>
          <a:ln w="9144">
            <a:solidFill>
              <a:srgbClr val="383838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7" name="object 7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91405" y="10107167"/>
            <a:ext cx="1651683" cy="243840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575040" y="10247376"/>
            <a:ext cx="67042" cy="42671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762606" y="9409176"/>
            <a:ext cx="1465792" cy="155447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069933" y="9817607"/>
            <a:ext cx="60947" cy="9144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783938" y="10296143"/>
            <a:ext cx="1700441" cy="198120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240285" y="1685543"/>
            <a:ext cx="5756511" cy="301751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370866" y="2225039"/>
            <a:ext cx="137132" cy="124968"/>
          </a:xfrm>
          <a:prstGeom prst="rect">
            <a:avLst/>
          </a:prstGeom>
        </p:spPr>
      </p:pic>
      <p:pic>
        <p:nvPicPr>
          <p:cNvPr id="14" name="object 14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4266340" y="2231135"/>
            <a:ext cx="399207" cy="121920"/>
          </a:xfrm>
          <a:prstGeom prst="rect">
            <a:avLst/>
          </a:prstGeom>
        </p:spPr>
      </p:pic>
      <p:pic>
        <p:nvPicPr>
          <p:cNvPr id="15" name="object 15" descr="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2575040" y="10180319"/>
            <a:ext cx="67042" cy="64007"/>
          </a:xfrm>
          <a:prstGeom prst="rect">
            <a:avLst/>
          </a:prstGeom>
        </p:spPr>
      </p:pic>
      <p:pic>
        <p:nvPicPr>
          <p:cNvPr id="16" name="object 16" descr="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5509672" y="9656064"/>
            <a:ext cx="1651683" cy="161544"/>
          </a:xfrm>
          <a:prstGeom prst="rect">
            <a:avLst/>
          </a:prstGeom>
        </p:spPr>
      </p:pic>
      <p:sp>
        <p:nvSpPr>
          <p:cNvPr id="17" name="object 17" descr=""/>
          <p:cNvSpPr txBox="1"/>
          <p:nvPr/>
        </p:nvSpPr>
        <p:spPr>
          <a:xfrm>
            <a:off x="1588047" y="833881"/>
            <a:ext cx="5024755" cy="63373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ctr" marL="12065" marR="5080">
              <a:lnSpc>
                <a:spcPts val="1610"/>
              </a:lnSpc>
              <a:spcBef>
                <a:spcPts val="160"/>
              </a:spcBef>
            </a:pPr>
            <a:r>
              <a:rPr dirty="0" sz="1350" spc="50">
                <a:latin typeface="Times New Roman"/>
                <a:cs typeface="Times New Roman"/>
              </a:rPr>
              <a:t>ДЕРЖАВНА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80">
                <a:latin typeface="Times New Roman"/>
                <a:cs typeface="Times New Roman"/>
              </a:rPr>
              <a:t>СЛУЖБА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 spc="55">
                <a:latin typeface="Times New Roman"/>
                <a:cs typeface="Times New Roman"/>
              </a:rPr>
              <a:t>УКРАЇНИ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 spc="80">
                <a:latin typeface="Times New Roman"/>
                <a:cs typeface="Times New Roman"/>
              </a:rPr>
              <a:t>ЛІКАРСЬКИХ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45">
                <a:latin typeface="Times New Roman"/>
                <a:cs typeface="Times New Roman"/>
              </a:rPr>
              <a:t>ЗАСОБІВ </a:t>
            </a:r>
            <a:r>
              <a:rPr dirty="0" sz="1350">
                <a:solidFill>
                  <a:srgbClr val="0F0F0F"/>
                </a:solidFill>
                <a:latin typeface="Times New Roman"/>
                <a:cs typeface="Times New Roman"/>
              </a:rPr>
              <a:t>ТА</a:t>
            </a:r>
            <a:r>
              <a:rPr dirty="0" sz="1350" spc="16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350" spc="90">
                <a:latin typeface="Times New Roman"/>
                <a:cs typeface="Times New Roman"/>
              </a:rPr>
              <a:t>КОНТРОЛЮ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spc="40">
                <a:latin typeface="Times New Roman"/>
                <a:cs typeface="Times New Roman"/>
              </a:rPr>
              <a:t>НАРКОТИКАМИ</a:t>
            </a:r>
            <a:endParaRPr sz="1350">
              <a:latin typeface="Times New Roman"/>
              <a:cs typeface="Times New Roman"/>
            </a:endParaRPr>
          </a:p>
          <a:p>
            <a:pPr algn="ctr" marL="33655">
              <a:lnSpc>
                <a:spcPts val="1505"/>
              </a:lnSpc>
            </a:pPr>
            <a:r>
              <a:rPr dirty="0" sz="1350" spc="35">
                <a:latin typeface="Times New Roman"/>
                <a:cs typeface="Times New Roman"/>
              </a:rPr>
              <a:t>(Держлікслужба)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117218" y="2197861"/>
            <a:ext cx="6082665" cy="71456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11879">
              <a:lnSpc>
                <a:spcPct val="100000"/>
              </a:lnSpc>
              <a:spcBef>
                <a:spcPts val="100"/>
              </a:spcBef>
              <a:tabLst>
                <a:tab pos="4537075" algn="l"/>
                <a:tab pos="5951855" algn="l"/>
              </a:tabLst>
            </a:pPr>
            <a:r>
              <a:rPr dirty="0" u="sng" sz="1050">
                <a:uFill>
                  <a:solidFill>
                    <a:srgbClr val="2F2F2F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050">
                <a:latin typeface="Courier New"/>
                <a:cs typeface="Courier New"/>
              </a:rPr>
              <a:t>DlД</a:t>
            </a:r>
            <a:r>
              <a:rPr dirty="0" sz="1050" spc="-30">
                <a:latin typeface="Courier New"/>
                <a:cs typeface="Courier New"/>
              </a:rPr>
              <a:t> </a:t>
            </a:r>
            <a:r>
              <a:rPr dirty="0" u="sng" sz="1050">
                <a:uFill>
                  <a:solidFill>
                    <a:srgbClr val="2F2F2F"/>
                  </a:solidFill>
                </a:uFill>
                <a:latin typeface="Courier New"/>
                <a:cs typeface="Courier New"/>
              </a:rPr>
              <a:t>	</a:t>
            </a:r>
            <a:endParaRPr sz="105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515"/>
              </a:spcBef>
            </a:pPr>
            <a:endParaRPr sz="1050">
              <a:latin typeface="Courier New"/>
              <a:cs typeface="Courier New"/>
            </a:endParaRPr>
          </a:p>
          <a:p>
            <a:pPr algn="just" marL="3149600" marR="130810" indent="-7620">
              <a:lnSpc>
                <a:spcPct val="98300"/>
              </a:lnSpc>
              <a:tabLst>
                <a:tab pos="5217795" algn="l"/>
              </a:tabLst>
            </a:pPr>
            <a:r>
              <a:rPr dirty="0" sz="1350" spc="-10" b="1">
                <a:latin typeface="Times New Roman"/>
                <a:cs typeface="Times New Roman"/>
              </a:rPr>
              <a:t>Керівникам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суб'сктів </a:t>
            </a:r>
            <a:r>
              <a:rPr dirty="0" sz="1350" spc="55">
                <a:latin typeface="Times New Roman"/>
                <a:cs typeface="Times New Roman"/>
              </a:rPr>
              <a:t>господарювання,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займаються </a:t>
            </a:r>
            <a:r>
              <a:rPr dirty="0" sz="1350">
                <a:latin typeface="Times New Roman"/>
                <a:cs typeface="Times New Roman"/>
              </a:rPr>
              <a:t>реалізацісю,</a:t>
            </a:r>
            <a:r>
              <a:rPr dirty="0" sz="1350" spc="390">
                <a:latin typeface="Times New Roman"/>
                <a:cs typeface="Times New Roman"/>
              </a:rPr>
              <a:t>     </a:t>
            </a:r>
            <a:r>
              <a:rPr dirty="0" sz="1350">
                <a:latin typeface="Times New Roman"/>
                <a:cs typeface="Times New Roman"/>
              </a:rPr>
              <a:t>зберіганням</a:t>
            </a:r>
            <a:r>
              <a:rPr dirty="0" sz="1350" spc="405">
                <a:latin typeface="Times New Roman"/>
                <a:cs typeface="Times New Roman"/>
              </a:rPr>
              <a:t>     </a:t>
            </a:r>
            <a:r>
              <a:rPr dirty="0" sz="1350" spc="-50">
                <a:latin typeface="Times New Roman"/>
                <a:cs typeface="Times New Roman"/>
              </a:rPr>
              <a:t>i </a:t>
            </a:r>
            <a:r>
              <a:rPr dirty="0" sz="1350" spc="20">
                <a:latin typeface="Times New Roman"/>
                <a:cs typeface="Times New Roman"/>
              </a:rPr>
              <a:t>застосування</a:t>
            </a:r>
            <a:r>
              <a:rPr dirty="0" sz="1350">
                <a:latin typeface="Times New Roman"/>
                <a:cs typeface="Times New Roman"/>
              </a:rPr>
              <a:t> </a:t>
            </a:r>
            <a:r>
              <a:rPr dirty="0" sz="1350" spc="20">
                <a:solidFill>
                  <a:srgbClr val="262626"/>
                </a:solidFill>
                <a:latin typeface="Times New Roman"/>
                <a:cs typeface="Times New Roman"/>
              </a:rPr>
              <a:t>м</a:t>
            </a:r>
            <a:r>
              <a:rPr dirty="0" sz="1350" spc="17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350" spc="65">
                <a:latin typeface="Times New Roman"/>
                <a:cs typeface="Times New Roman"/>
              </a:rPr>
              <a:t>лікарських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>
              <a:latin typeface="Times New Roman"/>
              <a:cs typeface="Times New Roman"/>
            </a:endParaRPr>
          </a:p>
          <a:p>
            <a:pPr algn="just" marL="3148965" marR="125095" indent="8255">
              <a:lnSpc>
                <a:spcPct val="100699"/>
              </a:lnSpc>
              <a:tabLst>
                <a:tab pos="4692650" algn="l"/>
              </a:tabLst>
            </a:pPr>
            <a:r>
              <a:rPr dirty="0" sz="1350" spc="55">
                <a:latin typeface="Times New Roman"/>
                <a:cs typeface="Times New Roman"/>
              </a:rPr>
              <a:t>Керівникаи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50">
                <a:latin typeface="Times New Roman"/>
                <a:cs typeface="Times New Roman"/>
              </a:rPr>
              <a:t>територіальних органів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3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R="17145">
              <a:lnSpc>
                <a:spcPct val="100000"/>
              </a:lnSpc>
              <a:spcBef>
                <a:spcPts val="5"/>
              </a:spcBef>
            </a:pPr>
            <a:r>
              <a:rPr dirty="0" sz="1350" spc="65">
                <a:latin typeface="Times New Roman"/>
                <a:cs typeface="Times New Roman"/>
              </a:rPr>
              <a:t>РОЗПОРЯДЖЕ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ННЯ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75"/>
              </a:spcBef>
            </a:pPr>
            <a:endParaRPr sz="1350">
              <a:latin typeface="Times New Roman"/>
              <a:cs typeface="Times New Roman"/>
            </a:endParaRPr>
          </a:p>
          <a:p>
            <a:pPr algn="just" marL="482600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статеи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32384" marR="24765" indent="-6985">
              <a:lnSpc>
                <a:spcPct val="113599"/>
              </a:lnSpc>
              <a:spcBef>
                <a:spcPts val="30"/>
              </a:spcBef>
            </a:pPr>
            <a:r>
              <a:rPr dirty="0" sz="1350" spc="-5">
                <a:latin typeface="Times New Roman"/>
                <a:cs typeface="Times New Roman"/>
              </a:rPr>
              <a:t>«Основ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Україн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про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здоЈзов'я»,</a:t>
            </a:r>
            <a:r>
              <a:rPr dirty="0" sz="1350">
                <a:latin typeface="Times New Roman"/>
                <a:cs typeface="Times New Roman"/>
              </a:rPr>
              <a:t>  </a:t>
            </a:r>
            <a:r>
              <a:rPr dirty="0" sz="1350" spc="-5">
                <a:latin typeface="Times New Roman"/>
                <a:cs typeface="Times New Roman"/>
              </a:rPr>
              <a:t>стате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15,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35">
                <a:latin typeface="Times New Roman"/>
                <a:cs typeface="Times New Roman"/>
              </a:rPr>
              <a:t>21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</a:t>
            </a:r>
            <a:r>
              <a:rPr dirty="0" sz="1350" spc="-5">
                <a:latin typeface="Times New Roman"/>
                <a:cs typeface="Times New Roman"/>
              </a:rPr>
              <a:t> Україн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«Про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лікарськ</a:t>
            </a:r>
            <a:r>
              <a:rPr dirty="0" sz="1350">
                <a:latin typeface="Times New Roman"/>
                <a:cs typeface="Times New Roman"/>
              </a:rPr>
              <a:t>і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Положеиня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нро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Держаsну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службу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України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 spc="-15">
                <a:solidFill>
                  <a:srgbClr val="4F4F4F"/>
                </a:solidFill>
                <a:latin typeface="Times New Roman"/>
                <a:cs typeface="Times New Roman"/>
              </a:rPr>
              <a:t>з</a:t>
            </a:r>
            <a:r>
              <a:rPr dirty="0" sz="1350" spc="12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350" spc="15">
                <a:latin typeface="Times New Roman"/>
                <a:cs typeface="Times New Roman"/>
              </a:rPr>
              <a:t>лікарських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засоfiів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т</a:t>
            </a:r>
            <a:r>
              <a:rPr dirty="0" sz="1350">
                <a:latin typeface="Times New Roman"/>
                <a:cs typeface="Times New Roman"/>
              </a:rPr>
              <a:t>а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контрол</a:t>
            </a:r>
            <a:r>
              <a:rPr dirty="0" sz="1350">
                <a:latin typeface="Times New Roman"/>
                <a:cs typeface="Times New Roman"/>
              </a:rPr>
              <a:t>ю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за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наркотиками,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постановою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80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Міністрі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80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України</a:t>
            </a:r>
            <a:r>
              <a:rPr dirty="0" sz="1350" spc="84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від</a:t>
            </a:r>
            <a:r>
              <a:rPr dirty="0" sz="1350" spc="7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12.08.20</a:t>
            </a:r>
            <a:r>
              <a:rPr dirty="0" sz="1350" spc="-170">
                <a:latin typeface="Times New Roman"/>
                <a:cs typeface="Times New Roman"/>
              </a:rPr>
              <a:t> </a:t>
            </a:r>
            <a:r>
              <a:rPr dirty="0" sz="1350" spc="-35">
                <a:latin typeface="Times New Roman"/>
                <a:cs typeface="Times New Roman"/>
              </a:rPr>
              <a:t>15</a:t>
            </a:r>
            <a:r>
              <a:rPr dirty="0" sz="1350" spc="770">
                <a:latin typeface="Times New Roman"/>
                <a:cs typeface="Times New Roman"/>
              </a:rPr>
              <a:t> </a:t>
            </a:r>
            <a:r>
              <a:rPr dirty="0" sz="1350" spc="-290" i="1">
                <a:latin typeface="Times New Roman"/>
                <a:cs typeface="Times New Roman"/>
              </a:rPr>
              <a:t>N!-</a:t>
            </a:r>
            <a:r>
              <a:rPr dirty="0" sz="1350" spc="-220" i="1">
                <a:latin typeface="Times New Roman"/>
                <a:cs typeface="Times New Roman"/>
              </a:rPr>
              <a:t>!</a:t>
            </a:r>
            <a:r>
              <a:rPr dirty="0" sz="1350" spc="725" i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7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80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здійснення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державного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контрол</a:t>
            </a:r>
            <a:r>
              <a:rPr dirty="0" sz="1350">
                <a:latin typeface="Times New Roman"/>
                <a:cs typeface="Times New Roman"/>
              </a:rPr>
              <a:t>ю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за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якістю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засобів,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що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ввозяться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в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Украіну, </a:t>
            </a:r>
            <a:r>
              <a:rPr dirty="0" sz="1350" spc="5">
                <a:latin typeface="Times New Roman"/>
                <a:cs typeface="Times New Roman"/>
              </a:rPr>
              <a:t>затвердженого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постаново</a:t>
            </a:r>
            <a:r>
              <a:rPr dirty="0" sz="1350">
                <a:latin typeface="Times New Roman"/>
                <a:cs typeface="Times New Roman"/>
              </a:rPr>
              <a:t>ю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Кабінету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60">
                <a:latin typeface="Times New Roman"/>
                <a:cs typeface="Times New Roman"/>
              </a:rPr>
              <a:t>Mi</a:t>
            </a:r>
            <a:r>
              <a:rPr dirty="0" sz="1350" spc="-1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ністрів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Україн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35">
                <a:latin typeface="Times New Roman"/>
                <a:cs typeface="Times New Roman"/>
              </a:rPr>
              <a:t>від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14.09.2005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-409" i="1">
                <a:latin typeface="Times New Roman"/>
                <a:cs typeface="Times New Roman"/>
              </a:rPr>
              <a:t>№</a:t>
            </a:r>
            <a:r>
              <a:rPr dirty="0" sz="1350" spc="470" i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902, </a:t>
            </a:r>
            <a:r>
              <a:rPr dirty="0" sz="1350" spc="-10">
                <a:latin typeface="Times New Roman"/>
                <a:cs typeface="Times New Roman"/>
              </a:rPr>
              <a:t>пункту</a:t>
            </a:r>
            <a:r>
              <a:rPr dirty="0" sz="1350" spc="89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3.2.1</a:t>
            </a:r>
            <a:r>
              <a:rPr dirty="0" sz="1350" spc="86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Порядку</a:t>
            </a:r>
            <a:r>
              <a:rPr dirty="0" sz="1350" spc="87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встановлення</a:t>
            </a:r>
            <a:r>
              <a:rPr dirty="0" sz="1350" spc="98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заборони</a:t>
            </a:r>
            <a:r>
              <a:rPr dirty="0" sz="1350" spc="86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(тимчасової</a:t>
            </a:r>
            <a:r>
              <a:rPr dirty="0" sz="1350" spc="85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заборони</a:t>
            </a:r>
            <a:r>
              <a:rPr dirty="0" sz="1350">
                <a:latin typeface="Times New Roman"/>
                <a:cs typeface="Times New Roman"/>
              </a:rPr>
              <a:t>)</a:t>
            </a:r>
            <a:r>
              <a:rPr dirty="0" sz="1350" spc="835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та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поновлени</a:t>
            </a:r>
            <a:r>
              <a:rPr dirty="0" sz="1350">
                <a:latin typeface="Times New Roman"/>
                <a:cs typeface="Times New Roman"/>
              </a:rPr>
              <a:t>я</a:t>
            </a:r>
            <a:r>
              <a:rPr dirty="0" sz="1350" spc="6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обігу</a:t>
            </a:r>
            <a:r>
              <a:rPr dirty="0" sz="1350" spc="57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лікарс</a:t>
            </a:r>
            <a:r>
              <a:rPr dirty="0" sz="1350" spc="-1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ьких</a:t>
            </a:r>
            <a:r>
              <a:rPr dirty="0" sz="1350" spc="56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засобі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54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на</a:t>
            </a:r>
            <a:r>
              <a:rPr dirty="0" sz="1350" spc="509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території</a:t>
            </a:r>
            <a:r>
              <a:rPr dirty="0" sz="1350" spc="6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5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</a:t>
            </a:r>
            <a:r>
              <a:rPr dirty="0" sz="1350" spc="-5">
                <a:latin typeface="Times New Roman"/>
                <a:cs typeface="Times New Roman"/>
              </a:rPr>
              <a:t> наказо</a:t>
            </a:r>
            <a:r>
              <a:rPr dirty="0" sz="1350">
                <a:latin typeface="Times New Roman"/>
                <a:cs typeface="Times New Roman"/>
              </a:rPr>
              <a:t>м</a:t>
            </a:r>
            <a:r>
              <a:rPr dirty="0" sz="1350" spc="819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Міністерств</a:t>
            </a:r>
            <a:r>
              <a:rPr dirty="0" sz="1350">
                <a:latin typeface="Times New Roman"/>
                <a:cs typeface="Times New Roman"/>
              </a:rPr>
              <a:t>а</a:t>
            </a:r>
            <a:r>
              <a:rPr dirty="0" sz="1350" spc="84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охорон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80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здоров'я</a:t>
            </a:r>
            <a:r>
              <a:rPr dirty="0" sz="1350" spc="82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Україн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84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від</a:t>
            </a:r>
            <a:r>
              <a:rPr dirty="0" sz="1350" spc="7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22.11.20</a:t>
            </a:r>
            <a:r>
              <a:rPr dirty="0" sz="1350" spc="-155">
                <a:latin typeface="Times New Roman"/>
                <a:cs typeface="Times New Roman"/>
              </a:rPr>
              <a:t> </a:t>
            </a:r>
            <a:r>
              <a:rPr dirty="0" sz="1350" spc="-85">
                <a:latin typeface="Times New Roman"/>
                <a:cs typeface="Times New Roman"/>
              </a:rPr>
              <a:t>11</a:t>
            </a:r>
            <a:r>
              <a:rPr dirty="0" sz="1350" spc="795">
                <a:latin typeface="Times New Roman"/>
                <a:cs typeface="Times New Roman"/>
              </a:rPr>
              <a:t> </a:t>
            </a:r>
            <a:r>
              <a:rPr dirty="0" sz="1350" spc="-195">
                <a:latin typeface="Times New Roman"/>
                <a:cs typeface="Times New Roman"/>
              </a:rPr>
              <a:t>N‹</a:t>
            </a:r>
            <a:r>
              <a:rPr dirty="0" sz="1350" spc="83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809,</a:t>
            </a:r>
            <a:r>
              <a:rPr dirty="0" sz="135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зареестровагіи</a:t>
            </a:r>
            <a:r>
              <a:rPr dirty="0" sz="1350">
                <a:latin typeface="Times New Roman"/>
                <a:cs typeface="Times New Roman"/>
              </a:rPr>
              <a:t>м</a:t>
            </a:r>
            <a:r>
              <a:rPr dirty="0" sz="1350" spc="645">
                <a:latin typeface="Times New Roman"/>
                <a:cs typeface="Times New Roman"/>
              </a:rPr>
              <a:t> </a:t>
            </a:r>
            <a:r>
              <a:rPr dirty="0" sz="1350" spc="-85">
                <a:latin typeface="Times New Roman"/>
                <a:cs typeface="Times New Roman"/>
              </a:rPr>
              <a:t>в</a:t>
            </a:r>
            <a:r>
              <a:rPr dirty="0" sz="1350" spc="67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Міністерстві</a:t>
            </a:r>
            <a:r>
              <a:rPr dirty="0" sz="1350" spc="800"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юстиtlіі’</a:t>
            </a:r>
            <a:r>
              <a:rPr dirty="0" sz="1350" spc="520">
                <a:latin typeface="Times New Roman"/>
                <a:cs typeface="Times New Roman"/>
              </a:rPr>
              <a:t> </a:t>
            </a:r>
            <a:r>
              <a:rPr dirty="0" sz="1350" spc="-80">
                <a:latin typeface="Times New Roman"/>
                <a:cs typeface="Times New Roman"/>
              </a:rPr>
              <a:t>У</a:t>
            </a:r>
            <a:r>
              <a:rPr dirty="0" sz="1350" spc="-175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краі'ни</a:t>
            </a:r>
            <a:r>
              <a:rPr dirty="0" sz="1350" spc="69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30.01.2012</a:t>
            </a:r>
            <a:r>
              <a:rPr dirty="0" sz="1350" spc="690">
                <a:latin typeface="Times New Roman"/>
                <a:cs typeface="Times New Roman"/>
              </a:rPr>
              <a:t> </a:t>
            </a:r>
            <a:r>
              <a:rPr dirty="0" sz="1350" spc="-215" i="1">
                <a:latin typeface="Times New Roman"/>
                <a:cs typeface="Times New Roman"/>
              </a:rPr>
              <a:t>N•!</a:t>
            </a:r>
            <a:r>
              <a:rPr dirty="0" sz="1350" spc="860" i="1">
                <a:latin typeface="Times New Roman"/>
                <a:cs typeface="Times New Roman"/>
              </a:rPr>
              <a:t> </a:t>
            </a:r>
            <a:r>
              <a:rPr dirty="0" sz="1350" spc="-240" i="1">
                <a:latin typeface="Times New Roman"/>
                <a:cs typeface="Times New Roman"/>
              </a:rPr>
              <a:t>I</a:t>
            </a:r>
            <a:r>
              <a:rPr dirty="0" sz="1350" spc="-75" i="1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26/20439,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52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контрол</a:t>
            </a:r>
            <a:r>
              <a:rPr dirty="0" sz="1350">
                <a:latin typeface="Times New Roman"/>
                <a:cs typeface="Times New Roman"/>
              </a:rPr>
              <a:t>ю</a:t>
            </a:r>
            <a:r>
              <a:rPr dirty="0" sz="1350" spc="509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якості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лікарсhких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засобів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 spc="-35">
                <a:latin typeface="Times New Roman"/>
                <a:cs typeface="Times New Roman"/>
              </a:rPr>
              <a:t>під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час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оптової</a:t>
            </a:r>
            <a:r>
              <a:rPr dirty="0" sz="1350" spc="585">
                <a:latin typeface="Times New Roman"/>
                <a:cs typeface="Times New Roman"/>
              </a:rPr>
              <a:t> </a:t>
            </a:r>
            <a:r>
              <a:rPr dirty="0" sz="1350" spc="-80">
                <a:latin typeface="Times New Roman"/>
                <a:cs typeface="Times New Roman"/>
              </a:rPr>
              <a:t>га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роздрібноі’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 spc="15">
                <a:latin typeface="Times New Roman"/>
                <a:cs typeface="Times New Roman"/>
              </a:rPr>
              <a:t>торгівлі,</a:t>
            </a:r>
            <a:r>
              <a:rPr dirty="0" sz="1350" spc="73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затвердженого</a:t>
            </a:r>
            <a:r>
              <a:rPr dirty="0" sz="1350" spc="83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наказо</a:t>
            </a:r>
            <a:r>
              <a:rPr dirty="0" sz="1350">
                <a:latin typeface="Times New Roman"/>
                <a:cs typeface="Times New Roman"/>
              </a:rPr>
              <a:t>м</a:t>
            </a:r>
            <a:r>
              <a:rPr dirty="0" sz="1350" spc="865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Мін</a:t>
            </a:r>
            <a:r>
              <a:rPr dirty="0" sz="1350" spc="-14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істерств</a:t>
            </a:r>
            <a:r>
              <a:rPr dirty="0" sz="1350">
                <a:latin typeface="Times New Roman"/>
                <a:cs typeface="Times New Roman"/>
              </a:rPr>
              <a:t>а</a:t>
            </a:r>
            <a:r>
              <a:rPr dirty="0" sz="1350" spc="80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охорон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77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здоров'я</a:t>
            </a:r>
            <a:r>
              <a:rPr dirty="0" sz="1350" spc="82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України </a:t>
            </a:r>
            <a:r>
              <a:rPr dirty="0" sz="1350" spc="-15">
                <a:latin typeface="Times New Roman"/>
                <a:cs typeface="Times New Roman"/>
              </a:rPr>
              <a:t>від</a:t>
            </a:r>
            <a:r>
              <a:rPr dirty="0" sz="1350" spc="7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</a:t>
            </a:r>
            <a:r>
              <a:rPr dirty="0" sz="1350" spc="-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l4</a:t>
            </a:r>
            <a:r>
              <a:rPr dirty="0" sz="1350" spc="860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103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677,</a:t>
            </a:r>
            <a:r>
              <a:rPr dirty="0" sz="1350" spc="77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заЈзеестрованим</a:t>
            </a:r>
            <a:r>
              <a:rPr dirty="0" sz="1350" spc="844">
                <a:latin typeface="Times New Roman"/>
                <a:cs typeface="Times New Roman"/>
              </a:rPr>
              <a:t> </a:t>
            </a:r>
            <a:r>
              <a:rPr dirty="0" sz="1350" spc="-85">
                <a:latin typeface="Times New Roman"/>
                <a:cs typeface="Times New Roman"/>
              </a:rPr>
              <a:t>в</a:t>
            </a:r>
            <a:r>
              <a:rPr dirty="0" sz="1350" spc="81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Міністерстві</a:t>
            </a:r>
            <a:r>
              <a:rPr dirty="0" sz="1350" spc="94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юстиці</a:t>
            </a:r>
            <a:r>
              <a:rPr dirty="0" sz="1350">
                <a:latin typeface="Times New Roman"/>
                <a:cs typeface="Times New Roman"/>
              </a:rPr>
              <a:t>ї</a:t>
            </a:r>
            <a:r>
              <a:rPr dirty="0" sz="1350" spc="81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Украіни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за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 spc="-229" i="1">
                <a:latin typeface="Times New Roman"/>
                <a:cs typeface="Times New Roman"/>
              </a:rPr>
              <a:t>N••</a:t>
            </a:r>
            <a:r>
              <a:rPr dirty="0" sz="1350" spc="275" i="1">
                <a:latin typeface="Times New Roman"/>
                <a:cs typeface="Times New Roman"/>
              </a:rPr>
              <a:t> </a:t>
            </a:r>
            <a:r>
              <a:rPr dirty="0" sz="1350" spc="-120">
                <a:latin typeface="Times New Roman"/>
                <a:cs typeface="Times New Roman"/>
              </a:rPr>
              <a:t>i</a:t>
            </a:r>
            <a:r>
              <a:rPr dirty="0" sz="1350" spc="-7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515/26292,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Правил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утилізації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та</a:t>
            </a:r>
            <a:r>
              <a:rPr dirty="0" sz="135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знищенн</a:t>
            </a:r>
            <a:r>
              <a:rPr dirty="0" sz="1350">
                <a:latin typeface="Times New Roman"/>
                <a:cs typeface="Times New Roman"/>
              </a:rPr>
              <a:t>я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лікарських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наказо</a:t>
            </a:r>
            <a:r>
              <a:rPr dirty="0" sz="1350">
                <a:latin typeface="Times New Roman"/>
                <a:cs typeface="Times New Roman"/>
              </a:rPr>
              <a:t>м  </a:t>
            </a:r>
            <a:r>
              <a:rPr dirty="0" sz="1350" spc="-15">
                <a:latin typeface="Times New Roman"/>
                <a:cs typeface="Times New Roman"/>
              </a:rPr>
              <a:t>Міністерства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охорон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здоров’я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України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від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 spc="-120">
                <a:latin typeface="Times New Roman"/>
                <a:cs typeface="Times New Roman"/>
              </a:rPr>
              <a:t>i</a:t>
            </a:r>
            <a:r>
              <a:rPr dirty="0" sz="1350" spc="-70">
                <a:latin typeface="Times New Roman"/>
                <a:cs typeface="Times New Roman"/>
              </a:rPr>
              <a:t> </a:t>
            </a:r>
            <a:r>
              <a:rPr dirty="0" sz="1350" spc="-45">
                <a:latin typeface="Times New Roman"/>
                <a:cs typeface="Times New Roman"/>
              </a:rPr>
              <a:t>5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 spc="-90">
                <a:latin typeface="Times New Roman"/>
                <a:cs typeface="Times New Roman"/>
              </a:rPr>
              <a:t>N›</a:t>
            </a:r>
            <a:r>
              <a:rPr dirty="0" sz="1350" spc="77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242,</a:t>
            </a:r>
            <a:r>
              <a:rPr dirty="0" sz="1350" spc="74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зареестрованим</a:t>
            </a:r>
            <a:r>
              <a:rPr dirty="0" sz="1350" spc="795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в</a:t>
            </a:r>
            <a:r>
              <a:rPr dirty="0" sz="1350" spc="73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Міністерстві</a:t>
            </a:r>
            <a:r>
              <a:rPr dirty="0" sz="1350" spc="9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юстицlі</a:t>
            </a:r>
            <a:r>
              <a:rPr dirty="0" sz="1350" spc="76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Украін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89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від</a:t>
            </a:r>
            <a:r>
              <a:rPr dirty="0" sz="1350" spc="819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18.05.201</a:t>
            </a:r>
            <a:r>
              <a:rPr dirty="0" sz="1350" spc="-114">
                <a:latin typeface="Times New Roman"/>
                <a:cs typeface="Times New Roman"/>
              </a:rPr>
              <a:t> </a:t>
            </a:r>
            <a:r>
              <a:rPr dirty="0" sz="1350" spc="-75">
                <a:latin typeface="Times New Roman"/>
                <a:cs typeface="Times New Roman"/>
              </a:rPr>
              <a:t>5</a:t>
            </a:r>
            <a:r>
              <a:rPr dirty="0" sz="1350" spc="-40">
                <a:latin typeface="Times New Roman"/>
                <a:cs typeface="Times New Roman"/>
              </a:rPr>
              <a:t> за</a:t>
            </a:r>
            <a:r>
              <a:rPr dirty="0" sz="1350" spc="805">
                <a:latin typeface="Times New Roman"/>
                <a:cs typeface="Times New Roman"/>
              </a:rPr>
              <a:t> </a:t>
            </a:r>
            <a:r>
              <a:rPr dirty="0" sz="1350" spc="30">
                <a:latin typeface="Times New Roman"/>
                <a:cs typeface="Times New Roman"/>
              </a:rPr>
              <a:t>N'</a:t>
            </a:r>
            <a:r>
              <a:rPr dirty="0" sz="1350" spc="73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550/26995,</a:t>
            </a:r>
            <a:r>
              <a:rPr dirty="0" sz="1350" spc="850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на</a:t>
            </a:r>
            <a:r>
              <a:rPr dirty="0" sz="1350" spc="825">
                <a:latin typeface="Times New Roman"/>
                <a:cs typeface="Times New Roman"/>
              </a:rPr>
              <a:t> </a:t>
            </a:r>
            <a:r>
              <a:rPr dirty="0" sz="1350" spc="-120">
                <a:latin typeface="Times New Roman"/>
                <a:cs typeface="Times New Roman"/>
              </a:rPr>
              <a:t>п</a:t>
            </a:r>
            <a:r>
              <a:rPr dirty="0" sz="1350" spc="-19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ідставі</a:t>
            </a:r>
            <a:r>
              <a:rPr dirty="0" sz="1350" spc="89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надходження</a:t>
            </a:r>
            <a:r>
              <a:rPr dirty="0" sz="1350" spc="9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термінових</a:t>
            </a:r>
            <a:r>
              <a:rPr dirty="0" sz="1350" spc="91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повідомлен</a:t>
            </a:r>
            <a:r>
              <a:rPr dirty="0" sz="1350">
                <a:latin typeface="Times New Roman"/>
                <a:cs typeface="Times New Roman"/>
              </a:rPr>
              <a:t>ь</a:t>
            </a:r>
            <a:r>
              <a:rPr dirty="0" sz="1350" spc="80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від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Державноі’</a:t>
            </a:r>
            <a:r>
              <a:rPr dirty="0" sz="1350" spc="-8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служби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</a:t>
            </a:r>
            <a:r>
              <a:rPr dirty="0" sz="1350" spc="-13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.чікарських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засобів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т</a:t>
            </a:r>
            <a:r>
              <a:rPr dirty="0" sz="1350">
                <a:latin typeface="Times New Roman"/>
                <a:cs typeface="Times New Roman"/>
              </a:rPr>
              <a:t>а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контролю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за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наркотикам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 spc="-85">
                <a:latin typeface="Times New Roman"/>
                <a:cs typeface="Times New Roman"/>
              </a:rPr>
              <a:t>у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baseline="-6172" sz="2025" spc="-44">
                <a:latin typeface="Times New Roman"/>
                <a:cs typeface="Times New Roman"/>
              </a:rPr>
              <a:t>Киі'вській</a:t>
            </a:r>
            <a:endParaRPr baseline="-6172" sz="2025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157816" y="9334754"/>
            <a:ext cx="55816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області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802571" y="9353041"/>
            <a:ext cx="3932554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10.04.2026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 spc="-105" i="1">
                <a:latin typeface="Times New Roman"/>
                <a:cs typeface="Times New Roman"/>
              </a:rPr>
              <a:t>N••N•</a:t>
            </a:r>
            <a:r>
              <a:rPr dirty="0" sz="1350" spc="370" i="1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253-</a:t>
            </a:r>
            <a:r>
              <a:rPr dirty="0" sz="1350" spc="-35">
                <a:latin typeface="Times New Roman"/>
                <a:cs typeface="Times New Roman"/>
              </a:rPr>
              <a:t>01</a:t>
            </a:r>
            <a:r>
              <a:rPr dirty="0" sz="1350" spc="-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.2/03.0/06.1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 spc="-100">
                <a:solidFill>
                  <a:srgbClr val="7C7C7C"/>
                </a:solidFill>
                <a:latin typeface="Times New Roman"/>
                <a:cs typeface="Times New Roman"/>
              </a:rPr>
              <a:t>l</a:t>
            </a:r>
            <a:r>
              <a:rPr dirty="0" sz="1350" spc="-45">
                <a:solidFill>
                  <a:srgbClr val="7C7C7C"/>
                </a:solidFill>
                <a:latin typeface="Times New Roman"/>
                <a:cs typeface="Times New Roman"/>
              </a:rPr>
              <a:t> </a:t>
            </a:r>
            <a:r>
              <a:rPr dirty="0" sz="1350" spc="-459">
                <a:latin typeface="Times New Roman"/>
                <a:cs typeface="Times New Roman"/>
              </a:rPr>
              <a:t>—</a:t>
            </a:r>
            <a:r>
              <a:rPr dirty="0" sz="1350" spc="-105">
                <a:latin typeface="Times New Roman"/>
                <a:cs typeface="Times New Roman"/>
              </a:rPr>
              <a:t>26,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 spc="-200">
                <a:latin typeface="Times New Roman"/>
                <a:cs typeface="Times New Roman"/>
              </a:rPr>
              <a:t>254—</a:t>
            </a:r>
            <a:r>
              <a:rPr dirty="0" sz="1350" spc="-165">
                <a:latin typeface="Times New Roman"/>
                <a:cs typeface="Times New Roman"/>
              </a:rPr>
              <a:t>0</a:t>
            </a:r>
            <a:r>
              <a:rPr dirty="0" sz="1350" spc="-50">
                <a:latin typeface="Times New Roman"/>
                <a:cs typeface="Times New Roman"/>
              </a:rPr>
              <a:t> I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162786" y="9505394"/>
            <a:ext cx="4200525" cy="612775"/>
          </a:xfrm>
          <a:prstGeom prst="rect">
            <a:avLst/>
          </a:prstGeom>
        </p:spPr>
        <p:txBody>
          <a:bodyPr wrap="square" lIns="0" tIns="920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25"/>
              </a:spcBef>
              <a:tabLst>
                <a:tab pos="1017905" algn="l"/>
                <a:tab pos="1901825" algn="l"/>
                <a:tab pos="2447925" algn="l"/>
                <a:tab pos="3047365" algn="l"/>
                <a:tab pos="3408045" algn="l"/>
              </a:tabLst>
            </a:pPr>
            <a:r>
              <a:rPr dirty="0" sz="1350" spc="-10">
                <a:latin typeface="Times New Roman"/>
                <a:cs typeface="Times New Roman"/>
              </a:rPr>
              <a:t>негативних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висновків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0">
                <a:latin typeface="Times New Roman"/>
                <a:cs typeface="Times New Roman"/>
              </a:rPr>
              <a:t>щодо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якості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вUt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05.04.2026</a:t>
            </a:r>
            <a:endParaRPr sz="1350">
              <a:latin typeface="Times New Roman"/>
              <a:cs typeface="Times New Roman"/>
            </a:endParaRPr>
          </a:p>
          <a:p>
            <a:pPr marL="1396365">
              <a:lnSpc>
                <a:spcPts val="885"/>
              </a:lnSpc>
              <a:spcBef>
                <a:spcPts val="370"/>
              </a:spcBef>
            </a:pPr>
            <a:r>
              <a:rPr dirty="0" sz="800" spc="-90">
                <a:latin typeface="Lucida Sans Unicode"/>
                <a:cs typeface="Lucida Sans Unicode"/>
              </a:rPr>
              <a:t>M2</a:t>
            </a:r>
            <a:r>
              <a:rPr dirty="0" sz="800" spc="6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Держлікслужба</a:t>
            </a:r>
            <a:endParaRPr sz="800">
              <a:latin typeface="Lucida Sans Unicode"/>
              <a:cs typeface="Lucida Sans Unicode"/>
            </a:endParaRPr>
          </a:p>
          <a:p>
            <a:pPr marL="1567815">
              <a:lnSpc>
                <a:spcPts val="1125"/>
              </a:lnSpc>
            </a:pPr>
            <a:r>
              <a:rPr dirty="0" sz="1000" spc="-130">
                <a:latin typeface="Lucida Sans Unicode"/>
                <a:cs typeface="Lucida Sans Unicode"/>
              </a:rPr>
              <a:t>№192-</a:t>
            </a:r>
            <a:r>
              <a:rPr dirty="0" sz="1000" spc="-110">
                <a:latin typeface="Lucida Sans Unicode"/>
                <a:cs typeface="Lucida Sans Unicode"/>
              </a:rPr>
              <a:t>001.2/002.0/17-</a:t>
            </a:r>
            <a:r>
              <a:rPr dirty="0" sz="1000" spc="-120">
                <a:latin typeface="Lucida Sans Unicode"/>
                <a:cs typeface="Lucida Sans Unicode"/>
              </a:rPr>
              <a:t>26</a:t>
            </a:r>
            <a:r>
              <a:rPr dirty="0" sz="1000" spc="35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-60">
                <a:latin typeface="Lucida Sans Unicode"/>
                <a:cs typeface="Lucida Sans Unicode"/>
              </a:rPr>
              <a:t> </a:t>
            </a:r>
            <a:r>
              <a:rPr dirty="0" sz="1000" spc="-10">
                <a:latin typeface="Lucida Sans Unicode"/>
                <a:cs typeface="Lucida Sans Unicode"/>
              </a:rPr>
              <a:t>14.04.2026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114798" y="9482835"/>
            <a:ext cx="1287145" cy="8102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Times New Roman"/>
                <a:cs typeface="Times New Roman"/>
              </a:rPr>
              <a:t>лікарських</a:t>
            </a:r>
            <a:r>
              <a:rPr dirty="0" sz="1000" spc="-3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засобів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та</a:t>
            </a:r>
            <a:endParaRPr sz="1000">
              <a:latin typeface="Times New Roman"/>
              <a:cs typeface="Times New Roman"/>
            </a:endParaRPr>
          </a:p>
          <a:p>
            <a:pPr marL="217170">
              <a:lnSpc>
                <a:spcPts val="1145"/>
              </a:lnSpc>
              <a:spcBef>
                <a:spcPts val="790"/>
              </a:spcBef>
            </a:pPr>
            <a:r>
              <a:rPr dirty="0" sz="1050" spc="-10">
                <a:latin typeface="Times New Roman"/>
                <a:cs typeface="Times New Roman"/>
              </a:rPr>
              <a:t>наркотиками</a:t>
            </a:r>
            <a:endParaRPr sz="1050">
              <a:latin typeface="Times New Roman"/>
              <a:cs typeface="Times New Roman"/>
            </a:endParaRPr>
          </a:p>
          <a:p>
            <a:pPr marL="151130">
              <a:lnSpc>
                <a:spcPts val="1005"/>
              </a:lnSpc>
            </a:pPr>
            <a:r>
              <a:rPr dirty="0" sz="1000" spc="-10">
                <a:latin typeface="Times New Roman"/>
                <a:cs typeface="Times New Roman"/>
              </a:rPr>
              <a:t>Кіровоградській</a:t>
            </a:r>
            <a:endParaRPr sz="1000">
              <a:latin typeface="Times New Roman"/>
              <a:cs typeface="Times New Roman"/>
            </a:endParaRPr>
          </a:p>
          <a:p>
            <a:pPr algn="ctr" marL="40640">
              <a:lnSpc>
                <a:spcPts val="1055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dirty="0" sz="800" spc="-10">
                <a:latin typeface="Times New Roman"/>
                <a:cs typeface="Times New Roman"/>
              </a:rPr>
              <a:t>№289</a:t>
            </a:r>
            <a:r>
              <a:rPr dirty="0" sz="800" spc="-65">
                <a:latin typeface="Times New Roman"/>
                <a:cs typeface="Times New Roman"/>
              </a:rPr>
              <a:t> </a:t>
            </a:r>
            <a:r>
              <a:rPr dirty="0" sz="800" spc="-30">
                <a:latin typeface="Times New Roman"/>
                <a:cs typeface="Times New Roman"/>
              </a:rPr>
              <a:t>'02.</a:t>
            </a:r>
            <a:r>
              <a:rPr dirty="0" sz="800" spc="-13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26</a:t>
            </a:r>
            <a:r>
              <a:rPr dirty="0" sz="800" spc="2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15.04.2026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72183" y="7543800"/>
            <a:ext cx="3680460" cy="1691639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10996" y="9619488"/>
            <a:ext cx="2523743" cy="123443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349240" y="8019288"/>
            <a:ext cx="434339" cy="141731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065287" y="634238"/>
            <a:ext cx="6031865" cy="26181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just" marL="15875" marR="10795" indent="-3810">
              <a:lnSpc>
                <a:spcPct val="114700"/>
              </a:lnSpc>
              <a:spcBef>
                <a:spcPts val="110"/>
              </a:spcBef>
            </a:pPr>
            <a:r>
              <a:rPr dirty="0" sz="1350">
                <a:latin typeface="Times New Roman"/>
                <a:cs typeface="Times New Roman"/>
              </a:rPr>
              <a:t>лабораторії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стосовно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невідповідності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вимогам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методів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якості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показником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«Опис»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вимогам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ДФУ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2.3.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Таблетки,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вкриті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оfiолонкою,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серій </a:t>
            </a:r>
            <a:r>
              <a:rPr dirty="0" sz="1350">
                <a:latin typeface="Times New Roman"/>
                <a:cs typeface="Times New Roman"/>
              </a:rPr>
              <a:t>1136055,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1136056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ЛОТАР‘,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таблез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ки,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вкриті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плівковою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оболонкою,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100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мг; </a:t>
            </a:r>
            <a:r>
              <a:rPr dirty="0" sz="1350">
                <a:latin typeface="Times New Roman"/>
                <a:cs typeface="Times New Roman"/>
              </a:rPr>
              <a:t>по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таблеток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блістері;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блістери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картонній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коробці,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виробництва </a:t>
            </a:r>
            <a:r>
              <a:rPr dirty="0" sz="1350" spc="114">
                <a:latin typeface="Times New Roman"/>
                <a:cs typeface="Times New Roman"/>
              </a:rPr>
              <a:t>АЛКАлоїд</a:t>
            </a:r>
            <a:r>
              <a:rPr dirty="0" sz="1350" spc="345">
                <a:latin typeface="Times New Roman"/>
                <a:cs typeface="Times New Roman"/>
              </a:rPr>
              <a:t>  </a:t>
            </a:r>
            <a:r>
              <a:rPr dirty="0" sz="1350" spc="120">
                <a:latin typeface="Times New Roman"/>
                <a:cs typeface="Times New Roman"/>
              </a:rPr>
              <a:t>Ад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Скоп'г,</a:t>
            </a:r>
            <a:r>
              <a:rPr dirty="0" sz="1350" spc="3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Республіка</a:t>
            </a:r>
            <a:r>
              <a:rPr dirty="0" sz="1350" spc="3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Гlівнічна</a:t>
            </a:r>
            <a:r>
              <a:rPr dirty="0" sz="1350" spc="3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Македонія</a:t>
            </a:r>
            <a:r>
              <a:rPr dirty="0" sz="1350" spc="3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(реестраційне </a:t>
            </a:r>
            <a:r>
              <a:rPr dirty="0" sz="1350">
                <a:latin typeface="Times New Roman"/>
                <a:cs typeface="Times New Roman"/>
              </a:rPr>
              <a:t>посвідчення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-195" i="1">
                <a:latin typeface="Times New Roman"/>
                <a:cs typeface="Times New Roman"/>
              </a:rPr>
              <a:t>N:•</a:t>
            </a:r>
            <a:r>
              <a:rPr dirty="0" sz="1350" spc="120" i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UA/11210/0</a:t>
            </a:r>
            <a:r>
              <a:rPr dirty="0" sz="1350" spc="-11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1/02):</a:t>
            </a:r>
            <a:endParaRPr sz="1350">
              <a:latin typeface="Times New Roman"/>
              <a:cs typeface="Times New Roman"/>
            </a:endParaRPr>
          </a:p>
          <a:p>
            <a:pPr algn="r" marR="12700">
              <a:lnSpc>
                <a:spcPct val="100000"/>
              </a:lnSpc>
              <a:spcBef>
                <a:spcPts val="219"/>
              </a:spcBef>
            </a:pPr>
            <a:r>
              <a:rPr dirty="0" sz="1350" spc="65">
                <a:latin typeface="Times New Roman"/>
                <a:cs typeface="Times New Roman"/>
              </a:rPr>
              <a:t>ЗАБОРОНЯ</a:t>
            </a:r>
            <a:r>
              <a:rPr dirty="0" sz="1350" spc="-85">
                <a:latin typeface="Times New Roman"/>
                <a:cs typeface="Times New Roman"/>
              </a:rPr>
              <a:t> </a:t>
            </a:r>
            <a:r>
              <a:rPr dirty="0" sz="1350" spc="110">
                <a:latin typeface="Times New Roman"/>
                <a:cs typeface="Times New Roman"/>
              </a:rPr>
              <a:t>Ю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збері</a:t>
            </a:r>
            <a:r>
              <a:rPr dirty="0" sz="1350" spc="-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гання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застосу</a:t>
            </a:r>
            <a:r>
              <a:rPr dirty="0" sz="1350" spc="-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вання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1136055,</a:t>
            </a:r>
            <a:endParaRPr sz="1350">
              <a:latin typeface="Times New Roman"/>
              <a:cs typeface="Times New Roman"/>
            </a:endParaRPr>
          </a:p>
          <a:p>
            <a:pPr algn="r" marR="11430">
              <a:lnSpc>
                <a:spcPct val="100000"/>
              </a:lnSpc>
              <a:spcBef>
                <a:spcPts val="215"/>
              </a:spcBef>
              <a:tabLst>
                <a:tab pos="796290" algn="l"/>
                <a:tab pos="1869439" algn="l"/>
                <a:tab pos="2542540" algn="l"/>
                <a:tab pos="3489325" algn="l"/>
                <a:tab pos="4441825" algn="l"/>
                <a:tab pos="5154930" algn="l"/>
              </a:tabLst>
            </a:pPr>
            <a:r>
              <a:rPr dirty="0" sz="1350" spc="-10" b="1">
                <a:latin typeface="Times New Roman"/>
                <a:cs typeface="Times New Roman"/>
              </a:rPr>
              <a:t>1136056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лікарського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засобу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50">
                <a:latin typeface="Times New Roman"/>
                <a:cs typeface="Times New Roman"/>
              </a:rPr>
              <a:t>ЛОТА</a:t>
            </a:r>
            <a:r>
              <a:rPr dirty="0" sz="1350" spc="-114">
                <a:latin typeface="Times New Roman"/>
                <a:cs typeface="Times New Roman"/>
              </a:rPr>
              <a:t> </a:t>
            </a:r>
            <a:r>
              <a:rPr dirty="0" sz="1350" spc="25">
                <a:solidFill>
                  <a:srgbClr val="181818"/>
                </a:solidFill>
                <a:latin typeface="Times New Roman"/>
                <a:cs typeface="Times New Roman"/>
              </a:rPr>
              <a:t>Р",</a:t>
            </a:r>
            <a:r>
              <a:rPr dirty="0" sz="1350">
                <a:solidFill>
                  <a:srgbClr val="181818"/>
                </a:solidFill>
                <a:latin typeface="Times New Roman"/>
                <a:cs typeface="Times New Roman"/>
              </a:rPr>
              <a:t>	</a:t>
            </a:r>
            <a:r>
              <a:rPr dirty="0" sz="1350" spc="40">
                <a:latin typeface="Times New Roman"/>
                <a:cs typeface="Times New Roman"/>
              </a:rPr>
              <a:t>таблетки,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5">
                <a:latin typeface="Times New Roman"/>
                <a:cs typeface="Times New Roman"/>
              </a:rPr>
              <a:t>вкриті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плівкояоіо</a:t>
            </a:r>
            <a:endParaRPr sz="1350">
              <a:latin typeface="Times New Roman"/>
              <a:cs typeface="Times New Roman"/>
            </a:endParaRPr>
          </a:p>
          <a:p>
            <a:pPr algn="just" marL="32384" marR="5080" indent="-6985">
              <a:lnSpc>
                <a:spcPct val="113300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оболонкою,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100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мг;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55">
                <a:latin typeface="Times New Roman"/>
                <a:cs typeface="Times New Roman"/>
              </a:rPr>
              <a:t>таблеток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блістері;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блістери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карз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онній </a:t>
            </a:r>
            <a:r>
              <a:rPr dirty="0" sz="1350">
                <a:latin typeface="Times New Roman"/>
                <a:cs typeface="Times New Roman"/>
              </a:rPr>
              <a:t>коробці,</a:t>
            </a:r>
            <a:r>
              <a:rPr dirty="0" sz="1350" spc="3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виробництва</a:t>
            </a:r>
            <a:r>
              <a:rPr dirty="0" sz="1350" spc="480">
                <a:latin typeface="Times New Roman"/>
                <a:cs typeface="Times New Roman"/>
              </a:rPr>
              <a:t>  </a:t>
            </a:r>
            <a:r>
              <a:rPr dirty="0" sz="1350" spc="55">
                <a:latin typeface="Times New Roman"/>
                <a:cs typeface="Times New Roman"/>
              </a:rPr>
              <a:t>АЛКАЛОЇД</a:t>
            </a:r>
            <a:r>
              <a:rPr dirty="0" sz="1350" spc="4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АД</a:t>
            </a:r>
            <a:r>
              <a:rPr dirty="0" sz="1350" spc="350">
                <a:latin typeface="Times New Roman"/>
                <a:cs typeface="Times New Roman"/>
              </a:rPr>
              <a:t>  </a:t>
            </a:r>
            <a:r>
              <a:rPr dirty="0" sz="1350" spc="70">
                <a:latin typeface="Times New Roman"/>
                <a:cs typeface="Times New Roman"/>
              </a:rPr>
              <a:t>Скоп'с,</a:t>
            </a:r>
            <a:r>
              <a:rPr dirty="0" sz="1350" spc="3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Республіка</a:t>
            </a:r>
            <a:r>
              <a:rPr dirty="0" sz="1350" spc="254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Чівніч</a:t>
            </a:r>
            <a:r>
              <a:rPr dirty="0" sz="1350" spc="-7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на </a:t>
            </a:r>
            <a:r>
              <a:rPr dirty="0" sz="1350">
                <a:latin typeface="Times New Roman"/>
                <a:cs typeface="Times New Roman"/>
              </a:rPr>
              <a:t>Македонія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(ресстраційне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посвідчення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N›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UA/11210/01/02).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398720" y="3226561"/>
            <a:ext cx="4712335" cy="4921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2550" marR="5080" indent="-70485">
              <a:lnSpc>
                <a:spcPct val="113300"/>
              </a:lnSpc>
              <a:spcBef>
                <a:spcPts val="100"/>
              </a:spcBef>
              <a:tabLst>
                <a:tab pos="1023619" algn="l"/>
                <a:tab pos="1464310" algn="l"/>
                <a:tab pos="1837055" algn="l"/>
                <a:tab pos="2759075" algn="l"/>
                <a:tab pos="2895600" algn="l"/>
                <a:tab pos="3903979" algn="l"/>
                <a:tab pos="4191635" algn="l"/>
              </a:tabLst>
            </a:pPr>
            <a:r>
              <a:rPr dirty="0" sz="1350" spc="-10">
                <a:latin typeface="Times New Roman"/>
                <a:cs typeface="Times New Roman"/>
              </a:rPr>
              <a:t>господарювання,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які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здійснюютв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реалізацію,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лікарс</a:t>
            </a:r>
            <a:r>
              <a:rPr dirty="0" sz="1350" spc="-14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ьких</a:t>
            </a:r>
            <a:r>
              <a:rPr dirty="0" sz="1350">
                <a:latin typeface="Times New Roman"/>
                <a:cs typeface="Times New Roman"/>
              </a:rPr>
              <a:t>	засобів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невідкладно,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25">
                <a:latin typeface="Times New Roman"/>
                <a:cs typeface="Times New Roman"/>
              </a:rPr>
              <a:t>п</a:t>
            </a:r>
            <a:r>
              <a:rPr dirty="0" sz="1350" spc="-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ісля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одержання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даного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83575" y="3226561"/>
            <a:ext cx="1268730" cy="729615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2700" marR="5080" indent="355600">
              <a:lnSpc>
                <a:spcPct val="114399"/>
              </a:lnSpc>
              <a:spcBef>
                <a:spcPts val="80"/>
              </a:spcBef>
            </a:pPr>
            <a:r>
              <a:rPr dirty="0" sz="1350" spc="-10">
                <a:latin typeface="Times New Roman"/>
                <a:cs typeface="Times New Roman"/>
              </a:rPr>
              <a:t>Cy6’ектам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застосування розпорядження,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447756" y="3724909"/>
            <a:ext cx="466026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90600" algn="l"/>
                <a:tab pos="1863725" algn="l"/>
                <a:tab pos="3237865" algn="l"/>
                <a:tab pos="3773170" algn="l"/>
              </a:tabLst>
            </a:pPr>
            <a:r>
              <a:rPr dirty="0" sz="1350" spc="-10">
                <a:latin typeface="Times New Roman"/>
                <a:cs typeface="Times New Roman"/>
              </a:rPr>
              <a:t>перевірити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наявність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вищезазначених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40">
                <a:latin typeface="Times New Roman"/>
                <a:cs typeface="Times New Roman"/>
              </a:rPr>
              <a:t>cepi</a:t>
            </a:r>
            <a:r>
              <a:rPr dirty="0" sz="1350" spc="-110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0">
                <a:latin typeface="Times New Roman"/>
                <a:cs typeface="Times New Roman"/>
              </a:rPr>
              <a:t>лікарс</a:t>
            </a:r>
            <a:r>
              <a:rPr dirty="0" sz="1350" spc="-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ького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087142" y="3921505"/>
            <a:ext cx="6046470" cy="3792854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algn="just" marL="13335" marR="17145" indent="-1270">
              <a:lnSpc>
                <a:spcPct val="113700"/>
              </a:lnSpc>
              <a:spcBef>
                <a:spcPts val="130"/>
              </a:spcBef>
            </a:pPr>
            <a:r>
              <a:rPr dirty="0" sz="1350" spc="5">
                <a:latin typeface="Times New Roman"/>
                <a:cs typeface="Times New Roman"/>
              </a:rPr>
              <a:t>засобу,</a:t>
            </a:r>
            <a:r>
              <a:rPr dirty="0" sz="1350" spc="819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вжити</a:t>
            </a:r>
            <a:r>
              <a:rPr dirty="0" sz="1350" spc="750">
                <a:latin typeface="Times New Roman"/>
                <a:cs typeface="Times New Roman"/>
              </a:rPr>
              <a:t> </a:t>
            </a:r>
            <a:r>
              <a:rPr dirty="0" sz="1350" spc="-65">
                <a:latin typeface="Times New Roman"/>
                <a:cs typeface="Times New Roman"/>
              </a:rPr>
              <a:t>’заходи</a:t>
            </a:r>
            <a:r>
              <a:rPr dirty="0" sz="1350" spc="9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щодо</a:t>
            </a:r>
            <a:r>
              <a:rPr dirty="0" sz="1350" spc="82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вилучення</a:t>
            </a:r>
            <a:r>
              <a:rPr dirty="0" sz="1350" spc="88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ïx</a:t>
            </a:r>
            <a:r>
              <a:rPr dirty="0" sz="1350" spc="83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з</a:t>
            </a:r>
            <a:r>
              <a:rPr dirty="0" sz="1350" spc="7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обігу</a:t>
            </a:r>
            <a:r>
              <a:rPr dirty="0" sz="1350" spc="875">
                <a:latin typeface="Times New Roman"/>
                <a:cs typeface="Times New Roman"/>
              </a:rPr>
              <a:t> </a:t>
            </a:r>
            <a:r>
              <a:rPr dirty="0" sz="1350" spc="-70">
                <a:latin typeface="Times New Roman"/>
                <a:cs typeface="Times New Roman"/>
              </a:rPr>
              <a:t>шл</a:t>
            </a:r>
            <a:r>
              <a:rPr dirty="0" sz="1350" spc="-120">
                <a:latin typeface="Times New Roman"/>
                <a:cs typeface="Times New Roman"/>
              </a:rPr>
              <a:t> </a:t>
            </a:r>
            <a:r>
              <a:rPr dirty="0" sz="1350" spc="-35">
                <a:latin typeface="Times New Roman"/>
                <a:cs typeface="Times New Roman"/>
              </a:rPr>
              <a:t>яхом</a:t>
            </a:r>
            <a:r>
              <a:rPr dirty="0" sz="1350" spc="91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повернення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 spc="15">
                <a:latin typeface="Times New Roman"/>
                <a:cs typeface="Times New Roman"/>
              </a:rPr>
              <a:t>постачальнику/вироfiнику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a6o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знищення,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що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повідомити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територіальний</a:t>
            </a:r>
            <a:r>
              <a:rPr dirty="0" sz="1350">
                <a:latin typeface="Times New Roman"/>
                <a:cs typeface="Times New Roman"/>
              </a:rPr>
              <a:t> орган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 spc="20">
                <a:latin typeface="Times New Roman"/>
                <a:cs typeface="Times New Roman"/>
              </a:rPr>
              <a:t>Держлікслужби.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 spc="-80">
                <a:latin typeface="Times New Roman"/>
                <a:cs typeface="Times New Roman"/>
              </a:rPr>
              <a:t>У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разi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знищення</a:t>
            </a:r>
            <a:r>
              <a:rPr dirty="0" sz="1350" spc="63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відходів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препарату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в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двотижневий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направили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15">
                <a:latin typeface="Times New Roman"/>
                <a:cs typeface="Times New Roman"/>
              </a:rPr>
              <a:t>територіального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Держлікслужб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55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копію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акт</a:t>
            </a:r>
            <a:r>
              <a:rPr dirty="0" sz="1350">
                <a:latin typeface="Times New Roman"/>
                <a:cs typeface="Times New Roman"/>
              </a:rPr>
              <a:t>а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про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відходlв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лікар</a:t>
            </a:r>
            <a:r>
              <a:rPr dirty="0" sz="1350">
                <a:latin typeface="Times New Roman"/>
                <a:cs typeface="Times New Roman"/>
              </a:rPr>
              <a:t>с</a:t>
            </a:r>
            <a:r>
              <a:rPr dirty="0" sz="1350" spc="-15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ького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засобу.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 spc="-45">
                <a:latin typeface="Times New Roman"/>
                <a:cs typeface="Times New Roman"/>
              </a:rPr>
              <a:t>При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наступних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поставках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 spc="-55">
                <a:latin typeface="Times New Roman"/>
                <a:cs typeface="Times New Roman"/>
              </a:rPr>
              <a:t>лі</a:t>
            </a:r>
            <a:r>
              <a:rPr dirty="0" sz="1350" spc="-16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карс</a:t>
            </a:r>
            <a:r>
              <a:rPr dirty="0" sz="1350" spc="-19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вкого</a:t>
            </a:r>
            <a:r>
              <a:rPr dirty="0" sz="1350" spc="-10">
                <a:latin typeface="Times New Roman"/>
                <a:cs typeface="Times New Roman"/>
              </a:rPr>
              <a:t> засобу</a:t>
            </a:r>
            <a:r>
              <a:rPr dirty="0" sz="1350" spc="61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cy6’скт</a:t>
            </a:r>
            <a:r>
              <a:rPr dirty="0" sz="1350" spc="680">
                <a:latin typeface="Times New Roman"/>
                <a:cs typeface="Times New Roman"/>
              </a:rPr>
              <a:t> </a:t>
            </a:r>
            <a:r>
              <a:rPr dirty="0" sz="1350" spc="-90">
                <a:latin typeface="Times New Roman"/>
                <a:cs typeface="Times New Roman"/>
              </a:rPr>
              <a:t>нос</a:t>
            </a:r>
            <a:r>
              <a:rPr dirty="0" sz="1350" spc="-18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подарюванн</a:t>
            </a:r>
            <a:r>
              <a:rPr dirty="0" sz="1350">
                <a:latin typeface="Times New Roman"/>
                <a:cs typeface="Times New Roman"/>
              </a:rPr>
              <a:t>я</a:t>
            </a:r>
            <a:r>
              <a:rPr dirty="0" sz="1350" spc="71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повинен</a:t>
            </a:r>
            <a:r>
              <a:rPr dirty="0" sz="1350" spc="74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вжити</a:t>
            </a:r>
            <a:r>
              <a:rPr dirty="0" sz="1350" spc="64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заходів</a:t>
            </a:r>
            <a:r>
              <a:rPr dirty="0" sz="1350" spc="6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59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запобігання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придбанню,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реал</a:t>
            </a:r>
            <a:r>
              <a:rPr dirty="0" sz="1350" spc="-15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ізаціі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 spc="-45">
                <a:latin typeface="Times New Roman"/>
                <a:cs typeface="Times New Roman"/>
              </a:rPr>
              <a:t>та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застосуванню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cepi</a:t>
            </a:r>
            <a:r>
              <a:rPr dirty="0" sz="1350" spc="-110">
                <a:latin typeface="Times New Roman"/>
                <a:cs typeface="Times New Roman"/>
              </a:rPr>
              <a:t> </a:t>
            </a:r>
            <a:r>
              <a:rPr dirty="0" sz="1350" spc="-155">
                <a:latin typeface="Times New Roman"/>
                <a:cs typeface="Times New Roman"/>
              </a:rPr>
              <a:t>й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 spc="-85">
                <a:latin typeface="Times New Roman"/>
                <a:cs typeface="Times New Roman"/>
              </a:rPr>
              <a:t>л</a:t>
            </a:r>
            <a:r>
              <a:rPr dirty="0" sz="1350" spc="-18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iкарсы‹ого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засобу,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наведених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 spc="-85">
                <a:latin typeface="Times New Roman"/>
                <a:cs typeface="Times New Roman"/>
              </a:rPr>
              <a:t>в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даному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розпорядженні.</a:t>
            </a:r>
            <a:endParaRPr sz="1350">
              <a:latin typeface="Times New Roman"/>
              <a:cs typeface="Times New Roman"/>
            </a:endParaRPr>
          </a:p>
          <a:p>
            <a:pPr algn="just" marL="22225" marR="45720" indent="363855">
              <a:lnSpc>
                <a:spcPct val="115599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здійснюютв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територіальні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21590" marR="5080" indent="364490">
              <a:lnSpc>
                <a:spcPct val="108900"/>
              </a:lnSpc>
              <a:spcBef>
                <a:spcPts val="11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розпорядл‹ення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чин</a:t>
            </a:r>
            <a:r>
              <a:rPr dirty="0" sz="1350" spc="-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ним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350">
              <a:latin typeface="Times New Roman"/>
              <a:cs typeface="Times New Roman"/>
            </a:endParaRPr>
          </a:p>
          <a:p>
            <a:pPr marL="386715" marR="2605405" indent="-361315">
              <a:lnSpc>
                <a:spcPct val="115599"/>
              </a:lnSpc>
            </a:pPr>
            <a:r>
              <a:rPr dirty="0" sz="1350">
                <a:latin typeface="Times New Roman"/>
                <a:cs typeface="Times New Roman"/>
              </a:rPr>
              <a:t>Koпiï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направлен</a:t>
            </a:r>
            <a:r>
              <a:rPr dirty="0" sz="1350" spc="-10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i: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45">
                <a:latin typeface="Times New Roman"/>
                <a:cs typeface="Times New Roman"/>
              </a:rPr>
              <a:t>Украі‘ни;</a:t>
            </a:r>
            <a:endParaRPr sz="1350">
              <a:latin typeface="Times New Roman"/>
              <a:cs typeface="Times New Roman"/>
            </a:endParaRPr>
          </a:p>
          <a:p>
            <a:pPr marL="786130">
              <a:lnSpc>
                <a:spcPct val="100000"/>
              </a:lnSpc>
              <a:spcBef>
                <a:spcPts val="290"/>
              </a:spcBef>
              <a:tabLst>
                <a:tab pos="1882775" algn="l"/>
                <a:tab pos="2904490" algn="l"/>
                <a:tab pos="3490595" algn="l"/>
                <a:tab pos="4631055" algn="l"/>
                <a:tab pos="5412105" algn="l"/>
              </a:tabLst>
            </a:pP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герства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100690" y="7661402"/>
            <a:ext cx="3081655" cy="510540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1350" spc="-10">
                <a:latin typeface="Times New Roman"/>
                <a:cs typeface="Times New Roman"/>
              </a:rPr>
              <a:t>Украі'ни»;</a:t>
            </a:r>
            <a:endParaRPr sz="1350">
              <a:latin typeface="Times New Roman"/>
              <a:cs typeface="Times New Roman"/>
            </a:endParaRPr>
          </a:p>
          <a:p>
            <a:pPr marL="374650">
              <a:lnSpc>
                <a:spcPct val="100000"/>
              </a:lnSpc>
              <a:spcBef>
                <a:spcPts val="290"/>
              </a:spcBef>
            </a:pPr>
            <a:r>
              <a:rPr dirty="0" sz="1350">
                <a:latin typeface="Times New Roman"/>
                <a:cs typeface="Times New Roman"/>
              </a:rPr>
              <a:t>АЛКАЛОІ</a:t>
            </a:r>
            <a:r>
              <a:rPr dirty="0" sz="1350" spc="-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АД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Скоп’г,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Республ</a:t>
            </a:r>
            <a:r>
              <a:rPr dirty="0" sz="1350" spc="-6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іка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353109" y="7940293"/>
            <a:ext cx="46990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45">
                <a:latin typeface="Times New Roman"/>
                <a:cs typeface="Times New Roman"/>
              </a:rPr>
              <a:t>івні</a:t>
            </a:r>
            <a:r>
              <a:rPr dirty="0" sz="1350" spc="-12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чн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163275" y="8635238"/>
            <a:ext cx="149733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60">
                <a:latin typeface="Times New Roman"/>
                <a:cs typeface="Times New Roman"/>
              </a:rPr>
              <a:t>Заступник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Голови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815980" y="8667241"/>
            <a:ext cx="123634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рас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-105">
                <a:latin typeface="Times New Roman"/>
                <a:cs typeface="Times New Roman"/>
              </a:rPr>
              <a:t>П</a:t>
            </a:r>
            <a:r>
              <a:rPr dirty="0" sz="1350" spc="-140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POHIB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2026-04-16T09:11:38Z</dcterms:created>
  <dcterms:modified xsi:type="dcterms:W3CDTF">2026-04-16T09:11:38Z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2026-04-16T00:00:00Z</vt:filetime>
  </property>
  <property fmtid="{D5CDD505-2E9C-101B-9397-08002B2CF9AE}" pid="3" name="LastSaved">
    <vt:filetime>2026-04-16T00:00:00Z</vt:filetime>
  </property>
  <property fmtid="{D5CDD505-2E9C-101B-9397-08002B2CF9AE}" pid="4" name="Producer">
    <vt:lpwstr>iLovePDF</vt:lpwstr>
  </property>
</Properties>
</file>