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http://www.dls.gov.u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jpg"/><Relationship Id="rId4" Type="http://schemas.openxmlformats.org/officeDocument/2006/relationships/image" Target="../media/image23.png"/><Relationship Id="rId5" Type="http://schemas.openxmlformats.org/officeDocument/2006/relationships/hyperlink" Target="mailto:dls@dls.boyu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jpg"/><Relationship Id="rId3" Type="http://schemas.openxmlformats.org/officeDocument/2006/relationships/image" Target="../media/image25.jpg"/><Relationship Id="rId4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38072" y="2452115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1313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519671" y="2452115"/>
            <a:ext cx="643255" cy="0"/>
          </a:xfrm>
          <a:custGeom>
            <a:avLst/>
            <a:gdLst/>
            <a:ahLst/>
            <a:cxnLst/>
            <a:rect l="l" t="t" r="r" b="b"/>
            <a:pathLst>
              <a:path w="643254" h="0">
                <a:moveTo>
                  <a:pt x="0" y="0"/>
                </a:moveTo>
                <a:lnTo>
                  <a:pt x="643128" y="0"/>
                </a:lnTo>
              </a:path>
            </a:pathLst>
          </a:custGeom>
          <a:ln w="9144">
            <a:solidFill>
              <a:srgbClr val="1313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9672" y="2452115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1313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51120" y="2452115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 h="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9144">
            <a:solidFill>
              <a:srgbClr val="1313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3320" y="10155935"/>
            <a:ext cx="710184" cy="533400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4005071" y="478535"/>
            <a:ext cx="463550" cy="612775"/>
            <a:chOff x="4005071" y="478535"/>
            <a:chExt cx="463550" cy="61277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05071" y="478535"/>
              <a:ext cx="463296" cy="61264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9079" y="527303"/>
              <a:ext cx="332232" cy="51206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06367" y="10155935"/>
            <a:ext cx="3066288" cy="2438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9408" y="2164079"/>
            <a:ext cx="4995672" cy="35966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06367" y="10402823"/>
            <a:ext cx="2438400" cy="286511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07019" y="1029890"/>
            <a:ext cx="6023610" cy="1128395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9050">
              <a:lnSpc>
                <a:spcPct val="100000"/>
              </a:lnSpc>
              <a:spcBef>
                <a:spcPts val="305"/>
              </a:spcBef>
            </a:pPr>
            <a:r>
              <a:rPr dirty="0" sz="1400" spc="-10">
                <a:latin typeface="Times New Roman"/>
                <a:cs typeface="Times New Roman"/>
              </a:rPr>
              <a:t>,ОЕРЖЛІКСЛУЖБА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2225">
              <a:lnSpc>
                <a:spcPts val="1685"/>
              </a:lnSpc>
              <a:spcBef>
                <a:spcPts val="21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ЕОПТРОЛЮ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ПАРКОТИКАМИ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ОБЛАС"ГІ</a:t>
            </a:r>
            <a:endParaRPr sz="1450">
              <a:latin typeface="Times New Roman"/>
              <a:cs typeface="Times New Roman"/>
            </a:endParaRPr>
          </a:p>
          <a:p>
            <a:pPr algn="ctr" marL="923290" marR="892810">
              <a:lnSpc>
                <a:spcPts val="1150"/>
              </a:lnSpc>
              <a:spcBef>
                <a:spcPts val="92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Преображепська,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 </a:t>
            </a:r>
            <a:r>
              <a:rPr dirty="0" sz="1050" spc="-35">
                <a:latin typeface="Times New Roman"/>
                <a:cs typeface="Times New Roman"/>
              </a:rPr>
              <a:t>Крошівницький,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2500fi,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u="sng" sz="1050" spc="-50">
                <a:uFill>
                  <a:solidFill>
                    <a:srgbClr val="13131F"/>
                  </a:solidFill>
                </a:uFill>
                <a:latin typeface="Times New Roman"/>
                <a:cs typeface="Times New Roman"/>
              </a:rPr>
              <a:t>dls.krUJd1s.яov.ua</a:t>
            </a:r>
            <a:r>
              <a:rPr dirty="0" sz="1050" spc="-50">
                <a:latin typeface="Times New Roman"/>
                <a:cs typeface="Times New Roman"/>
              </a:rPr>
              <a:t>,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 spc="-120">
                <a:latin typeface="Times New Roman"/>
                <a:cs typeface="Times New Roman"/>
              </a:rPr>
              <a:t>shtt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700">
                <a:latin typeface="Times New Roman"/>
                <a:cs typeface="Times New Roman"/>
              </a:rPr>
              <a:t>://mdlа</a:t>
            </a:r>
            <a:r>
              <a:rPr dirty="0" sz="1050" spc="3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СДРПОУ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37(159505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4308" y="3581145"/>
            <a:ext cx="6146800" cy="143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уваги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50">
                <a:latin typeface="Times New Roman"/>
                <a:cs typeface="Times New Roman"/>
              </a:rPr>
              <a:t>Уповноважених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осі0!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50">
              <a:latin typeface="Times New Roman"/>
              <a:cs typeface="Times New Roman"/>
            </a:endParaRPr>
          </a:p>
          <a:p>
            <a:pPr marL="370205">
              <a:lnSpc>
                <a:spcPts val="1320"/>
              </a:lnSpc>
            </a:pPr>
            <a:r>
              <a:rPr dirty="0" sz="1100">
                <a:latin typeface="Times New Roman"/>
                <a:cs typeface="Times New Roman"/>
              </a:rPr>
              <a:t>Надасмо</a:t>
            </a:r>
            <a:r>
              <a:rPr dirty="0" sz="1100" spc="3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розпорядження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Державноі’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служби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Украі‘ни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лікарськи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засобl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75">
                <a:latin typeface="Times New Roman"/>
                <a:cs typeface="Times New Roman"/>
              </a:rPr>
              <a:t>В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 spc="-270">
                <a:latin typeface="Times New Roman"/>
                <a:cs typeface="Times New Roman"/>
              </a:rPr>
              <a:t>TO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kOll</a:t>
            </a:r>
            <a:r>
              <a:rPr dirty="0" sz="1100" spc="-165" i="1">
                <a:latin typeface="Times New Roman"/>
                <a:cs typeface="Times New Roman"/>
              </a:rPr>
              <a:t>ТЦ€4ЈІ</a:t>
            </a:r>
            <a:r>
              <a:rPr dirty="0" sz="1100" spc="105" i="1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lO</a:t>
            </a:r>
            <a:endParaRPr sz="1100">
              <a:latin typeface="Times New Roman"/>
              <a:cs typeface="Times New Roman"/>
            </a:endParaRPr>
          </a:p>
          <a:p>
            <a:pPr marL="17145">
              <a:lnSpc>
                <a:spcPts val="1380"/>
              </a:lnSpc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лікарського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marL="12700" marR="5080" indent="362585">
              <a:lnSpc>
                <a:spcPct val="100899"/>
              </a:lnSpc>
              <a:spcBef>
                <a:spcPts val="25"/>
              </a:spcBef>
              <a:tabLst>
                <a:tab pos="4815205" algn="l"/>
                <a:tab pos="5331460" algn="l"/>
                <a:tab pos="5908040" algn="l"/>
              </a:tabLst>
            </a:pP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6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засобів,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i="1">
                <a:latin typeface="Times New Roman"/>
                <a:cs typeface="Times New Roman"/>
              </a:rPr>
              <a:t>ві</a:t>
            </a:r>
            <a:r>
              <a:rPr dirty="0" sz="1150" spc="365" i="1">
                <a:latin typeface="Times New Roman"/>
                <a:cs typeface="Times New Roman"/>
              </a:rPr>
              <a:t> </a:t>
            </a:r>
            <a:r>
              <a:rPr dirty="0" sz="1150" spc="-50" i="1">
                <a:latin typeface="Times New Roman"/>
                <a:cs typeface="Times New Roman"/>
              </a:rPr>
              <a:t>о</a:t>
            </a:r>
            <a:r>
              <a:rPr dirty="0" sz="1150" i="1"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и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Дсржавн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Кіровоградськііі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облас'гі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4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npt›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9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24765">
              <a:lnSpc>
                <a:spcPts val="1370"/>
              </a:lnSpc>
              <a:tabLst>
                <a:tab pos="274320" algn="l"/>
              </a:tabLst>
            </a:pP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	Інформацію</a:t>
            </a:r>
            <a:r>
              <a:rPr dirty="0" u="sng" sz="1150" spc="15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4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7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204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пощтою,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ву.з.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20" i="1">
                <a:latin typeface="Times New Roman"/>
                <a:cs typeface="Times New Roman"/>
              </a:rPr>
              <a:t>Муео5ріі.исенс’ькп, </a:t>
            </a:r>
            <a:r>
              <a:rPr dirty="0" sz="1150" spc="-25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50336" y="2690621"/>
            <a:ext cx="2721610" cy="56134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-635">
              <a:lnSpc>
                <a:spcPts val="1370"/>
              </a:lnSpc>
              <a:spcBef>
                <a:spcPts val="250"/>
              </a:spcBef>
            </a:pPr>
            <a:r>
              <a:rPr dirty="0" sz="1250">
                <a:latin typeface="Times New Roman"/>
                <a:cs typeface="Times New Roman"/>
              </a:rPr>
              <a:t>Керівникам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Уповноваженим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>
                <a:latin typeface="Times New Roman"/>
                <a:cs typeface="Times New Roman"/>
              </a:rPr>
              <a:t>аптечних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медичних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занладів </a:t>
            </a:r>
            <a:r>
              <a:rPr dirty="0" sz="1150" spc="55">
                <a:latin typeface="Times New Roman"/>
                <a:cs typeface="Times New Roman"/>
              </a:rPr>
              <a:t>Кіровоградської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облпсті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5656" y="4989321"/>
            <a:ext cx="7683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50">
                <a:latin typeface="Times New Roman"/>
                <a:cs typeface="Times New Roman"/>
              </a:rPr>
              <a:t>•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43899" y="4989321"/>
            <a:ext cx="6144260" cy="1075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5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ж.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65" i="1">
                <a:latin typeface="Times New Roman"/>
                <a:cs typeface="Times New Roman"/>
              </a:rPr>
              <a:t>Кропивницький,</a:t>
            </a:r>
            <a:r>
              <a:rPr dirty="0" sz="1150" spc="-1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25306,</a:t>
            </a:r>
            <a:r>
              <a:rPr dirty="0" sz="1150" spc="50" i="1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7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150">
              <a:latin typeface="Times New Roman"/>
              <a:cs typeface="Times New Roman"/>
            </a:endParaRPr>
          </a:p>
          <a:p>
            <a:pPr marL="377190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6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вміщенпі</a:t>
            </a:r>
            <a:r>
              <a:rPr dirty="0" u="sng" sz="1200" spc="2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5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114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254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0F1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394710">
              <a:lnSpc>
                <a:spcPts val="1375"/>
              </a:lnSpc>
            </a:pPr>
            <a:r>
              <a:rPr dirty="0" sz="1150" i="1">
                <a:latin typeface="Times New Roman"/>
                <a:cs typeface="Times New Roman"/>
              </a:rPr>
              <a:t>кoniя</a:t>
            </a:r>
            <a:r>
              <a:rPr dirty="0" sz="1150" spc="100" i="1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накладної’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попс{энсння.</a:t>
            </a:r>
            <a:endParaRPr sz="1150">
              <a:latin typeface="Times New Roman"/>
              <a:cs typeface="Times New Roman"/>
            </a:endParaRPr>
          </a:p>
          <a:p>
            <a:pPr marL="16510" marR="5080" indent="360045">
              <a:lnSpc>
                <a:spcPts val="1370"/>
              </a:lnSpc>
              <a:spcBef>
                <a:spcPts val="6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u="sng" sz="1150" spc="5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14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7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8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эасобу</a:t>
            </a:r>
            <a:r>
              <a:rPr dirty="0" u="sng" sz="1150" spc="16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5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7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5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6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7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поінформvвати</a:t>
            </a:r>
            <a:r>
              <a:rPr dirty="0" u="sng" sz="1150" spc="-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iа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конз'ролю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га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40636" y="6050026"/>
            <a:ext cx="6149975" cy="3185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0320">
              <a:lnSpc>
                <a:spcPts val="1350"/>
              </a:lnSpc>
              <a:spcBef>
                <a:spcPts val="100"/>
              </a:spcBef>
            </a:pPr>
            <a:r>
              <a:rPr dirty="0" baseline="2415" sz="1725">
                <a:latin typeface="Times New Roman"/>
                <a:cs typeface="Times New Roman"/>
              </a:rPr>
              <a:t>наркотиками</a:t>
            </a:r>
            <a:r>
              <a:rPr dirty="0" baseline="2415" sz="1725" spc="232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у</a:t>
            </a:r>
            <a:r>
              <a:rPr dirty="0" baseline="2415" sz="1725" spc="67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Кіровоградській</a:t>
            </a:r>
            <a:r>
              <a:rPr dirty="0" baseline="2415" sz="1725" spc="67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</a:t>
            </a:r>
            <a:r>
              <a:rPr dirty="0" baseline="2415" sz="1725">
                <a:latin typeface="Times New Roman"/>
                <a:cs typeface="Times New Roman"/>
              </a:rPr>
              <a:t>бласті</a:t>
            </a:r>
            <a:r>
              <a:rPr dirty="0" baseline="2415" sz="1725" spc="165">
                <a:latin typeface="Times New Roman"/>
                <a:cs typeface="Times New Roman"/>
              </a:rPr>
              <a:t>  </a:t>
            </a:r>
            <a:r>
              <a:rPr dirty="0" baseline="2415" sz="1725">
                <a:latin typeface="Times New Roman"/>
                <a:cs typeface="Times New Roman"/>
              </a:rPr>
              <a:t>та</a:t>
            </a:r>
            <a:r>
              <a:rPr dirty="0" baseline="2415" sz="1725" spc="127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надати</a:t>
            </a:r>
            <a:r>
              <a:rPr dirty="0" baseline="2415" sz="1725" spc="277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копію</a:t>
            </a:r>
            <a:r>
              <a:rPr dirty="0" baseline="2415" sz="1725" spc="127">
                <a:latin typeface="Times New Roman"/>
                <a:cs typeface="Times New Roman"/>
              </a:rPr>
              <a:t> </a:t>
            </a:r>
            <a:r>
              <a:rPr dirty="0" baseline="2415" sz="1725" spc="-15">
                <a:latin typeface="Times New Roman"/>
                <a:cs typeface="Times New Roman"/>
              </a:rPr>
              <a:t>прибутков‹зї</a:t>
            </a:r>
            <a:r>
              <a:rPr dirty="0" baseline="2415" sz="1725" spc="359">
                <a:latin typeface="Times New Roman"/>
                <a:cs typeface="Times New Roman"/>
              </a:rPr>
              <a:t> </a:t>
            </a:r>
            <a:r>
              <a:rPr dirty="0" baseline="2415" sz="1725" spc="-15">
                <a:latin typeface="Times New Roman"/>
                <a:cs typeface="Times New Roman"/>
              </a:rPr>
              <a:t>накладної.</a:t>
            </a:r>
            <a:endParaRPr baseline="2415" sz="1725">
              <a:latin typeface="Times New Roman"/>
              <a:cs typeface="Times New Roman"/>
            </a:endParaRPr>
          </a:p>
          <a:p>
            <a:pPr algn="just" marL="20955" marR="8890" indent="358775">
              <a:lnSpc>
                <a:spcPts val="139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розпорядженнях,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cy6’ект </a:t>
            </a:r>
            <a:r>
              <a:rPr dirty="0" sz="1150">
                <a:latin typeface="Times New Roman"/>
                <a:cs typeface="Times New Roman"/>
              </a:rPr>
              <a:t>господарювання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2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2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заходів</a:t>
            </a:r>
            <a:r>
              <a:rPr dirty="0" sz="1150" spc="2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25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3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п{эи,збання,</a:t>
            </a:r>
            <a:r>
              <a:rPr dirty="0" sz="1150" spc="345">
                <a:latin typeface="Times New Roman"/>
                <a:cs typeface="Times New Roman"/>
              </a:rPr>
              <a:t>  </a:t>
            </a:r>
            <a:r>
              <a:rPr dirty="0" sz="1150" spc="-65">
                <a:latin typeface="Times New Roman"/>
                <a:cs typeface="Times New Roman"/>
              </a:rPr>
              <a:t>эсалі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занії</a:t>
            </a:r>
            <a:r>
              <a:rPr dirty="0" sz="1150" spc="250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у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{эозп‹зря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зження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х.</a:t>
            </a:r>
            <a:endParaRPr sz="1150">
              <a:latin typeface="Times New Roman"/>
              <a:cs typeface="Times New Roman"/>
            </a:endParaRPr>
          </a:p>
          <a:p>
            <a:pPr marL="377190">
              <a:lnSpc>
                <a:spcPct val="100000"/>
              </a:lnSpc>
              <a:spcBef>
                <a:spcPts val="320"/>
              </a:spcBef>
              <a:tabLst>
                <a:tab pos="572135" algn="l"/>
                <a:tab pos="1323975" algn="l"/>
                <a:tab pos="4306570" algn="l"/>
              </a:tabLst>
            </a:pPr>
            <a:r>
              <a:rPr dirty="0" u="sng" sz="800" spc="-50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Й</a:t>
            </a:r>
            <a:r>
              <a:rPr dirty="0" u="sng" sz="800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	ВИП</a:t>
            </a:r>
            <a:r>
              <a:rPr dirty="0" u="sng" sz="800" spc="315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800" spc="-10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dДïВ't9</a:t>
            </a:r>
            <a:r>
              <a:rPr dirty="0" u="sng" sz="800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800" spc="95">
                <a:uFill>
                  <a:solidFill>
                    <a:srgbClr val="0C080F"/>
                  </a:solidFill>
                </a:uFill>
                <a:latin typeface="Cambria"/>
                <a:cs typeface="Cambria"/>
              </a:rPr>
              <a:t>іДСУТПОCTi</a:t>
            </a:r>
            <a:r>
              <a:rPr dirty="0" sz="800" spc="280">
                <a:latin typeface="Cambria"/>
                <a:cs typeface="Cambria"/>
              </a:rPr>
              <a:t>  </a:t>
            </a:r>
            <a:r>
              <a:rPr dirty="0" sz="800" spc="10">
                <a:latin typeface="Cambria"/>
                <a:cs typeface="Cambria"/>
              </a:rPr>
              <a:t>ЛіКіl]ЭсЬКИХ</a:t>
            </a:r>
            <a:r>
              <a:rPr dirty="0" sz="800" spc="295">
                <a:latin typeface="Cambria"/>
                <a:cs typeface="Cambria"/>
              </a:rPr>
              <a:t>  </a:t>
            </a:r>
            <a:r>
              <a:rPr dirty="0" sz="800" spc="10">
                <a:latin typeface="Cambria"/>
                <a:cs typeface="Cambria"/>
              </a:rPr>
              <a:t>3ilGOЙ</a:t>
            </a:r>
            <a:r>
              <a:rPr dirty="0" sz="800" spc="300">
                <a:latin typeface="Cambria"/>
                <a:cs typeface="Cambria"/>
              </a:rPr>
              <a:t> </a:t>
            </a:r>
            <a:r>
              <a:rPr dirty="0" sz="800" spc="10">
                <a:latin typeface="Cambria"/>
                <a:cs typeface="Cambria"/>
              </a:rPr>
              <a:t>В,</a:t>
            </a:r>
            <a:r>
              <a:rPr dirty="0" sz="800" spc="300">
                <a:latin typeface="Cambria"/>
                <a:cs typeface="Cambria"/>
              </a:rPr>
              <a:t>  </a:t>
            </a:r>
            <a:r>
              <a:rPr dirty="0" sz="800" spc="10">
                <a:latin typeface="Cambria"/>
                <a:cs typeface="Cambria"/>
              </a:rPr>
              <a:t>ВКЫЗіfН</a:t>
            </a:r>
            <a:r>
              <a:rPr dirty="0" sz="800" spc="-75">
                <a:latin typeface="Cambria"/>
                <a:cs typeface="Cambria"/>
              </a:rPr>
              <a:t> </a:t>
            </a:r>
            <a:r>
              <a:rPr dirty="0" sz="800" spc="25">
                <a:latin typeface="Cambria"/>
                <a:cs typeface="Cambria"/>
              </a:rPr>
              <a:t>ИХ</a:t>
            </a:r>
            <a:r>
              <a:rPr dirty="0" sz="800">
                <a:latin typeface="Cambria"/>
                <a:cs typeface="Cambria"/>
              </a:rPr>
              <a:t>	</a:t>
            </a:r>
            <a:r>
              <a:rPr dirty="0" sz="800" spc="-20">
                <a:latin typeface="Cambria"/>
                <a:cs typeface="Cambria"/>
              </a:rPr>
              <a:t>}ЭО’ЗПО[ЭЯДЖ</a:t>
            </a:r>
            <a:r>
              <a:rPr dirty="0" sz="800" spc="-7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0</a:t>
            </a:r>
            <a:r>
              <a:rPr dirty="0" sz="800" spc="-8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000021"/>
                </a:solidFill>
                <a:latin typeface="Cambria"/>
                <a:cs typeface="Cambria"/>
              </a:rPr>
              <a:t>Н</a:t>
            </a:r>
            <a:r>
              <a:rPr dirty="0" sz="800" spc="-80">
                <a:solidFill>
                  <a:srgbClr val="000021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Н </a:t>
            </a:r>
            <a:r>
              <a:rPr dirty="0" sz="800" spc="-85">
                <a:latin typeface="Cambria"/>
                <a:cs typeface="Cambria"/>
              </a:rPr>
              <a:t>Я</a:t>
            </a:r>
            <a:r>
              <a:rPr dirty="0" sz="800" spc="-5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Х</a:t>
            </a:r>
            <a:r>
              <a:rPr dirty="0" sz="800" spc="175">
                <a:latin typeface="Cambria"/>
                <a:cs typeface="Cambria"/>
              </a:rPr>
              <a:t>  </a:t>
            </a:r>
            <a:r>
              <a:rPr dirty="0" sz="800" spc="-65">
                <a:latin typeface="Cambria"/>
                <a:cs typeface="Cambria"/>
              </a:rPr>
              <a:t>Ч</a:t>
            </a:r>
            <a:r>
              <a:rPr dirty="0" sz="800" spc="-4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h</a:t>
            </a:r>
            <a:r>
              <a:rPr dirty="0" sz="800" spc="240">
                <a:latin typeface="Cambria"/>
                <a:cs typeface="Cambria"/>
              </a:rPr>
              <a:t>  </a:t>
            </a:r>
            <a:r>
              <a:rPr dirty="0" sz="800">
                <a:latin typeface="Cambria"/>
                <a:cs typeface="Cambria"/>
              </a:rPr>
              <a:t>JI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 spc="-95">
                <a:latin typeface="Cambria"/>
                <a:cs typeface="Cambria"/>
              </a:rPr>
              <a:t>f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145">
                <a:latin typeface="Cambria"/>
                <a:cs typeface="Cambria"/>
              </a:rPr>
              <a:t>1С</a:t>
            </a:r>
            <a:r>
              <a:rPr dirty="0" sz="800" spc="305">
                <a:latin typeface="Cambria"/>
                <a:cs typeface="Cambria"/>
              </a:rPr>
              <a:t> </a:t>
            </a:r>
            <a:r>
              <a:rPr dirty="0" sz="800" spc="-105">
                <a:latin typeface="Cambria"/>
                <a:cs typeface="Cambria"/>
              </a:rPr>
              <a:t>10</a:t>
            </a:r>
            <a:r>
              <a:rPr dirty="0" sz="800" spc="254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Х</a:t>
            </a:r>
            <a:endParaRPr sz="800">
              <a:latin typeface="Cambria"/>
              <a:cs typeface="Cambria"/>
            </a:endParaRPr>
          </a:p>
          <a:p>
            <a:pPr algn="just" marL="18415">
              <a:lnSpc>
                <a:spcPts val="1350"/>
              </a:lnSpc>
              <a:spcBef>
                <a:spcPts val="105"/>
              </a:spcBef>
            </a:pPr>
            <a:r>
              <a:rPr dirty="0" sz="1150" spc="10">
                <a:latin typeface="Times New Roman"/>
                <a:cs typeface="Times New Roman"/>
              </a:rPr>
              <a:t>Держлікслужби, </a:t>
            </a:r>
            <a:r>
              <a:rPr dirty="0" u="sng" sz="1150" spc="1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12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1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11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0">
                <a:uFill>
                  <a:solidFill>
                    <a:srgbClr val="0C080F"/>
                  </a:solidFill>
                </a:uFill>
                <a:latin typeface="Times New Roman"/>
                <a:cs typeface="Times New Roman"/>
              </a:rPr>
              <a:t>висьмовому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470">
                <a:latin typeface="Times New Roman"/>
                <a:cs typeface="Times New Roman"/>
              </a:rPr>
              <a:t>    </a:t>
            </a:r>
            <a:r>
              <a:rPr dirty="0" sz="1150" spc="10">
                <a:latin typeface="Times New Roman"/>
                <a:cs typeface="Times New Roman"/>
              </a:rPr>
              <a:t>в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т</a:t>
            </a:r>
            <a:r>
              <a:rPr dirty="0" sz="1150" spc="280">
                <a:latin typeface="Times New Roman"/>
                <a:cs typeface="Times New Roman"/>
              </a:rPr>
              <a:t>  </a:t>
            </a:r>
            <a:r>
              <a:rPr dirty="0" sz="1150" spc="10">
                <a:latin typeface="Times New Roman"/>
                <a:cs typeface="Times New Roman"/>
              </a:rPr>
              <a:t>не</a:t>
            </a:r>
            <a:r>
              <a:rPr dirty="0" sz="1150" spc="254">
                <a:latin typeface="Times New Roman"/>
                <a:cs typeface="Times New Roman"/>
              </a:rPr>
              <a:t>  </a:t>
            </a:r>
            <a:r>
              <a:rPr dirty="0" sz="1150" spc="10">
                <a:latin typeface="Times New Roman"/>
                <a:cs typeface="Times New Roman"/>
              </a:rPr>
              <a:t>от</a:t>
            </a:r>
            <a:r>
              <a:rPr dirty="0" sz="1150" spc="265">
                <a:latin typeface="Times New Roman"/>
                <a:cs typeface="Times New Roman"/>
              </a:rPr>
              <a:t>  </a:t>
            </a:r>
            <a:r>
              <a:rPr dirty="0" sz="1150" spc="10">
                <a:latin typeface="Times New Roman"/>
                <a:cs typeface="Times New Roman"/>
              </a:rPr>
              <a:t>6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о</a:t>
            </a:r>
            <a:endParaRPr sz="1150">
              <a:latin typeface="Times New Roman"/>
              <a:cs typeface="Times New Roman"/>
            </a:endParaRPr>
          </a:p>
          <a:p>
            <a:pPr algn="just" marL="21590" indent="358775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Держлікслужби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2700" marR="8890" indent="8890">
              <a:lnSpc>
                <a:spcPct val="991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иа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7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24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7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8"/>
              </a:rPr>
              <a:t>https://www.dls.gov.us)</a:t>
            </a:r>
            <a:r>
              <a:rPr dirty="0" sz="1150" spc="480">
                <a:latin typeface="Times New Roman"/>
                <a:cs typeface="Times New Roman"/>
              </a:rPr>
              <a:t>  </a:t>
            </a:r>
            <a:r>
              <a:rPr dirty="0" sz="1150">
                <a:solidFill>
                  <a:srgbClr val="000A1A"/>
                </a:solidFill>
                <a:latin typeface="Times New Roman"/>
                <a:cs typeface="Times New Roman"/>
              </a:rPr>
              <a:t>в</a:t>
            </a:r>
            <a:r>
              <a:rPr dirty="0" sz="1150" spc="260">
                <a:solidFill>
                  <a:srgbClr val="000A1A"/>
                </a:solidFill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300">
                <a:latin typeface="Times New Roman"/>
                <a:cs typeface="Times New Roman"/>
              </a:rPr>
              <a:t>   </a:t>
            </a:r>
            <a:r>
              <a:rPr dirty="0" sz="1150" spc="-10">
                <a:latin typeface="Times New Roman"/>
                <a:cs typeface="Times New Roman"/>
              </a:rPr>
              <a:t>РОЗПОРЯДЖЕННЯ ДЕРЖЛІКСЛУЖБИ.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459105" marR="88265" indent="-215265">
              <a:lnSpc>
                <a:spcPts val="1390"/>
              </a:lnSpc>
              <a:spcBef>
                <a:spcPts val="40"/>
              </a:spcBef>
              <a:buAutoNum type="arabicPeriod"/>
              <a:tabLst>
                <a:tab pos="477520" algn="l"/>
              </a:tabLst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коктролю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 spc="-25">
                <a:latin typeface="Times New Roman"/>
                <a:cs typeface="Times New Roman"/>
              </a:rPr>
              <a:t>	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15.05.2026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249-001.2/002.0/17-26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арк.;</a:t>
            </a:r>
            <a:endParaRPr sz="1150">
              <a:latin typeface="Times New Roman"/>
              <a:cs typeface="Times New Roman"/>
            </a:endParaRPr>
          </a:p>
          <a:p>
            <a:pPr marL="462280" indent="-216535">
              <a:lnSpc>
                <a:spcPts val="1320"/>
              </a:lnSpc>
              <a:buAutoNum type="arabicPeriod"/>
              <a:tabLst>
                <a:tab pos="46228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України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засо0ія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5">
                <a:latin typeface="Times New Roman"/>
                <a:cs typeface="Times New Roman"/>
              </a:rPr>
              <a:t>контЈзолю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47434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15.05.2026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N•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250-001.2/002.0/1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7-26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265">
                <a:latin typeface="Times New Roman"/>
                <a:cs typeface="Times New Roman"/>
              </a:rPr>
              <a:t>1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арк.;</a:t>
            </a:r>
            <a:endParaRPr sz="1150">
              <a:latin typeface="Times New Roman"/>
              <a:cs typeface="Times New Roman"/>
            </a:endParaRPr>
          </a:p>
          <a:p>
            <a:pPr marL="462280" indent="-219075">
              <a:lnSpc>
                <a:spcPct val="100000"/>
              </a:lnSpc>
              <a:spcBef>
                <a:spcPts val="35"/>
              </a:spcBef>
              <a:buAutoNum type="arabicPeriod" startAt="3"/>
              <a:tabLst>
                <a:tab pos="462280" algn="l"/>
              </a:tabLst>
            </a:pPr>
            <a:r>
              <a:rPr dirty="0" sz="1100">
                <a:latin typeface="Times New Roman"/>
                <a:cs typeface="Times New Roman"/>
              </a:rPr>
              <a:t>Копія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розпо{эядження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Державної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служби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Ук{заі‘ни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лікарс</a:t>
            </a:r>
            <a:r>
              <a:rPr dirty="0" sz="1100" spc="-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ьки</a:t>
            </a:r>
            <a:r>
              <a:rPr dirty="0" sz="1100" spc="-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засt›бів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з'а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кt›н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эг›л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к›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</a:t>
            </a:r>
            <a:endParaRPr sz="1100">
              <a:latin typeface="Times New Roman"/>
              <a:cs typeface="Times New Roman"/>
            </a:endParaRPr>
          </a:p>
          <a:p>
            <a:pPr marL="477520">
              <a:lnSpc>
                <a:spcPct val="100000"/>
              </a:lnSpc>
              <a:spcBef>
                <a:spcPts val="70"/>
              </a:spcBef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15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05.2026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Ns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251-001.2/032.0/17-26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42787" y="9561067"/>
            <a:ext cx="13874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imes New Roman"/>
                <a:cs typeface="Times New Roman"/>
              </a:rPr>
              <a:t>Папальник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службн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3899" y="10198861"/>
            <a:ext cx="168275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5">
                <a:latin typeface="Times New Roman"/>
                <a:cs typeface="Times New Roman"/>
              </a:rPr>
              <a:t>Остапенко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Валентина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32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14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20485" y="9561321"/>
            <a:ext cx="138874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Лілія</a:t>
            </a:r>
            <a:r>
              <a:rPr dirty="0" sz="1150" spc="220">
                <a:latin typeface="Cambria"/>
                <a:cs typeface="Cambria"/>
              </a:rPr>
              <a:t> </a:t>
            </a:r>
            <a:r>
              <a:rPr dirty="0" sz="1150" spc="100">
                <a:latin typeface="Cambria"/>
                <a:cs typeface="Cambria"/>
              </a:rPr>
              <a:t>ПАНФІЛОВА</a:t>
            </a:r>
            <a:endParaRPr sz="11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3903" y="204215"/>
            <a:ext cx="441960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91001" y="10214881"/>
            <a:ext cx="133350" cy="26225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150">
                <a:latin typeface="Courier New"/>
                <a:cs typeface="Courier New"/>
              </a:rPr>
              <a:t>0</a:t>
            </a:r>
            <a:r>
              <a:rPr dirty="0" sz="750" spc="-345">
                <a:latin typeface="Courier New"/>
                <a:cs typeface="Courier New"/>
              </a:rPr>
              <a:t> </a:t>
            </a:r>
            <a:r>
              <a:rPr dirty="0" sz="750" spc="-80">
                <a:latin typeface="Courier New"/>
                <a:cs typeface="Courier New"/>
              </a:rPr>
              <a:t>’Z00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9567" y="10177271"/>
            <a:ext cx="1652016" cy="2895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8903" y="10347959"/>
            <a:ext cx="1837944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23970" y="848867"/>
            <a:ext cx="5800725" cy="1188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780">
              <a:lnSpc>
                <a:spcPts val="164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УRPAÏHИ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6034">
              <a:lnSpc>
                <a:spcPts val="1585"/>
              </a:lnSpc>
            </a:pPr>
            <a:r>
              <a:rPr dirty="0" sz="1350" spc="50">
                <a:latin typeface="Times New Roman"/>
                <a:cs typeface="Times New Roman"/>
              </a:rPr>
              <a:t>ТА </a:t>
            </a:r>
            <a:r>
              <a:rPr dirty="0" sz="1350" spc="100">
                <a:latin typeface="Times New Roman"/>
                <a:cs typeface="Times New Roman"/>
              </a:rPr>
              <a:t>КОНТРОЛЮ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L="3810">
              <a:lnSpc>
                <a:spcPct val="100000"/>
              </a:lnSpc>
              <a:spcBef>
                <a:spcPts val="10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365"/>
              </a:lnSpc>
              <a:spcBef>
                <a:spcPts val="1570"/>
              </a:spcBef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dls@dls.цov.u</a:t>
            </a:r>
            <a:r>
              <a:rPr dirty="0" sz="1150" spc="-10">
                <a:latin typeface="Times New Roman"/>
                <a:cs typeface="Times New Roman"/>
              </a:rPr>
              <a:t>a,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305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https://www.d1s.яov.na.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CДPfIOУ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4580" y="2231135"/>
            <a:ext cx="23818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9165" algn="l"/>
                <a:tab pos="2368550" algn="l"/>
              </a:tabLst>
            </a:pPr>
            <a:r>
              <a:rPr dirty="0" u="sng" sz="11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20362" y="2211578"/>
            <a:ext cx="2744470" cy="638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2240" algn="l"/>
                <a:tab pos="2708910" algn="l"/>
              </a:tabLst>
            </a:pPr>
            <a:r>
              <a:rPr dirty="0" sz="1250">
                <a:latin typeface="Cambria"/>
                <a:cs typeface="Cambria"/>
              </a:rPr>
              <a:t>На</a:t>
            </a:r>
            <a:r>
              <a:rPr dirty="0" sz="1250" spc="500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№</a:t>
            </a:r>
            <a:r>
              <a:rPr dirty="0" sz="1250" spc="470">
                <a:latin typeface="Cambria"/>
                <a:cs typeface="Cambria"/>
              </a:rPr>
              <a:t> </a:t>
            </a:r>
            <a:r>
              <a:rPr dirty="0" u="sng" sz="12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1350">
                <a:latin typeface="Cambria"/>
                <a:cs typeface="Cambria"/>
              </a:rPr>
              <a:t>вlд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tabLst>
                <a:tab pos="2009775" algn="l"/>
              </a:tabLst>
            </a:pPr>
            <a:r>
              <a:rPr dirty="0" sz="1300" spc="4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27665" y="2830576"/>
            <a:ext cx="27260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30">
                <a:latin typeface="Cambria"/>
                <a:cs typeface="Cambria"/>
              </a:rPr>
              <a:t>господарювання,</a:t>
            </a:r>
            <a:r>
              <a:rPr dirty="0" sz="1300" spc="285">
                <a:latin typeface="Cambria"/>
                <a:cs typeface="Cambria"/>
              </a:rPr>
              <a:t> </a:t>
            </a:r>
            <a:r>
              <a:rPr dirty="0" sz="1300" spc="55">
                <a:latin typeface="Cambria"/>
                <a:cs typeface="Cambria"/>
              </a:rPr>
              <a:t>які</a:t>
            </a:r>
            <a:r>
              <a:rPr dirty="0" sz="1300" spc="35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займаються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67587" y="3028442"/>
            <a:ext cx="14014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350" spc="-10">
                <a:latin typeface="Cambria"/>
                <a:cs typeface="Cambria"/>
              </a:rPr>
              <a:t>зберіганням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i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43741" y="3239007"/>
            <a:ext cx="9067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26714" y="3028442"/>
            <a:ext cx="1196975" cy="62674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 marR="5080" indent="3175">
              <a:lnSpc>
                <a:spcPct val="103600"/>
              </a:lnSpc>
              <a:spcBef>
                <a:spcPts val="40"/>
              </a:spcBef>
            </a:pPr>
            <a:r>
              <a:rPr dirty="0" sz="1350" spc="-10">
                <a:latin typeface="Cambria"/>
                <a:cs typeface="Cambria"/>
              </a:rPr>
              <a:t>реалізацісю, </a:t>
            </a:r>
            <a:r>
              <a:rPr dirty="0" sz="1300" spc="-10">
                <a:latin typeface="Cambria"/>
                <a:cs typeface="Cambria"/>
              </a:rPr>
              <a:t>застосуванням </a:t>
            </a:r>
            <a:r>
              <a:rPr dirty="0" sz="1200" spc="75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18313" y="3836161"/>
            <a:ext cx="6042025" cy="5496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27070">
              <a:lnSpc>
                <a:spcPts val="1590"/>
              </a:lnSpc>
              <a:spcBef>
                <a:spcPts val="100"/>
              </a:spcBef>
              <a:tabLst>
                <a:tab pos="4679950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marL="3227070">
              <a:lnSpc>
                <a:spcPts val="1650"/>
              </a:lnSpc>
            </a:pP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1755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83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3199"/>
              </a:lnSpc>
              <a:spcBef>
                <a:spcPts val="60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G77,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28575">
              <a:lnSpc>
                <a:spcPct val="100000"/>
              </a:lnSpc>
              <a:spcBef>
                <a:spcPts val="285"/>
              </a:spcBef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204"/>
              </a:spcBef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37889" y="9334754"/>
            <a:ext cx="55003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14.05.2026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116-01.1/02.0/06.25-26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200">
                <a:latin typeface="Times New Roman"/>
                <a:cs typeface="Times New Roman"/>
              </a:rPr>
              <a:t>слухи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270">
                <a:latin typeface="Times New Roman"/>
                <a:cs typeface="Times New Roman"/>
              </a:rPr>
              <a:t>ф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165">
                <a:latin typeface="Times New Roman"/>
                <a:cs typeface="Times New Roman"/>
              </a:rPr>
              <a:t>Jg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095170" y="9334754"/>
            <a:ext cx="825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71180" y="9956291"/>
            <a:ext cx="2534920" cy="255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15"/>
              </a:lnSpc>
              <a:spcBef>
                <a:spcPts val="100"/>
              </a:spcBef>
            </a:pPr>
            <a:r>
              <a:rPr dirty="0" baseline="3472" sz="1200" spc="-127">
                <a:latin typeface="Times New Roman"/>
                <a:cs typeface="Times New Roman"/>
              </a:rPr>
              <a:t>M2</a:t>
            </a:r>
            <a:r>
              <a:rPr dirty="0" baseline="3472" sz="1200" spc="25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</a:t>
            </a:r>
            <a:r>
              <a:rPr dirty="0" baseline="3472" sz="1200" spc="-15">
                <a:latin typeface="Times New Roman"/>
                <a:cs typeface="Times New Roman"/>
              </a:rPr>
              <a:t>ікслуж</a:t>
            </a:r>
            <a:r>
              <a:rPr dirty="0" baseline="10416" sz="1200" spc="-15">
                <a:latin typeface="Times New Roman"/>
                <a:cs typeface="Times New Roman"/>
              </a:rPr>
              <a:t>ба</a:t>
            </a:r>
            <a:endParaRPr baseline="10416" sz="1200">
              <a:latin typeface="Times New Roman"/>
              <a:cs typeface="Times New Roman"/>
            </a:endParaRPr>
          </a:p>
          <a:p>
            <a:pPr marL="205104">
              <a:lnSpc>
                <a:spcPts val="994"/>
              </a:lnSpc>
            </a:pPr>
            <a:r>
              <a:rPr dirty="0" baseline="-5847" sz="1425" spc="-104">
                <a:latin typeface="Lucida Sans Unicode"/>
                <a:cs typeface="Lucida Sans Unicode"/>
              </a:rPr>
              <a:t>№2</a:t>
            </a:r>
            <a:r>
              <a:rPr dirty="0" baseline="-2923" sz="1425" spc="-104">
                <a:latin typeface="Lucida Sans Unicode"/>
                <a:cs typeface="Lucida Sans Unicode"/>
              </a:rPr>
              <a:t>49</a:t>
            </a:r>
            <a:r>
              <a:rPr dirty="0" sz="950" spc="-70">
                <a:latin typeface="Lucida Sans Unicode"/>
                <a:cs typeface="Lucida Sans Unicode"/>
              </a:rPr>
              <a:t>-</a:t>
            </a:r>
            <a:r>
              <a:rPr dirty="0" sz="950" spc="-60">
                <a:latin typeface="Lucida Sans Unicode"/>
                <a:cs typeface="Lucida Sans Unicode"/>
              </a:rPr>
              <a:t>001.2/002.0/</a:t>
            </a:r>
            <a:r>
              <a:rPr dirty="0" baseline="2923" sz="1425" spc="-89">
                <a:latin typeface="Lucida Sans Unicode"/>
                <a:cs typeface="Lucida Sans Unicode"/>
              </a:rPr>
              <a:t>1</a:t>
            </a:r>
            <a:r>
              <a:rPr dirty="0" baseline="5847" sz="1425" spc="-89">
                <a:latin typeface="Lucida Sans Unicode"/>
                <a:cs typeface="Lucida Sans Unicode"/>
              </a:rPr>
              <a:t>7-</a:t>
            </a:r>
            <a:r>
              <a:rPr dirty="0" baseline="5847" sz="1425" spc="-44">
                <a:latin typeface="Lucida Sans Unicode"/>
                <a:cs typeface="Lucida Sans Unicode"/>
              </a:rPr>
              <a:t>26</a:t>
            </a:r>
            <a:r>
              <a:rPr dirty="0" baseline="8771" sz="1425" spc="-44">
                <a:latin typeface="Lucida Sans Unicode"/>
                <a:cs typeface="Lucida Sans Unicode"/>
              </a:rPr>
              <a:t>від</a:t>
            </a:r>
            <a:r>
              <a:rPr dirty="0" baseline="8771" sz="1425" spc="104">
                <a:latin typeface="Lucida Sans Unicode"/>
                <a:cs typeface="Lucida Sans Unicode"/>
              </a:rPr>
              <a:t> </a:t>
            </a:r>
            <a:r>
              <a:rPr dirty="0" baseline="8771" sz="1425" spc="-30">
                <a:latin typeface="Lucida Sans Unicode"/>
                <a:cs typeface="Lucida Sans Unicode"/>
              </a:rPr>
              <a:t>15.05.2026</a:t>
            </a:r>
            <a:endParaRPr baseline="8771" sz="1425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52075" y="9531604"/>
            <a:ext cx="1173480" cy="68707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4005" marR="5080" indent="-28194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08279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160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5974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36786" y="10194035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№429/02.12-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15.05.2026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0479" y="8308847"/>
            <a:ext cx="588263" cy="1194816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504944" y="7802879"/>
            <a:ext cx="365760" cy="451484"/>
            <a:chOff x="4504944" y="7802879"/>
            <a:chExt cx="365760" cy="451484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4088" y="7839455"/>
              <a:ext cx="356615" cy="41452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04944" y="7802879"/>
              <a:ext cx="155448" cy="118871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43984" y="8698992"/>
            <a:ext cx="167639" cy="24688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97077" y="609345"/>
            <a:ext cx="6076315" cy="64236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6510" marR="29845" indent="-4445">
              <a:lnSpc>
                <a:spcPct val="108500"/>
              </a:lnSpc>
              <a:spcBef>
                <a:spcPts val="105"/>
              </a:spcBef>
            </a:pPr>
            <a:r>
              <a:rPr dirty="0" sz="1450" spc="-30">
                <a:latin typeface="Times New Roman"/>
                <a:cs typeface="Times New Roman"/>
              </a:rPr>
              <a:t>засобів</a:t>
            </a:r>
            <a:r>
              <a:rPr dirty="0" sz="1450" spc="6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та</a:t>
            </a:r>
            <a:r>
              <a:rPr dirty="0" sz="1450" spc="56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6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</a:t>
            </a:r>
            <a:r>
              <a:rPr dirty="0" sz="1450" spc="56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наркотиками</a:t>
            </a:r>
            <a:r>
              <a:rPr dirty="0" sz="1450" spc="67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у</a:t>
            </a:r>
            <a:r>
              <a:rPr dirty="0" sz="1450" spc="60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Чернівецькій</a:t>
            </a:r>
            <a:r>
              <a:rPr dirty="0" sz="1450" spc="7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області,</a:t>
            </a:r>
            <a:r>
              <a:rPr dirty="0" sz="1450" spc="65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інформації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Слідчого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управління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Головного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управління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Національної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поліціі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в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Чернівецькій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області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(лист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від</a:t>
            </a:r>
            <a:r>
              <a:rPr dirty="0" sz="1450" spc="-1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06.05.2026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№447332026)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щодо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виявлення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</a:t>
            </a:r>
            <a:r>
              <a:rPr dirty="0" sz="1450" spc="-14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обігу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ввезених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порушенням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засобів,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маркуванням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іноземною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мовою,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u="sng" sz="14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50" spc="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50" spc="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5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50" spc="2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5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50" spc="2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з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метою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активной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протидіі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поширенню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засобів,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шляхи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надходження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та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умови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зберігання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яких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невідомі,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визначити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якість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та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 spc="30">
                <a:latin typeface="Times New Roman"/>
                <a:cs typeface="Times New Roman"/>
              </a:rPr>
              <a:t>безпечність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-100">
                <a:latin typeface="Times New Roman"/>
                <a:cs typeface="Times New Roman"/>
              </a:rPr>
              <a:t>якИХ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-135">
                <a:latin typeface="Times New Roman"/>
                <a:cs typeface="Times New Roman"/>
              </a:rPr>
              <a:t>НСМОЖлИво,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огляду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на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те,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що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така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продукція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е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небезпечною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може</a:t>
            </a:r>
            <a:r>
              <a:rPr dirty="0" sz="1450">
                <a:latin typeface="Times New Roman"/>
                <a:cs typeface="Times New Roman"/>
              </a:rPr>
              <a:t>  </a:t>
            </a:r>
            <a:r>
              <a:rPr dirty="0" sz="1450" spc="-50">
                <a:latin typeface="Times New Roman"/>
                <a:cs typeface="Times New Roman"/>
              </a:rPr>
              <a:t>нести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потенційну</a:t>
            </a:r>
            <a:r>
              <a:rPr dirty="0" sz="1450" spc="45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загрозу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життю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здоров'ю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населення:</a:t>
            </a:r>
            <a:endParaRPr sz="1450">
              <a:latin typeface="Times New Roman"/>
              <a:cs typeface="Times New Roman"/>
            </a:endParaRPr>
          </a:p>
          <a:p>
            <a:pPr algn="just" marL="25400" marR="31750" indent="359410">
              <a:lnSpc>
                <a:spcPct val="106200"/>
              </a:lnSpc>
              <a:spcBef>
                <a:spcPts val="25"/>
              </a:spcBef>
            </a:pPr>
            <a:r>
              <a:rPr dirty="0" sz="1450">
                <a:latin typeface="Times New Roman"/>
                <a:cs typeface="Times New Roman"/>
              </a:rPr>
              <a:t>ЗАБОРОНЯЮ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15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зберігання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16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cepïi</a:t>
            </a:r>
            <a:r>
              <a:rPr dirty="0" sz="1450" spc="114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40784 </a:t>
            </a:r>
            <a:r>
              <a:rPr dirty="0" sz="1450">
                <a:latin typeface="Times New Roman"/>
                <a:cs typeface="Times New Roman"/>
              </a:rPr>
              <a:t>незареестрованого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лікарського</a:t>
            </a:r>
            <a:r>
              <a:rPr dirty="0" sz="1450" spc="4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DULOXETIN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GLENMARK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30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mg </a:t>
            </a:r>
            <a:r>
              <a:rPr dirty="0" sz="1450">
                <a:latin typeface="Times New Roman"/>
                <a:cs typeface="Times New Roman"/>
              </a:rPr>
              <a:t>magensaftresistente</a:t>
            </a:r>
            <a:r>
              <a:rPr dirty="0" sz="1450" spc="254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Hartkapseln,</a:t>
            </a:r>
            <a:r>
              <a:rPr dirty="0" sz="1450" spc="310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28</a:t>
            </a:r>
            <a:r>
              <a:rPr dirty="0" sz="1450" spc="285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magensaftresistente</a:t>
            </a:r>
            <a:r>
              <a:rPr dirty="0" sz="1450" spc="275">
                <a:latin typeface="Times New Roman"/>
                <a:cs typeface="Times New Roman"/>
              </a:rPr>
              <a:t>   </a:t>
            </a:r>
            <a:r>
              <a:rPr dirty="0" sz="1450" spc="-10">
                <a:latin typeface="Times New Roman"/>
                <a:cs typeface="Times New Roman"/>
              </a:rPr>
              <a:t>Hartkapseln, </a:t>
            </a:r>
            <a:r>
              <a:rPr dirty="0" sz="1450">
                <a:latin typeface="Times New Roman"/>
                <a:cs typeface="Times New Roman"/>
              </a:rPr>
              <a:t>виробництва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Towa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Pharmaceutical</a:t>
            </a:r>
            <a:r>
              <a:rPr dirty="0" sz="1450" spc="4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Europe,</a:t>
            </a:r>
            <a:r>
              <a:rPr dirty="0" sz="1450" spc="48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S.L.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С/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de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Sant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Marti,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75-</a:t>
            </a:r>
            <a:r>
              <a:rPr dirty="0" sz="1450" spc="-25">
                <a:latin typeface="Times New Roman"/>
                <a:cs typeface="Times New Roman"/>
              </a:rPr>
              <a:t>97 </a:t>
            </a:r>
            <a:r>
              <a:rPr dirty="0" sz="1450">
                <a:latin typeface="Times New Roman"/>
                <a:cs typeface="Times New Roman"/>
              </a:rPr>
              <a:t>Martorelles,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08107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Barcelona,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Іспанія,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офіційно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ввозився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територію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  <a:p>
            <a:pPr algn="just" marL="34925" marR="13335" indent="356870">
              <a:lnSpc>
                <a:spcPct val="106800"/>
              </a:lnSpc>
              <a:spcBef>
                <a:spcPts val="40"/>
              </a:spcBef>
            </a:pPr>
            <a:r>
              <a:rPr dirty="0" sz="1450">
                <a:latin typeface="Times New Roman"/>
                <a:cs typeface="Times New Roman"/>
              </a:rPr>
              <a:t>Суб'ектам</a:t>
            </a:r>
            <a:r>
              <a:rPr dirty="0" sz="1450" spc="1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господарювання,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які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здійснюють</a:t>
            </a:r>
            <a:r>
              <a:rPr dirty="0" sz="1450" spc="1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зберігання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невідкладно,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одержання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 </a:t>
            </a:r>
            <a:r>
              <a:rPr dirty="0" sz="1450" spc="-30">
                <a:latin typeface="Times New Roman"/>
                <a:cs typeface="Times New Roman"/>
              </a:rPr>
              <a:t>розпорядження,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перевірити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наявність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cepiï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вказаного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лікарського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засобу,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вжити </a:t>
            </a:r>
            <a:r>
              <a:rPr dirty="0" sz="1450">
                <a:latin typeface="Times New Roman"/>
                <a:cs typeface="Times New Roman"/>
              </a:rPr>
              <a:t>заходи</a:t>
            </a:r>
            <a:r>
              <a:rPr dirty="0" sz="1450" spc="1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щодо</a:t>
            </a:r>
            <a:r>
              <a:rPr dirty="0" sz="1450" spc="11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вилучення</a:t>
            </a:r>
            <a:r>
              <a:rPr dirty="0" sz="1450" spc="15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ii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11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шляхом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15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a6o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повернення </a:t>
            </a:r>
            <a:r>
              <a:rPr dirty="0" sz="1450">
                <a:latin typeface="Times New Roman"/>
                <a:cs typeface="Times New Roman"/>
              </a:rPr>
              <a:t>постачальнику,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повідомити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територіальний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Держлікслужби.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разі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відходів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зазначеної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cepïi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двотижневий </a:t>
            </a:r>
            <a:r>
              <a:rPr dirty="0" sz="1450">
                <a:latin typeface="Times New Roman"/>
                <a:cs typeface="Times New Roman"/>
              </a:rPr>
              <a:t>строк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направити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4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територіального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4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Держлікслужби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копію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акта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знищення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відходів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засобу.</a:t>
            </a:r>
            <a:endParaRPr sz="1450">
              <a:latin typeface="Times New Roman"/>
              <a:cs typeface="Times New Roman"/>
            </a:endParaRPr>
          </a:p>
          <a:p>
            <a:pPr algn="just" marL="45085" marR="31115" indent="359410">
              <a:lnSpc>
                <a:spcPct val="107600"/>
              </a:lnSpc>
            </a:pPr>
            <a:r>
              <a:rPr dirty="0" sz="1450" spc="-35">
                <a:latin typeface="Times New Roman"/>
                <a:cs typeface="Times New Roman"/>
              </a:rPr>
              <a:t>Контроль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виконанням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даного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здійснюють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територіальні </a:t>
            </a:r>
            <a:r>
              <a:rPr dirty="0" sz="1450" spc="-10">
                <a:latin typeface="Times New Roman"/>
                <a:cs typeface="Times New Roman"/>
              </a:rPr>
              <a:t>органи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Держлікслужби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відповідній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територіі.</a:t>
            </a:r>
            <a:endParaRPr sz="1450">
              <a:latin typeface="Times New Roman"/>
              <a:cs typeface="Times New Roman"/>
            </a:endParaRPr>
          </a:p>
          <a:p>
            <a:pPr algn="just" marL="48895" marR="5080" indent="358140">
              <a:lnSpc>
                <a:spcPts val="1920"/>
              </a:lnSpc>
              <a:spcBef>
                <a:spcPts val="70"/>
              </a:spcBef>
            </a:pPr>
            <a:r>
              <a:rPr dirty="0" sz="1450">
                <a:latin typeface="Times New Roman"/>
                <a:cs typeface="Times New Roman"/>
              </a:rPr>
              <a:t>Невиконання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розпорядікення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тягне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собою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відповідальність </a:t>
            </a:r>
            <a:r>
              <a:rPr dirty="0" sz="1450" spc="-10">
                <a:latin typeface="Times New Roman"/>
                <a:cs typeface="Times New Roman"/>
              </a:rPr>
              <a:t>згідно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чинним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законодавством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Укрёіни.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35533" y="7226554"/>
            <a:ext cx="3484879" cy="97663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378460" marR="5080" indent="-366395">
              <a:lnSpc>
                <a:spcPct val="107600"/>
              </a:lnSpc>
              <a:spcBef>
                <a:spcPts val="145"/>
              </a:spcBef>
              <a:tabLst>
                <a:tab pos="774065" algn="l"/>
                <a:tab pos="1867535" algn="l"/>
                <a:tab pos="2884805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Копії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20">
                <a:latin typeface="Times New Roman"/>
                <a:cs typeface="Times New Roman"/>
              </a:rPr>
              <a:t>Міністерство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здоров'я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України; </a:t>
            </a: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експертний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endParaRPr sz="145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85"/>
              </a:spcBef>
            </a:pPr>
            <a:r>
              <a:rPr dirty="0" sz="1450" spc="-10">
                <a:latin typeface="Times New Roman"/>
                <a:cs typeface="Times New Roman"/>
              </a:rPr>
              <a:t>України».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17288" y="8657590"/>
            <a:ext cx="149606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Заступник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Голови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2683" y="9546843"/>
            <a:ext cx="255778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t127)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792601" y="7721854"/>
            <a:ext cx="70866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0">
                <a:latin typeface="Times New Roman"/>
                <a:cs typeface="Times New Roman"/>
              </a:rPr>
              <a:t>‘стерства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35135" y="7718806"/>
            <a:ext cx="6502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5">
                <a:latin typeface="Times New Roman"/>
                <a:cs typeface="Times New Roman"/>
              </a:rPr>
              <a:t>охорони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13374" y="7718806"/>
            <a:ext cx="6521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0">
                <a:latin typeface="Times New Roman"/>
                <a:cs typeface="Times New Roman"/>
              </a:rPr>
              <a:t>здоров'я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72923" y="8654541"/>
            <a:ext cx="124142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Tapac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ПPOПIB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2464" y="246887"/>
            <a:ext cx="445008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187906" y="10236944"/>
            <a:ext cx="133350" cy="25654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0020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5351" y="10229088"/>
            <a:ext cx="1652016" cy="25298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25056" y="9628631"/>
            <a:ext cx="45720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98591" y="10463783"/>
            <a:ext cx="1837943" cy="22250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41674" y="894588"/>
            <a:ext cx="5789295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6510">
              <a:lnSpc>
                <a:spcPts val="164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УKPAÏПП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540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КОНТРОЛЮ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655"/>
              </a:lnSpc>
            </a:pPr>
            <a:r>
              <a:rPr dirty="0" sz="1400" spc="-10">
                <a:latin typeface="Times New Roman"/>
                <a:cs typeface="Times New Roman"/>
              </a:rPr>
              <a:t>(,Цержліксііужба)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350"/>
              </a:lnSpc>
              <a:spcBef>
                <a:spcPts val="1545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тел/факс: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77.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шail: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dlsJdls.дov.na</a:t>
            </a:r>
            <a:r>
              <a:rPr dirty="0" sz="1150" spc="-10">
                <a:latin typeface="Times New Roman"/>
                <a:cs typeface="Times New Roman"/>
              </a:rPr>
              <a:t>,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290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lзttps://www.dls.дov.ua,</a:t>
            </a:r>
            <a:r>
              <a:rPr dirty="0" sz="1100">
                <a:latin typeface="Times New Roman"/>
                <a:cs typeface="Times New Roman"/>
              </a:rPr>
              <a:t> Код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2283" y="2200655"/>
            <a:ext cx="235331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9800" algn="l"/>
                <a:tab pos="2339975" algn="l"/>
              </a:tabLst>
            </a:pPr>
            <a:r>
              <a:rPr dirty="0" u="sng" sz="17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700">
                <a:latin typeface="Times New Roman"/>
                <a:cs typeface="Times New Roman"/>
              </a:rPr>
              <a:t>від </a:t>
            </a:r>
            <a:r>
              <a:rPr dirty="0" u="sng" sz="17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87886" y="2247900"/>
            <a:ext cx="27755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64310" algn="l"/>
                <a:tab pos="2762250" algn="l"/>
              </a:tabLst>
            </a:pPr>
            <a:r>
              <a:rPr dirty="0" baseline="2136" sz="1950" spc="622">
                <a:latin typeface="Times New Roman"/>
                <a:cs typeface="Times New Roman"/>
              </a:rPr>
              <a:t>h</a:t>
            </a:r>
            <a:r>
              <a:rPr dirty="0" baseline="2136" sz="1950" spc="622" i="1">
                <a:latin typeface="Times New Roman"/>
                <a:cs typeface="Times New Roman"/>
              </a:rPr>
              <a:t>a</a:t>
            </a:r>
            <a:r>
              <a:rPr dirty="0" baseline="2136" sz="1950" spc="315" i="1">
                <a:latin typeface="Times New Roman"/>
                <a:cs typeface="Times New Roman"/>
              </a:rPr>
              <a:t> </a:t>
            </a:r>
            <a:r>
              <a:rPr dirty="0" baseline="2136" sz="1950" spc="-517" i="1">
                <a:latin typeface="Times New Roman"/>
                <a:cs typeface="Times New Roman"/>
              </a:rPr>
              <a:t>№</a:t>
            </a:r>
            <a:r>
              <a:rPr dirty="0" baseline="2136" sz="1950" spc="690" i="1">
                <a:latin typeface="Times New Roman"/>
                <a:cs typeface="Times New Roman"/>
              </a:rPr>
              <a:t> </a:t>
            </a:r>
            <a:r>
              <a:rPr dirty="0" u="sng" baseline="2136" sz="195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44172" y="2650235"/>
            <a:ext cx="2726055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5875" marR="5080" indent="-3810">
              <a:lnSpc>
                <a:spcPts val="1630"/>
              </a:lnSpc>
              <a:spcBef>
                <a:spcPts val="195"/>
              </a:spcBef>
              <a:tabLst>
                <a:tab pos="199961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86595" y="3058667"/>
            <a:ext cx="1392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60338" y="3268979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48933" y="3058667"/>
            <a:ext cx="1191895" cy="64198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4445">
              <a:lnSpc>
                <a:spcPct val="97900"/>
              </a:lnSpc>
              <a:spcBef>
                <a:spcPts val="1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300" spc="4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36017" y="3872483"/>
            <a:ext cx="6040120" cy="555752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7070" marR="88265" indent="-3810">
              <a:lnSpc>
                <a:spcPts val="1610"/>
              </a:lnSpc>
              <a:spcBef>
                <a:spcPts val="210"/>
              </a:spcBef>
              <a:tabLst>
                <a:tab pos="46748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667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371475">
              <a:lnSpc>
                <a:spcPts val="1645"/>
              </a:lnSpc>
              <a:spcBef>
                <a:spcPts val="154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2700" marR="6985" indent="2540">
              <a:lnSpc>
                <a:spcPct val="96100"/>
              </a:lnSpc>
              <a:spcBef>
                <a:spcPts val="2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 роздрібної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 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1115" marR="5080" indent="635">
              <a:lnSpc>
                <a:spcPct val="95700"/>
              </a:lnSpc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юстицfі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15.05.2026</a:t>
            </a:r>
            <a:r>
              <a:rPr dirty="0" sz="1400" spc="434">
                <a:latin typeface="Times New Roman"/>
                <a:cs typeface="Times New Roman"/>
              </a:rPr>
              <a:t> 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135-01.1/02.0/06.25-26,</a:t>
            </a:r>
            <a:r>
              <a:rPr dirty="0" sz="1400" spc="39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136-01.1/02.0/06.25-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  <a:p>
            <a:pPr algn="just" marL="36830" marR="9525" indent="-3810">
              <a:lnSpc>
                <a:spcPts val="161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137-01.1/02.0/06.25-26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контролю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lнформації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Слідчого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56400" y="9401555"/>
            <a:ext cx="60172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71390" algn="l"/>
              </a:tabLst>
            </a:pPr>
            <a:r>
              <a:rPr dirty="0" baseline="1984" sz="2100">
                <a:latin typeface="Times New Roman"/>
                <a:cs typeface="Times New Roman"/>
              </a:rPr>
              <a:t>Головного</a:t>
            </a:r>
            <a:r>
              <a:rPr dirty="0" baseline="1984" sz="2100" spc="39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управління</a:t>
            </a:r>
            <a:r>
              <a:rPr dirty="0" baseline="1984" sz="2100" spc="472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Національної</a:t>
            </a:r>
            <a:r>
              <a:rPr dirty="0" baseline="1984" sz="2100" spc="480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поліцїі</a:t>
            </a:r>
            <a:r>
              <a:rPr dirty="0" baseline="1984" sz="2100" spc="32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України</a:t>
            </a:r>
            <a:r>
              <a:rPr dirty="0" baseline="1984" sz="2100" spc="42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в</a:t>
            </a:r>
            <a:r>
              <a:rPr dirty="0" baseline="1984" sz="2100" spc="300">
                <a:latin typeface="Times New Roman"/>
                <a:cs typeface="Times New Roman"/>
              </a:rPr>
              <a:t> </a:t>
            </a:r>
            <a:r>
              <a:rPr dirty="0" baseline="1984" sz="2100" spc="-37">
                <a:latin typeface="Times New Roman"/>
                <a:cs typeface="Times New Roman"/>
              </a:rPr>
              <a:t>Чу</a:t>
            </a:r>
            <a:r>
              <a:rPr dirty="0" baseline="1984" sz="2100">
                <a:latin typeface="Times New Roman"/>
                <a:cs typeface="Times New Roman"/>
              </a:rPr>
              <a:t>	івепькій</a:t>
            </a:r>
            <a:r>
              <a:rPr dirty="0" baseline="1984" sz="2100" spc="33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194939" y="9962133"/>
            <a:ext cx="2481580" cy="285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5"/>
              </a:lnSpc>
              <a:spcBef>
                <a:spcPts val="100"/>
              </a:spcBef>
            </a:pPr>
            <a:r>
              <a:rPr dirty="0" sz="850" spc="-135" b="1">
                <a:latin typeface="Times New Roman"/>
                <a:cs typeface="Times New Roman"/>
              </a:rPr>
              <a:t>M2</a:t>
            </a:r>
            <a:r>
              <a:rPr dirty="0" sz="850" spc="135" b="1">
                <a:latin typeface="Times New Roman"/>
                <a:cs typeface="Times New Roman"/>
              </a:rPr>
              <a:t> </a:t>
            </a:r>
            <a:r>
              <a:rPr dirty="0" sz="850" spc="-10" b="1">
                <a:latin typeface="Times New Roman"/>
                <a:cs typeface="Times New Roman"/>
              </a:rPr>
              <a:t>Держлікслужба</a:t>
            </a:r>
            <a:endParaRPr sz="850">
              <a:latin typeface="Times New Roman"/>
              <a:cs typeface="Times New Roman"/>
            </a:endParaRPr>
          </a:p>
          <a:p>
            <a:pPr marL="182245">
              <a:lnSpc>
                <a:spcPts val="1085"/>
              </a:lnSpc>
            </a:pPr>
            <a:r>
              <a:rPr dirty="0" sz="950" spc="-10" b="1">
                <a:latin typeface="Arial"/>
                <a:cs typeface="Arial"/>
              </a:rPr>
              <a:t>N°-</a:t>
            </a:r>
            <a:r>
              <a:rPr dirty="0" sz="950" b="1">
                <a:latin typeface="Arial"/>
                <a:cs typeface="Arial"/>
              </a:rPr>
              <a:t>2</a:t>
            </a:r>
            <a:r>
              <a:rPr dirty="0" baseline="2923" sz="1425" b="1">
                <a:latin typeface="Arial"/>
                <a:cs typeface="Arial"/>
              </a:rPr>
              <a:t>50-001.2/002.0/17-26</a:t>
            </a:r>
            <a:r>
              <a:rPr dirty="0" baseline="2923" sz="1425" spc="82" b="1">
                <a:latin typeface="Arial"/>
                <a:cs typeface="Arial"/>
              </a:rPr>
              <a:t> </a:t>
            </a:r>
            <a:r>
              <a:rPr dirty="0" baseline="2923" sz="1425" b="1">
                <a:latin typeface="Arial"/>
                <a:cs typeface="Arial"/>
              </a:rPr>
              <a:t>від</a:t>
            </a:r>
            <a:r>
              <a:rPr dirty="0" baseline="2923" sz="1425" spc="-22" b="1">
                <a:latin typeface="Arial"/>
                <a:cs typeface="Arial"/>
              </a:rPr>
              <a:t> </a:t>
            </a:r>
            <a:r>
              <a:rPr dirty="0" baseline="2923" sz="1425" spc="-52">
                <a:latin typeface="Lucida Sans Unicode"/>
                <a:cs typeface="Lucida Sans Unicode"/>
              </a:rPr>
              <a:t>15.05.2026</a:t>
            </a:r>
            <a:endParaRPr baseline="2923" sz="1425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844762" y="9544050"/>
            <a:ext cx="1290320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090">
              <a:lnSpc>
                <a:spcPts val="1050"/>
              </a:lnSpc>
              <a:spcBef>
                <a:spcPts val="100"/>
              </a:spcBef>
            </a:pPr>
            <a:r>
              <a:rPr dirty="0" baseline="2923" sz="1425">
                <a:latin typeface="Times New Roman"/>
                <a:cs typeface="Times New Roman"/>
              </a:rPr>
              <a:t>Державна</a:t>
            </a:r>
            <a:r>
              <a:rPr dirty="0" baseline="2923" sz="1425" spc="232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marL="302895" marR="109220" indent="-278765">
              <a:lnSpc>
                <a:spcPts val="101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4629">
              <a:lnSpc>
                <a:spcPts val="900"/>
              </a:lnSpc>
            </a:pP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5415">
              <a:lnSpc>
                <a:spcPts val="985"/>
              </a:lnSpc>
            </a:pPr>
            <a:r>
              <a:rPr dirty="0" baseline="2923" sz="1425" spc="-15">
                <a:latin typeface="Times New Roman"/>
                <a:cs typeface="Times New Roman"/>
              </a:rPr>
              <a:t>Кі</a:t>
            </a:r>
            <a:r>
              <a:rPr dirty="0" sz="950" spc="-10">
                <a:latin typeface="Times New Roman"/>
                <a:cs typeface="Times New Roman"/>
              </a:rPr>
              <a:t>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286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800" spc="-10">
                <a:latin typeface="Times New Roman"/>
                <a:cs typeface="Times New Roman"/>
              </a:rPr>
              <a:t>№431/02.12-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25367" y="7613904"/>
            <a:ext cx="1133856" cy="12710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94047" y="6772655"/>
            <a:ext cx="466344" cy="49682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50079" y="7488935"/>
            <a:ext cx="213360" cy="28346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12695" y="656843"/>
            <a:ext cx="6076950" cy="59905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5875" marR="40640" indent="-3810">
              <a:lnSpc>
                <a:spcPct val="97600"/>
              </a:lnSpc>
              <a:spcBef>
                <a:spcPts val="140"/>
              </a:spcBef>
            </a:pP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06.05.2026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447332026)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іноземною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Україгіи,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400" spc="-10">
                <a:latin typeface="Times New Roman"/>
                <a:cs typeface="Times New Roman"/>
              </a:rPr>
              <a:t>продукція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-20">
                <a:latin typeface="Times New Roman"/>
                <a:cs typeface="Times New Roman"/>
              </a:rPr>
              <a:t> Загрозу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24765" marR="34925" indent="362585">
              <a:lnSpc>
                <a:spcPct val="94300"/>
              </a:lnSpc>
              <a:spcBef>
                <a:spcPts val="65"/>
              </a:spcBef>
            </a:pPr>
            <a:r>
              <a:rPr dirty="0" sz="1400" spc="50">
                <a:latin typeface="Times New Roman"/>
                <a:cs typeface="Times New Roman"/>
              </a:rPr>
              <a:t>ЗАБОРОНЯЮ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незареестрованих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Biofarma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Had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San.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ve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Tic.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А.Ц.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Akpinar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Mah.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Osmangazi </a:t>
            </a:r>
            <a:r>
              <a:rPr dirty="0" sz="1400" spc="65">
                <a:latin typeface="Times New Roman"/>
                <a:cs typeface="Times New Roman"/>
              </a:rPr>
              <a:t>Cad.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No: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156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Sancaktepe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ISTANBUL,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Туреччина,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ввозилися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31115" marR="31115" indent="355600">
              <a:lnSpc>
                <a:spcPts val="163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25371012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лlкарського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ANDAZOL"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400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Гilm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kapli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tablet,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60;</a:t>
            </a:r>
            <a:endParaRPr sz="1400">
              <a:latin typeface="Times New Roman"/>
              <a:cs typeface="Times New Roman"/>
            </a:endParaRPr>
          </a:p>
          <a:p>
            <a:pPr algn="just" marL="399415">
              <a:lnSpc>
                <a:spcPts val="1515"/>
              </a:lnSpc>
            </a:pPr>
            <a:r>
              <a:rPr dirty="0" sz="1400" spc="-1050">
                <a:latin typeface="Times New Roman"/>
                <a:cs typeface="Times New Roman"/>
              </a:rPr>
              <a:t>—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25371015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ANDAZOL"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400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film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kapli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tablet,</a:t>
            </a:r>
            <a:endParaRPr sz="1400">
              <a:latin typeface="Times New Roman"/>
              <a:cs typeface="Times New Roman"/>
            </a:endParaRPr>
          </a:p>
          <a:p>
            <a:pPr algn="just" marL="34290">
              <a:lnSpc>
                <a:spcPts val="1595"/>
              </a:lnSpc>
            </a:pPr>
            <a:r>
              <a:rPr dirty="0" sz="1400" spc="-160">
                <a:latin typeface="Times New Roman"/>
                <a:cs typeface="Times New Roman"/>
              </a:rPr>
              <a:t>N•.</a:t>
            </a:r>
            <a:r>
              <a:rPr dirty="0" sz="1400" spc="-25">
                <a:latin typeface="Times New Roman"/>
                <a:cs typeface="Times New Roman"/>
              </a:rPr>
              <a:t> 3;</a:t>
            </a:r>
            <a:endParaRPr sz="1400">
              <a:latin typeface="Times New Roman"/>
              <a:cs typeface="Times New Roman"/>
            </a:endParaRPr>
          </a:p>
          <a:p>
            <a:pPr algn="just" marL="31115" marR="44450" indent="358775">
              <a:lnSpc>
                <a:spcPts val="161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25020011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ANDAZOL"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200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mg/10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ml,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suspension </a:t>
            </a:r>
            <a:r>
              <a:rPr dirty="0" sz="1400">
                <a:latin typeface="Times New Roman"/>
                <a:cs typeface="Times New Roman"/>
              </a:rPr>
              <a:t>2%,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60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ml.</a:t>
            </a:r>
            <a:endParaRPr sz="1400">
              <a:latin typeface="Times New Roman"/>
              <a:cs typeface="Times New Roman"/>
            </a:endParaRPr>
          </a:p>
          <a:p>
            <a:pPr algn="just" marL="33655" marR="28575" indent="360045">
              <a:lnSpc>
                <a:spcPts val="158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Суб’сктам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40005" marR="10160" indent="-1270">
              <a:lnSpc>
                <a:spcPts val="161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41910">
              <a:lnSpc>
                <a:spcPts val="1575"/>
              </a:lnSpc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43180" marR="18415" indent="-2540">
              <a:lnSpc>
                <a:spcPts val="161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4450" marR="41910" indent="356235">
              <a:lnSpc>
                <a:spcPts val="161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407034">
              <a:lnSpc>
                <a:spcPts val="1575"/>
              </a:lnSpc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51435">
              <a:lnSpc>
                <a:spcPts val="1670"/>
              </a:lnSpc>
            </a:pP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0562" y="6819900"/>
            <a:ext cx="332740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Koпiï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ts val="1610"/>
              </a:lnSpc>
              <a:spcBef>
                <a:spcPts val="5"/>
              </a:spcBef>
              <a:tabLst>
                <a:tab pos="774700" algn="l"/>
                <a:tab pos="1868170" algn="l"/>
                <a:tab pos="28822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цeнтp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9030" y="8045195"/>
            <a:ext cx="14947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Заступник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7562" y="9480041"/>
            <a:ext cx="25577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Олена</a:t>
            </a:r>
            <a:r>
              <a:rPr dirty="0" sz="950" spc="19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ВЯЗОВСЬКА,</a:t>
            </a:r>
            <a:r>
              <a:rPr dirty="0" sz="950" spc="2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тел.(044)</a:t>
            </a:r>
            <a:r>
              <a:rPr dirty="0" sz="950" spc="1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422-55-76</a:t>
            </a:r>
            <a:r>
              <a:rPr dirty="0" sz="950" spc="2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7851" y="7222235"/>
            <a:ext cx="1009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0862" y="7222235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22007" y="7222235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78627" y="8036052"/>
            <a:ext cx="12433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Tapac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ПPOПIB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506" y="140207"/>
            <a:ext cx="457107" cy="6309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7319" y="10055352"/>
            <a:ext cx="1871094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3169" y="10241279"/>
            <a:ext cx="1605972" cy="20726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94093" y="790955"/>
            <a:ext cx="6084570" cy="8493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811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2890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9080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09855" marR="200660">
              <a:lnSpc>
                <a:spcPts val="125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тел/‹|›акс: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5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5"/>
              </a:rPr>
              <a:t>dls@dls.boy</a:t>
            </a:r>
            <a:r>
              <a:rPr dirty="0" u="sng" sz="1100" spc="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5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5"/>
              </a:rPr>
              <a:t>ua</a:t>
            </a:r>
            <a:r>
              <a:rPr dirty="0" sz="1100" spc="-25">
                <a:latin typeface="Times New Roman"/>
                <a:cs typeface="Times New Roman"/>
                <a:hlinkClick r:id="rId5"/>
              </a:rPr>
              <a:t>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littps://в</a:t>
            </a:r>
            <a:r>
              <a:rPr dirty="0" u="sng" sz="1100" spc="-7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ww.dls.яov.ua,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94615">
              <a:lnSpc>
                <a:spcPct val="100000"/>
              </a:lnSpc>
              <a:tabLst>
                <a:tab pos="930910" algn="l"/>
                <a:tab pos="2320290" algn="l"/>
                <a:tab pos="3144520" algn="l"/>
                <a:tab pos="4538980" algn="l"/>
                <a:tab pos="5833745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На У‹</a:t>
            </a:r>
            <a:r>
              <a:rPr dirty="0" baseline="3968" sz="2100" spc="427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algn="just" marL="3223895" marR="147955" indent="5080">
              <a:lnSpc>
                <a:spcPct val="95200"/>
              </a:lnSpc>
              <a:spcBef>
                <a:spcPts val="1545"/>
              </a:spcBef>
              <a:tabLst>
                <a:tab pos="5032375" algn="l"/>
                <a:tab pos="52076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	</a:t>
            </a:r>
            <a:r>
              <a:rPr dirty="0" sz="1400" spc="-10" b="1">
                <a:latin typeface="Times New Roman"/>
                <a:cs typeface="Times New Roman"/>
              </a:rPr>
              <a:t>суб'ектів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sайиаються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05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31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10" b="1">
                <a:latin typeface="Times New Roman"/>
                <a:cs typeface="Times New Roman"/>
              </a:rPr>
              <a:t>застосуванням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233420" marR="139700" indent="-3810">
              <a:lnSpc>
                <a:spcPts val="1610"/>
              </a:lnSpc>
              <a:tabLst>
                <a:tab pos="46805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699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381000">
              <a:lnSpc>
                <a:spcPts val="1655"/>
              </a:lnSpc>
              <a:spcBef>
                <a:spcPts val="146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Україии</a:t>
            </a:r>
            <a:endParaRPr sz="1400">
              <a:latin typeface="Times New Roman"/>
              <a:cs typeface="Times New Roman"/>
            </a:endParaRPr>
          </a:p>
          <a:p>
            <a:pPr algn="just" marL="28575" marR="46990" indent="-3810">
              <a:lnSpc>
                <a:spcPct val="9570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про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17,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Украі'ни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35" i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3•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30,01.2012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330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 роздрібної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29">
                <a:latin typeface="Times New Roman"/>
                <a:cs typeface="Times New Roman"/>
              </a:rPr>
              <a:t>N*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50165" marR="34290" indent="-5080">
              <a:lnSpc>
                <a:spcPct val="946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Украі'ни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14.05.2026</a:t>
            </a:r>
            <a:r>
              <a:rPr dirty="0" sz="1400" spc="440">
                <a:latin typeface="Times New Roman"/>
                <a:cs typeface="Times New Roman"/>
              </a:rPr>
              <a:t>   </a:t>
            </a:r>
            <a:r>
              <a:rPr dirty="0" sz="1400" spc="-125">
                <a:latin typeface="Times New Roman"/>
                <a:cs typeface="Times New Roman"/>
              </a:rPr>
              <a:t>N•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95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122-01.1/02.0/06.25—</a:t>
            </a:r>
            <a:r>
              <a:rPr dirty="0" sz="1400">
                <a:latin typeface="Times New Roman"/>
                <a:cs typeface="Times New Roman"/>
              </a:rPr>
              <a:t>26,</a:t>
            </a:r>
            <a:r>
              <a:rPr dirty="0" sz="1400" spc="40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129-01.1/02.0/06.25-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  <a:p>
            <a:pPr algn="just" marL="49530">
              <a:lnSpc>
                <a:spcPts val="1610"/>
              </a:lnSpc>
              <a:spcBef>
                <a:spcPts val="45"/>
              </a:spcBef>
            </a:pPr>
            <a:r>
              <a:rPr dirty="0" baseline="1984" sz="2100" spc="-67">
                <a:latin typeface="Times New Roman"/>
                <a:cs typeface="Times New Roman"/>
              </a:rPr>
              <a:t>131-01.1/02.0/06.25—</a:t>
            </a:r>
            <a:r>
              <a:rPr dirty="0" baseline="1984" sz="2100">
                <a:latin typeface="Times New Roman"/>
                <a:cs typeface="Times New Roman"/>
              </a:rPr>
              <a:t>26,</a:t>
            </a:r>
            <a:r>
              <a:rPr dirty="0" baseline="1984" sz="2100" spc="502">
                <a:latin typeface="Times New Roman"/>
                <a:cs typeface="Times New Roman"/>
              </a:rPr>
              <a:t>     </a:t>
            </a:r>
            <a:r>
              <a:rPr dirty="0" baseline="1984" sz="2100" spc="-75">
                <a:latin typeface="Times New Roman"/>
                <a:cs typeface="Times New Roman"/>
              </a:rPr>
              <a:t>132-01.1/02.0/06.25—</a:t>
            </a:r>
            <a:r>
              <a:rPr dirty="0" baseline="1984" sz="2100">
                <a:latin typeface="Times New Roman"/>
                <a:cs typeface="Times New Roman"/>
              </a:rPr>
              <a:t>26,</a:t>
            </a:r>
            <a:r>
              <a:rPr dirty="0" baseline="1984" sz="2100" spc="532">
                <a:latin typeface="Times New Roman"/>
                <a:cs typeface="Times New Roman"/>
              </a:rPr>
              <a:t>     </a:t>
            </a:r>
            <a:r>
              <a:rPr dirty="0" baseline="1984" sz="2100" spc="-75">
                <a:latin typeface="Times New Roman"/>
                <a:cs typeface="Times New Roman"/>
              </a:rPr>
              <a:t>133-01.1/02.0/06.25—</a:t>
            </a:r>
            <a:r>
              <a:rPr dirty="0" baseline="1984" sz="2100" spc="-37">
                <a:latin typeface="Times New Roman"/>
                <a:cs typeface="Times New Roman"/>
              </a:rPr>
              <a:t>2</a:t>
            </a:r>
            <a:r>
              <a:rPr dirty="0" sz="1400" spc="-25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  <a:p>
            <a:pPr algn="just" marL="50800">
              <a:lnSpc>
                <a:spcPts val="1610"/>
              </a:lnSpc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37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Державно'і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наркотиками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34202" y="9230867"/>
            <a:ext cx="10033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0935" y="9249155"/>
            <a:ext cx="28594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7400" algn="l"/>
                <a:tab pos="1781810" algn="l"/>
                <a:tab pos="21723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області,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Слідчого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22794" y="9249155"/>
            <a:ext cx="2054860" cy="9950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55"/>
              </a:lnSpc>
              <a:spcBef>
                <a:spcPts val="100"/>
              </a:spcBef>
              <a:tabLst>
                <a:tab pos="1122045" algn="l"/>
              </a:tabLst>
            </a:pPr>
            <a:r>
              <a:rPr dirty="0" sz="1400" spc="-70">
                <a:latin typeface="Times New Roman"/>
                <a:cs typeface="Times New Roman"/>
              </a:rPr>
              <a:t>управоlіінНЯДе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15" b="1">
                <a:latin typeface="Times New Roman"/>
                <a:cs typeface="Times New Roman"/>
              </a:rPr>
              <a:t>ФflФіИЈФfФ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440">
                <a:latin typeface="Times New Roman"/>
                <a:cs typeface="Times New Roman"/>
              </a:rPr>
              <a:t>п</a:t>
            </a:r>
            <a:endParaRPr sz="1400">
              <a:latin typeface="Times New Roman"/>
              <a:cs typeface="Times New Roman"/>
            </a:endParaRPr>
          </a:p>
          <a:p>
            <a:pPr marL="1064895" marR="118745" indent="-284480">
              <a:lnSpc>
                <a:spcPts val="1010"/>
              </a:lnSpc>
              <a:spcBef>
                <a:spcPts val="6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982344">
              <a:lnSpc>
                <a:spcPts val="9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916305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802640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766445">
              <a:lnSpc>
                <a:spcPct val="100000"/>
              </a:lnSpc>
              <a:spcBef>
                <a:spcPts val="45"/>
              </a:spcBef>
            </a:pPr>
            <a:r>
              <a:rPr dirty="0" sz="800" spc="-85">
                <a:latin typeface="Times New Roman"/>
                <a:cs typeface="Times New Roman"/>
              </a:rPr>
              <a:t>J"f°432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39885" y="9779507"/>
            <a:ext cx="247650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Держліхслужба</a:t>
            </a:r>
            <a:endParaRPr sz="800">
              <a:latin typeface="Times New Roman"/>
              <a:cs typeface="Times New Roman"/>
            </a:endParaRPr>
          </a:p>
          <a:p>
            <a:pPr marL="172720">
              <a:lnSpc>
                <a:spcPts val="1150"/>
              </a:lnSpc>
            </a:pPr>
            <a:r>
              <a:rPr dirty="0" sz="1000" spc="-130">
                <a:latin typeface="Lucida Sans Unicode"/>
                <a:cs typeface="Lucida Sans Unicode"/>
              </a:rPr>
              <a:t>Nэ251-</a:t>
            </a:r>
            <a:r>
              <a:rPr dirty="0" sz="1000" spc="-125">
                <a:latin typeface="Lucida Sans Unicode"/>
                <a:cs typeface="Lucida Sans Unicode"/>
              </a:rPr>
              <a:t>001.21002.0/17-</a:t>
            </a:r>
            <a:r>
              <a:rPr dirty="0" sz="1000" spc="-130">
                <a:latin typeface="Lucida Sans Unicode"/>
                <a:cs typeface="Lucida Sans Unicode"/>
              </a:rPr>
              <a:t>26</a:t>
            </a:r>
            <a:r>
              <a:rPr dirty="0" sz="1000" spc="-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15.05.2026</a:t>
            </a:r>
            <a:endParaRPr sz="1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3320" y="8718804"/>
            <a:ext cx="278891" cy="33832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21708" y="8307323"/>
            <a:ext cx="416051" cy="47091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06823" y="8810243"/>
            <a:ext cx="36575" cy="15087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9859" y="675385"/>
            <a:ext cx="6076950" cy="6769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6510" marR="41275" indent="-4445">
              <a:lnSpc>
                <a:spcPct val="100000"/>
              </a:lnSpc>
              <a:spcBef>
                <a:spcPts val="100"/>
              </a:spcBef>
              <a:tabLst>
                <a:tab pos="1062355" algn="l"/>
                <a:tab pos="1864995" algn="l"/>
                <a:tab pos="3132455" algn="l"/>
                <a:tab pos="3599179" algn="l"/>
                <a:tab pos="4060825" algn="l"/>
                <a:tab pos="4824095" algn="l"/>
                <a:tab pos="5365115" algn="l"/>
              </a:tabLst>
            </a:pP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Чернівецькій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від </a:t>
            </a:r>
            <a:r>
              <a:rPr dirty="0" sz="1350">
                <a:latin typeface="Times New Roman"/>
                <a:cs typeface="Times New Roman"/>
              </a:rPr>
              <a:t>06.05.2026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447332026)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9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Украі'ни,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активной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с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 </a:t>
            </a: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незаресстрованих 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засоб</a:t>
            </a:r>
            <a:r>
              <a:rPr dirty="0" sz="1350" spc="-1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ів,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виробництва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RB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Nb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Brands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B.V.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Schiphol </a:t>
            </a:r>
            <a:r>
              <a:rPr dirty="0" sz="1350" b="1">
                <a:latin typeface="Times New Roman"/>
                <a:cs typeface="Times New Roman"/>
              </a:rPr>
              <a:t>Boulevard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207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1118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BH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Schiphol,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Нідерланди,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endParaRPr sz="1350">
              <a:latin typeface="Times New Roman"/>
              <a:cs typeface="Times New Roman"/>
            </a:endParaRPr>
          </a:p>
          <a:p>
            <a:pPr marL="30480">
              <a:lnSpc>
                <a:spcPts val="1550"/>
              </a:lnSpc>
            </a:pP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390525">
              <a:lnSpc>
                <a:spcPts val="1585"/>
              </a:lnSpc>
              <a:tabLst>
                <a:tab pos="1667510" algn="l"/>
                <a:tab pos="2686050" algn="l"/>
                <a:tab pos="3312160" algn="l"/>
                <a:tab pos="4398010" algn="l"/>
                <a:tab pos="5368290" algn="l"/>
                <a:tab pos="5768340" algn="l"/>
              </a:tabLst>
            </a:pPr>
            <a:r>
              <a:rPr dirty="0" sz="1350">
                <a:latin typeface="Times New Roman"/>
                <a:cs typeface="Times New Roman"/>
              </a:rPr>
              <a:t>-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40">
                <a:latin typeface="Times New Roman"/>
                <a:cs typeface="Times New Roman"/>
              </a:rPr>
              <a:t>TK473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75">
                <a:latin typeface="Times New Roman"/>
                <a:cs typeface="Times New Roman"/>
              </a:rPr>
              <a:t>NUROFEN‘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35">
                <a:latin typeface="Times New Roman"/>
                <a:cs typeface="Times New Roman"/>
              </a:rPr>
              <a:t>IMMEDIA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200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mg,</a:t>
            </a:r>
            <a:endParaRPr sz="1350">
              <a:latin typeface="Times New Roman"/>
              <a:cs typeface="Times New Roman"/>
            </a:endParaRPr>
          </a:p>
          <a:p>
            <a:pPr marL="25400">
              <a:lnSpc>
                <a:spcPts val="1585"/>
              </a:lnSpc>
              <a:spcBef>
                <a:spcPts val="35"/>
              </a:spcBef>
            </a:pPr>
            <a:r>
              <a:rPr dirty="0" sz="1350" spc="50">
                <a:latin typeface="Times New Roman"/>
                <a:cs typeface="Times New Roman"/>
              </a:rPr>
              <a:t>10 </a:t>
            </a:r>
            <a:r>
              <a:rPr dirty="0" sz="1350" spc="-10">
                <a:latin typeface="Times New Roman"/>
                <a:cs typeface="Times New Roman"/>
              </a:rPr>
              <a:t>weichkapseln;</a:t>
            </a:r>
            <a:endParaRPr sz="1350">
              <a:latin typeface="Times New Roman"/>
              <a:cs typeface="Times New Roman"/>
            </a:endParaRPr>
          </a:p>
          <a:p>
            <a:pPr algn="just" marL="38100" marR="41910" indent="508000">
              <a:lnSpc>
                <a:spcPts val="1620"/>
              </a:lnSpc>
              <a:spcBef>
                <a:spcPts val="15"/>
              </a:spcBef>
              <a:buChar char="-"/>
              <a:tabLst>
                <a:tab pos="546100" algn="l"/>
              </a:tabLst>
            </a:pPr>
            <a:r>
              <a:rPr dirty="0" sz="1350" spc="5">
                <a:latin typeface="Times New Roman"/>
                <a:cs typeface="Times New Roman"/>
              </a:rPr>
              <a:t>cepiï</a:t>
            </a:r>
            <a:r>
              <a:rPr dirty="0" sz="1350" spc="560">
                <a:latin typeface="Times New Roman"/>
                <a:cs typeface="Times New Roman"/>
              </a:rPr>
              <a:t> </a:t>
            </a:r>
            <a:r>
              <a:rPr dirty="0" sz="1350" spc="5" b="1">
                <a:latin typeface="Times New Roman"/>
                <a:cs typeface="Times New Roman"/>
              </a:rPr>
              <a:t>AHB068</a:t>
            </a:r>
            <a:r>
              <a:rPr dirty="0" sz="1350" spc="605" b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лікарського</a:t>
            </a:r>
            <a:r>
              <a:rPr dirty="0" sz="1350" spc="61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засобу</a:t>
            </a:r>
            <a:r>
              <a:rPr dirty="0" sz="1350" spc="680">
                <a:latin typeface="Times New Roman"/>
                <a:cs typeface="Times New Roman"/>
              </a:rPr>
              <a:t> </a:t>
            </a:r>
            <a:r>
              <a:rPr dirty="0" sz="1350" spc="-140">
                <a:latin typeface="Times New Roman"/>
                <a:cs typeface="Times New Roman"/>
              </a:rPr>
              <a:t>N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UROFEN</a:t>
            </a:r>
            <a:r>
              <a:rPr dirty="0" baseline="3472" sz="1200" spc="82">
                <a:latin typeface="Times New Roman"/>
                <a:cs typeface="Times New Roman"/>
              </a:rPr>
              <a:t>"</a:t>
            </a:r>
            <a:r>
              <a:rPr dirty="0" baseline="3472" sz="1200" spc="112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JUNIOR,</a:t>
            </a:r>
            <a:r>
              <a:rPr dirty="0" sz="1350" spc="57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ORANGE,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40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30">
                <a:latin typeface="Times New Roman"/>
                <a:cs typeface="Times New Roman"/>
              </a:rPr>
              <a:t>mg/ml,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suspension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zum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45" b="1">
                <a:latin typeface="Times New Roman"/>
                <a:cs typeface="Times New Roman"/>
              </a:rPr>
              <a:t>еіппеhтеп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spc="30" b="1">
                <a:latin typeface="Times New Roman"/>
                <a:cs typeface="Times New Roman"/>
              </a:rPr>
              <a:t>100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20" b="1">
                <a:latin typeface="Times New Roman"/>
                <a:cs typeface="Times New Roman"/>
              </a:rPr>
              <a:t>ml;</a:t>
            </a:r>
            <a:endParaRPr sz="1350">
              <a:latin typeface="Times New Roman"/>
              <a:cs typeface="Times New Roman"/>
            </a:endParaRPr>
          </a:p>
          <a:p>
            <a:pPr marL="546735" indent="-151765">
              <a:lnSpc>
                <a:spcPts val="1530"/>
              </a:lnSpc>
              <a:buChar char="-"/>
              <a:tabLst>
                <a:tab pos="546735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АНС903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NUROFEN"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JUNIOR,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ERDBEER,</a:t>
            </a:r>
            <a:endParaRPr sz="1350">
              <a:latin typeface="Times New Roman"/>
              <a:cs typeface="Times New Roman"/>
            </a:endParaRPr>
          </a:p>
          <a:p>
            <a:pPr marL="42545">
              <a:lnSpc>
                <a:spcPts val="1585"/>
              </a:lnSpc>
            </a:pPr>
            <a:r>
              <a:rPr dirty="0" sz="1350">
                <a:latin typeface="Times New Roman"/>
                <a:cs typeface="Times New Roman"/>
              </a:rPr>
              <a:t>40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mg/m1,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suspension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zum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ein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nehmen,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ml;</a:t>
            </a:r>
            <a:endParaRPr sz="1350">
              <a:latin typeface="Times New Roman"/>
              <a:cs typeface="Times New Roman"/>
            </a:endParaRPr>
          </a:p>
          <a:p>
            <a:pPr marL="550545" indent="-151130">
              <a:lnSpc>
                <a:spcPts val="1585"/>
              </a:lnSpc>
              <a:buChar char="-"/>
              <a:tabLst>
                <a:tab pos="550545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TY059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NUROFEN°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400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weichkapseln,</a:t>
            </a:r>
            <a:endParaRPr sz="1350">
              <a:latin typeface="Times New Roman"/>
              <a:cs typeface="Times New Roman"/>
            </a:endParaRPr>
          </a:p>
          <a:p>
            <a:pPr marL="43815">
              <a:lnSpc>
                <a:spcPts val="1600"/>
              </a:lnSpc>
              <a:spcBef>
                <a:spcPts val="40"/>
              </a:spcBef>
            </a:pPr>
            <a:r>
              <a:rPr dirty="0" sz="1350" spc="110">
                <a:latin typeface="Times New Roman"/>
                <a:cs typeface="Times New Roman"/>
              </a:rPr>
              <a:t>№20;</a:t>
            </a:r>
            <a:endParaRPr sz="1350">
              <a:latin typeface="Times New Roman"/>
              <a:cs typeface="Times New Roman"/>
            </a:endParaRPr>
          </a:p>
          <a:p>
            <a:pPr marL="551180" indent="-146685">
              <a:lnSpc>
                <a:spcPts val="1600"/>
              </a:lnSpc>
              <a:buChar char="-"/>
              <a:tabLst>
                <a:tab pos="551180" algn="l"/>
                <a:tab pos="1031240" algn="l"/>
                <a:tab pos="1667510" algn="l"/>
                <a:tab pos="2690495" algn="l"/>
                <a:tab pos="3321050" algn="l"/>
                <a:tab pos="4402455" algn="l"/>
                <a:tab pos="5378450" algn="l"/>
                <a:tab pos="5781675" algn="l"/>
              </a:tabLst>
            </a:pPr>
            <a:r>
              <a:rPr dirty="0" sz="1350" spc="-10">
                <a:latin typeface="Times New Roman"/>
                <a:cs typeface="Times New Roman"/>
              </a:rPr>
              <a:t>cepii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TE404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NUROFEN"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35">
                <a:latin typeface="Times New Roman"/>
                <a:cs typeface="Times New Roman"/>
              </a:rPr>
              <a:t>IMMEDIA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400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mg,</a:t>
            </a:r>
            <a:endParaRPr sz="1350">
              <a:latin typeface="Times New Roman"/>
              <a:cs typeface="Times New Roman"/>
            </a:endParaRPr>
          </a:p>
          <a:p>
            <a:pPr algn="just" marL="44450">
              <a:lnSpc>
                <a:spcPct val="100000"/>
              </a:lnSpc>
              <a:spcBef>
                <a:spcPts val="35"/>
              </a:spcBef>
            </a:pPr>
            <a:r>
              <a:rPr dirty="0" sz="1350" spc="-10" b="1">
                <a:latin typeface="Times New Roman"/>
                <a:cs typeface="Times New Roman"/>
              </a:rPr>
              <a:t>fiImtaЫetten,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spc="-10" i="1">
                <a:latin typeface="Times New Roman"/>
                <a:cs typeface="Times New Roman"/>
              </a:rPr>
              <a:t>№</a:t>
            </a:r>
            <a:r>
              <a:rPr dirty="0" sz="1350" spc="114" i="1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12.</a:t>
            </a:r>
            <a:endParaRPr sz="1350">
              <a:latin typeface="Times New Roman"/>
              <a:cs typeface="Times New Roman"/>
            </a:endParaRPr>
          </a:p>
          <a:p>
            <a:pPr algn="just" marL="48895" marR="10160" indent="355600">
              <a:lnSpc>
                <a:spcPct val="987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7785" marR="36195" indent="358775">
              <a:lnSpc>
                <a:spcPct val="1000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61594" marR="5080" indent="360045">
              <a:lnSpc>
                <a:spcPts val="155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18308" y="7615681"/>
            <a:ext cx="4450715" cy="83058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73380" marR="988694" indent="-361315">
              <a:lnSpc>
                <a:spcPts val="1580"/>
              </a:lnSpc>
              <a:spcBef>
                <a:spcPts val="185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Україн.h;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6235">
              <a:lnSpc>
                <a:spcPts val="1480"/>
              </a:lnSpc>
              <a:spcBef>
                <a:spcPts val="160"/>
              </a:spcBef>
              <a:tabLst>
                <a:tab pos="768985" algn="l"/>
                <a:tab pos="1860550" algn="l"/>
                <a:tab pos="2882265" algn="l"/>
                <a:tab pos="345947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«Дерл‹авний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05668" y="8027161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82102" y="8027161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1678" y="8852661"/>
            <a:ext cx="15005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90">
                <a:latin typeface="Cambria"/>
                <a:cs typeface="Cambria"/>
              </a:rPr>
              <a:t>ЗаступН</a:t>
            </a:r>
            <a:r>
              <a:rPr dirty="0" sz="1150" spc="-10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ИК</a:t>
            </a:r>
            <a:r>
              <a:rPr dirty="0" sz="1150" spc="15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ЙОЛОВИ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16691" y="9434067"/>
            <a:ext cx="25558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85">
                <a:latin typeface="Times New Roman"/>
                <a:cs typeface="Times New Roman"/>
              </a:rPr>
              <a:t>ВЯ</a:t>
            </a:r>
            <a:r>
              <a:rPr dirty="0" sz="1000" spc="-11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ЗОВС</a:t>
            </a:r>
            <a:r>
              <a:rPr dirty="0" sz="1000" spc="-9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bKA.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60">
                <a:latin typeface="Times New Roman"/>
                <a:cs typeface="Times New Roman"/>
              </a:rPr>
              <a:t>э</a:t>
            </a:r>
            <a:r>
              <a:rPr dirty="0" sz="1000" spc="-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ел.(044)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(</a:t>
            </a:r>
            <a:r>
              <a:rPr dirty="0" sz="1000" spc="-13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833263" y="8850121"/>
            <a:ext cx="12414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2026-05-18T12:20:44Z</dcterms:created>
  <dcterms:modified xsi:type="dcterms:W3CDTF">2026-05-18T12:20:44Z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LastSaved">
    <vt:filetime>2026-05-18T00:00:00Z</vt:filetime>
  </property>
  <property fmtid="{D5CDD505-2E9C-101B-9397-08002B2CF9AE}" pid="4" name="Producer">
    <vt:lpwstr>iLovePDF</vt:lpwstr>
  </property>
</Properties>
</file>