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hyperlink" Target="https://www.d1s.gov.ua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jpg"/><Relationship Id="rId3" Type="http://schemas.openxmlformats.org/officeDocument/2006/relationships/image" Target="../media/image21.jpg"/><Relationship Id="rId4" Type="http://schemas.openxmlformats.org/officeDocument/2006/relationships/image" Target="../media/image22.jpg"/><Relationship Id="rId5" Type="http://schemas.openxmlformats.org/officeDocument/2006/relationships/image" Target="../media/image23.png"/><Relationship Id="rId6" Type="http://schemas.openxmlformats.org/officeDocument/2006/relationships/image" Target="../media/image24.jpg"/><Relationship Id="rId7" Type="http://schemas.openxmlformats.org/officeDocument/2006/relationships/image" Target="../media/image2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image" Target="../media/image30.png"/><Relationship Id="rId7" Type="http://schemas.openxmlformats.org/officeDocument/2006/relationships/image" Target="../media/image3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4647" y="237591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0F0F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455664" y="2372867"/>
            <a:ext cx="749935" cy="0"/>
          </a:xfrm>
          <a:custGeom>
            <a:avLst/>
            <a:gdLst/>
            <a:ahLst/>
            <a:cxnLst/>
            <a:rect l="l" t="t" r="r" b="b"/>
            <a:pathLst>
              <a:path w="749934" h="0">
                <a:moveTo>
                  <a:pt x="0" y="0"/>
                </a:moveTo>
                <a:lnTo>
                  <a:pt x="749808" y="0"/>
                </a:lnTo>
              </a:path>
            </a:pathLst>
          </a:custGeom>
          <a:ln w="9144">
            <a:solidFill>
              <a:srgbClr val="0F0F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190744" y="2369819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0F0F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82879" y="227075"/>
            <a:ext cx="737870" cy="0"/>
          </a:xfrm>
          <a:custGeom>
            <a:avLst/>
            <a:gdLst/>
            <a:ahLst/>
            <a:cxnLst/>
            <a:rect l="l" t="t" r="r" b="b"/>
            <a:pathLst>
              <a:path w="737869" h="0">
                <a:moveTo>
                  <a:pt x="0" y="0"/>
                </a:moveTo>
                <a:lnTo>
                  <a:pt x="7376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29400" y="236219"/>
            <a:ext cx="771525" cy="0"/>
          </a:xfrm>
          <a:custGeom>
            <a:avLst/>
            <a:gdLst/>
            <a:ahLst/>
            <a:cxnLst/>
            <a:rect l="l" t="t" r="r" b="b"/>
            <a:pathLst>
              <a:path w="771525" h="0">
                <a:moveTo>
                  <a:pt x="0" y="0"/>
                </a:moveTo>
                <a:lnTo>
                  <a:pt x="771144" y="0"/>
                </a:lnTo>
              </a:path>
            </a:pathLst>
          </a:custGeom>
          <a:ln w="3175">
            <a:solidFill>
              <a:srgbClr val="7C7C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80688" y="236219"/>
            <a:ext cx="2573020" cy="0"/>
          </a:xfrm>
          <a:custGeom>
            <a:avLst/>
            <a:gdLst/>
            <a:ahLst/>
            <a:cxnLst/>
            <a:rect l="l" t="t" r="r" b="b"/>
            <a:pathLst>
              <a:path w="2573020" h="0">
                <a:moveTo>
                  <a:pt x="0" y="0"/>
                </a:moveTo>
                <a:lnTo>
                  <a:pt x="2572512" y="0"/>
                </a:lnTo>
              </a:path>
            </a:pathLst>
          </a:custGeom>
          <a:ln w="3175">
            <a:solidFill>
              <a:srgbClr val="7C7C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791967" y="233171"/>
            <a:ext cx="1039494" cy="0"/>
          </a:xfrm>
          <a:custGeom>
            <a:avLst/>
            <a:gdLst/>
            <a:ahLst/>
            <a:cxnLst/>
            <a:rect l="l" t="t" r="r" b="b"/>
            <a:pathLst>
              <a:path w="1039495" h="0">
                <a:moveTo>
                  <a:pt x="0" y="0"/>
                </a:moveTo>
                <a:lnTo>
                  <a:pt x="1039368" y="0"/>
                </a:lnTo>
              </a:path>
            </a:pathLst>
          </a:custGeom>
          <a:ln w="3175">
            <a:solidFill>
              <a:srgbClr val="7C7C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188719" y="230123"/>
            <a:ext cx="1515110" cy="0"/>
          </a:xfrm>
          <a:custGeom>
            <a:avLst/>
            <a:gdLst/>
            <a:ahLst/>
            <a:cxnLst/>
            <a:rect l="l" t="t" r="r" b="b"/>
            <a:pathLst>
              <a:path w="1515110" h="0">
                <a:moveTo>
                  <a:pt x="0" y="0"/>
                </a:moveTo>
                <a:lnTo>
                  <a:pt x="1514856" y="0"/>
                </a:lnTo>
              </a:path>
            </a:pathLst>
          </a:custGeom>
          <a:ln w="3175">
            <a:solidFill>
              <a:srgbClr val="7C7C7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5135" y="10076688"/>
            <a:ext cx="704088" cy="585216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4047744" y="405383"/>
            <a:ext cx="457200" cy="594360"/>
            <a:chOff x="4047744" y="405383"/>
            <a:chExt cx="457200" cy="594360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47744" y="405383"/>
              <a:ext cx="457200" cy="59435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11752" y="451103"/>
              <a:ext cx="323088" cy="512064"/>
            </a:xfrm>
            <a:prstGeom prst="rect">
              <a:avLst/>
            </a:prstGeom>
          </p:spPr>
        </p:pic>
      </p:grp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55135" y="10076688"/>
            <a:ext cx="509015" cy="237743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4492752" y="10198607"/>
            <a:ext cx="2326005" cy="94615"/>
            <a:chOff x="4492752" y="10198607"/>
            <a:chExt cx="2326005" cy="94615"/>
          </a:xfrm>
        </p:grpSpPr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92752" y="10198607"/>
              <a:ext cx="1773936" cy="9448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03264" y="10222991"/>
              <a:ext cx="515112" cy="67056"/>
            </a:xfrm>
            <a:prstGeom prst="rect">
              <a:avLst/>
            </a:prstGeom>
          </p:spPr>
        </p:pic>
      </p:grpSp>
      <p:pic>
        <p:nvPicPr>
          <p:cNvPr id="18" name="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11224" y="2090927"/>
            <a:ext cx="4983480" cy="338327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569719" y="3907535"/>
            <a:ext cx="5754624" cy="143255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58184" y="10320528"/>
            <a:ext cx="417575" cy="13411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264152" y="10296143"/>
            <a:ext cx="1923288" cy="231647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3496337" y="970788"/>
            <a:ext cx="15278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45">
                <a:latin typeface="Times New Roman"/>
                <a:cs typeface="Times New Roman"/>
              </a:rPr>
              <a:t>ДЕРЖЛ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ІКСЛУЖЕА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46836" y="1235964"/>
            <a:ext cx="5084445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 indent="941705">
              <a:lnSpc>
                <a:spcPts val="1560"/>
              </a:lnSpc>
              <a:spcBef>
                <a:spcPts val="250"/>
              </a:spcBef>
              <a:tabLst>
                <a:tab pos="4305300" algn="l"/>
              </a:tabLst>
            </a:pPr>
            <a:r>
              <a:rPr dirty="0" baseline="3968" sz="2100">
                <a:latin typeface="Times New Roman"/>
                <a:cs typeface="Times New Roman"/>
              </a:rPr>
              <a:t>ДЕРЖАВНА</a:t>
            </a:r>
            <a:r>
              <a:rPr dirty="0" baseline="3968" sz="2100" spc="569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СЛУЖБА</a:t>
            </a:r>
            <a:r>
              <a:rPr dirty="0" baseline="3968" sz="2100" spc="487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3</a:t>
            </a:r>
            <a:r>
              <a:rPr dirty="0" baseline="3968" sz="21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</a:t>
            </a:r>
            <a:r>
              <a:rPr dirty="0" baseline="3968" sz="2100" spc="-15">
                <a:latin typeface="Times New Roman"/>
                <a:cs typeface="Times New Roman"/>
              </a:rPr>
              <a:t>ІКАРСЬКИХ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15">
                <a:latin typeface="Times New Roman"/>
                <a:cs typeface="Times New Roman"/>
              </a:rPr>
              <a:t>ЗАСОБІR </a:t>
            </a:r>
            <a:r>
              <a:rPr dirty="0" baseline="1984" sz="2100">
                <a:latin typeface="Times New Roman"/>
                <a:cs typeface="Times New Roman"/>
              </a:rPr>
              <a:t>ТА</a:t>
            </a:r>
            <a:r>
              <a:rPr dirty="0" baseline="1984" sz="2100" spc="172">
                <a:latin typeface="Times New Roman"/>
                <a:cs typeface="Times New Roman"/>
              </a:rPr>
              <a:t> </a:t>
            </a:r>
            <a:r>
              <a:rPr dirty="0" baseline="1984" sz="2100" spc="97">
                <a:latin typeface="Times New Roman"/>
                <a:cs typeface="Times New Roman"/>
              </a:rPr>
              <a:t>КОНТРОЛЮ</a:t>
            </a:r>
            <a:r>
              <a:rPr dirty="0" baseline="1984" sz="2100" spc="367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ЗА</a:t>
            </a:r>
            <a:r>
              <a:rPr dirty="0" baseline="1984" sz="2100" spc="11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НАРКОТИКАМИ</a:t>
            </a:r>
            <a:r>
              <a:rPr dirty="0" baseline="1984" sz="2100" spc="509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У</a:t>
            </a:r>
            <a:r>
              <a:rPr dirty="0" baseline="1984" sz="2100" spc="89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I(ІР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baseline="1984" sz="2100" spc="-15">
                <a:latin typeface="Times New Roman"/>
                <a:cs typeface="Times New Roman"/>
              </a:rPr>
              <a:t>ВОГРАДСЬКІЙ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45856" y="1424940"/>
            <a:ext cx="8299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30">
                <a:latin typeface="Times New Roman"/>
                <a:cs typeface="Times New Roman"/>
              </a:rPr>
              <a:t>ОБ.ЗАС’ТІ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132147" y="1750059"/>
            <a:ext cx="4281170" cy="32448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76530" marR="30480" indent="-139065">
              <a:lnSpc>
                <a:spcPts val="1150"/>
              </a:lnSpc>
              <a:spcBef>
                <a:spcPts val="180"/>
              </a:spcBef>
              <a:tabLst>
                <a:tab pos="2526665" algn="l"/>
                <a:tab pos="2809240" algn="l"/>
              </a:tabLst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baseline="-8333" sz="1500">
                <a:latin typeface="Times New Roman"/>
                <a:cs typeface="Times New Roman"/>
              </a:rPr>
              <a:t>&lt;г</a:t>
            </a:r>
            <a:r>
              <a:rPr dirty="0" sz="1000">
                <a:latin typeface="Times New Roman"/>
                <a:cs typeface="Times New Roman"/>
              </a:rPr>
              <a:t>еображенська,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Кропивницькии,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тел/‹|закс: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(G522)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32-</a:t>
            </a:r>
            <a:r>
              <a:rPr dirty="0" sz="1000" spc="-30">
                <a:latin typeface="Times New Roman"/>
                <a:cs typeface="Times New Roman"/>
              </a:rPr>
              <a:t>14-</a:t>
            </a:r>
            <a:r>
              <a:rPr dirty="0" sz="1000" spc="-25">
                <a:latin typeface="Times New Roman"/>
                <a:cs typeface="Times New Roman"/>
              </a:rPr>
              <a:t>41, </a:t>
            </a:r>
            <a:r>
              <a:rPr dirty="0" sz="1000" spc="-20">
                <a:latin typeface="Times New Roman"/>
                <a:cs typeface="Times New Roman"/>
              </a:rPr>
              <a:t>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u="sng" sz="1000" spc="-8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rJIs.krbn</a:t>
            </a:r>
            <a:r>
              <a:rPr dirty="0" u="sng" sz="1000" spc="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-5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‹11s.qov.na,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40">
                <a:latin typeface="Times New Roman"/>
                <a:cs typeface="Times New Roman"/>
              </a:rPr>
              <a:t>1</a:t>
            </a:r>
            <a:r>
              <a:rPr dirty="0" sz="1000">
                <a:latin typeface="Times New Roman"/>
                <a:cs typeface="Times New Roman"/>
              </a:rPr>
              <a:t> tt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s://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v</a:t>
            </a:r>
            <a:r>
              <a:rPr dirty="0" sz="1000" spc="4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dls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50">
                <a:latin typeface="Times New Roman"/>
                <a:cs typeface="Times New Roman"/>
              </a:rPr>
              <a:t>v</a:t>
            </a:r>
            <a:r>
              <a:rPr dirty="0" sz="1000">
                <a:latin typeface="Times New Roman"/>
                <a:cs typeface="Times New Roman"/>
              </a:rPr>
              <a:t>	Код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373)59505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95500" y="3504945"/>
            <a:ext cx="214376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До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уваги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Уповноважених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осіб!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92880" y="2621026"/>
            <a:ext cx="2725420" cy="54737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6510" marR="5080" indent="-4445">
              <a:lnSpc>
                <a:spcPct val="105400"/>
              </a:lnSpc>
              <a:spcBef>
                <a:spcPts val="25"/>
              </a:spcBef>
            </a:pPr>
            <a:r>
              <a:rPr dirty="0" sz="1150" b="1">
                <a:latin typeface="Times New Roman"/>
                <a:cs typeface="Times New Roman"/>
              </a:rPr>
              <a:t>Керівникам</a:t>
            </a:r>
            <a:r>
              <a:rPr dirty="0" sz="1150" spc="17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та</a:t>
            </a:r>
            <a:r>
              <a:rPr dirty="0" sz="1150" spc="130" b="1">
                <a:latin typeface="Times New Roman"/>
                <a:cs typeface="Times New Roman"/>
              </a:rPr>
              <a:t> </a:t>
            </a:r>
            <a:r>
              <a:rPr dirty="0" sz="1150" spc="-20" b="1">
                <a:latin typeface="Times New Roman"/>
                <a:cs typeface="Times New Roman"/>
              </a:rPr>
              <a:t>Уповноваженггм</a:t>
            </a:r>
            <a:r>
              <a:rPr dirty="0" sz="1150" spc="55" b="1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ocoбa›l </a:t>
            </a:r>
            <a:r>
              <a:rPr dirty="0" sz="1150" spc="45">
                <a:latin typeface="Times New Roman"/>
                <a:cs typeface="Times New Roman"/>
              </a:rPr>
              <a:t>аптечни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х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меди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ч</a:t>
            </a:r>
            <a:r>
              <a:rPr dirty="0" sz="1150" spc="-135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н</a:t>
            </a:r>
            <a:r>
              <a:rPr dirty="0" sz="1150" spc="-114">
                <a:latin typeface="Times New Roman"/>
                <a:cs typeface="Times New Roman"/>
              </a:rPr>
              <a:t> </a:t>
            </a:r>
            <a:r>
              <a:rPr dirty="0" sz="1150" spc="-135">
                <a:latin typeface="Times New Roman"/>
                <a:cs typeface="Times New Roman"/>
              </a:rPr>
              <a:t>vтx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00">
                <a:latin typeface="Times New Roman"/>
                <a:cs typeface="Times New Roman"/>
              </a:rPr>
              <a:t>га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кладів </a:t>
            </a:r>
            <a:r>
              <a:rPr dirty="0" sz="1000" spc="65" b="1">
                <a:latin typeface="Times New Roman"/>
                <a:cs typeface="Times New Roman"/>
              </a:rPr>
              <a:t>Кі|Јовпгузэс</a:t>
            </a:r>
            <a:r>
              <a:rPr dirty="0" sz="1000" spc="-80" b="1">
                <a:latin typeface="Times New Roman"/>
                <a:cs typeface="Times New Roman"/>
              </a:rPr>
              <a:t> </a:t>
            </a:r>
            <a:r>
              <a:rPr dirty="0" sz="1000" spc="50" b="1">
                <a:latin typeface="Times New Roman"/>
                <a:cs typeface="Times New Roman"/>
              </a:rPr>
              <a:t>ькпї</a:t>
            </a:r>
            <a:r>
              <a:rPr dirty="0" sz="1000" spc="15" b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пб.</a:t>
            </a:r>
            <a:r>
              <a:rPr dirty="0" sz="1000" spc="-130">
                <a:latin typeface="Times New Roman"/>
                <a:cs typeface="Times New Roman"/>
              </a:rPr>
              <a:t> </a:t>
            </a:r>
            <a:r>
              <a:rPr dirty="0" sz="1000" spc="-145">
                <a:latin typeface="Times New Roman"/>
                <a:cs typeface="Times New Roman"/>
              </a:rPr>
              <a:t>J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45">
                <a:latin typeface="Times New Roman"/>
                <a:cs typeface="Times New Roman"/>
              </a:rPr>
              <a:t>зс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i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98692" y="4009046"/>
            <a:ext cx="5411470" cy="39116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заборони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обігу</a:t>
            </a:r>
            <a:r>
              <a:rPr dirty="0" sz="1150" spc="1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лікарського</a:t>
            </a:r>
            <a:r>
              <a:rPr dirty="0" sz="1150" spc="180" b="1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зпсобу.</a:t>
            </a:r>
            <a:endParaRPr sz="1150">
              <a:latin typeface="Times New Roman"/>
              <a:cs typeface="Times New Roman"/>
            </a:endParaRPr>
          </a:p>
          <a:p>
            <a:pPr marL="1024890">
              <a:lnSpc>
                <a:spcPct val="100000"/>
              </a:lnSpc>
              <a:spcBef>
                <a:spcPts val="140"/>
              </a:spcBef>
              <a:tabLst>
                <a:tab pos="1407160" algn="l"/>
              </a:tabLst>
            </a:pPr>
            <a:r>
              <a:rPr dirty="0" sz="1000" spc="-25">
                <a:latin typeface="Times New Roman"/>
                <a:cs typeface="Times New Roman"/>
              </a:rPr>
              <a:t>ос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85">
                <a:latin typeface="Times New Roman"/>
                <a:cs typeface="Times New Roman"/>
              </a:rPr>
              <a:t>вказаних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у</a:t>
            </a:r>
            <a:r>
              <a:rPr dirty="0" sz="1000" spc="150">
                <a:latin typeface="Times New Roman"/>
                <a:cs typeface="Times New Roman"/>
              </a:rPr>
              <a:t>  </a:t>
            </a:r>
            <a:r>
              <a:rPr dirty="0" sz="1000" spc="70">
                <a:latin typeface="Times New Roman"/>
                <a:cs typeface="Times New Roman"/>
              </a:rPr>
              <a:t>розпорядженні</a:t>
            </a:r>
            <a:r>
              <a:rPr dirty="0" sz="1000" spc="21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ліка}эських</a:t>
            </a:r>
            <a:r>
              <a:rPr dirty="0" sz="1000" spc="170">
                <a:latin typeface="Times New Roman"/>
                <a:cs typeface="Times New Roman"/>
              </a:rPr>
              <a:t>  </a:t>
            </a:r>
            <a:r>
              <a:rPr dirty="0" sz="1000" spc="55">
                <a:latin typeface="Times New Roman"/>
                <a:cs typeface="Times New Roman"/>
              </a:rPr>
              <a:t>засобі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я,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u="sng" sz="1000" spc="-12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ПOBiДONlГl</a:t>
            </a:r>
            <a:r>
              <a:rPr dirty="0" u="sng" sz="1000" spc="18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-16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u="sng" sz="1000" spc="6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-2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l1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776701" y="4221988"/>
            <a:ext cx="5626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5">
                <a:latin typeface="Times New Roman"/>
                <a:cs typeface="Times New Roman"/>
              </a:rPr>
              <a:t>C/Жcl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-345">
                <a:latin typeface="Times New Roman"/>
                <a:cs typeface="Times New Roman"/>
              </a:rPr>
              <a:t>П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-290">
                <a:latin typeface="Times New Roman"/>
                <a:cs typeface="Times New Roman"/>
              </a:rPr>
              <a:t>П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 spc="-330">
                <a:latin typeface="Times New Roman"/>
                <a:cs typeface="Times New Roman"/>
              </a:rPr>
              <a:t>V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95201" y="4376673"/>
            <a:ext cx="6145530" cy="73152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3970" marR="5080" indent="-1905">
              <a:lnSpc>
                <a:spcPct val="102600"/>
              </a:lnSpc>
              <a:spcBef>
                <a:spcPts val="65"/>
              </a:spcBef>
              <a:tabLst>
                <a:tab pos="591185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Кіровоградськііі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шс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i</a:t>
            </a:r>
            <a:r>
              <a:rPr dirty="0" sz="1150" spc="-114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i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3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нро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14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2700" marR="12700" indent="10795">
              <a:lnSpc>
                <a:spcPts val="1390"/>
              </a:lnSpc>
              <a:spcBef>
                <a:spcPts val="25"/>
              </a:spcBef>
              <a:tabLst>
                <a:tab pos="276225" algn="l"/>
              </a:tabLst>
            </a:pP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	Інформацію</a:t>
            </a:r>
            <a:r>
              <a:rPr dirty="0" u="sng" sz="1150" spc="10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4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7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5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адресокз: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«у.з.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Пдeoй/›п,›i‹‘eнt‘ьк‹/,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25" i="1">
                <a:latin typeface="Times New Roman"/>
                <a:cs typeface="Times New Roman"/>
              </a:rPr>
              <a:t>2, </a:t>
            </a:r>
            <a:r>
              <a:rPr dirty="0" sz="1150" spc="10" b="1" i="1">
                <a:latin typeface="Times New Roman"/>
                <a:cs typeface="Times New Roman"/>
              </a:rPr>
              <a:t>м.</a:t>
            </a:r>
            <a:r>
              <a:rPr dirty="0" sz="1150" spc="85" b="1" i="1">
                <a:latin typeface="Times New Roman"/>
                <a:cs typeface="Times New Roman"/>
              </a:rPr>
              <a:t> </a:t>
            </a:r>
            <a:r>
              <a:rPr dirty="0" sz="1150" spc="10" b="1" i="1">
                <a:latin typeface="Times New Roman"/>
                <a:cs typeface="Times New Roman"/>
              </a:rPr>
              <a:t>Кропивницькии,</a:t>
            </a:r>
            <a:r>
              <a:rPr dirty="0" sz="1150" spc="65" b="1" i="1">
                <a:latin typeface="Times New Roman"/>
                <a:cs typeface="Times New Roman"/>
              </a:rPr>
              <a:t> </a:t>
            </a:r>
            <a:r>
              <a:rPr dirty="0" sz="1150" spc="10" b="1" i="1">
                <a:latin typeface="Times New Roman"/>
                <a:cs typeface="Times New Roman"/>
              </a:rPr>
              <a:t>2Ѕ0йб,</a:t>
            </a:r>
            <a:r>
              <a:rPr dirty="0" sz="1150" spc="85" b="1" i="1"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1313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150" spc="50">
                <a:uFill>
                  <a:solidFill>
                    <a:srgbClr val="1313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1313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553792" y="5080761"/>
            <a:ext cx="1578610" cy="377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  <a:tabLst>
                <a:tab pos="326390" algn="l"/>
                <a:tab pos="778510" algn="l"/>
                <a:tab pos="1418590" algn="l"/>
              </a:tabLst>
            </a:pPr>
            <a:r>
              <a:rPr dirty="0" sz="1150" spc="-25">
                <a:latin typeface="Times New Roman"/>
                <a:cs typeface="Times New Roman"/>
              </a:rPr>
              <a:t>а)</a:t>
            </a:r>
            <a:r>
              <a:rPr dirty="0" sz="1150">
                <a:latin typeface="Times New Roman"/>
                <a:cs typeface="Times New Roman"/>
              </a:rPr>
              <a:t>	и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вмі</a:t>
            </a:r>
            <a:r>
              <a:rPr dirty="0" sz="1150">
                <a:latin typeface="Times New Roman"/>
                <a:cs typeface="Times New Roman"/>
              </a:rPr>
              <a:t>	енні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в</a:t>
            </a:r>
            <a:r>
              <a:rPr dirty="0" sz="1150">
                <a:latin typeface="Times New Roman"/>
                <a:cs typeface="Times New Roman"/>
              </a:rPr>
              <a:t>	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i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537845" algn="l"/>
                <a:tab pos="835025" algn="l"/>
                <a:tab pos="1309370" algn="l"/>
              </a:tabLst>
            </a:pPr>
            <a:r>
              <a:rPr dirty="0" sz="1150" spc="-25">
                <a:latin typeface="Times New Roman"/>
                <a:cs typeface="Times New Roman"/>
              </a:rPr>
              <a:t>6)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ов</a:t>
            </a:r>
            <a:r>
              <a:rPr dirty="0" sz="1150">
                <a:latin typeface="Times New Roman"/>
                <a:cs typeface="Times New Roman"/>
              </a:rPr>
              <a:t>	н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нні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ост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260618" y="5080761"/>
            <a:ext cx="336931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н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,зодастьс</a:t>
            </a:r>
            <a:r>
              <a:rPr dirty="0" sz="1150" spc="-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я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прибутковоі’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накла.аної:</a:t>
            </a:r>
            <a:endParaRPr sz="1150">
              <a:latin typeface="Times New Roman"/>
              <a:cs typeface="Times New Roman"/>
            </a:endParaRPr>
          </a:p>
          <a:p>
            <a:pPr marL="27305">
              <a:lnSpc>
                <a:spcPct val="100000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л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ку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Іірибуікг›воі’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накііадної;</a:t>
            </a:r>
            <a:endParaRPr sz="1150">
              <a:latin typeface="Times New Roman"/>
              <a:cs typeface="Times New Roman"/>
            </a:endParaRPr>
          </a:p>
          <a:p>
            <a:pPr marL="1325880">
              <a:lnSpc>
                <a:spcPct val="100000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конія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ігіоі’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гІовс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эгісішя.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130859" y="5620511"/>
            <a:ext cx="6255385" cy="124904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74295" marR="57785" indent="353695">
              <a:lnSpc>
                <a:spcPct val="102699"/>
              </a:lnSpc>
              <a:spcBef>
                <a:spcPts val="65"/>
              </a:spcBef>
            </a:pPr>
            <a:r>
              <a:rPr dirty="0" sz="1100" spc="10">
                <a:latin typeface="Cambria"/>
                <a:cs typeface="Cambria"/>
              </a:rPr>
              <a:t>в)</a:t>
            </a:r>
            <a:r>
              <a:rPr dirty="0" sz="1100" spc="459">
                <a:latin typeface="Cambria"/>
                <a:cs typeface="Cambria"/>
              </a:rPr>
              <a:t> </a:t>
            </a:r>
            <a:r>
              <a:rPr dirty="0" u="sng" sz="1100" spc="4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00" spc="54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вип</a:t>
            </a:r>
            <a:r>
              <a:rPr dirty="0" u="sng" sz="1100" spc="28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2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д</a:t>
            </a:r>
            <a:r>
              <a:rPr dirty="0" u="sng" sz="1100" spc="34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4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v</a:t>
            </a:r>
            <a:r>
              <a:rPr dirty="0" u="sng" sz="1100" spc="54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1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передачі</a:t>
            </a:r>
            <a:r>
              <a:rPr dirty="0" u="sng" sz="1100" spc="62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відходів</a:t>
            </a:r>
            <a:r>
              <a:rPr dirty="0" u="sng" sz="1100" spc="54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1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ліка</a:t>
            </a:r>
            <a:r>
              <a:rPr dirty="0" u="sng" sz="1100" spc="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3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зського</a:t>
            </a:r>
            <a:r>
              <a:rPr dirty="0" u="sng" sz="1100" spc="62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1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засобу</a:t>
            </a:r>
            <a:r>
              <a:rPr dirty="0" u="sng" sz="1100" spc="64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4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100" spc="61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6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vтri</a:t>
            </a:r>
            <a:r>
              <a:rPr dirty="0" u="sng" sz="1100" spc="11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2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iiзatli</a:t>
            </a:r>
            <a:r>
              <a:rPr dirty="0" u="sng" sz="1100" spc="-8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12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кз</a:t>
            </a:r>
            <a:r>
              <a:rPr dirty="0" u="sng" sz="1100" spc="55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3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a6o</a:t>
            </a:r>
            <a:r>
              <a:rPr dirty="0" u="sng" sz="1100" spc="57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13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’зи</a:t>
            </a:r>
            <a:r>
              <a:rPr dirty="0" u="sng" sz="1100" spc="-10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14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ri</a:t>
            </a:r>
            <a:r>
              <a:rPr dirty="0" u="sng" sz="1100" spc="-7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6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iзteнин,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u="sng" sz="1100" spc="2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00" spc="8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25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двотижневий</a:t>
            </a:r>
            <a:r>
              <a:rPr dirty="0" u="sng" sz="1100" spc="204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2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строк</a:t>
            </a:r>
            <a:r>
              <a:rPr dirty="0" u="sng" sz="1100" spc="204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60">
                <a:uFill>
                  <a:solidFill>
                    <a:srgbClr val="0F0F1C"/>
                  </a:solidFill>
                </a:uFill>
                <a:latin typeface="Cambria"/>
                <a:cs typeface="Cambria"/>
              </a:rPr>
              <a:t>поінгЬорs4увати</a:t>
            </a:r>
            <a:r>
              <a:rPr dirty="0" sz="1100" spc="480">
                <a:latin typeface="Cambria"/>
                <a:cs typeface="Cambria"/>
              </a:rPr>
              <a:t> </a:t>
            </a:r>
            <a:r>
              <a:rPr dirty="0" sz="1100" spc="-35">
                <a:latin typeface="Cambria"/>
                <a:cs typeface="Cambria"/>
              </a:rPr>
              <a:t>Держ‹інн</a:t>
            </a:r>
            <a:r>
              <a:rPr dirty="0" sz="1100" spc="-75">
                <a:latin typeface="Cambria"/>
                <a:cs typeface="Cambria"/>
              </a:rPr>
              <a:t> </a:t>
            </a:r>
            <a:r>
              <a:rPr dirty="0" sz="1100" spc="-80">
                <a:latin typeface="Cambria"/>
                <a:cs typeface="Cambria"/>
              </a:rPr>
              <a:t>у</a:t>
            </a:r>
            <a:r>
              <a:rPr dirty="0" sz="1100" spc="140">
                <a:latin typeface="Cambria"/>
                <a:cs typeface="Cambria"/>
              </a:rPr>
              <a:t> </a:t>
            </a:r>
            <a:r>
              <a:rPr dirty="0" sz="1100" spc="5">
                <a:latin typeface="Cambria"/>
                <a:cs typeface="Cambria"/>
              </a:rPr>
              <a:t>сіlужбу</a:t>
            </a:r>
            <a:r>
              <a:rPr dirty="0" sz="1100" spc="434">
                <a:latin typeface="Cambria"/>
                <a:cs typeface="Cambria"/>
              </a:rPr>
              <a:t> </a:t>
            </a:r>
            <a:r>
              <a:rPr dirty="0" sz="1100" spc="-40">
                <a:latin typeface="Cambria"/>
                <a:cs typeface="Cambria"/>
              </a:rPr>
              <a:t>i</a:t>
            </a:r>
            <a:r>
              <a:rPr dirty="0" sz="1100" spc="370">
                <a:latin typeface="Cambria"/>
                <a:cs typeface="Cambria"/>
              </a:rPr>
              <a:t> </a:t>
            </a:r>
            <a:r>
              <a:rPr dirty="0" sz="1100" spc="-105">
                <a:latin typeface="Cambria"/>
                <a:cs typeface="Cambria"/>
              </a:rPr>
              <a:t>:i1</a:t>
            </a:r>
            <a:r>
              <a:rPr dirty="0" sz="1100" spc="-80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кapci›i‹ilx</a:t>
            </a:r>
            <a:r>
              <a:rPr dirty="0" sz="1100" spc="440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iac‹›fi</a:t>
            </a:r>
            <a:r>
              <a:rPr dirty="0" sz="1100" spc="-75">
                <a:latin typeface="Cambria"/>
                <a:cs typeface="Cambria"/>
              </a:rPr>
              <a:t> </a:t>
            </a:r>
            <a:r>
              <a:rPr dirty="0" sz="1100" spc="-114">
                <a:latin typeface="Cambria"/>
                <a:cs typeface="Cambria"/>
              </a:rPr>
              <a:t>iіз</a:t>
            </a:r>
            <a:r>
              <a:rPr dirty="0" sz="1100" spc="325">
                <a:latin typeface="Cambria"/>
                <a:cs typeface="Cambria"/>
              </a:rPr>
              <a:t> </a:t>
            </a:r>
            <a:r>
              <a:rPr dirty="0" sz="1100" spc="-80">
                <a:latin typeface="Cambria"/>
                <a:cs typeface="Cambria"/>
              </a:rPr>
              <a:t>iн</a:t>
            </a:r>
            <a:r>
              <a:rPr dirty="0" sz="1100" spc="200">
                <a:latin typeface="Cambria"/>
                <a:cs typeface="Cambria"/>
              </a:rPr>
              <a:t> </a:t>
            </a:r>
            <a:r>
              <a:rPr dirty="0" sz="1100" spc="-75">
                <a:latin typeface="Cambria"/>
                <a:cs typeface="Cambria"/>
              </a:rPr>
              <a:t>к‹›ti</a:t>
            </a:r>
            <a:r>
              <a:rPr dirty="0" sz="1100" spc="65">
                <a:latin typeface="Cambria"/>
                <a:cs typeface="Cambria"/>
              </a:rPr>
              <a:t> </a:t>
            </a:r>
            <a:r>
              <a:rPr dirty="0" sz="1100" spc="-170">
                <a:latin typeface="Cambria"/>
                <a:cs typeface="Cambria"/>
              </a:rPr>
              <a:t>i</a:t>
            </a:r>
            <a:r>
              <a:rPr dirty="0" sz="1100" spc="10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р‹›</a:t>
            </a:r>
            <a:r>
              <a:rPr dirty="0" sz="1100" spc="145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iі‹›</a:t>
            </a:r>
            <a:r>
              <a:rPr dirty="0" sz="1100" spc="320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‹.i</a:t>
            </a:r>
            <a:r>
              <a:rPr dirty="0" sz="1100" spc="-40">
                <a:latin typeface="Cambria"/>
                <a:cs typeface="Cambria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наркотиками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Кіровоградській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</a:t>
            </a:r>
            <a:r>
              <a:rPr dirty="0" sz="1150" spc="-90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надати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прибутгової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76200" marR="51435" indent="356870">
              <a:lnSpc>
                <a:spcPct val="100899"/>
              </a:lnSpc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наступних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поставках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 spc="-120">
                <a:latin typeface="Times New Roman"/>
                <a:cs typeface="Times New Roman"/>
              </a:rPr>
              <a:t>ро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зпорядженнях.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cys’ок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г </a:t>
            </a:r>
            <a:r>
              <a:rPr dirty="0" sz="1150" i="1">
                <a:latin typeface="Times New Roman"/>
                <a:cs typeface="Times New Roman"/>
              </a:rPr>
              <a:t>rocп</a:t>
            </a:r>
            <a:r>
              <a:rPr dirty="0" sz="1150" spc="345" i="1">
                <a:latin typeface="Times New Roman"/>
                <a:cs typeface="Times New Roman"/>
              </a:rPr>
              <a:t> </a:t>
            </a:r>
            <a:r>
              <a:rPr dirty="0" baseline="-9661" sz="1725" spc="67">
                <a:latin typeface="Times New Roman"/>
                <a:cs typeface="Times New Roman"/>
              </a:rPr>
              <a:t>я•г</a:t>
            </a:r>
            <a:r>
              <a:rPr dirty="0" baseline="4830" sz="1725" spc="67">
                <a:latin typeface="Times New Roman"/>
                <a:cs typeface="Times New Roman"/>
              </a:rPr>
              <a:t>юван</a:t>
            </a:r>
            <a:r>
              <a:rPr dirty="0" baseline="2415" sz="1725" spc="67">
                <a:latin typeface="Times New Roman"/>
                <a:cs typeface="Times New Roman"/>
              </a:rPr>
              <a:t>ня</a:t>
            </a:r>
            <a:r>
              <a:rPr dirty="0" baseline="2415" sz="1725" spc="352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повинен</a:t>
            </a:r>
            <a:r>
              <a:rPr dirty="0" sz="1150" spc="2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2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захолів</a:t>
            </a:r>
            <a:r>
              <a:rPr dirty="0" sz="1150" spc="2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iiloдo</a:t>
            </a:r>
            <a:r>
              <a:rPr dirty="0" sz="1150" spc="25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запобігання</a:t>
            </a:r>
            <a:r>
              <a:rPr dirty="0" sz="1150" spc="3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п)эидбання,</a:t>
            </a:r>
            <a:r>
              <a:rPr dirty="0" sz="1150" spc="2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рсалізапії</a:t>
            </a:r>
            <a:r>
              <a:rPr dirty="0" sz="1150" spc="290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зазначеіігіх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зг›зі[г›ря;іжегшя</a:t>
            </a:r>
            <a:r>
              <a:rPr dirty="0" sz="1150" spc="-14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х</a:t>
            </a:r>
            <a:endParaRPr sz="1150">
              <a:latin typeface="Times New Roman"/>
              <a:cs typeface="Times New Roman"/>
            </a:endParaRPr>
          </a:p>
          <a:p>
            <a:pPr algn="just" marL="433705">
              <a:lnSpc>
                <a:spcPts val="1370"/>
              </a:lnSpc>
              <a:tabLst>
                <a:tab pos="1497330" algn="l"/>
              </a:tabLst>
            </a:pPr>
            <a:r>
              <a:rPr dirty="0" sz="1150" spc="-50">
                <a:latin typeface="Times New Roman"/>
                <a:cs typeface="Times New Roman"/>
              </a:rPr>
              <a:t>У</a:t>
            </a:r>
            <a:r>
              <a:rPr dirty="0" sz="1150">
                <a:latin typeface="Times New Roman"/>
                <a:cs typeface="Times New Roman"/>
              </a:rPr>
              <a:t>	с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тнос</a:t>
            </a:r>
            <a:r>
              <a:rPr dirty="0" sz="1150" spc="254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засобія,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зііо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эя;lжсння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х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 spc="-155">
                <a:latin typeface="Times New Roman"/>
                <a:cs typeface="Times New Roman"/>
              </a:rPr>
              <a:t>ч</a:t>
            </a:r>
            <a:r>
              <a:rPr dirty="0" sz="1150" spc="-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</a:t>
            </a:r>
            <a:r>
              <a:rPr dirty="0" sz="1150" spc="260">
                <a:latin typeface="Times New Roman"/>
                <a:cs typeface="Times New Roman"/>
              </a:rPr>
              <a:t>  </a:t>
            </a:r>
            <a:r>
              <a:rPr dirty="0" sz="1150" spc="-40">
                <a:latin typeface="Times New Roman"/>
                <a:cs typeface="Times New Roman"/>
              </a:rPr>
              <a:t>iне</a:t>
            </a:r>
            <a:r>
              <a:rPr dirty="0" sz="1150" spc="-20">
                <a:latin typeface="Times New Roman"/>
                <a:cs typeface="Times New Roman"/>
              </a:rPr>
              <a:t> iа,х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92452" y="6845554"/>
            <a:ext cx="1903095" cy="374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75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відповіді</a:t>
            </a:r>
            <a:endParaRPr sz="1150">
              <a:latin typeface="Times New Roman"/>
              <a:cs typeface="Times New Roman"/>
            </a:endParaRPr>
          </a:p>
          <a:p>
            <a:pPr marL="372110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Одноиасно</a:t>
            </a:r>
            <a:r>
              <a:rPr dirty="0" sz="1150" spc="204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нагадусмо,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181370" y="6845554"/>
            <a:ext cx="4151629" cy="374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0645">
              <a:lnSpc>
                <a:spcPts val="1375"/>
              </a:lnSpc>
              <a:spcBef>
                <a:spcPts val="100"/>
              </a:spcBef>
              <a:tabLst>
                <a:tab pos="334010" algn="l"/>
                <a:tab pos="783590" algn="l"/>
                <a:tab pos="1984375" algn="l"/>
                <a:tab pos="2263140" algn="l"/>
                <a:tab pos="2545080" algn="l"/>
              </a:tabLst>
            </a:pPr>
            <a:r>
              <a:rPr dirty="0" sz="1150" spc="-50">
                <a:latin typeface="Times New Roman"/>
                <a:cs typeface="Times New Roman"/>
              </a:rPr>
              <a:t>с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ово</a:t>
            </a:r>
            <a:r>
              <a:rPr dirty="0" sz="1150">
                <a:latin typeface="Times New Roman"/>
                <a:cs typeface="Times New Roman"/>
              </a:rPr>
              <a:t>	вигляді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ну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не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от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50">
                <a:latin typeface="Times New Roman"/>
                <a:cs typeface="Times New Roman"/>
              </a:rPr>
              <a:t>6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75"/>
              </a:lnSpc>
              <a:tabLst>
                <a:tab pos="3789045" algn="l"/>
              </a:tabLst>
            </a:pP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роіtіорядженнлмп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 spc="-65">
                <a:solidFill>
                  <a:srgbClr val="08012B"/>
                </a:solidFill>
                <a:latin typeface="Times New Roman"/>
                <a:cs typeface="Times New Roman"/>
              </a:rPr>
              <a:t>з</a:t>
            </a:r>
            <a:r>
              <a:rPr dirty="0" sz="1150" spc="-130">
                <a:solidFill>
                  <a:srgbClr val="08012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ліістамп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 spc="-100">
                <a:latin typeface="Times New Roman"/>
                <a:cs typeface="Times New Roman"/>
              </a:rPr>
              <a:t>Де¿эж.'i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ікс.I</a:t>
            </a:r>
            <a:r>
              <a:rPr dirty="0" sz="1150" spc="-80">
                <a:latin typeface="Times New Roman"/>
                <a:cs typeface="Times New Roman"/>
              </a:rPr>
              <a:t> </a:t>
            </a:r>
            <a:r>
              <a:rPr dirty="0" sz="1150" spc="-195">
                <a:latin typeface="Times New Roman"/>
                <a:cs typeface="Times New Roman"/>
              </a:rPr>
              <a:t>v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жбп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60">
                <a:latin typeface="Times New Roman"/>
                <a:cs typeface="Times New Roman"/>
              </a:rPr>
              <a:t>к›ж</a:t>
            </a:r>
            <a:r>
              <a:rPr dirty="0" sz="1150" spc="-14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н.i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91026" y="7196073"/>
            <a:ext cx="6140450" cy="1959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1270">
              <a:lnSpc>
                <a:spcPct val="100000"/>
              </a:lnSpc>
              <a:spcBef>
                <a:spcPts val="100"/>
              </a:spcBef>
            </a:pPr>
            <a:r>
              <a:rPr dirty="0" sz="1150" spc="5">
                <a:latin typeface="Times New Roman"/>
                <a:cs typeface="Times New Roman"/>
              </a:rPr>
              <a:t>ознайомитпся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на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о‹§іційному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вебсайгі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Державноі’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служби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з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засобів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та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25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за</a:t>
            </a:r>
            <a:r>
              <a:rPr dirty="0" sz="1150" spc="118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наркотиками</a:t>
            </a:r>
            <a:r>
              <a:rPr dirty="0" sz="1150" spc="124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(</a:t>
            </a:r>
            <a:r>
              <a:rPr dirty="0" sz="1150" spc="-5">
                <a:latin typeface="Times New Roman"/>
                <a:cs typeface="Times New Roman"/>
                <a:hlinkClick r:id="rId12"/>
              </a:rPr>
              <a:t>https://www.d1s.gov.ua/</a:t>
            </a:r>
            <a:r>
              <a:rPr dirty="0" sz="1150" spc="-5">
                <a:latin typeface="Times New Roman"/>
                <a:cs typeface="Times New Roman"/>
              </a:rPr>
              <a:t>)</a:t>
            </a:r>
            <a:r>
              <a:rPr dirty="0" sz="1150" spc="1175">
                <a:latin typeface="Times New Roman"/>
                <a:cs typeface="Times New Roman"/>
              </a:rPr>
              <a:t> </a:t>
            </a:r>
            <a:r>
              <a:rPr dirty="0" sz="1150" spc="25">
                <a:latin typeface="Times New Roman"/>
                <a:cs typeface="Times New Roman"/>
              </a:rPr>
              <a:t>в</a:t>
            </a:r>
            <a:r>
              <a:rPr dirty="0" sz="1150" spc="1190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розділ</a:t>
            </a:r>
            <a:r>
              <a:rPr dirty="0" sz="1150">
                <a:latin typeface="Times New Roman"/>
                <a:cs typeface="Times New Roman"/>
              </a:rPr>
              <a:t>і</a:t>
            </a:r>
            <a:r>
              <a:rPr dirty="0" sz="1150" spc="1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100">
                <a:latin typeface="Times New Roman"/>
                <a:cs typeface="Times New Roman"/>
              </a:rPr>
              <a:t>Е</a:t>
            </a:r>
            <a:r>
              <a:rPr dirty="0" sz="1150" spc="-170">
                <a:latin typeface="Times New Roman"/>
                <a:cs typeface="Times New Roman"/>
              </a:rPr>
              <a:t> </a:t>
            </a:r>
            <a:r>
              <a:rPr dirty="0" sz="1150" spc="-165">
                <a:latin typeface="Times New Roman"/>
                <a:cs typeface="Times New Roman"/>
              </a:rPr>
              <a:t>Н</a:t>
            </a:r>
            <a:r>
              <a:rPr dirty="0" sz="1150" spc="-90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НЯ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25">
                <a:latin typeface="Times New Roman"/>
                <a:cs typeface="Times New Roman"/>
              </a:rPr>
              <a:t>ДЕРЖЛІКСЛУЖБИ.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50">
              <a:latin typeface="Times New Roman"/>
              <a:cs typeface="Times New Roman"/>
            </a:endParaRPr>
          </a:p>
          <a:p>
            <a:pPr marL="13970">
              <a:lnSpc>
                <a:spcPts val="1375"/>
              </a:lnSpc>
            </a:pPr>
            <a:r>
              <a:rPr dirty="0" sz="1150" spc="-10">
                <a:latin typeface="Times New Roman"/>
                <a:cs typeface="Times New Roman"/>
              </a:rPr>
              <a:t>Додатки:</a:t>
            </a:r>
            <a:endParaRPr sz="1150">
              <a:latin typeface="Times New Roman"/>
              <a:cs typeface="Times New Roman"/>
            </a:endParaRPr>
          </a:p>
          <a:p>
            <a:pPr marL="472440" marR="85090" indent="-212090">
              <a:lnSpc>
                <a:spcPts val="1370"/>
              </a:lnSpc>
              <a:spcBef>
                <a:spcPts val="50"/>
              </a:spcBef>
            </a:pPr>
            <a:r>
              <a:rPr dirty="0" sz="1150" i="1">
                <a:latin typeface="Times New Roman"/>
                <a:cs typeface="Times New Roman"/>
              </a:rPr>
              <a:t>І.</a:t>
            </a:r>
            <a:r>
              <a:rPr dirty="0" sz="1150" spc="140" i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зжавної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210">
                <a:latin typeface="Times New Roman"/>
                <a:cs typeface="Times New Roman"/>
              </a:rPr>
              <a:t>hOH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50">
                <a:latin typeface="Times New Roman"/>
                <a:cs typeface="Times New Roman"/>
              </a:rPr>
              <a:t>I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ЦоЈlк›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зсі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300">
                <a:latin typeface="Times New Roman"/>
                <a:cs typeface="Times New Roman"/>
              </a:rPr>
              <a:t>1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5.05.2026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Nз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212-00</a:t>
            </a:r>
            <a:r>
              <a:rPr dirty="0" sz="1150" spc="-114">
                <a:latin typeface="Times New Roman"/>
                <a:cs typeface="Times New Roman"/>
              </a:rPr>
              <a:t> </a:t>
            </a:r>
            <a:r>
              <a:rPr dirty="0" sz="1150" spc="-300">
                <a:solidFill>
                  <a:srgbClr val="0F1300"/>
                </a:solidFill>
                <a:latin typeface="Times New Roman"/>
                <a:cs typeface="Times New Roman"/>
              </a:rPr>
              <a:t>1</a:t>
            </a:r>
            <a:r>
              <a:rPr dirty="0" sz="1150" spc="-50">
                <a:solidFill>
                  <a:srgbClr val="0F1300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.2/0(12.0/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54">
                <a:latin typeface="Times New Roman"/>
                <a:cs typeface="Times New Roman"/>
              </a:rPr>
              <a:t>I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310">
                <a:latin typeface="Times New Roman"/>
                <a:cs typeface="Times New Roman"/>
              </a:rPr>
              <a:t>7—</a:t>
            </a:r>
            <a:r>
              <a:rPr dirty="0" sz="1150" spc="-135">
                <a:latin typeface="Times New Roman"/>
                <a:cs typeface="Times New Roman"/>
              </a:rPr>
              <a:t>2fэ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па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 spc="-280">
                <a:latin typeface="Times New Roman"/>
                <a:cs typeface="Times New Roman"/>
              </a:rPr>
              <a:t>I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</a:t>
            </a:r>
            <a:r>
              <a:rPr dirty="0" sz="1150" spc="-15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,</a:t>
            </a:r>
            <a:endParaRPr sz="1150">
              <a:latin typeface="Times New Roman"/>
              <a:cs typeface="Times New Roman"/>
            </a:endParaRPr>
          </a:p>
          <a:p>
            <a:pPr marL="460375" marR="87630" indent="-219710">
              <a:lnSpc>
                <a:spcPts val="1390"/>
              </a:lnSpc>
              <a:buAutoNum type="arabicPeriod" startAt="2"/>
              <a:tabLst>
                <a:tab pos="469265" algn="l"/>
              </a:tabLst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,Цержавної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службн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Уг|эаїіш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.чіга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эськн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х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коптЈао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iі‹›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з:і </a:t>
            </a:r>
            <a:r>
              <a:rPr dirty="0" sz="1150" spc="-25">
                <a:latin typeface="Times New Roman"/>
                <a:cs typeface="Times New Roman"/>
              </a:rPr>
              <a:t>	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15.05.2026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253-001.2/002.0/17-2б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а{эк.;</a:t>
            </a:r>
            <a:endParaRPr sz="1150">
              <a:latin typeface="Times New Roman"/>
              <a:cs typeface="Times New Roman"/>
            </a:endParaRPr>
          </a:p>
          <a:p>
            <a:pPr marL="457834" indent="-216535">
              <a:lnSpc>
                <a:spcPts val="1320"/>
              </a:lnSpc>
              <a:buAutoNum type="arabicPeriod" startAt="2"/>
              <a:tabLst>
                <a:tab pos="457834" algn="l"/>
              </a:tabLst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Де{эжавної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Ук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эаїни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лікарських'засобів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конт|эолкз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’in</a:t>
            </a:r>
            <a:endParaRPr sz="1150">
              <a:latin typeface="Times New Roman"/>
              <a:cs typeface="Times New Roman"/>
            </a:endParaRPr>
          </a:p>
          <a:p>
            <a:pPr marL="472440">
              <a:lnSpc>
                <a:spcPct val="100000"/>
              </a:lnSpc>
              <a:spcBef>
                <a:spcPts val="40"/>
              </a:spcBef>
            </a:pPr>
            <a:r>
              <a:rPr dirty="0" sz="1150">
                <a:latin typeface="Times New Roman"/>
                <a:cs typeface="Times New Roman"/>
              </a:rPr>
              <a:t>наркотикамп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15.05.2026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254">
                <a:latin typeface="Times New Roman"/>
                <a:cs typeface="Times New Roman"/>
              </a:rPr>
              <a:t>№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254-</a:t>
            </a:r>
            <a:r>
              <a:rPr dirty="0" sz="1150" spc="-10">
                <a:latin typeface="Times New Roman"/>
                <a:cs typeface="Times New Roman"/>
              </a:rPr>
              <a:t>0(11.2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0t12.t)/l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5">
                <a:latin typeface="Times New Roman"/>
                <a:cs typeface="Times New Roman"/>
              </a:rPr>
              <a:t>7-</a:t>
            </a:r>
            <a:r>
              <a:rPr dirty="0" sz="1150" spc="-60">
                <a:latin typeface="Times New Roman"/>
                <a:cs typeface="Times New Roman"/>
              </a:rPr>
              <a:t>2Г›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1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94288" y="9488169"/>
            <a:ext cx="137795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Times New Roman"/>
                <a:cs typeface="Times New Roman"/>
              </a:rPr>
              <a:t>Начальник</a:t>
            </a:r>
            <a:r>
              <a:rPr dirty="0" sz="1150" spc="455" b="1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служби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89843" y="10129011"/>
            <a:ext cx="16891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Валеитгіна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664527" y="9475978"/>
            <a:ext cx="140081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.Тілія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ПА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НФ</a:t>
            </a:r>
            <a:r>
              <a:rPr dirty="0" sz="1150" spc="-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ІЛО</a:t>
            </a:r>
            <a:r>
              <a:rPr dirty="0" sz="1150" spc="-1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В›t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6952" y="170687"/>
            <a:ext cx="445008" cy="61264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67174" y="10138076"/>
            <a:ext cx="140970" cy="24765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925"/>
              </a:lnSpc>
            </a:pPr>
            <a:r>
              <a:rPr dirty="0" sz="800" spc="-25">
                <a:latin typeface="Courier New"/>
                <a:cs typeface="Courier New"/>
              </a:rPr>
              <a:t>OZOO</a:t>
            </a:r>
            <a:endParaRPr sz="800">
              <a:latin typeface="Courier New"/>
              <a:cs typeface="Courier New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20695" y="10137647"/>
            <a:ext cx="1652016" cy="25298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57671" y="10314431"/>
            <a:ext cx="1749552" cy="19507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93724" y="812292"/>
            <a:ext cx="5868035" cy="2202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3970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 УКРАЇНИ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ЛІІtАРСЬКИХ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2065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48895" marR="42545">
              <a:lnSpc>
                <a:spcPts val="1300"/>
              </a:lnSpc>
              <a:spcBef>
                <a:spcPts val="1580"/>
              </a:spcBef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dls@dls.дov.ua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bttps://www.dls.дov.na,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22019" algn="l"/>
                <a:tab pos="2317750" algn="l"/>
                <a:tab pos="3136265" algn="l"/>
                <a:tab pos="4533900" algn="l"/>
                <a:tab pos="5835015" algn="l"/>
              </a:tabLst>
            </a:pPr>
            <a:r>
              <a:rPr dirty="0" u="sng" baseline="3968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На </a:t>
            </a:r>
            <a:r>
              <a:rPr dirty="0" baseline="1984" sz="2100" spc="-562">
                <a:latin typeface="Times New Roman"/>
                <a:cs typeface="Times New Roman"/>
              </a:rPr>
              <a:t>№</a:t>
            </a:r>
            <a:r>
              <a:rPr dirty="0" baseline="1984" sz="2100" spc="652">
                <a:latin typeface="Times New Roman"/>
                <a:cs typeface="Times New Roman"/>
              </a:rPr>
              <a:t>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marL="3154680" marR="5080" indent="-3810">
              <a:lnSpc>
                <a:spcPts val="1580"/>
              </a:lnSpc>
              <a:spcBef>
                <a:spcPts val="5"/>
              </a:spcBef>
              <a:tabLst>
                <a:tab pos="514159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74987" y="2982467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48730" y="3183635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36915" y="2982467"/>
            <a:ext cx="1191895" cy="62992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4445">
              <a:lnSpc>
                <a:spcPct val="98700"/>
              </a:lnSpc>
              <a:spcBef>
                <a:spcPts val="12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200" spc="75">
                <a:latin typeface="Times New Roman"/>
                <a:cs typeface="Times New Roman"/>
              </a:rPr>
              <a:t>засобів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23456" y="3787140"/>
            <a:ext cx="6040120" cy="453390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24530" marR="83820" indent="-635">
              <a:lnSpc>
                <a:spcPts val="1560"/>
              </a:lnSpc>
              <a:spcBef>
                <a:spcPts val="250"/>
              </a:spcBef>
              <a:tabLst>
                <a:tab pos="46786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921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РОЗПОРЯДЖЕИНЯ</a:t>
            </a:r>
            <a:endParaRPr sz="1400">
              <a:latin typeface="Times New Roman"/>
              <a:cs typeface="Times New Roman"/>
            </a:endParaRPr>
          </a:p>
          <a:p>
            <a:pPr algn="just" marL="372110">
              <a:lnSpc>
                <a:spcPts val="1645"/>
              </a:lnSpc>
              <a:spcBef>
                <a:spcPts val="1560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95900"/>
              </a:lnSpc>
              <a:spcBef>
                <a:spcPts val="3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заеобів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14.09.2005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територїі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N'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Украі'ни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25">
                <a:latin typeface="Times New Roman"/>
                <a:cs typeface="Times New Roman"/>
              </a:rPr>
              <a:t>N•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 Правил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утилізацїі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5798" y="8496300"/>
            <a:ext cx="56813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0840" algn="l"/>
                <a:tab pos="1360170" algn="l"/>
                <a:tab pos="1719580" algn="l"/>
                <a:tab pos="2506345" algn="l"/>
                <a:tab pos="3697604" algn="l"/>
                <a:tab pos="473392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40519" y="8289035"/>
            <a:ext cx="6012815" cy="6502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7780" marR="5080" indent="-5715">
              <a:lnSpc>
                <a:spcPts val="1630"/>
              </a:lnSpc>
              <a:spcBef>
                <a:spcPts val="195"/>
              </a:spcBef>
              <a:tabLst>
                <a:tab pos="332740" algn="l"/>
                <a:tab pos="788670" algn="l"/>
                <a:tab pos="2105025" algn="l"/>
                <a:tab pos="3365500" algn="l"/>
                <a:tab pos="4092575" algn="l"/>
                <a:tab pos="4852670" algn="l"/>
                <a:tab pos="522351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ts val="1565"/>
              </a:lnSpc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57520" y="8700515"/>
            <a:ext cx="5524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8550" algn="l"/>
                <a:tab pos="1771014" algn="l"/>
                <a:tab pos="3782695" algn="l"/>
              </a:tabLst>
            </a:pPr>
            <a:r>
              <a:rPr dirty="0" sz="1400" spc="-10">
                <a:latin typeface="Times New Roman"/>
                <a:cs typeface="Times New Roman"/>
              </a:rPr>
              <a:t>15.05.2026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134-01.1/02.0/06.25-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r>
              <a:rPr dirty="0" sz="1400">
                <a:latin typeface="Times New Roman"/>
                <a:cs typeface="Times New Roman"/>
              </a:rPr>
              <a:t>	138-01.1/02.0/06.25-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44792" y="8901683"/>
            <a:ext cx="6176010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3175">
              <a:lnSpc>
                <a:spcPct val="95700"/>
              </a:lnSpc>
              <a:spcBef>
                <a:spcPts val="170"/>
              </a:spcBef>
              <a:tabLst>
                <a:tab pos="4897755" algn="l"/>
                <a:tab pos="5410200" algn="l"/>
                <a:tab pos="5809615" algn="l"/>
              </a:tabLst>
            </a:pPr>
            <a:r>
              <a:rPr dirty="0" sz="1400">
                <a:latin typeface="Times New Roman"/>
                <a:cs typeface="Times New Roman"/>
              </a:rPr>
              <a:t>139-01.1/02.0/06.25-26,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5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Чернівецькій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інформаціі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Слідчого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поліціі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Чер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ец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70">
                <a:latin typeface="Times New Roman"/>
                <a:cs typeface="Times New Roman"/>
              </a:rPr>
              <a:t>/Аба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6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80861" y="9871202"/>
            <a:ext cx="2477135" cy="274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30"/>
              </a:lnSpc>
              <a:spcBef>
                <a:spcPts val="100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Держлікспужба</a:t>
            </a:r>
            <a:endParaRPr sz="750">
              <a:latin typeface="Times New Roman"/>
              <a:cs typeface="Times New Roman"/>
            </a:endParaRPr>
          </a:p>
          <a:p>
            <a:pPr marL="179070">
              <a:lnSpc>
                <a:spcPts val="113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№252-</a:t>
            </a:r>
            <a:r>
              <a:rPr dirty="0" sz="1000" spc="-110">
                <a:latin typeface="Lucida Sans Unicode"/>
                <a:cs typeface="Lucida Sans Unicode"/>
              </a:rPr>
              <a:t>001.2/002.0/17-</a:t>
            </a:r>
            <a:r>
              <a:rPr dirty="0" sz="1000" spc="-120">
                <a:latin typeface="Lucida Sans Unicode"/>
                <a:cs typeface="Lucida Sans Unicode"/>
              </a:rPr>
              <a:t>26</a:t>
            </a:r>
            <a:r>
              <a:rPr dirty="0" sz="1000" spc="-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15.05.2026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97795" y="9501123"/>
            <a:ext cx="1173480" cy="68707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294005" marR="5080" indent="-281940">
              <a:lnSpc>
                <a:spcPts val="980"/>
              </a:lnSpc>
              <a:spcBef>
                <a:spcPts val="315"/>
              </a:spcBef>
            </a:pPr>
            <a:r>
              <a:rPr dirty="0" sz="1000" spc="-20">
                <a:latin typeface="Times New Roman"/>
                <a:cs typeface="Times New Roman"/>
              </a:rPr>
              <a:t>лікарських</a:t>
            </a:r>
            <a:r>
              <a:rPr dirty="0" sz="1000" spc="-30">
                <a:latin typeface="Times New Roman"/>
                <a:cs typeface="Times New Roman"/>
              </a:rPr>
              <a:t> .засобів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08279">
              <a:lnSpc>
                <a:spcPts val="92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1605">
              <a:lnSpc>
                <a:spcPts val="100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5974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91650" y="10163555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№433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00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17.05.2026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197096" y="7607807"/>
            <a:ext cx="424180" cy="972819"/>
            <a:chOff x="4197096" y="7607807"/>
            <a:chExt cx="424180" cy="97281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83608" y="7607807"/>
              <a:ext cx="137160" cy="39014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97096" y="7997951"/>
              <a:ext cx="286512" cy="58216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010231" y="629411"/>
            <a:ext cx="6074410" cy="619506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5875" marR="31750" indent="-3810">
              <a:lnSpc>
                <a:spcPct val="96700"/>
              </a:lnSpc>
              <a:spcBef>
                <a:spcPts val="155"/>
              </a:spcBef>
            </a:pP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06.05.2026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447332026)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10">
                <a:latin typeface="Times New Roman"/>
                <a:cs typeface="Times New Roman"/>
              </a:rPr>
              <a:t>порушенням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іноземною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активной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</a:t>
            </a:r>
            <a:r>
              <a:rPr dirty="0" sz="1400" spc="-10">
                <a:latin typeface="Times New Roman"/>
                <a:cs typeface="Times New Roman"/>
              </a:rPr>
              <a:t>продукція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24765" marR="21590" indent="360045">
              <a:lnSpc>
                <a:spcPts val="1580"/>
              </a:lnSpc>
              <a:spcBef>
                <a:spcPts val="6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незареестрованих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офіційно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ввозилися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територію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algn="just" marL="26034" marR="35560" indent="367030">
              <a:lnSpc>
                <a:spcPts val="1610"/>
              </a:lnSpc>
              <a:spcBef>
                <a:spcPts val="5"/>
              </a:spcBef>
            </a:pPr>
            <a:r>
              <a:rPr dirty="0" sz="1400" spc="-1025">
                <a:latin typeface="Times New Roman"/>
                <a:cs typeface="Times New Roman"/>
              </a:rPr>
              <a:t>—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 spc="2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270630</a:t>
            </a:r>
            <a:r>
              <a:rPr dirty="0" sz="1400" spc="2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24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засобу</a:t>
            </a:r>
            <a:r>
              <a:rPr dirty="0" sz="1400" spc="2400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TYLOL</a:t>
            </a:r>
            <a:r>
              <a:rPr dirty="0" sz="850" spc="5" b="1">
                <a:latin typeface="Times New Roman"/>
                <a:cs typeface="Times New Roman"/>
              </a:rPr>
              <a:t>"</a:t>
            </a:r>
            <a:r>
              <a:rPr dirty="0" sz="1400" spc="5" b="1">
                <a:latin typeface="Times New Roman"/>
                <a:cs typeface="Times New Roman"/>
              </a:rPr>
              <a:t>HOT</a:t>
            </a:r>
            <a:r>
              <a:rPr dirty="0" sz="1400" spc="239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DAY,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500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spc="-120" b="1">
                <a:latin typeface="Times New Roman"/>
                <a:cs typeface="Times New Roman"/>
              </a:rPr>
              <a:t>mkg+330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mkg+2</a:t>
            </a:r>
            <a:r>
              <a:rPr dirty="0" sz="1400" spc="2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mg/20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g,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12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spc="-45" b="1">
                <a:latin typeface="Times New Roman"/>
                <a:cs typeface="Times New Roman"/>
              </a:rPr>
              <a:t>poget,</a:t>
            </a:r>
            <a:r>
              <a:rPr dirty="0" sz="1400" spc="165" b="1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виробництва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NOBEL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spc="-60" b="1">
                <a:latin typeface="Times New Roman"/>
                <a:cs typeface="Times New Roman"/>
              </a:rPr>
              <a:t>ILAЦ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SANAYII</a:t>
            </a:r>
            <a:endParaRPr sz="1400">
              <a:latin typeface="Times New Roman"/>
              <a:cs typeface="Times New Roman"/>
            </a:endParaRPr>
          </a:p>
          <a:p>
            <a:pPr algn="just" marL="30480">
              <a:lnSpc>
                <a:spcPts val="1565"/>
              </a:lnSpc>
            </a:pPr>
            <a:r>
              <a:rPr dirty="0" sz="1400" b="1">
                <a:latin typeface="Times New Roman"/>
                <a:cs typeface="Times New Roman"/>
              </a:rPr>
              <a:t>VE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TICARET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А.З.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Sancaklar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81100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DUZCE,</a:t>
            </a:r>
            <a:endParaRPr sz="1400">
              <a:latin typeface="Times New Roman"/>
              <a:cs typeface="Times New Roman"/>
            </a:endParaRPr>
          </a:p>
          <a:p>
            <a:pPr algn="just" marL="28575" marR="27305" indent="504825">
              <a:lnSpc>
                <a:spcPct val="96400"/>
              </a:lnSpc>
              <a:spcBef>
                <a:spcPts val="35"/>
              </a:spcBef>
              <a:buChar char="-"/>
              <a:tabLst>
                <a:tab pos="533400" algn="l"/>
              </a:tabLst>
            </a:pP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2405018050</a:t>
            </a:r>
            <a:r>
              <a:rPr dirty="0" sz="1400" spc="24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TADALAFIL</a:t>
            </a:r>
            <a:r>
              <a:rPr dirty="0" sz="1400" spc="23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BETA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mg </a:t>
            </a:r>
            <a:r>
              <a:rPr dirty="0" sz="1400" b="1">
                <a:latin typeface="Times New Roman"/>
                <a:cs typeface="Times New Roman"/>
              </a:rPr>
              <a:t>84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Filmtabletten,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Betapharm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Arzneimittel</a:t>
            </a:r>
            <a:r>
              <a:rPr dirty="0" sz="1400" spc="2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GmbH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Kobelweg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95, </a:t>
            </a:r>
            <a:r>
              <a:rPr dirty="0" sz="1400" b="1">
                <a:latin typeface="Times New Roman"/>
                <a:cs typeface="Times New Roman"/>
              </a:rPr>
              <a:t>86156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Augsburg,</a:t>
            </a:r>
            <a:endParaRPr sz="1400">
              <a:latin typeface="Times New Roman"/>
              <a:cs typeface="Times New Roman"/>
            </a:endParaRPr>
          </a:p>
          <a:p>
            <a:pPr marL="540385" indent="-149860">
              <a:lnSpc>
                <a:spcPts val="1535"/>
              </a:lnSpc>
              <a:buChar char="-"/>
              <a:tabLst>
                <a:tab pos="540385" algn="l"/>
              </a:tabLst>
            </a:pP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260128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SOLDESAM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0,2%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gocce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orali,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soluzione</a:t>
            </a:r>
            <a:endParaRPr sz="1400">
              <a:latin typeface="Times New Roman"/>
              <a:cs typeface="Times New Roman"/>
            </a:endParaRPr>
          </a:p>
          <a:p>
            <a:pPr marL="37465" marR="29845" indent="-3810">
              <a:lnSpc>
                <a:spcPts val="161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Flacone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ml,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Laboratorio</a:t>
            </a:r>
            <a:r>
              <a:rPr dirty="0" sz="1400" spc="1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farmacologico</a:t>
            </a:r>
            <a:r>
              <a:rPr dirty="0" sz="1400" spc="254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milanese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s.r.l.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via </a:t>
            </a:r>
            <a:r>
              <a:rPr dirty="0" sz="1400" spc="-10" b="1">
                <a:latin typeface="Times New Roman"/>
                <a:cs typeface="Times New Roman"/>
              </a:rPr>
              <a:t>monterosso,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273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21042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сагоппо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pertusella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(va).</a:t>
            </a:r>
            <a:endParaRPr sz="1400">
              <a:latin typeface="Times New Roman"/>
              <a:cs typeface="Times New Roman"/>
            </a:endParaRPr>
          </a:p>
          <a:p>
            <a:pPr marL="36830" indent="356870">
              <a:lnSpc>
                <a:spcPts val="1550"/>
              </a:lnSpc>
              <a:tabLst>
                <a:tab pos="1345565" algn="l"/>
                <a:tab pos="2802255" algn="l"/>
                <a:tab pos="3178175" algn="l"/>
                <a:tab pos="4238625" algn="l"/>
                <a:tab pos="524764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Суб'сктам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38735" marR="5080" indent="-1905">
              <a:lnSpc>
                <a:spcPct val="962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вказаних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зниіцення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знищенІ+я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marL="44450" marR="26034" indent="365125">
              <a:lnSpc>
                <a:spcPts val="1660"/>
              </a:lnSpc>
              <a:spcBef>
                <a:spcPts val="45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ДержЈіікслужби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marL="409575">
              <a:lnSpc>
                <a:spcPts val="1480"/>
              </a:lnSpc>
              <a:tabLst>
                <a:tab pos="3438525" algn="l"/>
              </a:tabLst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тягне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собоіо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51435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47840" y="6993635"/>
            <a:ext cx="4460240" cy="85788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75285" marR="982980" indent="-36322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82270">
              <a:lnSpc>
                <a:spcPts val="1550"/>
              </a:lnSpc>
              <a:tabLst>
                <a:tab pos="775335" algn="l"/>
                <a:tab pos="1868170" algn="l"/>
                <a:tab pos="2886075" algn="l"/>
                <a:tab pos="3462654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22225">
              <a:lnSpc>
                <a:spcPts val="1670"/>
              </a:lnSpc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41446" y="7402067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2592" y="7402067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26741" y="8218931"/>
            <a:ext cx="149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Заступник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4651" y="9241790"/>
            <a:ext cx="255460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0">
                <a:latin typeface="Times New Roman"/>
                <a:cs typeface="Times New Roman"/>
              </a:rPr>
              <a:t>Олена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ВЯЗОВСЬКА,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тел.(044)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422-55-</a:t>
            </a:r>
            <a:r>
              <a:rPr dirty="0" sz="1050">
                <a:latin typeface="Times New Roman"/>
                <a:cs typeface="Times New Roman"/>
              </a:rPr>
              <a:t>76</a:t>
            </a:r>
            <a:r>
              <a:rPr dirty="0" sz="1050" spc="-10">
                <a:latin typeface="Times New Roman"/>
                <a:cs typeface="Times New Roman"/>
              </a:rPr>
              <a:t> (127)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78169" y="8212835"/>
            <a:ext cx="12395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Tapac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ПPOHIB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1894" y="192023"/>
            <a:ext cx="463202" cy="633983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173243" y="2400300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978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80008" y="2397251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 h="0">
                <a:moveTo>
                  <a:pt x="0" y="0"/>
                </a:moveTo>
                <a:lnTo>
                  <a:pt x="1075726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393775" y="10116326"/>
            <a:ext cx="114300" cy="2381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50">
                <a:latin typeface="Lucida Sans Unicode"/>
                <a:cs typeface="Lucida Sans Unicode"/>
              </a:rPr>
              <a:t>002.0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32941" y="10116311"/>
            <a:ext cx="1648635" cy="24079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32132" y="10332719"/>
            <a:ext cx="1770531" cy="19202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2695" y="2252471"/>
            <a:ext cx="219411" cy="14630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97163" y="842771"/>
            <a:ext cx="5837555" cy="21856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81635" marR="452120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3</a:t>
            </a:r>
            <a:r>
              <a:rPr dirty="0" sz="1400" spc="1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5085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R="41910">
              <a:lnSpc>
                <a:spcPct val="100000"/>
              </a:lnSpc>
              <a:spcBef>
                <a:spcPts val="1575"/>
              </a:spcBef>
              <a:tabLst>
                <a:tab pos="5669280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220">
                <a:latin typeface="Times New Roman"/>
                <a:cs typeface="Times New Roman"/>
              </a:rPr>
              <a:t> </a:t>
            </a:r>
            <a:r>
              <a:rPr dirty="0" sz="1050" spc="-130">
                <a:latin typeface="Times New Roman"/>
                <a:cs typeface="Times New Roman"/>
              </a:rPr>
              <a:t>l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175">
                <a:latin typeface="Times New Roman"/>
                <a:cs typeface="Times New Roman"/>
              </a:rPr>
              <a:t>20—</a:t>
            </a:r>
            <a:r>
              <a:rPr dirty="0" sz="1050" spc="-60">
                <a:latin typeface="Times New Roman"/>
                <a:cs typeface="Times New Roman"/>
              </a:rPr>
              <a:t>A.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03115.</a:t>
            </a:r>
            <a:r>
              <a:rPr dirty="0" sz="1050" spc="-80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’шел/факс: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95">
                <a:latin typeface="Times New Roman"/>
                <a:cs typeface="Times New Roman"/>
              </a:rPr>
              <a:t>422—</a:t>
            </a:r>
            <a:r>
              <a:rPr dirty="0" sz="1050" spc="-70">
                <a:latin typeface="Times New Roman"/>
                <a:cs typeface="Times New Roman"/>
              </a:rPr>
              <a:t>55-</a:t>
            </a:r>
            <a:r>
              <a:rPr dirty="0" sz="1050" spc="-20">
                <a:latin typeface="Times New Roman"/>
                <a:cs typeface="Times New Roman"/>
              </a:rPr>
              <a:t>77,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 spc="-140">
                <a:latin typeface="Times New Roman"/>
                <a:cs typeface="Times New Roman"/>
              </a:rPr>
              <a:t>e—</a:t>
            </a:r>
            <a:r>
              <a:rPr dirty="0" sz="1050" spc="-60">
                <a:latin typeface="Times New Roman"/>
                <a:cs typeface="Times New Roman"/>
              </a:rPr>
              <a:t>mail: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dlsfidls</a:t>
            </a:r>
            <a:r>
              <a:rPr dirty="0" u="sng" sz="10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sz="1050" spc="-25">
                <a:latin typeface="Times New Roman"/>
                <a:cs typeface="Times New Roman"/>
              </a:rPr>
              <a:t>,</a:t>
            </a:r>
            <a:endParaRPr sz="1050">
              <a:latin typeface="Times New Roman"/>
              <a:cs typeface="Times New Roman"/>
            </a:endParaRPr>
          </a:p>
          <a:p>
            <a:pPr algn="ctr" marR="24765">
              <a:lnSpc>
                <a:spcPct val="100000"/>
              </a:lnSpc>
              <a:spcBef>
                <a:spcPts val="35"/>
              </a:spcBef>
            </a:pPr>
            <a:r>
              <a:rPr dirty="0" u="sng" sz="10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lltt</a:t>
            </a:r>
            <a:r>
              <a:rPr dirty="0" u="sng" sz="1000" spc="3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-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Si//xvW\¥'.d</a:t>
            </a:r>
            <a:r>
              <a:rPr dirty="0" u="sng" sz="1000" spc="-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1s.</a:t>
            </a:r>
            <a:r>
              <a:rPr dirty="0" u="sng" sz="1000" spc="3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С,ЦРПОУ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4051</a:t>
            </a:r>
            <a:r>
              <a:rPr dirty="0" sz="1000" spc="-7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781</a:t>
            </a:r>
            <a:r>
              <a:rPr dirty="0" sz="1000" spc="-10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5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000">
              <a:latin typeface="Times New Roman"/>
              <a:cs typeface="Times New Roman"/>
            </a:endParaRPr>
          </a:p>
          <a:p>
            <a:pPr marL="3123565" indent="-3175">
              <a:lnSpc>
                <a:spcPct val="100000"/>
              </a:lnSpc>
              <a:tabLst>
                <a:tab pos="4515485" algn="l"/>
                <a:tab pos="5810250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3130550" marR="5080" indent="-6985">
              <a:lnSpc>
                <a:spcPct val="100699"/>
              </a:lnSpc>
              <a:spcBef>
                <a:spcPts val="1600"/>
              </a:spcBef>
              <a:tabLst>
                <a:tab pos="5110480" algn="l"/>
              </a:tabLst>
            </a:pPr>
            <a:r>
              <a:rPr dirty="0" sz="1350" spc="60">
                <a:latin typeface="Times New Roman"/>
                <a:cs typeface="Times New Roman"/>
              </a:rPr>
              <a:t>Керівникаи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50381" y="3001009"/>
            <a:ext cx="13912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23767" y="3208528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15551" y="3001009"/>
            <a:ext cx="1177925" cy="6381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2540">
              <a:lnSpc>
                <a:spcPct val="98800"/>
              </a:lnSpc>
              <a:spcBef>
                <a:spcPts val="12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09277" y="3799331"/>
            <a:ext cx="6032500" cy="45199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20720" marR="98425" indent="-635">
              <a:lnSpc>
                <a:spcPts val="1630"/>
              </a:lnSpc>
              <a:spcBef>
                <a:spcPts val="195"/>
              </a:spcBef>
              <a:tabLst>
                <a:tab pos="467042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540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374650">
              <a:lnSpc>
                <a:spcPct val="100000"/>
              </a:lnSpc>
              <a:spcBef>
                <a:spcPts val="151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98900"/>
              </a:lnSpc>
              <a:spcBef>
                <a:spcPts val="2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про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 статей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40">
                <a:latin typeface="Times New Roman"/>
                <a:cs typeface="Times New Roman"/>
              </a:rPr>
              <a:t> 17,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затвердн‹еного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Мlністрів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N'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пугікту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Украі'ни,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 spc="90">
                <a:latin typeface="Times New Roman"/>
                <a:cs typeface="Times New Roman"/>
              </a:rPr>
              <a:t>22.ll</a:t>
            </a:r>
            <a:r>
              <a:rPr dirty="0" sz="1300" spc="-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.2011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N›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лlкарських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409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знищепня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66552" y="8490457"/>
            <a:ext cx="56629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2585" algn="l"/>
                <a:tab pos="1354455" algn="l"/>
                <a:tab pos="1710689" algn="l"/>
                <a:tab pos="2496820" algn="l"/>
                <a:tab pos="3684904" algn="l"/>
                <a:tab pos="4730750" algn="l"/>
              </a:tabLst>
            </a:pPr>
            <a:r>
              <a:rPr dirty="0" sz="1350" spc="-434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26235" y="8289290"/>
            <a:ext cx="6003925" cy="63373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3970" marR="5080" indent="-1905">
              <a:lnSpc>
                <a:spcPts val="1580"/>
              </a:lnSpc>
              <a:spcBef>
                <a:spcPts val="185"/>
              </a:spcBef>
              <a:tabLst>
                <a:tab pos="326390" algn="l"/>
                <a:tab pos="784860" algn="l"/>
                <a:tab pos="2103755" algn="l"/>
                <a:tab pos="3364229" algn="l"/>
                <a:tab pos="4094479" algn="l"/>
                <a:tab pos="4851400" algn="l"/>
                <a:tab pos="5219065" algn="l"/>
              </a:tabLst>
            </a:pPr>
            <a:r>
              <a:rPr dirty="0" sz="1350" spc="-25">
                <a:latin typeface="Times New Roman"/>
                <a:cs typeface="Times New Roman"/>
              </a:rPr>
              <a:t>N*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24130">
              <a:lnSpc>
                <a:spcPts val="1540"/>
              </a:lnSpc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43274" y="8691626"/>
            <a:ext cx="35115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7915" algn="l"/>
                <a:tab pos="1770380" algn="l"/>
              </a:tabLst>
            </a:pPr>
            <a:r>
              <a:rPr dirty="0" sz="1350" spc="-10">
                <a:latin typeface="Times New Roman"/>
                <a:cs typeface="Times New Roman"/>
              </a:rPr>
              <a:t>14.05.2026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Nc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0">
                <a:latin typeface="Times New Roman"/>
                <a:cs typeface="Times New Roman"/>
              </a:rPr>
              <a:t>123-01.1/02.0/06.25—</a:t>
            </a:r>
            <a:r>
              <a:rPr dirty="0" sz="1350" spc="-25">
                <a:latin typeface="Times New Roman"/>
                <a:cs typeface="Times New Roman"/>
              </a:rPr>
              <a:t>26,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12889" y="8700769"/>
            <a:ext cx="17373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057" sz="2025" spc="-150">
                <a:latin typeface="Times New Roman"/>
                <a:cs typeface="Times New Roman"/>
              </a:rPr>
              <a:t>124—</a:t>
            </a:r>
            <a:r>
              <a:rPr dirty="0" baseline="2057" sz="2025" spc="-112">
                <a:latin typeface="Times New Roman"/>
                <a:cs typeface="Times New Roman"/>
              </a:rPr>
              <a:t>01.1/02.0/06.25—</a:t>
            </a:r>
            <a:r>
              <a:rPr dirty="0" baseline="2057" sz="2025" spc="-37">
                <a:latin typeface="Times New Roman"/>
                <a:cs typeface="Times New Roman"/>
              </a:rPr>
              <a:t>2</a:t>
            </a:r>
            <a:r>
              <a:rPr dirty="0" sz="1350" spc="-25">
                <a:latin typeface="Times New Roman"/>
                <a:cs typeface="Times New Roman"/>
              </a:rPr>
              <a:t>6,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26055" y="8898890"/>
            <a:ext cx="6021705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>
              <a:lnSpc>
                <a:spcPts val="1614"/>
              </a:lnSpc>
              <a:spcBef>
                <a:spcPts val="100"/>
              </a:spcBef>
              <a:tabLst>
                <a:tab pos="1937385" algn="l"/>
                <a:tab pos="3800475" algn="l"/>
                <a:tab pos="4210685" algn="l"/>
                <a:tab pos="5194300" algn="l"/>
                <a:tab pos="5944235" algn="l"/>
              </a:tabLst>
            </a:pPr>
            <a:r>
              <a:rPr dirty="0" sz="1350">
                <a:latin typeface="Times New Roman"/>
                <a:cs typeface="Times New Roman"/>
              </a:rPr>
              <a:t>125-01.1/02.0/06.25-</a:t>
            </a:r>
            <a:r>
              <a:rPr dirty="0" sz="1350" spc="-25">
                <a:latin typeface="Times New Roman"/>
                <a:cs typeface="Times New Roman"/>
              </a:rPr>
              <a:t>26,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0">
                <a:latin typeface="Times New Roman"/>
                <a:cs typeface="Times New Roman"/>
              </a:rPr>
              <a:t>126-01.1/02.0/06.25—</a:t>
            </a:r>
            <a:r>
              <a:rPr dirty="0" sz="1350" spc="-25">
                <a:latin typeface="Times New Roman"/>
                <a:cs typeface="Times New Roman"/>
              </a:rPr>
              <a:t>26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Державної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служби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ts val="1555"/>
              </a:lnSpc>
              <a:tabLst>
                <a:tab pos="958850" algn="l"/>
                <a:tab pos="2747645" algn="l"/>
                <a:tab pos="4107815" algn="l"/>
                <a:tab pos="4319905" algn="l"/>
                <a:tab pos="5419725" algn="l"/>
              </a:tabLst>
            </a:pPr>
            <a:r>
              <a:rPr dirty="0" sz="1300" spc="-10">
                <a:latin typeface="Times New Roman"/>
                <a:cs typeface="Times New Roman"/>
              </a:rPr>
              <a:t>лікарських</a:t>
            </a:r>
            <a:r>
              <a:rPr dirty="0" sz="1300">
                <a:latin typeface="Times New Roman"/>
                <a:cs typeface="Times New Roman"/>
              </a:rPr>
              <a:t>	засобів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контролю</a:t>
            </a:r>
            <a:r>
              <a:rPr dirty="0" sz="1300">
                <a:latin typeface="Times New Roman"/>
                <a:cs typeface="Times New Roman"/>
              </a:rPr>
              <a:t>	за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наркотиками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у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Чернівецькій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області,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31142" y="9301226"/>
            <a:ext cx="49891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51070" algn="l"/>
              </a:tabLst>
            </a:pPr>
            <a:r>
              <a:rPr dirty="0" sz="1350">
                <a:latin typeface="Times New Roman"/>
                <a:cs typeface="Times New Roman"/>
              </a:rPr>
              <a:t>інформаціl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Слідчого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Н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іон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31232" y="9322561"/>
            <a:ext cx="5708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 i="1">
                <a:latin typeface="Times New Roman"/>
                <a:cs typeface="Times New Roman"/>
              </a:rPr>
              <a:t>рщіцtі,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88900" y="9846817"/>
            <a:ext cx="248094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6055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№253-</a:t>
            </a:r>
            <a:r>
              <a:rPr dirty="0" sz="1000" spc="-110">
                <a:latin typeface="Lucida Sans Unicode"/>
                <a:cs typeface="Lucida Sans Unicode"/>
              </a:rPr>
              <a:t>001.2/002.0/17-</a:t>
            </a:r>
            <a:r>
              <a:rPr dirty="0" sz="1000" spc="-120">
                <a:latin typeface="Lucida Sans Unicode"/>
                <a:cs typeface="Lucida Sans Unicode"/>
              </a:rPr>
              <a:t>26</a:t>
            </a:r>
            <a:r>
              <a:rPr dirty="0" sz="1000" spc="-5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1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15.05.2026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56898" y="9519411"/>
            <a:ext cx="1287145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309245" marR="106045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23520">
              <a:lnSpc>
                <a:spcPts val="92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5748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635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35">
                <a:latin typeface="Times New Roman"/>
                <a:cs typeface="Times New Roman"/>
              </a:rPr>
              <a:t>№434,'02.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46320" y="8467343"/>
            <a:ext cx="169163" cy="47091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98264" y="8353043"/>
            <a:ext cx="118872" cy="36575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87467" y="7626095"/>
            <a:ext cx="269748" cy="37490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51376" y="9372600"/>
            <a:ext cx="91439" cy="26974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34255" y="8929116"/>
            <a:ext cx="507491" cy="23774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92040" y="9368028"/>
            <a:ext cx="59436" cy="23774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50398" y="684529"/>
            <a:ext cx="6073775" cy="77704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5240" marR="44450" indent="-3175">
              <a:lnSpc>
                <a:spcPct val="996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Чергіівецькій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06.05.2026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45" i="1">
                <a:latin typeface="Times New Roman"/>
                <a:cs typeface="Times New Roman"/>
              </a:rPr>
              <a:t>N•.•</a:t>
            </a:r>
            <a:r>
              <a:rPr dirty="0" sz="1350" spc="44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447332026)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60">
                <a:latin typeface="Times New Roman"/>
                <a:cs typeface="Times New Roman"/>
              </a:rPr>
              <a:t>об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iry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8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8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30">
                <a:latin typeface="Times New Roman"/>
                <a:cs typeface="Times New Roman"/>
              </a:rPr>
              <a:t>активной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здоров'іо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2860" marR="43815" indent="358140">
              <a:lnSpc>
                <a:spcPts val="1580"/>
              </a:lnSpc>
              <a:spcBef>
                <a:spcPts val="5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незаресстрованих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ввозилися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26670" marR="36195" indent="506730">
              <a:lnSpc>
                <a:spcPts val="1620"/>
              </a:lnSpc>
              <a:spcBef>
                <a:spcPts val="50"/>
              </a:spcBef>
              <a:buChar char="-"/>
              <a:tabLst>
                <a:tab pos="533400" algn="l"/>
              </a:tabLst>
            </a:pP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01261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SAB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SIMPLEX“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69,19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mg/ml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Suspension </a:t>
            </a:r>
            <a:r>
              <a:rPr dirty="0" sz="1350" spc="20" b="1">
                <a:latin typeface="Times New Roman"/>
                <a:cs typeface="Times New Roman"/>
              </a:rPr>
              <a:t>zum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Einnehmen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Simeticon,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30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ml,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виробництва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20" b="1">
                <a:latin typeface="Times New Roman"/>
                <a:cs typeface="Times New Roman"/>
              </a:rPr>
              <a:t>Delpharm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Orlèans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5,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avenue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de </a:t>
            </a:r>
            <a:r>
              <a:rPr dirty="0" sz="1350" spc="55">
                <a:latin typeface="Times New Roman"/>
                <a:cs typeface="Times New Roman"/>
              </a:rPr>
              <a:t>Concyr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4507a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Orlèans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Cedex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Frankreich;</a:t>
            </a:r>
            <a:endParaRPr sz="1350">
              <a:latin typeface="Times New Roman"/>
              <a:cs typeface="Times New Roman"/>
            </a:endParaRPr>
          </a:p>
          <a:p>
            <a:pPr algn="just" marL="534035" indent="-146685">
              <a:lnSpc>
                <a:spcPts val="1510"/>
              </a:lnSpc>
              <a:buChar char="-"/>
              <a:tabLst>
                <a:tab pos="534035" algn="l"/>
              </a:tabLst>
            </a:pPr>
            <a:r>
              <a:rPr dirty="0" sz="1350">
                <a:latin typeface="Times New Roman"/>
                <a:cs typeface="Times New Roman"/>
              </a:rPr>
              <a:t>cepii’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16515423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ESCITALOPRAM</a:t>
            </a:r>
            <a:r>
              <a:rPr dirty="0" sz="1350" spc="26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AbZ</a:t>
            </a:r>
            <a:r>
              <a:rPr dirty="0" sz="1350" spc="16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20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mg</a:t>
            </a:r>
            <a:endParaRPr sz="1350">
              <a:latin typeface="Times New Roman"/>
              <a:cs typeface="Times New Roman"/>
            </a:endParaRPr>
          </a:p>
          <a:p>
            <a:pPr algn="just" marL="26034" marR="28575" indent="2540">
              <a:lnSpc>
                <a:spcPts val="1660"/>
              </a:lnSpc>
            </a:pPr>
            <a:r>
              <a:rPr dirty="0" sz="1350" b="1">
                <a:latin typeface="Times New Roman"/>
                <a:cs typeface="Times New Roman"/>
              </a:rPr>
              <a:t>FilmtaЫetten,</a:t>
            </a:r>
            <a:r>
              <a:rPr dirty="0" sz="1350" spc="24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100,</a:t>
            </a:r>
            <a:r>
              <a:rPr dirty="0" sz="1350" spc="22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Merckle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65">
                <a:latin typeface="Times New Roman"/>
                <a:cs typeface="Times New Roman"/>
              </a:rPr>
              <a:t>GmbH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Ludwig-MercШe-</a:t>
            </a:r>
            <a:r>
              <a:rPr dirty="0" sz="1350" spc="-20">
                <a:latin typeface="Times New Roman"/>
                <a:cs typeface="Times New Roman"/>
              </a:rPr>
              <a:t>Str.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89143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Blaubeuren;</a:t>
            </a:r>
            <a:endParaRPr sz="1350">
              <a:latin typeface="Times New Roman"/>
              <a:cs typeface="Times New Roman"/>
            </a:endParaRPr>
          </a:p>
          <a:p>
            <a:pPr algn="just" marL="538480" indent="-146685">
              <a:lnSpc>
                <a:spcPts val="1480"/>
              </a:lnSpc>
              <a:buChar char="-"/>
              <a:tabLst>
                <a:tab pos="538480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26046T5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EZETIMIB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ARASTO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mg</a:t>
            </a:r>
            <a:r>
              <a:rPr dirty="0" sz="1350" spc="40">
                <a:latin typeface="Times New Roman"/>
                <a:cs typeface="Times New Roman"/>
              </a:rPr>
              <a:t> Tabletten,</a:t>
            </a:r>
            <a:endParaRPr sz="1350">
              <a:latin typeface="Times New Roman"/>
              <a:cs typeface="Times New Roman"/>
            </a:endParaRPr>
          </a:p>
          <a:p>
            <a:pPr algn="just" marL="33020" marR="32384" indent="25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№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50,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Laboratorios</a:t>
            </a:r>
            <a:r>
              <a:rPr dirty="0" sz="1350" spc="14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Medicamentos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Internacionales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Ѕ.А.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Calle </a:t>
            </a:r>
            <a:r>
              <a:rPr dirty="0" sz="1350" b="1">
                <a:latin typeface="Times New Roman"/>
                <a:cs typeface="Times New Roman"/>
              </a:rPr>
              <a:t>Solana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26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28850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Тоггејоп</a:t>
            </a:r>
            <a:r>
              <a:rPr dirty="0" sz="1350" spc="2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de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Ardoz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(Madrid)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Spanien;</a:t>
            </a:r>
            <a:endParaRPr sz="1350">
              <a:latin typeface="Times New Roman"/>
              <a:cs typeface="Times New Roman"/>
            </a:endParaRPr>
          </a:p>
          <a:p>
            <a:pPr marL="543560">
              <a:lnSpc>
                <a:spcPts val="1550"/>
              </a:lnSpc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TN47017H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TOLPERISON-HCI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DURA*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50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</a:t>
            </a:r>
            <a:endParaRPr sz="1350">
              <a:latin typeface="Times New Roman"/>
              <a:cs typeface="Times New Roman"/>
            </a:endParaRPr>
          </a:p>
          <a:p>
            <a:pPr algn="just" marL="40640" marR="26034" indent="-3175">
              <a:lnSpc>
                <a:spcPts val="1580"/>
              </a:lnSpc>
              <a:spcBef>
                <a:spcPts val="90"/>
              </a:spcBef>
            </a:pPr>
            <a:r>
              <a:rPr dirty="0" sz="1350" b="1">
                <a:latin typeface="Times New Roman"/>
                <a:cs typeface="Times New Roman"/>
              </a:rPr>
              <a:t>FilmtaЫetten,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№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96,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Mylan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Germany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GmbH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Lйtticher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Strabe </a:t>
            </a:r>
            <a:r>
              <a:rPr dirty="0" sz="1350" b="1">
                <a:latin typeface="Times New Roman"/>
                <a:cs typeface="Times New Roman"/>
              </a:rPr>
              <a:t>5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53842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Troisdorf.</a:t>
            </a:r>
            <a:endParaRPr sz="1350">
              <a:latin typeface="Times New Roman"/>
              <a:cs typeface="Times New Roman"/>
            </a:endParaRPr>
          </a:p>
          <a:p>
            <a:pPr algn="just" marL="41275" marR="23495" indent="360045">
              <a:lnSpc>
                <a:spcPts val="162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46990" marR="10160" indent="-3175">
              <a:lnSpc>
                <a:spcPts val="158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45085" marR="12065" indent="3175">
              <a:lnSpc>
                <a:spcPts val="162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направили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50165" marR="40640" indent="358775">
              <a:lnSpc>
                <a:spcPts val="155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53975" marR="5080" indent="355600">
              <a:lnSpc>
                <a:spcPts val="1580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marL="418465" marR="2567940" indent="-366395">
              <a:lnSpc>
                <a:spcPct val="100000"/>
              </a:lnSpc>
              <a:spcBef>
                <a:spcPts val="1505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53340" marR="22860" indent="360680">
              <a:lnSpc>
                <a:spcPts val="1550"/>
              </a:lnSpc>
              <a:spcBef>
                <a:spcPts val="75"/>
              </a:spcBef>
              <a:tabLst>
                <a:tab pos="808990" algn="l"/>
                <a:tab pos="1905635" algn="l"/>
                <a:tab pos="2922905" algn="l"/>
                <a:tab pos="3495675" algn="l"/>
                <a:tab pos="3585210" algn="l"/>
                <a:tab pos="3853815" algn="l"/>
                <a:tab pos="4639945" algn="l"/>
                <a:tab pos="541655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Mi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 України».</a:t>
            </a:r>
            <a:r>
              <a:rPr dirty="0" sz="1350">
                <a:latin typeface="Times New Roman"/>
                <a:cs typeface="Times New Roman"/>
              </a:rPr>
              <a:t>					</a:t>
            </a:r>
            <a:r>
              <a:rPr dirty="0" sz="1350" spc="-50">
                <a:solidFill>
                  <a:srgbClr val="777777"/>
                </a:solidFill>
                <a:latin typeface="Times New Roman"/>
                <a:cs typeface="Times New Roman"/>
              </a:rPr>
              <a:t>/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2759" y="8836406"/>
            <a:ext cx="15068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40">
                <a:latin typeface="Courier New"/>
                <a:cs typeface="Courier New"/>
              </a:rPr>
              <a:t>ЗаступникГолови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89259" y="9438640"/>
            <a:ext cx="25546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120">
                <a:latin typeface="Times New Roman"/>
                <a:cs typeface="Times New Roman"/>
              </a:rPr>
              <a:t>В</a:t>
            </a:r>
            <a:r>
              <a:rPr dirty="0" sz="1000" spc="-135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ЯЗОВС</a:t>
            </a:r>
            <a:r>
              <a:rPr dirty="0" sz="1000" spc="-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bKA,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422-51-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45">
                <a:solidFill>
                  <a:srgbClr val="DBDBDB"/>
                </a:solidFill>
                <a:latin typeface="Times New Roman"/>
                <a:cs typeface="Times New Roman"/>
              </a:rPr>
              <a:t>(</a:t>
            </a:r>
            <a:r>
              <a:rPr dirty="0" sz="1000" spc="-130">
                <a:solidFill>
                  <a:srgbClr val="DBDBDB"/>
                </a:solidFill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11408" y="8859265"/>
            <a:ext cx="12357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Tapac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0791" y="112775"/>
            <a:ext cx="448056" cy="61264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2280" y="9244583"/>
            <a:ext cx="51816" cy="6095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69464" y="10079735"/>
            <a:ext cx="1868424" cy="2590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31735" y="9238488"/>
            <a:ext cx="73151" cy="5791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80759" y="10082783"/>
            <a:ext cx="1423415" cy="2286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11367" y="9229343"/>
            <a:ext cx="1895856" cy="23774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370858" y="751331"/>
            <a:ext cx="580390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8415">
              <a:lnSpc>
                <a:spcPts val="163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ДЕРЖАВПА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794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КОПТРОЛІО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985">
              <a:lnSpc>
                <a:spcPts val="165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320"/>
              </a:lnSpc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(044)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77.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dlsfidls.яov.ua</a:t>
            </a:r>
            <a:r>
              <a:rPr dirty="0" sz="1150" spc="-10">
                <a:latin typeface="Times New Roman"/>
                <a:cs typeface="Times New Roman"/>
              </a:rPr>
              <a:t>.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https://www.dls.яov.na,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7563" y="2092452"/>
            <a:ext cx="23437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3045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69103" y="2072893"/>
            <a:ext cx="272986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7955" algn="l"/>
                <a:tab pos="2716530" algn="l"/>
              </a:tabLst>
            </a:pPr>
            <a:r>
              <a:rPr dirty="0" sz="1650">
                <a:latin typeface="Courier New"/>
                <a:cs typeface="Courier New"/>
              </a:rPr>
              <a:t>HaNe</a:t>
            </a:r>
            <a:r>
              <a:rPr dirty="0" sz="1650" spc="-32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79452" y="2510028"/>
            <a:ext cx="2729230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5875" marR="5080" indent="-3810">
              <a:lnSpc>
                <a:spcPts val="1610"/>
              </a:lnSpc>
              <a:spcBef>
                <a:spcPts val="210"/>
              </a:spcBef>
              <a:tabLst>
                <a:tab pos="2002789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18827" y="2918459"/>
            <a:ext cx="14058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95618" y="3119628"/>
            <a:ext cx="9137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83803" y="2918459"/>
            <a:ext cx="1191895" cy="6381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1905">
              <a:lnSpc>
                <a:spcPct val="93600"/>
              </a:lnSpc>
              <a:spcBef>
                <a:spcPts val="204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67296" y="3723131"/>
            <a:ext cx="6043930" cy="50272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7705" marR="88265" indent="-635">
              <a:lnSpc>
                <a:spcPts val="1580"/>
              </a:lnSpc>
              <a:spcBef>
                <a:spcPts val="235"/>
              </a:spcBef>
              <a:tabLst>
                <a:tab pos="46786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Держлікслужбм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4769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6957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22225" indent="635">
              <a:lnSpc>
                <a:spcPct val="110000"/>
              </a:lnSpc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здійснения</a:t>
            </a:r>
            <a:endParaRPr sz="1400">
              <a:latin typeface="Times New Roman"/>
              <a:cs typeface="Times New Roman"/>
            </a:endParaRPr>
          </a:p>
          <a:p>
            <a:pPr algn="just" marL="19685" marR="5080" indent="-3810">
              <a:lnSpc>
                <a:spcPct val="1103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кон'гролю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утилізацїі 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86711" y="8730995"/>
            <a:ext cx="6020435" cy="7239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 indent="635">
              <a:lnSpc>
                <a:spcPct val="109300"/>
              </a:lnSpc>
              <a:spcBef>
                <a:spcPts val="85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04408" y="9215628"/>
            <a:ext cx="35128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7440" algn="l"/>
                <a:tab pos="1771014" algn="l"/>
              </a:tabLst>
            </a:pPr>
            <a:r>
              <a:rPr dirty="0" sz="1400" spc="-10">
                <a:latin typeface="Times New Roman"/>
                <a:cs typeface="Times New Roman"/>
              </a:rPr>
              <a:t>15.05.2026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370" i="1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140-01.1/02.0/06.25-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42989" y="9825481"/>
            <a:ext cx="2487295" cy="267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05"/>
              </a:lnSpc>
              <a:spcBef>
                <a:spcPts val="100"/>
              </a:spcBef>
            </a:pPr>
            <a:r>
              <a:rPr dirty="0" sz="750" spc="-35">
                <a:latin typeface="Times New Roman"/>
                <a:cs typeface="Times New Roman"/>
              </a:rPr>
              <a:t>M2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Держліксяужба</a:t>
            </a:r>
            <a:endParaRPr sz="750">
              <a:latin typeface="Times New Roman"/>
              <a:cs typeface="Times New Roman"/>
            </a:endParaRPr>
          </a:p>
          <a:p>
            <a:pPr marL="179070">
              <a:lnSpc>
                <a:spcPts val="110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№254-</a:t>
            </a:r>
            <a:r>
              <a:rPr dirty="0" sz="1000" spc="-110">
                <a:latin typeface="Lucida Sans Unicode"/>
                <a:cs typeface="Lucida Sans Unicode"/>
              </a:rPr>
              <a:t>001.2/002.0/17-</a:t>
            </a:r>
            <a:r>
              <a:rPr dirty="0" sz="1000" spc="-120">
                <a:latin typeface="Lucida Sans Unicode"/>
                <a:cs typeface="Lucida Sans Unicode"/>
              </a:rPr>
              <a:t>26</a:t>
            </a:r>
            <a:r>
              <a:rPr dirty="0" sz="1000" spc="2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15.05.2026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84577" y="9138157"/>
            <a:ext cx="9398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latin typeface="Times New Roman"/>
                <a:cs typeface="Times New Roman"/>
              </a:rPr>
              <a:t>6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85375" y="9412985"/>
            <a:ext cx="1160780" cy="68199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162560" marR="104775" indent="77470">
              <a:lnSpc>
                <a:spcPct val="90300"/>
              </a:lnSpc>
              <a:spcBef>
                <a:spcPts val="210"/>
              </a:spcBef>
            </a:pPr>
            <a:r>
              <a:rPr dirty="0" sz="950">
                <a:latin typeface="Times New Roman"/>
                <a:cs typeface="Times New Roman"/>
              </a:rPr>
              <a:t>контролю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за </a:t>
            </a:r>
            <a:r>
              <a:rPr dirty="0" sz="1000" spc="-10">
                <a:latin typeface="Times New Roman"/>
                <a:cs typeface="Times New Roman"/>
              </a:rPr>
              <a:t>нар</a:t>
            </a:r>
            <a:r>
              <a:rPr dirty="0" baseline="2777" sz="1500" spc="-15">
                <a:latin typeface="Times New Roman"/>
                <a:cs typeface="Times New Roman"/>
              </a:rPr>
              <a:t>котиками</a:t>
            </a:r>
            <a:r>
              <a:rPr dirty="0" baseline="2777" sz="1500" spc="44">
                <a:latin typeface="Times New Roman"/>
                <a:cs typeface="Times New Roman"/>
              </a:rPr>
              <a:t> </a:t>
            </a:r>
            <a:r>
              <a:rPr dirty="0" baseline="2777" sz="1500" spc="-75">
                <a:latin typeface="Times New Roman"/>
                <a:cs typeface="Times New Roman"/>
              </a:rPr>
              <a:t>у</a:t>
            </a:r>
            <a:r>
              <a:rPr dirty="0" baseline="2777" sz="1500" spc="-15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Кір</a:t>
            </a:r>
            <a:r>
              <a:rPr dirty="0" baseline="5847" sz="1425" spc="-15">
                <a:latin typeface="Times New Roman"/>
                <a:cs typeface="Times New Roman"/>
              </a:rPr>
              <a:t>овоградській</a:t>
            </a:r>
            <a:endParaRPr baseline="5847" sz="1425">
              <a:latin typeface="Times New Roman"/>
              <a:cs typeface="Times New Roman"/>
            </a:endParaRPr>
          </a:p>
          <a:p>
            <a:pPr algn="ctr" marL="198755">
              <a:lnSpc>
                <a:spcPts val="9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dirty="0" sz="800" spc="-50">
                <a:latin typeface="Times New Roman"/>
                <a:cs typeface="Times New Roman"/>
              </a:rPr>
              <a:t>N*435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вЈ</a:t>
            </a:r>
            <a:r>
              <a:rPr dirty="0" sz="800" spc="3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17.05,.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9247" y="8208264"/>
            <a:ext cx="1069848" cy="144170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82616" y="601980"/>
            <a:ext cx="6075045" cy="66370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3970" marR="33655" indent="-1905">
              <a:lnSpc>
                <a:spcPct val="1108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143-01.1/02.0/06.25-26,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145-01.1/02.0/06.25-26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Чернівецькій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області, інформаціі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Слідчого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управління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поліцїі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Чернівецькій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06.05.2026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447332026)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1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1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Украіни,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метою активної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-20">
                <a:latin typeface="Times New Roman"/>
                <a:cs typeface="Times New Roman"/>
              </a:rPr>
              <a:t> поширенню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шляхи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якіеть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23495" marR="38100" indent="359410">
              <a:lnSpc>
                <a:spcPct val="108600"/>
              </a:lnSpc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D937842, </a:t>
            </a:r>
            <a:r>
              <a:rPr dirty="0" sz="1400" b="1">
                <a:latin typeface="Times New Roman"/>
                <a:cs typeface="Times New Roman"/>
              </a:rPr>
              <a:t>D953167,</a:t>
            </a:r>
            <a:r>
              <a:rPr dirty="0" sz="1400" spc="42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D953182,</a:t>
            </a:r>
            <a:r>
              <a:rPr dirty="0" sz="1400" spc="42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D871349D</a:t>
            </a:r>
            <a:r>
              <a:rPr dirty="0" sz="1400" spc="42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незареестрованого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засобу </a:t>
            </a:r>
            <a:r>
              <a:rPr dirty="0" sz="1400" b="1">
                <a:latin typeface="Times New Roman"/>
                <a:cs typeface="Times New Roman"/>
              </a:rPr>
              <a:t>MOUNJARO"</a:t>
            </a:r>
            <a:r>
              <a:rPr dirty="0" sz="1400" spc="15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KWIKPEN“</a:t>
            </a:r>
            <a:r>
              <a:rPr dirty="0" sz="1400" spc="2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10</a:t>
            </a:r>
            <a:r>
              <a:rPr dirty="0" sz="1400" spc="14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mg/dosa,</a:t>
            </a:r>
            <a:r>
              <a:rPr dirty="0" sz="1400" spc="17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soluzione</a:t>
            </a:r>
            <a:r>
              <a:rPr dirty="0" sz="1400" spc="18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iniettabile</a:t>
            </a:r>
            <a:r>
              <a:rPr dirty="0" sz="1400" spc="19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in</a:t>
            </a:r>
            <a:r>
              <a:rPr dirty="0" sz="1400" spc="17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реппа </a:t>
            </a:r>
            <a:r>
              <a:rPr dirty="0" sz="1400" b="1">
                <a:latin typeface="Times New Roman"/>
                <a:cs typeface="Times New Roman"/>
              </a:rPr>
              <a:t>preriempita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peпna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(4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dosi),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Eli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Lilly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Italia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S.p.A.,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Via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Gramsci</a:t>
            </a:r>
            <a:endParaRPr sz="1400">
              <a:latin typeface="Times New Roman"/>
              <a:cs typeface="Times New Roman"/>
            </a:endParaRPr>
          </a:p>
          <a:p>
            <a:pPr algn="just" marL="24765" marR="25400" indent="1905">
              <a:lnSpc>
                <a:spcPct val="111400"/>
              </a:lnSpc>
              <a:spcBef>
                <a:spcPts val="45"/>
              </a:spcBef>
            </a:pPr>
            <a:r>
              <a:rPr dirty="0" sz="1400" b="1">
                <a:latin typeface="Times New Roman"/>
                <a:cs typeface="Times New Roman"/>
              </a:rPr>
              <a:t>731/733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50019,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Sesto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Fiorentino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Firenze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(FI),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Italia,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ввозився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 spc="-110">
                <a:latin typeface="Times New Roman"/>
                <a:cs typeface="Times New Roman"/>
              </a:rPr>
              <a:t>ТGрИторію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9209" indent="35687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30480" marR="10160" indent="-1905">
              <a:lnSpc>
                <a:spcPct val="11050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засобу, </a:t>
            </a:r>
            <a:r>
              <a:rPr dirty="0" sz="1400">
                <a:latin typeface="Times New Roman"/>
                <a:cs typeface="Times New Roman"/>
              </a:rPr>
              <a:t>вікити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поверненпя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39370" marR="31750" indent="358775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>
                <a:latin typeface="Times New Roman"/>
                <a:cs typeface="Times New Roman"/>
              </a:rPr>
              <a:t> даного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46355" marR="5080" indent="355600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5738" y="7456931"/>
            <a:ext cx="446024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8460" marR="986155" indent="-36576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9410">
              <a:lnSpc>
                <a:spcPts val="1870"/>
              </a:lnSpc>
              <a:tabLst>
                <a:tab pos="774700" algn="l"/>
                <a:tab pos="1870710" algn="l"/>
                <a:tab pos="2888615" algn="l"/>
                <a:tab pos="3462654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Украіни».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12134" y="7938515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90233" y="7938515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7429" y="8883395"/>
            <a:ext cx="14960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Заступник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5186" y="9397491"/>
            <a:ext cx="25527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Олена ВЯЗОВСЬКА,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48857" y="8877300"/>
            <a:ext cx="12395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Tapac ПPOHIB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2026-05-18T12:48:41Z</dcterms:created>
  <dcterms:modified xsi:type="dcterms:W3CDTF">2026-05-18T12:48:41Z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2026-05-18T00:00:00Z</vt:filetime>
  </property>
  <property fmtid="{D5CDD505-2E9C-101B-9397-08002B2CF9AE}" pid="4" name="LastSaved">
    <vt:filetime>2026-05-18T00:00:00Z</vt:filetime>
  </property>
  <property fmtid="{D5CDD505-2E9C-101B-9397-08002B2CF9AE}" pid="5" name="Producer">
    <vt:lpwstr>iLovePDF</vt:lpwstr>
  </property>
</Properties>
</file>