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pn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jpg"/><Relationship Id="rId9" Type="http://schemas.openxmlformats.org/officeDocument/2006/relationships/image" Target="../media/image8.jpg"/><Relationship Id="rId10" Type="http://schemas.openxmlformats.org/officeDocument/2006/relationships/hyperlink" Target="http://www.dls.gov.us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Relationship Id="rId3" Type="http://schemas.openxmlformats.org/officeDocument/2006/relationships/image" Target="../media/image10.jpg"/><Relationship Id="rId4" Type="http://schemas.openxmlformats.org/officeDocument/2006/relationships/image" Target="../media/image11.png"/><Relationship Id="rId5" Type="http://schemas.openxmlformats.org/officeDocument/2006/relationships/image" Target="../media/image1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jpg"/><Relationship Id="rId4" Type="http://schemas.openxmlformats.org/officeDocument/2006/relationships/image" Target="../media/image16.png"/><Relationship Id="rId5" Type="http://schemas.openxmlformats.org/officeDocument/2006/relationships/hyperlink" Target="http://www.dls.boy.n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28927" y="2186939"/>
            <a:ext cx="1149350" cy="0"/>
          </a:xfrm>
          <a:custGeom>
            <a:avLst/>
            <a:gdLst/>
            <a:ahLst/>
            <a:cxnLst/>
            <a:rect l="l" t="t" r="r" b="b"/>
            <a:pathLst>
              <a:path w="1149350" h="0">
                <a:moveTo>
                  <a:pt x="0" y="0"/>
                </a:moveTo>
                <a:lnTo>
                  <a:pt x="1149096" y="0"/>
                </a:lnTo>
              </a:path>
            </a:pathLst>
          </a:custGeom>
          <a:ln w="9144">
            <a:solidFill>
              <a:srgbClr val="0F0C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697479" y="2183891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0F0C1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182879" y="36575"/>
            <a:ext cx="4121150" cy="9525"/>
            <a:chOff x="182879" y="36575"/>
            <a:chExt cx="4121150" cy="9525"/>
          </a:xfrm>
        </p:grpSpPr>
        <p:sp>
          <p:nvSpPr>
            <p:cNvPr id="5" name="object 5" descr=""/>
            <p:cNvSpPr/>
            <p:nvPr/>
          </p:nvSpPr>
          <p:spPr>
            <a:xfrm>
              <a:off x="1716024" y="44195"/>
              <a:ext cx="2588260" cy="0"/>
            </a:xfrm>
            <a:custGeom>
              <a:avLst/>
              <a:gdLst/>
              <a:ahLst/>
              <a:cxnLst/>
              <a:rect l="l" t="t" r="r" b="b"/>
              <a:pathLst>
                <a:path w="2588260" h="0">
                  <a:moveTo>
                    <a:pt x="0" y="0"/>
                  </a:moveTo>
                  <a:lnTo>
                    <a:pt x="2587752" y="0"/>
                  </a:lnTo>
                </a:path>
              </a:pathLst>
            </a:custGeom>
            <a:ln w="3175">
              <a:solidFill>
                <a:srgbClr val="74707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82879" y="38099"/>
              <a:ext cx="1521460" cy="0"/>
            </a:xfrm>
            <a:custGeom>
              <a:avLst/>
              <a:gdLst/>
              <a:ahLst/>
              <a:cxnLst/>
              <a:rect l="l" t="t" r="r" b="b"/>
              <a:pathLst>
                <a:path w="1521460" h="0">
                  <a:moveTo>
                    <a:pt x="0" y="0"/>
                  </a:moveTo>
                  <a:lnTo>
                    <a:pt x="1520952" y="0"/>
                  </a:lnTo>
                </a:path>
              </a:pathLst>
            </a:custGeom>
            <a:ln w="3175">
              <a:solidFill>
                <a:srgbClr val="74707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03320" y="9884664"/>
            <a:ext cx="713231" cy="685800"/>
          </a:xfrm>
          <a:prstGeom prst="rect">
            <a:avLst/>
          </a:prstGeom>
        </p:spPr>
      </p:pic>
      <p:grpSp>
        <p:nvGrpSpPr>
          <p:cNvPr id="8" name="object 8" descr=""/>
          <p:cNvGrpSpPr/>
          <p:nvPr/>
        </p:nvGrpSpPr>
        <p:grpSpPr>
          <a:xfrm>
            <a:off x="3995928" y="210311"/>
            <a:ext cx="463550" cy="609600"/>
            <a:chOff x="3995928" y="210311"/>
            <a:chExt cx="463550" cy="609600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95928" y="210311"/>
              <a:ext cx="463296" cy="609600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59936" y="256031"/>
              <a:ext cx="335279" cy="515112"/>
            </a:xfrm>
            <a:prstGeom prst="rect">
              <a:avLst/>
            </a:prstGeom>
          </p:spPr>
        </p:pic>
      </p:grpSp>
      <p:pic>
        <p:nvPicPr>
          <p:cNvPr id="11" name="object 11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266944" y="1856231"/>
            <a:ext cx="691896" cy="335279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58239" y="9348216"/>
            <a:ext cx="1362456" cy="140207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89303" y="1908047"/>
            <a:ext cx="3840479" cy="283464"/>
          </a:xfrm>
          <a:prstGeom prst="rect">
            <a:avLst/>
          </a:prstGeom>
        </p:spPr>
      </p:pic>
      <p:grpSp>
        <p:nvGrpSpPr>
          <p:cNvPr id="14" name="object 14" descr=""/>
          <p:cNvGrpSpPr/>
          <p:nvPr/>
        </p:nvGrpSpPr>
        <p:grpSpPr>
          <a:xfrm>
            <a:off x="3712464" y="9884664"/>
            <a:ext cx="3060700" cy="624840"/>
            <a:chOff x="3712464" y="9884664"/>
            <a:chExt cx="3060700" cy="624840"/>
          </a:xfrm>
        </p:grpSpPr>
        <p:pic>
          <p:nvPicPr>
            <p:cNvPr id="15" name="object 15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712464" y="9884664"/>
              <a:ext cx="3060191" cy="323088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739896" y="10210800"/>
              <a:ext cx="2855976" cy="298704"/>
            </a:xfrm>
            <a:prstGeom prst="rect">
              <a:avLst/>
            </a:prstGeom>
          </p:spPr>
        </p:pic>
      </p:grpSp>
      <p:sp>
        <p:nvSpPr>
          <p:cNvPr id="17" name="object 17" descr=""/>
          <p:cNvSpPr txBox="1"/>
          <p:nvPr/>
        </p:nvSpPr>
        <p:spPr>
          <a:xfrm>
            <a:off x="1137360" y="752601"/>
            <a:ext cx="6157595" cy="4170679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R="9525">
              <a:lnSpc>
                <a:spcPct val="100000"/>
              </a:lnSpc>
              <a:spcBef>
                <a:spcPts val="305"/>
              </a:spcBef>
            </a:pPr>
            <a:r>
              <a:rPr dirty="0" sz="1450" spc="-10">
                <a:latin typeface="Times New Roman"/>
                <a:cs typeface="Times New Roman"/>
              </a:rPr>
              <a:t>ДЕРЖЛІКСЛУЖБА</a:t>
            </a:r>
            <a:endParaRPr sz="1450">
              <a:latin typeface="Times New Roman"/>
              <a:cs typeface="Times New Roman"/>
            </a:endParaRPr>
          </a:p>
          <a:p>
            <a:pPr algn="ctr" marR="20955">
              <a:lnSpc>
                <a:spcPts val="1720"/>
              </a:lnSpc>
              <a:spcBef>
                <a:spcPts val="200"/>
              </a:spcBef>
            </a:pPr>
            <a:r>
              <a:rPr dirty="0" sz="1450" spc="-35">
                <a:latin typeface="Times New Roman"/>
                <a:cs typeface="Times New Roman"/>
              </a:rPr>
              <a:t>‘ДЕРЖАВНА</a:t>
            </a:r>
            <a:r>
              <a:rPr dirty="0" sz="1450" spc="20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1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8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ЗАUОБТВ</a:t>
            </a:r>
            <a:endParaRPr sz="1450">
              <a:latin typeface="Times New Roman"/>
              <a:cs typeface="Times New Roman"/>
            </a:endParaRPr>
          </a:p>
          <a:p>
            <a:pPr algn="ctr" marL="11430">
              <a:lnSpc>
                <a:spcPts val="1720"/>
              </a:lnSpc>
            </a:pPr>
            <a:r>
              <a:rPr dirty="0" baseline="1915" sz="2175">
                <a:latin typeface="Times New Roman"/>
                <a:cs typeface="Times New Roman"/>
              </a:rPr>
              <a:t>ТА</a:t>
            </a:r>
            <a:r>
              <a:rPr dirty="0" baseline="1915" sz="2175" spc="82">
                <a:latin typeface="Times New Roman"/>
                <a:cs typeface="Times New Roman"/>
              </a:rPr>
              <a:t> </a:t>
            </a:r>
            <a:r>
              <a:rPr dirty="0" baseline="3831" sz="2175">
                <a:latin typeface="Times New Roman"/>
                <a:cs typeface="Times New Roman"/>
              </a:rPr>
              <a:t>КQНТР</a:t>
            </a:r>
            <a:r>
              <a:rPr dirty="0" sz="1450">
                <a:latin typeface="Times New Roman"/>
                <a:cs typeface="Times New Roman"/>
              </a:rPr>
              <a:t>ОЛЮ</a:t>
            </a:r>
            <a:r>
              <a:rPr dirty="0" sz="1450" spc="290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ЗА</a:t>
            </a:r>
            <a:r>
              <a:rPr dirty="0" baseline="1915" sz="2175" spc="89">
                <a:latin typeface="Times New Roman"/>
                <a:cs typeface="Times New Roman"/>
              </a:rPr>
              <a:t> </a:t>
            </a:r>
            <a:r>
              <a:rPr dirty="0" baseline="3831" sz="2175">
                <a:latin typeface="Times New Roman"/>
                <a:cs typeface="Times New Roman"/>
              </a:rPr>
              <a:t>НАРК</a:t>
            </a:r>
            <a:r>
              <a:rPr dirty="0" sz="1450">
                <a:latin typeface="Times New Roman"/>
                <a:cs typeface="Times New Roman"/>
              </a:rPr>
              <a:t>ОТ</a:t>
            </a:r>
            <a:r>
              <a:rPr dirty="0" baseline="3831" sz="2175">
                <a:latin typeface="Times New Roman"/>
                <a:cs typeface="Times New Roman"/>
              </a:rPr>
              <a:t>ИКАМИ</a:t>
            </a:r>
            <a:r>
              <a:rPr dirty="0" baseline="3831" sz="2175" spc="427">
                <a:latin typeface="Times New Roman"/>
                <a:cs typeface="Times New Roman"/>
              </a:rPr>
              <a:t> </a:t>
            </a:r>
            <a:r>
              <a:rPr dirty="0" baseline="1915" sz="2175" spc="-225">
                <a:latin typeface="Times New Roman"/>
                <a:cs typeface="Times New Roman"/>
              </a:rPr>
              <a:t>У</a:t>
            </a:r>
            <a:r>
              <a:rPr dirty="0" baseline="1915" sz="2175" spc="89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KIPOBOГPAДCЬKIИ ОБ</a:t>
            </a:r>
            <a:r>
              <a:rPr dirty="0" baseline="1915" sz="2175" spc="337">
                <a:latin typeface="Times New Roman"/>
                <a:cs typeface="Times New Roman"/>
              </a:rPr>
              <a:t> </a:t>
            </a:r>
            <a:r>
              <a:rPr dirty="0" baseline="1915" sz="2175" spc="-30">
                <a:latin typeface="Times New Roman"/>
                <a:cs typeface="Times New Roman"/>
              </a:rPr>
              <a:t>ІАС'І</a:t>
            </a:r>
            <a:r>
              <a:rPr dirty="0" baseline="1915" sz="2175" spc="-67">
                <a:latin typeface="Times New Roman"/>
                <a:cs typeface="Times New Roman"/>
              </a:rPr>
              <a:t> </a:t>
            </a:r>
            <a:r>
              <a:rPr dirty="0" baseline="1915" sz="2175" spc="-75">
                <a:latin typeface="Times New Roman"/>
                <a:cs typeface="Times New Roman"/>
              </a:rPr>
              <a:t>I</a:t>
            </a:r>
            <a:endParaRPr baseline="1915" sz="2175">
              <a:latin typeface="Times New Roman"/>
              <a:cs typeface="Times New Roman"/>
            </a:endParaRPr>
          </a:p>
          <a:p>
            <a:pPr algn="ctr" marL="983615" marR="957580">
              <a:lnSpc>
                <a:spcPts val="1150"/>
              </a:lnSpc>
              <a:spcBef>
                <a:spcPts val="855"/>
              </a:spcBef>
              <a:tabLst>
                <a:tab pos="1560195" algn="l"/>
                <a:tab pos="2023745" algn="l"/>
              </a:tabLst>
            </a:pPr>
            <a:r>
              <a:rPr dirty="0" sz="1000">
                <a:latin typeface="Times New Roman"/>
                <a:cs typeface="Times New Roman"/>
              </a:rPr>
              <a:t>вул.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Преображенська,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2,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м.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35">
                <a:latin typeface="Times New Roman"/>
                <a:cs typeface="Times New Roman"/>
              </a:rPr>
              <a:t>Кропгtвнтіиькигі.</a:t>
            </a:r>
            <a:r>
              <a:rPr dirty="0" sz="1000" spc="-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25006,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-30">
                <a:latin typeface="Times New Roman"/>
                <a:cs typeface="Times New Roman"/>
              </a:rPr>
              <a:t>тeл'‹|зaкc: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-35">
                <a:latin typeface="Times New Roman"/>
                <a:cs typeface="Times New Roman"/>
              </a:rPr>
              <a:t>(G522)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343434"/>
                </a:solidFill>
                <a:latin typeface="Times New Roman"/>
                <a:cs typeface="Times New Roman"/>
              </a:rPr>
              <a:t>3</a:t>
            </a:r>
            <a:r>
              <a:rPr dirty="0" sz="1000">
                <a:latin typeface="Times New Roman"/>
                <a:cs typeface="Times New Roman"/>
              </a:rPr>
              <a:t>2-</a:t>
            </a:r>
            <a:r>
              <a:rPr dirty="0" sz="1000" spc="-30">
                <a:latin typeface="Times New Roman"/>
                <a:cs typeface="Times New Roman"/>
              </a:rPr>
              <a:t>14-</a:t>
            </a:r>
            <a:r>
              <a:rPr dirty="0" sz="1000" spc="-25">
                <a:latin typeface="Times New Roman"/>
                <a:cs typeface="Times New Roman"/>
              </a:rPr>
              <a:t>41. e-</a:t>
            </a:r>
            <a:r>
              <a:rPr dirty="0" sz="1000" spc="-10">
                <a:latin typeface="Times New Roman"/>
                <a:cs typeface="Times New Roman"/>
              </a:rPr>
              <a:t>mail: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25">
                <a:latin typeface="Times New Roman"/>
                <a:cs typeface="Times New Roman"/>
              </a:rPr>
              <a:t>kr</a:t>
            </a:r>
            <a:r>
              <a:rPr dirty="0" sz="1000">
                <a:latin typeface="Times New Roman"/>
                <a:cs typeface="Times New Roman"/>
              </a:rPr>
              <a:t>	ov</a:t>
            </a:r>
            <a:r>
              <a:rPr dirty="0" sz="1000" spc="140">
                <a:latin typeface="Times New Roman"/>
                <a:cs typeface="Times New Roman"/>
              </a:rPr>
              <a:t>  </a:t>
            </a:r>
            <a:r>
              <a:rPr dirty="0" sz="1000">
                <a:latin typeface="Times New Roman"/>
                <a:cs typeface="Times New Roman"/>
              </a:rPr>
              <a:t>а,</a:t>
            </a:r>
            <a:r>
              <a:rPr dirty="0" sz="1000" spc="-114">
                <a:latin typeface="Times New Roman"/>
                <a:cs typeface="Times New Roman"/>
              </a:rPr>
              <a:t> </a:t>
            </a:r>
            <a:r>
              <a:rPr dirty="0" sz="1000" spc="-80">
                <a:latin typeface="Times New Roman"/>
                <a:cs typeface="Times New Roman"/>
              </a:rPr>
              <a:t>1stt</a:t>
            </a:r>
            <a:r>
              <a:rPr dirty="0" sz="1000">
                <a:latin typeface="Times New Roman"/>
                <a:cs typeface="Times New Roman"/>
              </a:rPr>
              <a:t> </a:t>
            </a:r>
            <a:r>
              <a:rPr dirty="0" sz="1000" spc="810">
                <a:latin typeface="Times New Roman"/>
                <a:cs typeface="Times New Roman"/>
              </a:rPr>
              <a:t>://mdil</a:t>
            </a:r>
            <a:r>
              <a:rPr dirty="0" sz="1000" spc="-180">
                <a:latin typeface="Times New Roman"/>
                <a:cs typeface="Times New Roman"/>
              </a:rPr>
              <a:t> </a:t>
            </a:r>
            <a:r>
              <a:rPr dirty="0" sz="1000">
                <a:latin typeface="Cambria"/>
                <a:cs typeface="Cambria"/>
              </a:rPr>
              <a:t>Код</a:t>
            </a:r>
            <a:r>
              <a:rPr dirty="0" sz="1000" spc="5">
                <a:latin typeface="Cambria"/>
                <a:cs typeface="Cambria"/>
              </a:rPr>
              <a:t> </a:t>
            </a:r>
            <a:r>
              <a:rPr dirty="0" sz="1000" spc="50">
                <a:latin typeface="Cambria"/>
                <a:cs typeface="Cambria"/>
              </a:rPr>
              <a:t>СДРПОУ</a:t>
            </a:r>
            <a:r>
              <a:rPr dirty="0" sz="1000" spc="95">
                <a:latin typeface="Cambria"/>
                <a:cs typeface="Cambria"/>
              </a:rPr>
              <a:t> </a:t>
            </a:r>
            <a:r>
              <a:rPr dirty="0" sz="1000" spc="-10">
                <a:latin typeface="Cambria"/>
                <a:cs typeface="Cambria"/>
              </a:rPr>
              <a:t>37059505</a:t>
            </a:r>
            <a:endParaRPr sz="10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000">
              <a:latin typeface="Cambria"/>
              <a:cs typeface="Cambria"/>
            </a:endParaRPr>
          </a:p>
          <a:p>
            <a:pPr marL="4004310">
              <a:lnSpc>
                <a:spcPct val="100000"/>
              </a:lnSpc>
              <a:tabLst>
                <a:tab pos="5026025" algn="l"/>
                <a:tab pos="6089650" algn="l"/>
              </a:tabLst>
            </a:pPr>
            <a:r>
              <a:rPr dirty="0" u="sng" sz="950">
                <a:uFill>
                  <a:solidFill>
                    <a:srgbClr val="0F0C1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950">
                <a:latin typeface="Courier New"/>
                <a:cs typeface="Courier New"/>
              </a:rPr>
              <a:t>ВіД </a:t>
            </a:r>
            <a:r>
              <a:rPr dirty="0" u="sng" sz="950">
                <a:uFill>
                  <a:solidFill>
                    <a:srgbClr val="0F0C18"/>
                  </a:solidFill>
                </a:uFill>
                <a:latin typeface="Courier New"/>
                <a:cs typeface="Courier New"/>
              </a:rPr>
              <a:t>	</a:t>
            </a:r>
            <a:endParaRPr sz="9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990"/>
              </a:spcBef>
            </a:pPr>
            <a:endParaRPr sz="950">
              <a:latin typeface="Courier New"/>
              <a:cs typeface="Courier New"/>
            </a:endParaRPr>
          </a:p>
          <a:p>
            <a:pPr marL="3418204" marR="28575" indent="635">
              <a:lnSpc>
                <a:spcPct val="95000"/>
              </a:lnSpc>
            </a:pPr>
            <a:r>
              <a:rPr dirty="0" sz="1200" b="1">
                <a:latin typeface="Times New Roman"/>
                <a:cs typeface="Times New Roman"/>
              </a:rPr>
              <a:t>Керівникам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Уповноваженим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особам </a:t>
            </a:r>
            <a:r>
              <a:rPr dirty="0" sz="1200" b="1">
                <a:latin typeface="Times New Roman"/>
                <a:cs typeface="Times New Roman"/>
              </a:rPr>
              <a:t>аптечннх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медичних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зпк,падів </a:t>
            </a:r>
            <a:r>
              <a:rPr dirty="0" sz="1200" spc="-10">
                <a:latin typeface="Times New Roman"/>
                <a:cs typeface="Times New Roman"/>
              </a:rPr>
              <a:t>Кіровоградськоі‘області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0320">
              <a:lnSpc>
                <a:spcPct val="100000"/>
              </a:lnSpc>
            </a:pPr>
            <a:r>
              <a:rPr dirty="0" sz="1250" b="1">
                <a:latin typeface="Times New Roman"/>
                <a:cs typeface="Times New Roman"/>
              </a:rPr>
              <a:t>До</a:t>
            </a:r>
            <a:r>
              <a:rPr dirty="0" sz="1250" spc="-70" b="1">
                <a:latin typeface="Times New Roman"/>
                <a:cs typeface="Times New Roman"/>
              </a:rPr>
              <a:t> </a:t>
            </a:r>
            <a:r>
              <a:rPr dirty="0" sz="1250" spc="-25" b="1">
                <a:latin typeface="Times New Roman"/>
                <a:cs typeface="Times New Roman"/>
              </a:rPr>
              <a:t>уваги</a:t>
            </a:r>
            <a:r>
              <a:rPr dirty="0" sz="1250" spc="-30" b="1">
                <a:latin typeface="Times New Roman"/>
                <a:cs typeface="Times New Roman"/>
              </a:rPr>
              <a:t> </a:t>
            </a:r>
            <a:r>
              <a:rPr dirty="0" sz="1250" spc="-35" b="1">
                <a:latin typeface="Times New Roman"/>
                <a:cs typeface="Times New Roman"/>
              </a:rPr>
              <a:t>Уповповаженях</a:t>
            </a:r>
            <a:r>
              <a:rPr dirty="0" sz="1250" spc="50" b="1">
                <a:latin typeface="Times New Roman"/>
                <a:cs typeface="Times New Roman"/>
              </a:rPr>
              <a:t> </a:t>
            </a:r>
            <a:r>
              <a:rPr dirty="0" sz="1250" spc="-10" b="1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algn="just" marL="380365">
              <a:lnSpc>
                <a:spcPts val="1430"/>
              </a:lnSpc>
              <a:spcBef>
                <a:spcPts val="1310"/>
              </a:spcBef>
            </a:pPr>
            <a:r>
              <a:rPr dirty="0" sz="1200">
                <a:latin typeface="Times New Roman"/>
                <a:cs typeface="Times New Roman"/>
              </a:rPr>
              <a:t>Надасмо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України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</a:t>
            </a:r>
            <a:endParaRPr sz="1200">
              <a:latin typeface="Times New Roman"/>
              <a:cs typeface="Times New Roman"/>
            </a:endParaRPr>
          </a:p>
          <a:p>
            <a:pPr algn="just" marL="24765">
              <a:lnSpc>
                <a:spcPts val="1370"/>
              </a:lnSpc>
            </a:pP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заборони</a:t>
            </a:r>
            <a:r>
              <a:rPr dirty="0" sz="1150" spc="17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обігу</a:t>
            </a:r>
            <a:r>
              <a:rPr dirty="0" sz="1150" spc="15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лікарського</a:t>
            </a:r>
            <a:r>
              <a:rPr dirty="0" sz="1150" spc="130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засобј.</a:t>
            </a:r>
            <a:endParaRPr sz="1150">
              <a:latin typeface="Times New Roman"/>
              <a:cs typeface="Times New Roman"/>
            </a:endParaRPr>
          </a:p>
          <a:p>
            <a:pPr algn="just" marL="22860" marR="5080" indent="354965">
              <a:lnSpc>
                <a:spcPct val="99100"/>
              </a:lnSpc>
              <a:spcBef>
                <a:spcPts val="25"/>
              </a:spcBef>
              <a:tabLst>
                <a:tab pos="1419225" algn="l"/>
              </a:tabLst>
            </a:pPr>
            <a:r>
              <a:rPr dirty="0" sz="1150" spc="-25">
                <a:latin typeface="Times New Roman"/>
                <a:cs typeface="Times New Roman"/>
              </a:rPr>
              <a:t>Дo</a:t>
            </a:r>
            <a:r>
              <a:rPr dirty="0" sz="1150">
                <a:latin typeface="Times New Roman"/>
                <a:cs typeface="Times New Roman"/>
              </a:rPr>
              <a:t>	вказаних</a:t>
            </a:r>
            <a:r>
              <a:rPr dirty="0" sz="1150" spc="3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3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розпорядженні</a:t>
            </a:r>
            <a:r>
              <a:rPr dirty="0" sz="1150" spc="13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48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2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i</a:t>
            </a:r>
            <a:r>
              <a:rPr dirty="0" sz="1150" spc="3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i</a:t>
            </a:r>
            <a:r>
              <a:rPr dirty="0" sz="1150" spc="390">
                <a:latin typeface="Times New Roman"/>
                <a:cs typeface="Times New Roman"/>
              </a:rPr>
              <a:t>    </a:t>
            </a:r>
            <a:r>
              <a:rPr dirty="0" sz="1150">
                <a:latin typeface="Times New Roman"/>
                <a:cs typeface="Times New Roman"/>
              </a:rPr>
              <a:t>i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и</a:t>
            </a:r>
            <a:r>
              <a:rPr dirty="0" sz="1150" spc="45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Дсржанн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у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2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3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эазськ</a:t>
            </a:r>
            <a:r>
              <a:rPr dirty="0" sz="1150" spc="-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iii</a:t>
            </a:r>
            <a:r>
              <a:rPr dirty="0" sz="1150" spc="315">
                <a:latin typeface="Times New Roman"/>
                <a:cs typeface="Times New Roman"/>
              </a:rPr>
              <a:t> </a:t>
            </a:r>
            <a:r>
              <a:rPr dirty="0" sz="1150" spc="-70">
                <a:latin typeface="Times New Roman"/>
                <a:cs typeface="Times New Roman"/>
              </a:rPr>
              <a:t>‹зблас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тi</a:t>
            </a:r>
            <a:r>
              <a:rPr dirty="0" sz="1150" spc="350">
                <a:latin typeface="Times New Roman"/>
                <a:cs typeface="Times New Roman"/>
              </a:rPr>
              <a:t>  </a:t>
            </a:r>
            <a:r>
              <a:rPr dirty="0" sz="1150" spc="-20">
                <a:latin typeface="Times New Roman"/>
                <a:cs typeface="Times New Roman"/>
              </a:rPr>
              <a:t>гipo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48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и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</a:t>
            </a:r>
            <a:r>
              <a:rPr dirty="0" sz="1200" spc="4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виконання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розпорядження.</a:t>
            </a:r>
            <a:endParaRPr sz="1200">
              <a:latin typeface="Times New Roman"/>
              <a:cs typeface="Times New Roman"/>
            </a:endParaRPr>
          </a:p>
          <a:p>
            <a:pPr algn="just" marL="35560">
              <a:lnSpc>
                <a:spcPts val="1370"/>
              </a:lnSpc>
            </a:pPr>
            <a:r>
              <a:rPr dirty="0" u="sng" sz="1200" spc="285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sz="1200" spc="-1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Інформацію</a:t>
            </a:r>
            <a:r>
              <a:rPr dirty="0" u="sng" sz="1200" spc="8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200" spc="75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-1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пaпepoвm</a:t>
            </a:r>
            <a:r>
              <a:rPr dirty="0" u="sng" sz="1200" spc="5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0F1C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пощтою,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 адресою: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70" b="1">
                <a:latin typeface="Times New Roman"/>
                <a:cs typeface="Times New Roman"/>
              </a:rPr>
              <a:t>«рл.</a:t>
            </a:r>
            <a:r>
              <a:rPr dirty="0" sz="1200" spc="105" b="1">
                <a:latin typeface="Times New Roman"/>
                <a:cs typeface="Times New Roman"/>
              </a:rPr>
              <a:t> </a:t>
            </a:r>
            <a:r>
              <a:rPr dirty="0" sz="1200" spc="-45" b="1" i="1">
                <a:latin typeface="Times New Roman"/>
                <a:cs typeface="Times New Roman"/>
              </a:rPr>
              <a:t>Преобра,нсен‹'ькп,</a:t>
            </a:r>
            <a:r>
              <a:rPr dirty="0" sz="1200" spc="-10" b="1" i="1">
                <a:latin typeface="Times New Roman"/>
                <a:cs typeface="Times New Roman"/>
              </a:rPr>
              <a:t> </a:t>
            </a:r>
            <a:r>
              <a:rPr dirty="0" sz="1200" spc="-25" b="1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ts val="1415"/>
              </a:lnSpc>
            </a:pPr>
            <a:r>
              <a:rPr dirty="0" sz="1200" b="1">
                <a:latin typeface="Times New Roman"/>
                <a:cs typeface="Times New Roman"/>
              </a:rPr>
              <a:t>эі</a:t>
            </a:r>
            <a:r>
              <a:rPr dirty="0" sz="1200" b="1" i="1">
                <a:latin typeface="Times New Roman"/>
                <a:cs typeface="Times New Roman"/>
              </a:rPr>
              <a:t>.</a:t>
            </a:r>
            <a:r>
              <a:rPr dirty="0" sz="1200" spc="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Кропианицький,</a:t>
            </a:r>
            <a:r>
              <a:rPr dirty="0" sz="1200" spc="-3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</a:t>
            </a:r>
            <a:r>
              <a:rPr dirty="0" sz="1200" spc="30" b="1" i="1">
                <a:latin typeface="Times New Roman"/>
                <a:cs typeface="Times New Roman"/>
              </a:rPr>
              <a:t> </a:t>
            </a:r>
            <a:r>
              <a:rPr dirty="0" u="sng" sz="1200" i="1">
                <a:uFill>
                  <a:solidFill>
                    <a:srgbClr val="13131C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15" i="1">
                <a:uFill>
                  <a:solidFill>
                    <a:srgbClr val="1313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3131C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505024" y="4888483"/>
            <a:ext cx="4422140" cy="384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100"/>
              </a:spcBef>
              <a:tabLst>
                <a:tab pos="444500" algn="l"/>
                <a:tab pos="1007744" algn="l"/>
                <a:tab pos="1569085" algn="l"/>
              </a:tabLst>
            </a:pPr>
            <a:r>
              <a:rPr dirty="0" sz="1200" spc="-25">
                <a:latin typeface="Times New Roman"/>
                <a:cs typeface="Times New Roman"/>
              </a:rPr>
              <a:t>а)</a:t>
            </a:r>
            <a:r>
              <a:rPr dirty="0" sz="1200">
                <a:latin typeface="Times New Roman"/>
                <a:cs typeface="Times New Roman"/>
              </a:rPr>
              <a:t>	вмі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 spc="-50">
                <a:latin typeface="Times New Roman"/>
                <a:cs typeface="Times New Roman"/>
              </a:rPr>
              <a:t>е</a:t>
            </a:r>
            <a:r>
              <a:rPr dirty="0" sz="1200">
                <a:latin typeface="Times New Roman"/>
                <a:cs typeface="Times New Roman"/>
              </a:rPr>
              <a:t>	i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155">
                <a:latin typeface="Times New Roman"/>
                <a:cs typeface="Times New Roman"/>
              </a:rPr>
              <a:t>  </a:t>
            </a:r>
            <a:r>
              <a:rPr dirty="0" sz="1200" spc="-50">
                <a:latin typeface="Times New Roman"/>
                <a:cs typeface="Times New Roman"/>
              </a:rPr>
              <a:t>а</a:t>
            </a:r>
            <a:r>
              <a:rPr dirty="0" sz="1200">
                <a:latin typeface="Times New Roman"/>
                <a:cs typeface="Times New Roman"/>
              </a:rPr>
              <a:t>	ти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додаеться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35">
                <a:latin typeface="Times New Roman"/>
                <a:cs typeface="Times New Roman"/>
              </a:rPr>
              <a:t>прибутковоі’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40">
                <a:latin typeface="Times New Roman"/>
                <a:cs typeface="Times New Roman"/>
              </a:rPr>
              <a:t>наклалпоі’: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537845" algn="l"/>
              </a:tabLst>
            </a:pPr>
            <a:r>
              <a:rPr dirty="0" sz="1150" spc="-25">
                <a:latin typeface="Times New Roman"/>
                <a:cs typeface="Times New Roman"/>
              </a:rPr>
              <a:t>6)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25">
                <a:latin typeface="Times New Roman"/>
                <a:cs typeface="Times New Roman"/>
              </a:rPr>
              <a:t>ове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408087" y="5071617"/>
            <a:ext cx="4166870" cy="3778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62635" algn="l"/>
                <a:tab pos="977900" algn="l"/>
              </a:tabLst>
            </a:pPr>
            <a:r>
              <a:rPr dirty="0" sz="1150">
                <a:latin typeface="Times New Roman"/>
                <a:cs typeface="Times New Roman"/>
              </a:rPr>
              <a:t>ен</a:t>
            </a:r>
            <a:r>
              <a:rPr dirty="0" sz="1150" spc="3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i</a:t>
            </a:r>
            <a:r>
              <a:rPr dirty="0" sz="1150" spc="200">
                <a:latin typeface="Times New Roman"/>
                <a:cs typeface="Times New Roman"/>
              </a:rPr>
              <a:t>  </a:t>
            </a:r>
            <a:r>
              <a:rPr dirty="0" sz="1150" spc="-25">
                <a:latin typeface="Times New Roman"/>
                <a:cs typeface="Times New Roman"/>
              </a:rPr>
              <a:t>ост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50">
                <a:latin typeface="Times New Roman"/>
                <a:cs typeface="Times New Roman"/>
              </a:rPr>
              <a:t>а</a:t>
            </a:r>
            <a:r>
              <a:rPr dirty="0" sz="1150">
                <a:latin typeface="Times New Roman"/>
                <a:cs typeface="Times New Roman"/>
              </a:rPr>
              <a:t>	н</a:t>
            </a:r>
            <a:r>
              <a:rPr dirty="0" sz="1150" spc="3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</a:t>
            </a:r>
            <a:r>
              <a:rPr dirty="0" sz="1150" spc="15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додаються: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прибутковоі‘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накладної;</a:t>
            </a:r>
            <a:endParaRPr sz="1150">
              <a:latin typeface="Times New Roman"/>
              <a:cs typeface="Times New Roman"/>
            </a:endParaRPr>
          </a:p>
          <a:p>
            <a:pPr marL="2126615">
              <a:lnSpc>
                <a:spcPct val="100000"/>
              </a:lnSpc>
              <a:spcBef>
                <a:spcPts val="10"/>
              </a:spcBef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гіояс{энсинн.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43136" y="5424677"/>
            <a:ext cx="6154420" cy="4062095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algn="just" marL="13970" marR="10795" indent="359410">
              <a:lnSpc>
                <a:spcPct val="89600"/>
              </a:lnSpc>
              <a:spcBef>
                <a:spcPts val="254"/>
              </a:spcBef>
            </a:pPr>
            <a:r>
              <a:rPr dirty="0" baseline="4444" sz="1875">
                <a:latin typeface="Times New Roman"/>
                <a:cs typeface="Times New Roman"/>
              </a:rPr>
              <a:t>в)</a:t>
            </a:r>
            <a:r>
              <a:rPr dirty="0" baseline="4444" sz="1875" spc="352">
                <a:latin typeface="Times New Roman"/>
                <a:cs typeface="Times New Roman"/>
              </a:rPr>
              <a:t> </a:t>
            </a:r>
            <a:r>
              <a:rPr dirty="0" u="sng" baseline="4444" sz="187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sng" baseline="4444" sz="1875" spc="40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444" sz="187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випадкv</a:t>
            </a:r>
            <a:r>
              <a:rPr dirty="0" u="sng" baseline="4444" sz="1875" spc="55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444" sz="187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baseline="4444" sz="1875" spc="569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444" sz="187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baseline="4444" sz="1875" spc="457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444" sz="187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baseline="4444" sz="1875" spc="58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444" sz="187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засобv</a:t>
            </a:r>
            <a:r>
              <a:rPr dirty="0" u="sng" baseline="4444" sz="1875" spc="48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444" sz="187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baseline="4444" sz="1875" spc="52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sng" baseline="4444" sz="187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тилізацію</a:t>
            </a:r>
            <a:r>
              <a:rPr dirty="0" u="sng" baseline="4444" sz="1875" spc="262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444" sz="187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ако</a:t>
            </a:r>
            <a:r>
              <a:rPr dirty="0" u="sng" baseline="4444" sz="1875" spc="46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444" sz="1875" spc="-1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знищення.</a:t>
            </a:r>
            <a:r>
              <a:rPr dirty="0" baseline="4444" sz="1875" spc="-15"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50" spc="-8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3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250" spc="-3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250" spc="-35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0F0F18"/>
                  </a:solidFill>
                </a:uFill>
                <a:latin typeface="Times New Roman"/>
                <a:cs typeface="Times New Roman"/>
              </a:rPr>
              <a:t>поінфогмvвати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Державну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службу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засобів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</a:t>
            </a:r>
            <a:r>
              <a:rPr dirty="0" sz="1250" spc="-35">
                <a:latin typeface="Times New Roman"/>
                <a:cs typeface="Times New Roman"/>
              </a:rPr>
              <a:t> Кіровоградській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області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надати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копію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прибуткової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накладної.</a:t>
            </a:r>
            <a:endParaRPr sz="1250">
              <a:latin typeface="Times New Roman"/>
              <a:cs typeface="Times New Roman"/>
            </a:endParaRPr>
          </a:p>
          <a:p>
            <a:pPr algn="just" marL="371475">
              <a:lnSpc>
                <a:spcPts val="1290"/>
              </a:lnSpc>
            </a:pPr>
            <a:r>
              <a:rPr dirty="0" sz="1250">
                <a:latin typeface="Times New Roman"/>
                <a:cs typeface="Times New Roman"/>
              </a:rPr>
              <a:t>При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наступних</a:t>
            </a:r>
            <a:r>
              <a:rPr dirty="0" sz="1250" spc="28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поставках</a:t>
            </a:r>
            <a:r>
              <a:rPr dirty="0" sz="1250" spc="27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лікарських</a:t>
            </a:r>
            <a:r>
              <a:rPr dirty="0" sz="1250" spc="33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засобів,</a:t>
            </a:r>
            <a:r>
              <a:rPr dirty="0" sz="1250" spc="29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вказаних</a:t>
            </a:r>
            <a:r>
              <a:rPr dirty="0" sz="1250" spc="33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</a:t>
            </a:r>
            <a:r>
              <a:rPr dirty="0" sz="1250" spc="29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розпорядженнях,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суб’ск’г</a:t>
            </a:r>
            <a:endParaRPr sz="1250">
              <a:latin typeface="Times New Roman"/>
              <a:cs typeface="Times New Roman"/>
            </a:endParaRPr>
          </a:p>
          <a:p>
            <a:pPr algn="just" marL="15875" marR="16510" indent="-3810">
              <a:lnSpc>
                <a:spcPts val="1390"/>
              </a:lnSpc>
              <a:spcBef>
                <a:spcPts val="85"/>
              </a:spcBef>
            </a:pPr>
            <a:r>
              <a:rPr dirty="0" sz="1250">
                <a:latin typeface="Times New Roman"/>
                <a:cs typeface="Times New Roman"/>
              </a:rPr>
              <a:t>господарювання</a:t>
            </a:r>
            <a:r>
              <a:rPr dirty="0" sz="1250" spc="3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повинен</a:t>
            </a:r>
            <a:r>
              <a:rPr dirty="0" sz="1250" spc="409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вжити</a:t>
            </a:r>
            <a:r>
              <a:rPr dirty="0" sz="1250" spc="40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заходів</a:t>
            </a:r>
            <a:r>
              <a:rPr dirty="0" sz="1250" spc="40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щодо</a:t>
            </a:r>
            <a:r>
              <a:rPr dirty="0" sz="1250" spc="4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запобігання</a:t>
            </a:r>
            <a:r>
              <a:rPr dirty="0" sz="1250" spc="459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придбання,</a:t>
            </a:r>
            <a:r>
              <a:rPr dirty="0" sz="1250" spc="4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рсалізаtіії</a:t>
            </a:r>
            <a:r>
              <a:rPr dirty="0" sz="1250" spc="42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та </a:t>
            </a:r>
            <a:r>
              <a:rPr dirty="0" sz="1250" spc="-45">
                <a:latin typeface="Times New Roman"/>
                <a:cs typeface="Times New Roman"/>
              </a:rPr>
              <a:t>застосування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лікарських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засобів,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зазначених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розпорядженнях.</a:t>
            </a:r>
            <a:endParaRPr sz="1250">
              <a:latin typeface="Times New Roman"/>
              <a:cs typeface="Times New Roman"/>
            </a:endParaRPr>
          </a:p>
          <a:p>
            <a:pPr algn="just" marL="367030">
              <a:lnSpc>
                <a:spcPts val="1195"/>
              </a:lnSpc>
              <a:spcBef>
                <a:spcPts val="65"/>
              </a:spcBef>
              <a:tabLst>
                <a:tab pos="1651635" algn="l"/>
              </a:tabLst>
            </a:pPr>
            <a:r>
              <a:rPr dirty="0" sz="1000" spc="-50">
                <a:latin typeface="Lucida Sans Unicode"/>
                <a:cs typeface="Lucida Sans Unicode"/>
              </a:rPr>
              <a:t>У</a:t>
            </a:r>
            <a:r>
              <a:rPr dirty="0" sz="1000">
                <a:latin typeface="Lucida Sans Unicode"/>
                <a:cs typeface="Lucida Sans Unicode"/>
              </a:rPr>
              <a:t>	н</a:t>
            </a:r>
            <a:r>
              <a:rPr dirty="0" sz="1000" spc="34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с</a:t>
            </a:r>
            <a:r>
              <a:rPr dirty="0" sz="1000" spc="425">
                <a:latin typeface="Lucida Sans Unicode"/>
                <a:cs typeface="Lucida Sans Unicode"/>
              </a:rPr>
              <a:t>  </a:t>
            </a:r>
            <a:r>
              <a:rPr dirty="0" sz="1000" spc="-10">
                <a:latin typeface="Lucida Sans Unicode"/>
                <a:cs typeface="Lucida Sans Unicode"/>
              </a:rPr>
              <a:t>лікарсъхи</a:t>
            </a:r>
            <a:r>
              <a:rPr dirty="0" sz="1000" spc="-204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х</a:t>
            </a:r>
            <a:r>
              <a:rPr dirty="0" sz="1000" spc="34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засоСів,</a:t>
            </a:r>
            <a:r>
              <a:rPr dirty="0" sz="1000" spc="30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вказаних</a:t>
            </a:r>
            <a:r>
              <a:rPr dirty="0" sz="1000" spc="44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у</a:t>
            </a:r>
            <a:r>
              <a:rPr dirty="0" sz="1000" spc="330">
                <a:latin typeface="Lucida Sans Unicode"/>
                <a:cs typeface="Lucida Sans Unicode"/>
              </a:rPr>
              <a:t> </a:t>
            </a:r>
            <a:r>
              <a:rPr dirty="0" sz="1000" spc="-20">
                <a:latin typeface="Lucida Sans Unicode"/>
                <a:cs typeface="Lucida Sans Unicode"/>
              </a:rPr>
              <a:t>ри‹псgя,’lжен</a:t>
            </a:r>
            <a:r>
              <a:rPr dirty="0" sz="1000" spc="-18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нях</a:t>
            </a:r>
            <a:r>
              <a:rPr dirty="0" sz="1000" spc="41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чi1</a:t>
            </a:r>
            <a:r>
              <a:rPr dirty="0" sz="1000" spc="290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лгh</a:t>
            </a:r>
            <a:r>
              <a:rPr dirty="0" sz="1000" spc="-20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i</a:t>
            </a:r>
            <a:r>
              <a:rPr dirty="0" sz="1000" spc="-180">
                <a:latin typeface="Lucida Sans Unicode"/>
                <a:cs typeface="Lucida Sans Unicode"/>
              </a:rPr>
              <a:t> </a:t>
            </a:r>
            <a:r>
              <a:rPr dirty="0" sz="1000" spc="-25">
                <a:latin typeface="Lucida Sans Unicode"/>
                <a:cs typeface="Lucida Sans Unicode"/>
              </a:rPr>
              <a:t>ах</a:t>
            </a:r>
            <a:endParaRPr sz="1000">
              <a:latin typeface="Lucida Sans Unicode"/>
              <a:cs typeface="Lucida Sans Unicode"/>
            </a:endParaRPr>
          </a:p>
          <a:p>
            <a:pPr algn="just" marL="12700">
              <a:lnSpc>
                <a:spcPts val="1430"/>
              </a:lnSpc>
            </a:pPr>
            <a:r>
              <a:rPr dirty="0" sz="1250" spc="-30">
                <a:latin typeface="Times New Roman"/>
                <a:cs typeface="Times New Roman"/>
              </a:rPr>
              <a:t>Держлікслужби,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</a:t>
            </a:r>
            <a:r>
              <a:rPr dirty="0" sz="1250" spc="484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ов</a:t>
            </a:r>
            <a:r>
              <a:rPr dirty="0" sz="1250" spc="475">
                <a:latin typeface="Times New Roman"/>
                <a:cs typeface="Times New Roman"/>
              </a:rPr>
              <a:t>    </a:t>
            </a:r>
            <a:r>
              <a:rPr dirty="0" sz="1250">
                <a:latin typeface="Times New Roman"/>
                <a:cs typeface="Times New Roman"/>
              </a:rPr>
              <a:t>ис</a:t>
            </a:r>
            <a:r>
              <a:rPr dirty="0" sz="1250" spc="400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о</a:t>
            </a:r>
            <a:r>
              <a:rPr dirty="0" sz="1250" spc="3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о</a:t>
            </a:r>
            <a:r>
              <a:rPr dirty="0" sz="1250" spc="240">
                <a:latin typeface="Times New Roman"/>
                <a:cs typeface="Times New Roman"/>
              </a:rPr>
              <a:t>   </a:t>
            </a:r>
            <a:r>
              <a:rPr dirty="0" sz="1250" spc="-30">
                <a:latin typeface="Times New Roman"/>
                <a:cs typeface="Times New Roman"/>
              </a:rPr>
              <a:t>вигляді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u="sng" sz="1250" spc="-4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sz="1250" spc="80" b="1">
                <a:latin typeface="Times New Roman"/>
                <a:cs typeface="Times New Roman"/>
              </a:rPr>
              <a:t> </a:t>
            </a:r>
            <a:r>
              <a:rPr dirty="0" sz="1250" b="1">
                <a:latin typeface="Times New Roman"/>
                <a:cs typeface="Times New Roman"/>
              </a:rPr>
              <a:t>не</a:t>
            </a:r>
            <a:r>
              <a:rPr dirty="0" sz="1250" spc="470" b="1">
                <a:latin typeface="Times New Roman"/>
                <a:cs typeface="Times New Roman"/>
              </a:rPr>
              <a:t>    </a:t>
            </a:r>
            <a:r>
              <a:rPr dirty="0" sz="1250" spc="-25" b="1">
                <a:latin typeface="Times New Roman"/>
                <a:cs typeface="Times New Roman"/>
              </a:rPr>
              <a:t>био</a:t>
            </a:r>
            <a:endParaRPr sz="1250">
              <a:latin typeface="Times New Roman"/>
              <a:cs typeface="Times New Roman"/>
            </a:endParaRPr>
          </a:p>
          <a:p>
            <a:pPr algn="just" marL="12700" marR="5080" indent="359410">
              <a:lnSpc>
                <a:spcPct val="92800"/>
              </a:lnSpc>
              <a:spcBef>
                <a:spcPts val="45"/>
              </a:spcBef>
            </a:pPr>
            <a:r>
              <a:rPr dirty="0" sz="1250">
                <a:latin typeface="Times New Roman"/>
                <a:cs typeface="Times New Roman"/>
              </a:rPr>
              <a:t>Одночасно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нагадуемо,</a:t>
            </a:r>
            <a:r>
              <a:rPr dirty="0" sz="1250" spc="2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що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розпорядженнями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листами</a:t>
            </a:r>
            <a:r>
              <a:rPr dirty="0" sz="1250" spc="2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Держлікслужби</a:t>
            </a:r>
            <a:r>
              <a:rPr dirty="0" sz="1250" spc="29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можна ознайомитися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-20">
                <a:latin typeface="Times New Roman"/>
                <a:cs typeface="Times New Roman"/>
              </a:rPr>
              <a:t> оt§іційному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вебсайті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Державної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служби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України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лікарських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засобів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тл </a:t>
            </a:r>
            <a:r>
              <a:rPr dirty="0" baseline="2222" sz="1875">
                <a:latin typeface="Times New Roman"/>
                <a:cs typeface="Times New Roman"/>
              </a:rPr>
              <a:t>контролю</a:t>
            </a:r>
            <a:r>
              <a:rPr dirty="0" baseline="2222" sz="1875" spc="472">
                <a:latin typeface="Times New Roman"/>
                <a:cs typeface="Times New Roman"/>
              </a:rPr>
              <a:t>  </a:t>
            </a:r>
            <a:r>
              <a:rPr dirty="0" baseline="2222" sz="1875">
                <a:latin typeface="Times New Roman"/>
                <a:cs typeface="Times New Roman"/>
              </a:rPr>
              <a:t>за</a:t>
            </a:r>
            <a:r>
              <a:rPr dirty="0" baseline="2222" sz="1875" spc="412">
                <a:latin typeface="Times New Roman"/>
                <a:cs typeface="Times New Roman"/>
              </a:rPr>
              <a:t>  </a:t>
            </a:r>
            <a:r>
              <a:rPr dirty="0" baseline="2222" sz="1875">
                <a:latin typeface="Times New Roman"/>
                <a:cs typeface="Times New Roman"/>
              </a:rPr>
              <a:t>наркотиками</a:t>
            </a:r>
            <a:r>
              <a:rPr dirty="0" baseline="2222" sz="1875" spc="494">
                <a:latin typeface="Times New Roman"/>
                <a:cs typeface="Times New Roman"/>
              </a:rPr>
              <a:t>  </a:t>
            </a:r>
            <a:r>
              <a:rPr dirty="0" baseline="2222" sz="1875">
                <a:latin typeface="Times New Roman"/>
                <a:cs typeface="Times New Roman"/>
              </a:rPr>
              <a:t>(</a:t>
            </a:r>
            <a:r>
              <a:rPr dirty="0" baseline="2222" sz="1875">
                <a:latin typeface="Times New Roman"/>
                <a:cs typeface="Times New Roman"/>
                <a:hlinkClick r:id="rId10"/>
              </a:rPr>
              <a:t>https://www.dls.gov.us)</a:t>
            </a:r>
            <a:r>
              <a:rPr dirty="0" baseline="2222" sz="1875" spc="412">
                <a:latin typeface="Times New Roman"/>
                <a:cs typeface="Times New Roman"/>
              </a:rPr>
              <a:t>  </a:t>
            </a:r>
            <a:r>
              <a:rPr dirty="0" baseline="2222" sz="1875">
                <a:latin typeface="Times New Roman"/>
                <a:cs typeface="Times New Roman"/>
              </a:rPr>
              <a:t>в</a:t>
            </a:r>
            <a:r>
              <a:rPr dirty="0" baseline="2222" sz="1875" spc="434">
                <a:latin typeface="Times New Roman"/>
                <a:cs typeface="Times New Roman"/>
              </a:rPr>
              <a:t>  </a:t>
            </a:r>
            <a:r>
              <a:rPr dirty="0" baseline="2222" sz="1875">
                <a:latin typeface="Times New Roman"/>
                <a:cs typeface="Times New Roman"/>
              </a:rPr>
              <a:t>розділі</a:t>
            </a:r>
            <a:r>
              <a:rPr dirty="0" baseline="2222" sz="1875" spc="487">
                <a:latin typeface="Times New Roman"/>
                <a:cs typeface="Times New Roman"/>
              </a:rPr>
              <a:t>  </a:t>
            </a:r>
            <a:r>
              <a:rPr dirty="0" baseline="2222" sz="1875" spc="-15">
                <a:latin typeface="Times New Roman"/>
                <a:cs typeface="Times New Roman"/>
              </a:rPr>
              <a:t>РОЗП</a:t>
            </a:r>
            <a:r>
              <a:rPr dirty="0" sz="1250" spc="-10">
                <a:latin typeface="Times New Roman"/>
                <a:cs typeface="Times New Roman"/>
              </a:rPr>
              <a:t>О</a:t>
            </a:r>
            <a:r>
              <a:rPr dirty="0" baseline="2222" sz="1875" spc="-15">
                <a:latin typeface="Times New Roman"/>
                <a:cs typeface="Times New Roman"/>
              </a:rPr>
              <a:t>РЯДЖЕННЯ </a:t>
            </a:r>
            <a:r>
              <a:rPr dirty="0" sz="1250" spc="-10">
                <a:latin typeface="Times New Roman"/>
                <a:cs typeface="Times New Roman"/>
              </a:rPr>
              <a:t>ДЕРЖЛІКСЛУЖБИ.</a:t>
            </a: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ts val="1420"/>
              </a:lnSpc>
              <a:spcBef>
                <a:spcPts val="1285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458470" marR="97790" indent="-219075">
              <a:lnSpc>
                <a:spcPts val="1420"/>
              </a:lnSpc>
              <a:spcBef>
                <a:spcPts val="35"/>
              </a:spcBef>
              <a:buAutoNum type="arabicPeriod"/>
              <a:tabLst>
                <a:tab pos="474345" algn="l"/>
              </a:tabLst>
            </a:pPr>
            <a:r>
              <a:rPr dirty="0" sz="1250" spc="-25">
                <a:latin typeface="Times New Roman"/>
                <a:cs typeface="Times New Roman"/>
              </a:rPr>
              <a:t>Копія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розпорядження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Державної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служби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України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з</a:t>
            </a:r>
            <a:r>
              <a:rPr dirty="0" sz="1250" spc="-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лікарських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засобів</a:t>
            </a:r>
            <a:r>
              <a:rPr dirty="0" sz="1250">
                <a:latin typeface="Times New Roman"/>
                <a:cs typeface="Times New Roman"/>
              </a:rPr>
              <a:t> та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280">
                <a:latin typeface="Times New Roman"/>
                <a:cs typeface="Times New Roman"/>
              </a:rPr>
              <a:t>hOH</a:t>
            </a:r>
            <a:r>
              <a:rPr dirty="0" sz="1250" spc="-75">
                <a:latin typeface="Times New Roman"/>
                <a:cs typeface="Times New Roman"/>
              </a:rPr>
              <a:t> </a:t>
            </a:r>
            <a:r>
              <a:rPr dirty="0" sz="1250" spc="-95">
                <a:latin typeface="Times New Roman"/>
                <a:cs typeface="Times New Roman"/>
              </a:rPr>
              <a:t>і’ро.'ію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і‹і </a:t>
            </a:r>
            <a:r>
              <a:rPr dirty="0" sz="1250" spc="-25">
                <a:latin typeface="Times New Roman"/>
                <a:cs typeface="Times New Roman"/>
              </a:rPr>
              <a:t>	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 </a:t>
            </a:r>
            <a:r>
              <a:rPr dirty="0" sz="1250" spc="-25">
                <a:latin typeface="Times New Roman"/>
                <a:cs typeface="Times New Roman"/>
              </a:rPr>
              <a:t>15.05.2026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 spc="-110">
                <a:latin typeface="Times New Roman"/>
                <a:cs typeface="Times New Roman"/>
              </a:rPr>
              <a:t>N•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255-001.2/002.0/17-</a:t>
            </a:r>
            <a:r>
              <a:rPr dirty="0" sz="1250">
                <a:latin typeface="Times New Roman"/>
                <a:cs typeface="Times New Roman"/>
              </a:rPr>
              <a:t>2b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на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270">
                <a:latin typeface="Times New Roman"/>
                <a:cs typeface="Times New Roman"/>
              </a:rPr>
              <a:t>1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арк.:</a:t>
            </a:r>
            <a:endParaRPr sz="1250">
              <a:latin typeface="Times New Roman"/>
              <a:cs typeface="Times New Roman"/>
            </a:endParaRPr>
          </a:p>
          <a:p>
            <a:pPr marL="462280" indent="-222250">
              <a:lnSpc>
                <a:spcPts val="1250"/>
              </a:lnSpc>
              <a:buAutoNum type="arabicPeriod"/>
              <a:tabLst>
                <a:tab pos="462280" algn="l"/>
              </a:tabLst>
            </a:pPr>
            <a:r>
              <a:rPr dirty="0" sz="1250" spc="-45">
                <a:latin typeface="Times New Roman"/>
                <a:cs typeface="Times New Roman"/>
              </a:rPr>
              <a:t>Копія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розпорядження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Державної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служби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України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лікарських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засобів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контролю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</a:t>
            </a:r>
            <a:endParaRPr sz="1250">
              <a:latin typeface="Times New Roman"/>
              <a:cs typeface="Times New Roman"/>
            </a:endParaRPr>
          </a:p>
          <a:p>
            <a:pPr marL="468630">
              <a:lnSpc>
                <a:spcPts val="1380"/>
              </a:lnSpc>
            </a:pP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 </a:t>
            </a:r>
            <a:r>
              <a:rPr dirty="0" sz="1250" spc="-25">
                <a:latin typeface="Times New Roman"/>
                <a:cs typeface="Times New Roman"/>
              </a:rPr>
              <a:t>15.05.2026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54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256-001.2/002.0/17-</a:t>
            </a:r>
            <a:r>
              <a:rPr dirty="0" sz="1250">
                <a:latin typeface="Times New Roman"/>
                <a:cs typeface="Times New Roman"/>
              </a:rPr>
              <a:t>26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на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270">
                <a:latin typeface="Times New Roman"/>
                <a:cs typeface="Times New Roman"/>
              </a:rPr>
              <a:t>1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471170" marR="93345" indent="-234950">
              <a:lnSpc>
                <a:spcPts val="1420"/>
              </a:lnSpc>
              <a:spcBef>
                <a:spcPts val="45"/>
              </a:spcBef>
            </a:pPr>
            <a:r>
              <a:rPr dirty="0" sz="1250">
                <a:latin typeface="Times New Roman"/>
                <a:cs typeface="Times New Roman"/>
              </a:rPr>
              <a:t>3,</a:t>
            </a:r>
            <a:r>
              <a:rPr dirty="0" sz="1250" spc="37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Копія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розпорядження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Державної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служби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України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лікарських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засобів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контролю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 </a:t>
            </a:r>
            <a:r>
              <a:rPr dirty="0" sz="1250">
                <a:latin typeface="Times New Roman"/>
                <a:cs typeface="Times New Roman"/>
              </a:rPr>
              <a:t>від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15.05.2026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4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257-001.2/002.0/17-</a:t>
            </a:r>
            <a:r>
              <a:rPr dirty="0" sz="1250">
                <a:latin typeface="Times New Roman"/>
                <a:cs typeface="Times New Roman"/>
              </a:rPr>
              <a:t>26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1250">
              <a:latin typeface="Times New Roman"/>
              <a:cs typeface="Times New Roman"/>
            </a:endParaRPr>
          </a:p>
          <a:p>
            <a:pPr algn="r" marR="280670">
              <a:lnSpc>
                <a:spcPct val="100000"/>
              </a:lnSpc>
            </a:pPr>
            <a:r>
              <a:rPr dirty="0" sz="1100" spc="65">
                <a:latin typeface="Times New Roman"/>
                <a:cs typeface="Times New Roman"/>
              </a:rPr>
              <a:t>Лілія</a:t>
            </a:r>
            <a:r>
              <a:rPr dirty="0" sz="1100" spc="2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ПА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65">
                <a:latin typeface="Times New Roman"/>
                <a:cs typeface="Times New Roman"/>
              </a:rPr>
              <a:t>НФ</a:t>
            </a:r>
            <a:r>
              <a:rPr dirty="0" sz="1100" spc="-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I.ЗО</a:t>
            </a:r>
            <a:r>
              <a:rPr dirty="0" sz="1100" spc="-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ВА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140851" y="9930638"/>
            <a:ext cx="168910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35">
                <a:latin typeface="Times New Roman"/>
                <a:cs typeface="Times New Roman"/>
              </a:rPr>
              <a:t>Остапенко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Валентина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32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14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41</a:t>
            </a:r>
            <a:endParaRPr sz="10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76273" y="207263"/>
            <a:ext cx="447965" cy="61264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185432" y="2400300"/>
            <a:ext cx="899160" cy="0"/>
          </a:xfrm>
          <a:custGeom>
            <a:avLst/>
            <a:gdLst/>
            <a:ahLst/>
            <a:cxnLst/>
            <a:rect l="l" t="t" r="r" b="b"/>
            <a:pathLst>
              <a:path w="899160" h="0">
                <a:moveTo>
                  <a:pt x="0" y="0"/>
                </a:moveTo>
                <a:lnTo>
                  <a:pt x="898978" y="0"/>
                </a:lnTo>
              </a:path>
            </a:pathLst>
          </a:custGeom>
          <a:ln w="9144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392197" y="2397251"/>
            <a:ext cx="1076325" cy="0"/>
          </a:xfrm>
          <a:custGeom>
            <a:avLst/>
            <a:gdLst/>
            <a:ahLst/>
            <a:cxnLst/>
            <a:rect l="l" t="t" r="r" b="b"/>
            <a:pathLst>
              <a:path w="1076325" h="0">
                <a:moveTo>
                  <a:pt x="0" y="0"/>
                </a:moveTo>
                <a:lnTo>
                  <a:pt x="1075726" y="0"/>
                </a:lnTo>
              </a:path>
            </a:pathLst>
          </a:custGeom>
          <a:ln w="9144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99419" y="10098023"/>
            <a:ext cx="1865000" cy="240791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10800" y="10347959"/>
            <a:ext cx="1834526" cy="188976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124028" y="2255519"/>
            <a:ext cx="210269" cy="140207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208430" y="839723"/>
            <a:ext cx="5836920" cy="2186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66040">
              <a:lnSpc>
                <a:spcPts val="1655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1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9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9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67310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36830">
              <a:lnSpc>
                <a:spcPts val="163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R="34925">
              <a:lnSpc>
                <a:spcPts val="1255"/>
              </a:lnSpc>
              <a:spcBef>
                <a:spcPts val="1595"/>
              </a:spcBef>
            </a:pPr>
            <a:r>
              <a:rPr dirty="0" sz="1050" spc="-110">
                <a:latin typeface="Courier New"/>
                <a:cs typeface="Courier New"/>
              </a:rPr>
              <a:t>проспект</a:t>
            </a:r>
            <a:r>
              <a:rPr dirty="0" sz="1050" spc="-270">
                <a:latin typeface="Courier New"/>
                <a:cs typeface="Courier New"/>
              </a:rPr>
              <a:t> </a:t>
            </a:r>
            <a:r>
              <a:rPr dirty="0" sz="1050" spc="-120">
                <a:latin typeface="Courier New"/>
                <a:cs typeface="Courier New"/>
              </a:rPr>
              <a:t>Ьврестtйсъкий.</a:t>
            </a:r>
            <a:r>
              <a:rPr dirty="0" sz="1050" spc="-425">
                <a:latin typeface="Courier New"/>
                <a:cs typeface="Courier New"/>
              </a:rPr>
              <a:t> </a:t>
            </a:r>
            <a:r>
              <a:rPr dirty="0" sz="1050" spc="-130">
                <a:latin typeface="Courier New"/>
                <a:cs typeface="Courier New"/>
              </a:rPr>
              <a:t>120-A,</a:t>
            </a:r>
            <a:r>
              <a:rPr dirty="0" sz="1050" spc="-340">
                <a:latin typeface="Courier New"/>
                <a:cs typeface="Courier New"/>
              </a:rPr>
              <a:t> </a:t>
            </a:r>
            <a:r>
              <a:rPr dirty="0" sz="1050" spc="-135">
                <a:latin typeface="Courier New"/>
                <a:cs typeface="Courier New"/>
              </a:rPr>
              <a:t>w.</a:t>
            </a:r>
            <a:r>
              <a:rPr dirty="0" sz="1050" spc="-409">
                <a:latin typeface="Courier New"/>
                <a:cs typeface="Courier New"/>
              </a:rPr>
              <a:t> </a:t>
            </a:r>
            <a:r>
              <a:rPr dirty="0" sz="1050" spc="-145">
                <a:latin typeface="Courier New"/>
                <a:cs typeface="Courier New"/>
              </a:rPr>
              <a:t>КИїв,</a:t>
            </a:r>
            <a:r>
              <a:rPr dirty="0" sz="1050" spc="-434">
                <a:latin typeface="Courier New"/>
                <a:cs typeface="Courier New"/>
              </a:rPr>
              <a:t> </a:t>
            </a:r>
            <a:r>
              <a:rPr dirty="0" sz="1050" spc="-125">
                <a:latin typeface="Courier New"/>
                <a:cs typeface="Courier New"/>
              </a:rPr>
              <a:t>О3ll5,тел/факс:(044)422-</a:t>
            </a:r>
            <a:r>
              <a:rPr dirty="0" sz="1050" spc="-120">
                <a:latin typeface="Courier New"/>
                <a:cs typeface="Courier New"/>
              </a:rPr>
              <a:t>35-</a:t>
            </a:r>
            <a:r>
              <a:rPr dirty="0" sz="1050" spc="-114">
                <a:latin typeface="Courier New"/>
                <a:cs typeface="Courier New"/>
              </a:rPr>
              <a:t>77,</a:t>
            </a:r>
            <a:r>
              <a:rPr dirty="0" sz="1050" spc="-465">
                <a:latin typeface="Courier New"/>
                <a:cs typeface="Courier New"/>
              </a:rPr>
              <a:t> </a:t>
            </a:r>
            <a:r>
              <a:rPr dirty="0" sz="1050" spc="-195">
                <a:latin typeface="Courier New"/>
                <a:cs typeface="Courier New"/>
              </a:rPr>
              <a:t>e-mail:</a:t>
            </a:r>
            <a:r>
              <a:rPr dirty="0" sz="1050" spc="-360">
                <a:latin typeface="Courier New"/>
                <a:cs typeface="Courier New"/>
              </a:rPr>
              <a:t> </a:t>
            </a:r>
            <a:r>
              <a:rPr dirty="0" u="sng" sz="1050" spc="-9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dls</a:t>
            </a:r>
            <a:r>
              <a:rPr dirty="0" u="sng" sz="1050" spc="445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 </a:t>
            </a:r>
            <a:r>
              <a:rPr dirty="0" u="sng" sz="1050" spc="-12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dls.ыov.ug,</a:t>
            </a:r>
            <a:endParaRPr sz="1050">
              <a:latin typeface="Courier New"/>
              <a:cs typeface="Courier New"/>
            </a:endParaRPr>
          </a:p>
          <a:p>
            <a:pPr algn="ctr" marR="31115">
              <a:lnSpc>
                <a:spcPts val="1255"/>
              </a:lnSpc>
            </a:pPr>
            <a:r>
              <a:rPr dirty="0" u="sng" sz="1050" spc="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https://www.dls.boy.нa.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 spc="10">
                <a:latin typeface="Times New Roman"/>
                <a:cs typeface="Times New Roman"/>
              </a:rPr>
              <a:t>Кол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sz="1050" spc="10">
                <a:latin typeface="Times New Roman"/>
                <a:cs typeface="Times New Roman"/>
              </a:rPr>
              <a:t>ГДР</a:t>
            </a:r>
            <a:r>
              <a:rPr dirty="0" sz="1050" spc="-130">
                <a:latin typeface="Times New Roman"/>
                <a:cs typeface="Times New Roman"/>
              </a:rPr>
              <a:t> </a:t>
            </a:r>
            <a:r>
              <a:rPr dirty="0" sz="1050" spc="10">
                <a:latin typeface="Times New Roman"/>
                <a:cs typeface="Times New Roman"/>
              </a:rPr>
              <a:t>ПОУ</a:t>
            </a:r>
            <a:r>
              <a:rPr dirty="0" sz="1050" spc="13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40517815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1050">
              <a:latin typeface="Times New Roman"/>
              <a:cs typeface="Times New Roman"/>
            </a:endParaRPr>
          </a:p>
          <a:p>
            <a:pPr marL="3124200" indent="-2540">
              <a:lnSpc>
                <a:spcPct val="100000"/>
              </a:lnSpc>
              <a:tabLst>
                <a:tab pos="4519295" algn="l"/>
                <a:tab pos="5810885" algn="l"/>
              </a:tabLst>
            </a:pP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400">
              <a:latin typeface="Times New Roman"/>
              <a:cs typeface="Times New Roman"/>
            </a:endParaRPr>
          </a:p>
          <a:p>
            <a:pPr marL="3127375" marR="5080" indent="-3810">
              <a:lnSpc>
                <a:spcPts val="1580"/>
              </a:lnSpc>
              <a:tabLst>
                <a:tab pos="511048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662495" y="2991611"/>
            <a:ext cx="13906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4112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138929" y="3192779"/>
            <a:ext cx="9042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27480" y="2991611"/>
            <a:ext cx="1191895" cy="64071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 marR="5080" indent="5715">
              <a:lnSpc>
                <a:spcPct val="99400"/>
              </a:lnSpc>
              <a:spcBef>
                <a:spcPts val="110"/>
              </a:spcBef>
            </a:pPr>
            <a:r>
              <a:rPr dirty="0" sz="1400" spc="-10">
                <a:latin typeface="Times New Roman"/>
                <a:cs typeface="Times New Roman"/>
              </a:rPr>
              <a:t>реалізацісю, </a:t>
            </a:r>
            <a:r>
              <a:rPr dirty="0" sz="1400" spc="-25" b="1">
                <a:latin typeface="Times New Roman"/>
                <a:cs typeface="Times New Roman"/>
              </a:rPr>
              <a:t>застосуванням </a:t>
            </a:r>
            <a:r>
              <a:rPr dirty="0" sz="1250" spc="60">
                <a:latin typeface="Times New Roman"/>
                <a:cs typeface="Times New Roman"/>
              </a:rPr>
              <a:t>засобів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75548" y="3799331"/>
            <a:ext cx="6141720" cy="574992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269615" marR="150495" indent="-3810">
              <a:lnSpc>
                <a:spcPts val="1580"/>
              </a:lnSpc>
              <a:spcBef>
                <a:spcPts val="235"/>
              </a:spcBef>
              <a:tabLst>
                <a:tab pos="471424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органів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56515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 algn="just" marL="417195">
              <a:lnSpc>
                <a:spcPts val="1645"/>
              </a:lnSpc>
              <a:spcBef>
                <a:spcPts val="1560"/>
              </a:spcBef>
            </a:pPr>
            <a:r>
              <a:rPr dirty="0" sz="1400">
                <a:latin typeface="Times New Roman"/>
                <a:cs typeface="Times New Roman"/>
              </a:rPr>
              <a:t>Вlдповідно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58419" marR="63500" indent="-635">
              <a:lnSpc>
                <a:spcPct val="95300"/>
              </a:lnSpc>
              <a:spcBef>
                <a:spcPts val="45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про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3c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дерн‹авного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415" i="1">
                <a:latin typeface="Times New Roman"/>
                <a:cs typeface="Times New Roman"/>
              </a:rPr>
              <a:t>№</a:t>
            </a:r>
            <a:r>
              <a:rPr dirty="0" sz="1400" spc="325" i="1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територіі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 i="1">
                <a:latin typeface="Times New Roman"/>
                <a:cs typeface="Times New Roman"/>
              </a:rPr>
              <a:t>N:</a:t>
            </a:r>
            <a:r>
              <a:rPr dirty="0" sz="1400" spc="75" i="1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Мlністерством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425" i="1">
                <a:latin typeface="Times New Roman"/>
                <a:cs typeface="Times New Roman"/>
              </a:rPr>
              <a:t>№</a:t>
            </a:r>
            <a:r>
              <a:rPr dirty="0" sz="1400" spc="335" i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торгівл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i,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N'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заресстрованого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5">
                <a:latin typeface="Times New Roman"/>
                <a:cs typeface="Times New Roman"/>
              </a:rPr>
              <a:t>N‹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утилlзаціі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10">
                <a:latin typeface="Times New Roman"/>
                <a:cs typeface="Times New Roman"/>
              </a:rPr>
              <a:t> 24.04.2015 </a:t>
            </a:r>
            <a:r>
              <a:rPr dirty="0" sz="1400">
                <a:latin typeface="Times New Roman"/>
                <a:cs typeface="Times New Roman"/>
              </a:rPr>
              <a:t>N*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зареестрованих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4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3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3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надходікення</a:t>
            </a:r>
            <a:r>
              <a:rPr dirty="0" sz="1400" spc="409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термінових</a:t>
            </a:r>
            <a:r>
              <a:rPr dirty="0" sz="1400" spc="3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повідомлень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9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14.05.2026</a:t>
            </a:r>
            <a:r>
              <a:rPr dirty="0" sz="1400" spc="430">
                <a:latin typeface="Times New Roman"/>
                <a:cs typeface="Times New Roman"/>
              </a:rPr>
              <a:t> 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N</a:t>
            </a:r>
            <a:r>
              <a:rPr dirty="0" sz="1400" spc="375" i="1">
                <a:latin typeface="Times New Roman"/>
                <a:cs typeface="Times New Roman"/>
              </a:rPr>
              <a:t>    </a:t>
            </a:r>
            <a:r>
              <a:rPr dirty="0" sz="1400" spc="-10" i="1">
                <a:latin typeface="Times New Roman"/>
                <a:cs typeface="Times New Roman"/>
              </a:rPr>
              <a:t>I</a:t>
            </a:r>
            <a:r>
              <a:rPr dirty="0" sz="1400" spc="-10">
                <a:latin typeface="Times New Roman"/>
                <a:cs typeface="Times New Roman"/>
              </a:rPr>
              <a:t>27-</a:t>
            </a:r>
            <a:r>
              <a:rPr dirty="0" sz="1400">
                <a:latin typeface="Times New Roman"/>
                <a:cs typeface="Times New Roman"/>
              </a:rPr>
              <a:t>01.1/02.0/06.25-26,</a:t>
            </a:r>
            <a:r>
              <a:rPr dirty="0" sz="1400" spc="409">
                <a:latin typeface="Times New Roman"/>
                <a:cs typeface="Times New Roman"/>
              </a:rPr>
              <a:t>   </a:t>
            </a:r>
            <a:r>
              <a:rPr dirty="0" sz="1400" spc="-70">
                <a:latin typeface="Times New Roman"/>
                <a:cs typeface="Times New Roman"/>
              </a:rPr>
              <a:t>128—</a:t>
            </a:r>
            <a:r>
              <a:rPr dirty="0" sz="1400" spc="-55">
                <a:latin typeface="Times New Roman"/>
                <a:cs typeface="Times New Roman"/>
              </a:rPr>
              <a:t>01.1/02.0/06.25-</a:t>
            </a:r>
            <a:r>
              <a:rPr dirty="0" sz="1400" spc="-25">
                <a:latin typeface="Times New Roman"/>
                <a:cs typeface="Times New Roman"/>
              </a:rPr>
              <a:t>26,</a:t>
            </a:r>
            <a:endParaRPr sz="1400">
              <a:latin typeface="Times New Roman"/>
              <a:cs typeface="Times New Roman"/>
            </a:endParaRPr>
          </a:p>
          <a:p>
            <a:pPr algn="just" marL="76835" marR="70485" indent="-635">
              <a:lnSpc>
                <a:spcPts val="1580"/>
              </a:lnSpc>
              <a:spcBef>
                <a:spcPts val="90"/>
              </a:spcBef>
            </a:pPr>
            <a:r>
              <a:rPr dirty="0" sz="1400">
                <a:latin typeface="Times New Roman"/>
                <a:cs typeface="Times New Roman"/>
              </a:rPr>
              <a:t>130-01.1/02.0/06.25-26,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контролю </a:t>
            </a:r>
            <a:r>
              <a:rPr dirty="0" baseline="5952" sz="2100">
                <a:latin typeface="Times New Roman"/>
                <a:cs typeface="Times New Roman"/>
              </a:rPr>
              <a:t>за</a:t>
            </a:r>
            <a:r>
              <a:rPr dirty="0" baseline="5952" sz="2100" spc="247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Чернівецькій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області,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інформації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Слідчого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управління</a:t>
            </a:r>
            <a:endParaRPr sz="1400">
              <a:latin typeface="Times New Roman"/>
              <a:cs typeface="Times New Roman"/>
            </a:endParaRPr>
          </a:p>
          <a:p>
            <a:pPr algn="just" marL="76200">
              <a:lnSpc>
                <a:spcPts val="1670"/>
              </a:lnSpc>
            </a:pPr>
            <a:r>
              <a:rPr dirty="0" baseline="5952" sz="2100">
                <a:latin typeface="Times New Roman"/>
                <a:cs typeface="Times New Roman"/>
              </a:rPr>
              <a:t>Головного</a:t>
            </a:r>
            <a:r>
              <a:rPr dirty="0" baseline="5952" sz="2100" spc="517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управління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Національної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поліції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</a:t>
            </a:r>
            <a:r>
              <a:rPr dirty="0" sz="1400" spc="27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iвeq</a:t>
            </a:r>
            <a:r>
              <a:rPr dirty="0" sz="1400" spc="430">
                <a:latin typeface="Times New Roman"/>
                <a:cs typeface="Times New Roman"/>
              </a:rPr>
              <a:t>   </a:t>
            </a:r>
            <a:r>
              <a:rPr dirty="0" baseline="-21604" sz="1350">
                <a:latin typeface="Times New Roman"/>
                <a:cs typeface="Times New Roman"/>
              </a:rPr>
              <a:t>u</a:t>
            </a:r>
            <a:r>
              <a:rPr dirty="0" sz="1400">
                <a:latin typeface="Times New Roman"/>
                <a:cs typeface="Times New Roman"/>
              </a:rPr>
              <a:t>p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щу{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546720" y="9837419"/>
            <a:ext cx="2535555" cy="270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875"/>
              </a:lnSpc>
              <a:spcBef>
                <a:spcPts val="100"/>
              </a:spcBef>
            </a:pPr>
            <a:r>
              <a:rPr dirty="0" sz="800" spc="75">
                <a:latin typeface="Lucida Sans Unicode"/>
                <a:cs typeface="Lucida Sans Unicode"/>
              </a:rPr>
              <a:t>*</a:t>
            </a:r>
            <a:r>
              <a:rPr dirty="0" baseline="13888" sz="900" spc="112">
                <a:latin typeface="Lucida Sans Unicode"/>
                <a:cs typeface="Lucida Sans Unicode"/>
              </a:rPr>
              <a:t>2</a:t>
            </a:r>
            <a:r>
              <a:rPr dirty="0" baseline="13888" sz="900" spc="367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Держліхслужба</a:t>
            </a:r>
            <a:endParaRPr sz="800">
              <a:latin typeface="Lucida Sans Unicode"/>
              <a:cs typeface="Lucida Sans Unicode"/>
            </a:endParaRPr>
          </a:p>
          <a:p>
            <a:pPr marL="212090">
              <a:lnSpc>
                <a:spcPts val="1055"/>
              </a:lnSpc>
            </a:pPr>
            <a:r>
              <a:rPr dirty="0" sz="950" spc="-90">
                <a:latin typeface="Lucida Sans Unicode"/>
                <a:cs typeface="Lucida Sans Unicode"/>
              </a:rPr>
              <a:t>№255-</a:t>
            </a:r>
            <a:r>
              <a:rPr dirty="0" sz="950" spc="-80">
                <a:latin typeface="Lucida Sans Unicode"/>
                <a:cs typeface="Lucida Sans Unicode"/>
              </a:rPr>
              <a:t>601.2/002.0/17-26</a:t>
            </a:r>
            <a:r>
              <a:rPr dirty="0" sz="950" spc="-15">
                <a:latin typeface="Lucida Sans Unicode"/>
                <a:cs typeface="Lucida Sans Unicode"/>
              </a:rPr>
              <a:t> </a:t>
            </a:r>
            <a:r>
              <a:rPr dirty="0" sz="950" spc="-20">
                <a:latin typeface="Lucida Sans Unicode"/>
                <a:cs typeface="Lucida Sans Unicode"/>
              </a:rPr>
              <a:t>від</a:t>
            </a:r>
            <a:r>
              <a:rPr dirty="0" sz="950" spc="19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15.05.2026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041661" y="9531604"/>
            <a:ext cx="1287145" cy="810260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306070" marR="109220" indent="-284480">
              <a:lnSpc>
                <a:spcPts val="1010"/>
              </a:lnSpc>
              <a:spcBef>
                <a:spcPts val="29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220345">
              <a:lnSpc>
                <a:spcPts val="925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54305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40640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dirty="0" sz="800" spc="-10">
                <a:latin typeface="Times New Roman"/>
                <a:cs typeface="Times New Roman"/>
              </a:rPr>
              <a:t>№436</a:t>
            </a:r>
            <a:r>
              <a:rPr dirty="0" sz="800" spc="-65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'02.</a:t>
            </a:r>
            <a:r>
              <a:rPr dirty="0" sz="800" spc="-13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17.05.2026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5900" y="7296911"/>
            <a:ext cx="4073652" cy="2043683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63831" y="661669"/>
            <a:ext cx="6076950" cy="696595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5875" marR="46355" indent="-3175">
              <a:lnSpc>
                <a:spcPct val="98900"/>
              </a:lnSpc>
              <a:spcBef>
                <a:spcPts val="114"/>
              </a:spcBef>
            </a:pP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06.05.2026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spc="-375">
                <a:latin typeface="Times New Roman"/>
                <a:cs typeface="Times New Roman"/>
              </a:rPr>
              <a:t>№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447332026)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34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7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8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5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зберlгання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 </a:t>
            </a:r>
            <a:r>
              <a:rPr dirty="0" sz="1350" spc="-50">
                <a:latin typeface="Times New Roman"/>
                <a:cs typeface="Times New Roman"/>
              </a:rPr>
              <a:t>моясе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здоров’ю населення:</a:t>
            </a:r>
            <a:endParaRPr sz="1350">
              <a:latin typeface="Times New Roman"/>
              <a:cs typeface="Times New Roman"/>
            </a:endParaRPr>
          </a:p>
          <a:p>
            <a:pPr algn="just" marL="27305" marR="33655" indent="353695">
              <a:lnSpc>
                <a:spcPct val="100000"/>
              </a:lnSpc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37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незареестрованих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офіційно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ввозилися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територію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України:</a:t>
            </a:r>
            <a:endParaRPr sz="1350">
              <a:latin typeface="Times New Roman"/>
              <a:cs typeface="Times New Roman"/>
            </a:endParaRPr>
          </a:p>
          <a:p>
            <a:pPr algn="just" marL="29209" marR="40005" indent="509270">
              <a:lnSpc>
                <a:spcPct val="100000"/>
              </a:lnSpc>
              <a:buChar char="-"/>
              <a:tabLst>
                <a:tab pos="538480" algn="l"/>
              </a:tabLst>
            </a:pP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09982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85">
                <a:latin typeface="Times New Roman"/>
                <a:cs typeface="Times New Roman"/>
              </a:rPr>
              <a:t>LYMPHOMYOSOT"N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100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ml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Mischung, </a:t>
            </a:r>
            <a:r>
              <a:rPr dirty="0" sz="1350">
                <a:latin typeface="Times New Roman"/>
                <a:cs typeface="Times New Roman"/>
              </a:rPr>
              <a:t>виробництва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Biologisehe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Heilmittel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Heel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65">
                <a:latin typeface="Times New Roman"/>
                <a:cs typeface="Times New Roman"/>
              </a:rPr>
              <a:t>GmbH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Dr.-</a:t>
            </a:r>
            <a:r>
              <a:rPr dirty="0" sz="1350" spc="50">
                <a:latin typeface="Times New Roman"/>
                <a:cs typeface="Times New Roman"/>
              </a:rPr>
              <a:t>Reckeweg-</a:t>
            </a:r>
            <a:r>
              <a:rPr dirty="0" sz="1350">
                <a:latin typeface="Times New Roman"/>
                <a:cs typeface="Times New Roman"/>
              </a:rPr>
              <a:t>Str.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2-</a:t>
            </a:r>
            <a:r>
              <a:rPr dirty="0" sz="1350">
                <a:latin typeface="Times New Roman"/>
                <a:cs typeface="Times New Roman"/>
              </a:rPr>
              <a:t>4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76532 </a:t>
            </a:r>
            <a:r>
              <a:rPr dirty="0" sz="1350">
                <a:latin typeface="Times New Roman"/>
                <a:cs typeface="Times New Roman"/>
              </a:rPr>
              <a:t>Baden-</a:t>
            </a:r>
            <a:r>
              <a:rPr dirty="0" sz="1350" spc="-10">
                <a:latin typeface="Times New Roman"/>
                <a:cs typeface="Times New Roman"/>
              </a:rPr>
              <a:t>Baden;</a:t>
            </a:r>
            <a:endParaRPr sz="1350">
              <a:latin typeface="Times New Roman"/>
              <a:cs typeface="Times New Roman"/>
            </a:endParaRPr>
          </a:p>
          <a:p>
            <a:pPr algn="just" marL="538480" indent="-146685">
              <a:lnSpc>
                <a:spcPts val="1550"/>
              </a:lnSpc>
              <a:buChar char="-"/>
              <a:tabLst>
                <a:tab pos="538480" algn="l"/>
              </a:tabLst>
            </a:pPr>
            <a:r>
              <a:rPr dirty="0" sz="1350" spc="-35">
                <a:latin typeface="Times New Roman"/>
                <a:cs typeface="Times New Roman"/>
              </a:rPr>
              <a:t>cepii’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51001</a:t>
            </a:r>
            <a:r>
              <a:rPr dirty="0" sz="1350" spc="-19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ESPUMISAN*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EMULSION</a:t>
            </a:r>
            <a:r>
              <a:rPr dirty="0" sz="1350" spc="25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40</a:t>
            </a:r>
            <a:r>
              <a:rPr dirty="0" sz="1350" spc="200" b="1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mg/ml,</a:t>
            </a:r>
            <a:endParaRPr sz="1350">
              <a:latin typeface="Times New Roman"/>
              <a:cs typeface="Times New Roman"/>
            </a:endParaRPr>
          </a:p>
          <a:p>
            <a:pPr algn="just" marL="31750" marR="44450" indent="-1905">
              <a:lnSpc>
                <a:spcPct val="100000"/>
              </a:lnSpc>
            </a:pPr>
            <a:r>
              <a:rPr dirty="0" sz="1350" b="1">
                <a:latin typeface="Times New Roman"/>
                <a:cs typeface="Times New Roman"/>
              </a:rPr>
              <a:t>32</a:t>
            </a:r>
            <a:r>
              <a:rPr dirty="0" sz="1350" spc="22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ml</a:t>
            </a:r>
            <a:r>
              <a:rPr dirty="0" sz="1350" spc="27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Emulsion</a:t>
            </a:r>
            <a:r>
              <a:rPr dirty="0" sz="1350" spc="26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zum</a:t>
            </a:r>
            <a:r>
              <a:rPr dirty="0" sz="1350" spc="29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Einnehmen,</a:t>
            </a:r>
            <a:r>
              <a:rPr dirty="0" sz="1350" spc="28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виробництва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BERLIN-CHEMIE</a:t>
            </a:r>
            <a:r>
              <a:rPr dirty="0" sz="1350" spc="335" b="1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AG </a:t>
            </a:r>
            <a:r>
              <a:rPr dirty="0" sz="1350">
                <a:latin typeface="Times New Roman"/>
                <a:cs typeface="Times New Roman"/>
              </a:rPr>
              <a:t>Glienicker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Weg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125,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12489</a:t>
            </a:r>
            <a:r>
              <a:rPr dirty="0" sz="1350" spc="2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Berlin,</a:t>
            </a:r>
            <a:r>
              <a:rPr dirty="0" sz="1350" spc="180" b="1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Deutschland;</a:t>
            </a:r>
            <a:endParaRPr sz="1350">
              <a:latin typeface="Times New Roman"/>
              <a:cs typeface="Times New Roman"/>
            </a:endParaRPr>
          </a:p>
          <a:p>
            <a:pPr algn="just" marL="396240">
              <a:lnSpc>
                <a:spcPts val="1565"/>
              </a:lnSpc>
            </a:pPr>
            <a:r>
              <a:rPr dirty="0" baseline="2057" sz="2025">
                <a:latin typeface="Times New Roman"/>
                <a:cs typeface="Times New Roman"/>
              </a:rPr>
              <a:t>-</a:t>
            </a:r>
            <a:r>
              <a:rPr dirty="0" baseline="2057" sz="2025" spc="637">
                <a:latin typeface="Times New Roman"/>
                <a:cs typeface="Times New Roman"/>
              </a:rPr>
              <a:t> </a:t>
            </a:r>
            <a:r>
              <a:rPr dirty="0" baseline="2057" sz="2025">
                <a:latin typeface="Times New Roman"/>
                <a:cs typeface="Times New Roman"/>
              </a:rPr>
              <a:t>cepiï</a:t>
            </a:r>
            <a:r>
              <a:rPr dirty="0" baseline="2057" sz="2025" spc="165">
                <a:latin typeface="Times New Roman"/>
                <a:cs typeface="Times New Roman"/>
              </a:rPr>
              <a:t> </a:t>
            </a:r>
            <a:r>
              <a:rPr dirty="0" baseline="2057" sz="2025" b="1">
                <a:latin typeface="Times New Roman"/>
                <a:cs typeface="Times New Roman"/>
              </a:rPr>
              <a:t>306L241</a:t>
            </a:r>
            <a:r>
              <a:rPr dirty="0" baseline="2057" sz="2025" spc="397" b="1">
                <a:latin typeface="Times New Roman"/>
                <a:cs typeface="Times New Roman"/>
              </a:rPr>
              <a:t> </a:t>
            </a:r>
            <a:r>
              <a:rPr dirty="0" baseline="2057" sz="2025">
                <a:latin typeface="Times New Roman"/>
                <a:cs typeface="Times New Roman"/>
              </a:rPr>
              <a:t>лікарського</a:t>
            </a:r>
            <a:r>
              <a:rPr dirty="0" baseline="2057" sz="2025" spc="315">
                <a:latin typeface="Times New Roman"/>
                <a:cs typeface="Times New Roman"/>
              </a:rPr>
              <a:t> </a:t>
            </a:r>
            <a:r>
              <a:rPr dirty="0" baseline="2057" sz="2025">
                <a:latin typeface="Times New Roman"/>
                <a:cs typeface="Times New Roman"/>
              </a:rPr>
              <a:t>засобу</a:t>
            </a:r>
            <a:r>
              <a:rPr dirty="0" baseline="2057" sz="2025" spc="412">
                <a:latin typeface="Times New Roman"/>
                <a:cs typeface="Times New Roman"/>
              </a:rPr>
              <a:t> </a:t>
            </a:r>
            <a:r>
              <a:rPr dirty="0" baseline="2057" sz="2025" spc="75">
                <a:latin typeface="Times New Roman"/>
                <a:cs typeface="Times New Roman"/>
              </a:rPr>
              <a:t>ВЕК-</a:t>
            </a:r>
            <a:r>
              <a:rPr dirty="0" baseline="2057" sz="2025">
                <a:latin typeface="Times New Roman"/>
                <a:cs typeface="Times New Roman"/>
              </a:rPr>
              <a:t>U-</a:t>
            </a:r>
            <a:r>
              <a:rPr dirty="0" baseline="2057" sz="2025" spc="75">
                <a:latin typeface="Times New Roman"/>
                <a:cs typeface="Times New Roman"/>
              </a:rPr>
              <a:t>RON</a:t>
            </a:r>
            <a:r>
              <a:rPr dirty="0" sz="800" spc="50">
                <a:latin typeface="Times New Roman"/>
                <a:cs typeface="Times New Roman"/>
              </a:rPr>
              <a:t>"</a:t>
            </a:r>
            <a:r>
              <a:rPr dirty="0" sz="800" spc="180">
                <a:latin typeface="Times New Roman"/>
                <a:cs typeface="Times New Roman"/>
              </a:rPr>
              <a:t>  </a:t>
            </a:r>
            <a:r>
              <a:rPr dirty="0" baseline="2057" sz="2025" b="1">
                <a:latin typeface="Times New Roman"/>
                <a:cs typeface="Times New Roman"/>
              </a:rPr>
              <a:t>SAFT,</a:t>
            </a:r>
            <a:r>
              <a:rPr dirty="0" baseline="2057" sz="2025" spc="284" b="1">
                <a:latin typeface="Times New Roman"/>
                <a:cs typeface="Times New Roman"/>
              </a:rPr>
              <a:t> </a:t>
            </a:r>
            <a:r>
              <a:rPr dirty="0" baseline="2057" sz="2025" b="1">
                <a:latin typeface="Times New Roman"/>
                <a:cs typeface="Times New Roman"/>
              </a:rPr>
              <a:t>40</a:t>
            </a:r>
            <a:r>
              <a:rPr dirty="0" baseline="2057" sz="2025" spc="240" b="1">
                <a:latin typeface="Times New Roman"/>
                <a:cs typeface="Times New Roman"/>
              </a:rPr>
              <a:t> </a:t>
            </a:r>
            <a:r>
              <a:rPr dirty="0" baseline="2057" sz="2025">
                <a:latin typeface="Times New Roman"/>
                <a:cs typeface="Times New Roman"/>
              </a:rPr>
              <a:t>mg/ml</a:t>
            </a:r>
            <a:r>
              <a:rPr dirty="0" baseline="2057" sz="2025" spc="247">
                <a:latin typeface="Times New Roman"/>
                <a:cs typeface="Times New Roman"/>
              </a:rPr>
              <a:t> </a:t>
            </a:r>
            <a:r>
              <a:rPr dirty="0" baseline="2057" sz="2025" spc="97">
                <a:latin typeface="Times New Roman"/>
                <a:cs typeface="Times New Roman"/>
              </a:rPr>
              <a:t>Sirup,</a:t>
            </a:r>
            <a:endParaRPr baseline="2057" sz="2025">
              <a:latin typeface="Times New Roman"/>
              <a:cs typeface="Times New Roman"/>
            </a:endParaRPr>
          </a:p>
          <a:p>
            <a:pPr algn="just" marL="40640" marR="16510" indent="-635">
              <a:lnSpc>
                <a:spcPct val="98900"/>
              </a:lnSpc>
            </a:pPr>
            <a:r>
              <a:rPr dirty="0" sz="1350" b="1">
                <a:latin typeface="Times New Roman"/>
                <a:cs typeface="Times New Roman"/>
              </a:rPr>
              <a:t>100</a:t>
            </a:r>
            <a:r>
              <a:rPr dirty="0" sz="1350" spc="3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ml</a:t>
            </a:r>
            <a:r>
              <a:rPr dirty="0" sz="1350" spc="48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Sirup</a:t>
            </a:r>
            <a:r>
              <a:rPr dirty="0" sz="1350" spc="434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Zum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65" b="1">
                <a:latin typeface="Times New Roman"/>
                <a:cs typeface="Times New Roman"/>
              </a:rPr>
              <a:t>Ein</a:t>
            </a:r>
            <a:r>
              <a:rPr dirty="0" sz="1350" spc="-2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nehmen,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виробництва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55">
                <a:latin typeface="Times New Roman"/>
                <a:cs typeface="Times New Roman"/>
              </a:rPr>
              <a:t>Medinfar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55">
                <a:latin typeface="Times New Roman"/>
                <a:cs typeface="Times New Roman"/>
              </a:rPr>
              <a:t>Manufacturing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Ѕ.А. </a:t>
            </a:r>
            <a:r>
              <a:rPr dirty="0" sz="1350" b="1">
                <a:latin typeface="Times New Roman"/>
                <a:cs typeface="Times New Roman"/>
              </a:rPr>
              <a:t>Parque</a:t>
            </a:r>
            <a:r>
              <a:rPr dirty="0" sz="1350" spc="3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Industrial</a:t>
            </a:r>
            <a:r>
              <a:rPr dirty="0" sz="1350" spc="4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Armando</a:t>
            </a:r>
            <a:r>
              <a:rPr dirty="0" sz="1350" spc="31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Martins</a:t>
            </a:r>
            <a:r>
              <a:rPr dirty="0" sz="1350" spc="2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Tavares</a:t>
            </a:r>
            <a:r>
              <a:rPr dirty="0" sz="1350" spc="3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Rua</a:t>
            </a:r>
            <a:r>
              <a:rPr dirty="0" sz="1350" spc="3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Outeiro</a:t>
            </a:r>
            <a:r>
              <a:rPr dirty="0" sz="1350" spc="305" b="1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da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Armada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No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 Condeixa-a-</a:t>
            </a:r>
            <a:r>
              <a:rPr dirty="0" sz="1350" spc="50">
                <a:latin typeface="Times New Roman"/>
                <a:cs typeface="Times New Roman"/>
              </a:rPr>
              <a:t>Nova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3150-194</a:t>
            </a:r>
            <a:r>
              <a:rPr dirty="0" sz="1350" spc="38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Sebal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Portugal.</a:t>
            </a:r>
            <a:endParaRPr sz="1350">
              <a:latin typeface="Times New Roman"/>
              <a:cs typeface="Times New Roman"/>
            </a:endParaRPr>
          </a:p>
          <a:p>
            <a:pPr algn="just" marL="401955">
              <a:lnSpc>
                <a:spcPts val="1585"/>
              </a:lnSpc>
            </a:pPr>
            <a:r>
              <a:rPr dirty="0" sz="1350">
                <a:latin typeface="Times New Roman"/>
                <a:cs typeface="Times New Roman"/>
              </a:rPr>
              <a:t>Cy6’сктам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3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  <a:p>
            <a:pPr algn="just" marL="42545" marR="13335" indent="-1905">
              <a:lnSpc>
                <a:spcPct val="99300"/>
              </a:lnSpc>
              <a:spcBef>
                <a:spcPts val="50"/>
              </a:spcBef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вказаних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50165" marR="41275" indent="363855">
              <a:lnSpc>
                <a:spcPts val="1580"/>
              </a:lnSpc>
              <a:spcBef>
                <a:spcPts val="8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територіалвні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58419" marR="5080" indent="355600">
              <a:lnSpc>
                <a:spcPts val="1580"/>
              </a:lnSpc>
              <a:spcBef>
                <a:spcPts val="4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відповідалвність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50">
              <a:latin typeface="Times New Roman"/>
              <a:cs typeface="Times New Roman"/>
            </a:endParaRPr>
          </a:p>
          <a:p>
            <a:pPr marL="419100" marR="2570480" indent="-36195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Копії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865605" y="7601965"/>
            <a:ext cx="25679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04265" algn="l"/>
                <a:tab pos="2125980" algn="l"/>
              </a:tabLst>
            </a:pP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714297" y="7601965"/>
            <a:ext cx="764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іністерств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91952" y="7601965"/>
            <a:ext cx="6438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472958" y="7601965"/>
            <a:ext cx="6470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09833" y="7789417"/>
            <a:ext cx="75946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73234" y="8440165"/>
            <a:ext cx="151130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9740" algn="l"/>
              </a:tabLst>
            </a:pPr>
            <a:r>
              <a:rPr dirty="0" sz="1050">
                <a:latin typeface="Cambria"/>
                <a:cs typeface="Cambria"/>
              </a:rPr>
              <a:t>За</a:t>
            </a:r>
            <a:r>
              <a:rPr dirty="0" sz="1050" spc="140">
                <a:latin typeface="Cambria"/>
                <a:cs typeface="Cambria"/>
              </a:rPr>
              <a:t> </a:t>
            </a:r>
            <a:r>
              <a:rPr dirty="0" sz="1050" spc="-50">
                <a:latin typeface="Cambria"/>
                <a:cs typeface="Cambria"/>
              </a:rPr>
              <a:t>с</a:t>
            </a:r>
            <a:r>
              <a:rPr dirty="0" sz="1050">
                <a:latin typeface="Cambria"/>
                <a:cs typeface="Cambria"/>
              </a:rPr>
              <a:t>	</a:t>
            </a:r>
            <a:r>
              <a:rPr dirty="0" sz="1050" spc="70">
                <a:latin typeface="Cambria"/>
                <a:cs typeface="Cambria"/>
              </a:rPr>
              <a:t>ПНИК</a:t>
            </a:r>
            <a:r>
              <a:rPr dirty="0" sz="1050" spc="165">
                <a:latin typeface="Cambria"/>
                <a:cs typeface="Cambria"/>
              </a:rPr>
              <a:t> </a:t>
            </a:r>
            <a:r>
              <a:rPr dirty="0" sz="1050" spc="75">
                <a:latin typeface="Cambria"/>
                <a:cs typeface="Cambria"/>
              </a:rPr>
              <a:t>СОЛОВИ</a:t>
            </a:r>
            <a:endParaRPr sz="105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07547" y="9406635"/>
            <a:ext cx="255460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35">
                <a:latin typeface="Times New Roman"/>
                <a:cs typeface="Times New Roman"/>
              </a:rPr>
              <a:t>Оле</a:t>
            </a:r>
            <a:r>
              <a:rPr dirty="0" sz="1000" spc="-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на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-80">
                <a:latin typeface="Times New Roman"/>
                <a:cs typeface="Times New Roman"/>
              </a:rPr>
              <a:t>В</a:t>
            </a:r>
            <a:r>
              <a:rPr dirty="0" sz="1000" spc="-135">
                <a:latin typeface="Times New Roman"/>
                <a:cs typeface="Times New Roman"/>
              </a:rPr>
              <a:t> </a:t>
            </a:r>
            <a:r>
              <a:rPr dirty="0" sz="1000" spc="-40">
                <a:latin typeface="Times New Roman"/>
                <a:cs typeface="Times New Roman"/>
              </a:rPr>
              <a:t>ЯЗОВС</a:t>
            </a:r>
            <a:r>
              <a:rPr dirty="0" sz="1000" spc="-100">
                <a:latin typeface="Times New Roman"/>
                <a:cs typeface="Times New Roman"/>
              </a:rPr>
              <a:t> </a:t>
            </a:r>
            <a:r>
              <a:rPr dirty="0" sz="1000" spc="-30">
                <a:latin typeface="Times New Roman"/>
                <a:cs typeface="Times New Roman"/>
              </a:rPr>
              <a:t>t›KA,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тел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(044)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422-55-</a:t>
            </a:r>
            <a:r>
              <a:rPr dirty="0" sz="1000">
                <a:latin typeface="Times New Roman"/>
                <a:cs typeface="Times New Roman"/>
              </a:rPr>
              <a:t>76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(127)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829360" y="8420354"/>
            <a:ext cx="12560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Tapac</a:t>
            </a:r>
            <a:r>
              <a:rPr dirty="0" sz="1350" spc="215">
                <a:latin typeface="Cambria"/>
                <a:cs typeface="Cambria"/>
              </a:rPr>
              <a:t> </a:t>
            </a:r>
            <a:r>
              <a:rPr dirty="0" sz="1350" spc="130">
                <a:latin typeface="Cambria"/>
                <a:cs typeface="Cambria"/>
              </a:rPr>
              <a:t>ПPOHIВ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42753" y="198119"/>
            <a:ext cx="447965" cy="62788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19624" y="10082783"/>
            <a:ext cx="1861952" cy="252984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10800" y="10347959"/>
            <a:ext cx="1791863" cy="188976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140636" y="836676"/>
            <a:ext cx="5862320" cy="11671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26034">
              <a:lnSpc>
                <a:spcPts val="1655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СЛУЖБА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114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27305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4445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50800" marR="43180">
              <a:lnSpc>
                <a:spcPts val="1270"/>
              </a:lnSpc>
              <a:spcBef>
                <a:spcPts val="1580"/>
              </a:spcBef>
              <a:tabLst>
                <a:tab pos="5213985" algn="l"/>
              </a:tabLst>
            </a:pPr>
            <a:r>
              <a:rPr dirty="0" baseline="-7575" sz="1650">
                <a:latin typeface="Times New Roman"/>
                <a:cs typeface="Times New Roman"/>
              </a:rPr>
              <a:t>проспект</a:t>
            </a:r>
            <a:r>
              <a:rPr dirty="0" baseline="-7575" sz="165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A.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тел/‹факс: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85">
                <a:latin typeface="Times New Roman"/>
                <a:cs typeface="Times New Roman"/>
              </a:rPr>
              <a:t>422-</a:t>
            </a:r>
            <a:r>
              <a:rPr dirty="0" sz="1100" spc="-110">
                <a:latin typeface="Times New Roman"/>
                <a:cs typeface="Times New Roman"/>
              </a:rPr>
              <a:t>55—</a:t>
            </a:r>
            <a:r>
              <a:rPr dirty="0" sz="1100" spc="-35">
                <a:latin typeface="Times New Roman"/>
                <a:cs typeface="Times New Roman"/>
              </a:rPr>
              <a:t>77,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25">
                <a:latin typeface="Times New Roman"/>
                <a:cs typeface="Times New Roman"/>
              </a:rPr>
              <a:t>с—</a:t>
            </a:r>
            <a:r>
              <a:rPr dirty="0" sz="1100" spc="-130">
                <a:latin typeface="Times New Roman"/>
                <a:cs typeface="Times New Roman"/>
              </a:rPr>
              <a:t>шаі1: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dls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	dls</a:t>
            </a:r>
            <a:r>
              <a:rPr dirty="0" u="sng" sz="1100" spc="12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00" spc="14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 spc="-4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ua,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  <a:hlinkClick r:id="rId5"/>
              </a:rPr>
              <a:t>littps://www.dls.boy.na.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45306" y="2221738"/>
            <a:ext cx="238188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5355" algn="l"/>
                <a:tab pos="2368550" algn="l"/>
              </a:tabLst>
            </a:pPr>
            <a:r>
              <a:rPr dirty="0" u="sng" sz="115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150">
                <a:latin typeface="Courier New"/>
                <a:cs typeface="Courier New"/>
              </a:rPr>
              <a:t>BіД</a:t>
            </a:r>
            <a:r>
              <a:rPr dirty="0" sz="1150" spc="-45">
                <a:latin typeface="Courier New"/>
                <a:cs typeface="Courier New"/>
              </a:rPr>
              <a:t> </a:t>
            </a:r>
            <a:r>
              <a:rPr dirty="0" u="sng" sz="115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endParaRPr sz="1150">
              <a:latin typeface="Courier New"/>
              <a:cs typeface="Courier New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90217" y="2171700"/>
            <a:ext cx="27501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5255" algn="l"/>
                <a:tab pos="2736850" algn="l"/>
              </a:tabLst>
            </a:pPr>
            <a:r>
              <a:rPr dirty="0" sz="1400">
                <a:latin typeface="Times New Roman"/>
                <a:cs typeface="Times New Roman"/>
              </a:rPr>
              <a:t>На N‹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2525" sz="1650">
                <a:latin typeface="Courier New"/>
                <a:cs typeface="Courier New"/>
              </a:rPr>
              <a:t>BіД </a:t>
            </a:r>
            <a:r>
              <a:rPr dirty="0" u="sng" baseline="2525" sz="1650">
                <a:uFill>
                  <a:solidFill>
                    <a:srgbClr val="1F1F1F"/>
                  </a:solidFill>
                </a:uFill>
                <a:latin typeface="Courier New"/>
                <a:cs typeface="Courier New"/>
              </a:rPr>
              <a:t>	</a:t>
            </a:r>
            <a:endParaRPr baseline="2525" sz="1650">
              <a:latin typeface="Courier New"/>
              <a:cs typeface="Courier New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296148" y="2577083"/>
            <a:ext cx="2721610" cy="44005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2700" marR="5080" indent="2540">
              <a:lnSpc>
                <a:spcPts val="1580"/>
              </a:lnSpc>
              <a:spcBef>
                <a:spcPts val="235"/>
              </a:spcBef>
              <a:tabLst>
                <a:tab pos="199580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господарювангія,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8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заимаються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635069" y="2979419"/>
            <a:ext cx="13906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4112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111502" y="3183635"/>
            <a:ext cx="9042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00053" y="2979419"/>
            <a:ext cx="1191895" cy="65024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5715">
              <a:lnSpc>
                <a:spcPct val="96400"/>
              </a:lnSpc>
              <a:spcBef>
                <a:spcPts val="160"/>
              </a:spcBef>
            </a:pPr>
            <a:r>
              <a:rPr dirty="0" sz="1400" spc="-10">
                <a:latin typeface="Times New Roman"/>
                <a:cs typeface="Times New Roman"/>
              </a:rPr>
              <a:t>реалізацісіо, </a:t>
            </a:r>
            <a:r>
              <a:rPr dirty="0" sz="1400" spc="-2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82153" y="3806190"/>
            <a:ext cx="6111240" cy="57340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41675">
              <a:lnSpc>
                <a:spcPts val="1480"/>
              </a:lnSpc>
              <a:spcBef>
                <a:spcPts val="100"/>
              </a:spcBef>
              <a:tabLst>
                <a:tab pos="4683125" algn="l"/>
              </a:tabLst>
            </a:pPr>
            <a:r>
              <a:rPr dirty="0" sz="1250" spc="40" b="1">
                <a:latin typeface="Times New Roman"/>
                <a:cs typeface="Times New Roman"/>
              </a:rPr>
              <a:t>Керівникам</a:t>
            </a:r>
            <a:r>
              <a:rPr dirty="0" sz="1250" b="1">
                <a:latin typeface="Times New Roman"/>
                <a:cs typeface="Times New Roman"/>
              </a:rPr>
              <a:t>	</a:t>
            </a:r>
            <a:r>
              <a:rPr dirty="0" sz="1250" spc="60" b="1">
                <a:latin typeface="Times New Roman"/>
                <a:cs typeface="Times New Roman"/>
              </a:rPr>
              <a:t>територіальних</a:t>
            </a:r>
            <a:endParaRPr sz="1250">
              <a:latin typeface="Times New Roman"/>
              <a:cs typeface="Times New Roman"/>
            </a:endParaRPr>
          </a:p>
          <a:p>
            <a:pPr marL="3235325">
              <a:lnSpc>
                <a:spcPts val="1660"/>
              </a:lnSpc>
            </a:pP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8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37465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 algn="just" marL="389255">
              <a:lnSpc>
                <a:spcPts val="1645"/>
              </a:lnSpc>
              <a:spcBef>
                <a:spcPts val="1515"/>
              </a:spcBef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35560" marR="17780" indent="-5715">
              <a:lnSpc>
                <a:spcPct val="95500"/>
              </a:lnSpc>
              <a:spcBef>
                <a:spcPts val="35"/>
              </a:spcBef>
              <a:tabLst>
                <a:tab pos="3651250" algn="l"/>
              </a:tabLst>
            </a:pPr>
            <a:r>
              <a:rPr dirty="0" sz="1400" spc="-40">
                <a:latin typeface="Times New Roman"/>
                <a:cs typeface="Times New Roman"/>
              </a:rPr>
              <a:t>«Осгіови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про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статей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5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Украі'ни,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i="1">
                <a:latin typeface="Times New Roman"/>
                <a:cs typeface="Times New Roman"/>
              </a:rPr>
              <a:t>N•</a:t>
            </a:r>
            <a:r>
              <a:rPr dirty="0" sz="1400" spc="105" i="1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засобlв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 роздрібної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зар•жтсую</a:t>
            </a:r>
            <a:r>
              <a:rPr dirty="0" sz="1400">
                <a:latin typeface="Times New Roman"/>
                <a:cs typeface="Times New Roman"/>
              </a:rPr>
              <a:t>	h4iчir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рт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.wш.</a:t>
            </a:r>
            <a:r>
              <a:rPr dirty="0" sz="1400" spc="-40" i="1">
                <a:latin typeface="Times New Roman"/>
                <a:cs typeface="Times New Roman"/>
              </a:rPr>
              <a:t>юw</a:t>
            </a:r>
            <a:r>
              <a:rPr dirty="0" sz="1400" spc="125" i="1">
                <a:latin typeface="Times New Roman"/>
                <a:cs typeface="Times New Roman"/>
              </a:rPr>
              <a:t> </a:t>
            </a:r>
            <a:r>
              <a:rPr dirty="0" sz="1400" spc="-150" i="1">
                <a:latin typeface="Times New Roman"/>
                <a:cs typeface="Times New Roman"/>
              </a:rPr>
              <a:t>:iiËi’!</a:t>
            </a:r>
            <a:r>
              <a:rPr dirty="0" sz="1400" spc="60" i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Уграни.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N'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утилlзації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24,04.2015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зареестрованих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4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3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4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3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термінових</a:t>
            </a:r>
            <a:r>
              <a:rPr dirty="0" sz="1400" spc="40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повідомлень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9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15.05.2026</a:t>
            </a:r>
            <a:r>
              <a:rPr dirty="0" sz="1400" spc="450">
                <a:latin typeface="Times New Roman"/>
                <a:cs typeface="Times New Roman"/>
              </a:rPr>
              <a:t>   </a:t>
            </a:r>
            <a:r>
              <a:rPr dirty="0" sz="1400" spc="-425" i="1">
                <a:latin typeface="Times New Roman"/>
                <a:cs typeface="Times New Roman"/>
              </a:rPr>
              <a:t>№</a:t>
            </a:r>
            <a:r>
              <a:rPr dirty="0" sz="1400" spc="350" i="1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   </a:t>
            </a:r>
            <a:r>
              <a:rPr dirty="0" sz="1400" spc="-130">
                <a:latin typeface="Times New Roman"/>
                <a:cs typeface="Times New Roman"/>
              </a:rPr>
              <a:t>147—</a:t>
            </a:r>
            <a:r>
              <a:rPr dirty="0" sz="1400" spc="-95">
                <a:latin typeface="Times New Roman"/>
                <a:cs typeface="Times New Roman"/>
              </a:rPr>
              <a:t>01.1/02.0/06.25—</a:t>
            </a:r>
            <a:r>
              <a:rPr dirty="0" sz="1400">
                <a:latin typeface="Times New Roman"/>
                <a:cs typeface="Times New Roman"/>
              </a:rPr>
              <a:t>26,</a:t>
            </a:r>
            <a:r>
              <a:rPr dirty="0" sz="1400" spc="409">
                <a:latin typeface="Times New Roman"/>
                <a:cs typeface="Times New Roman"/>
              </a:rPr>
              <a:t>   </a:t>
            </a:r>
            <a:r>
              <a:rPr dirty="0" sz="1400" spc="-50">
                <a:latin typeface="Times New Roman"/>
                <a:cs typeface="Times New Roman"/>
              </a:rPr>
              <a:t>148-01.1/02.0/06.25—</a:t>
            </a:r>
            <a:r>
              <a:rPr dirty="0" sz="1400" spc="-25">
                <a:latin typeface="Times New Roman"/>
                <a:cs typeface="Times New Roman"/>
              </a:rPr>
              <a:t>26,</a:t>
            </a:r>
            <a:endParaRPr sz="1400">
              <a:latin typeface="Times New Roman"/>
              <a:cs typeface="Times New Roman"/>
            </a:endParaRPr>
          </a:p>
          <a:p>
            <a:pPr algn="just" marL="64135" marR="55244" indent="-635">
              <a:lnSpc>
                <a:spcPts val="1610"/>
              </a:lnSpc>
              <a:spcBef>
                <a:spcPts val="40"/>
              </a:spcBef>
            </a:pPr>
            <a:r>
              <a:rPr dirty="0" sz="1400" spc="-50">
                <a:latin typeface="Times New Roman"/>
                <a:cs typeface="Times New Roman"/>
              </a:rPr>
              <a:t>149-01.1/02.0/06.25—</a:t>
            </a:r>
            <a:r>
              <a:rPr dirty="0" sz="1400">
                <a:latin typeface="Times New Roman"/>
                <a:cs typeface="Times New Roman"/>
              </a:rPr>
              <a:t>26 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лlкарських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 та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контролю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Чернівецькій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області,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інформації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Слідчого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управління</a:t>
            </a:r>
            <a:endParaRPr sz="1400">
              <a:latin typeface="Times New Roman"/>
              <a:cs typeface="Times New Roman"/>
            </a:endParaRPr>
          </a:p>
          <a:p>
            <a:pPr algn="just" marL="63500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Головного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управління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Національної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поліції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Чeggiвe$</a:t>
            </a:r>
            <a:r>
              <a:rPr dirty="0" sz="1400" spc="425">
                <a:latin typeface="Times New Roman"/>
                <a:cs typeface="Times New Roman"/>
              </a:rPr>
              <a:t>   </a:t>
            </a:r>
            <a:r>
              <a:rPr dirty="0" baseline="-24691" sz="135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q</a:t>
            </a:r>
            <a:r>
              <a:rPr dirty="0" sz="1400" spc="425">
                <a:latin typeface="Times New Roman"/>
                <a:cs typeface="Times New Roman"/>
              </a:rPr>
              <a:t>   </a:t>
            </a:r>
            <a:r>
              <a:rPr dirty="0" sz="1400" spc="-25">
                <a:latin typeface="Times New Roman"/>
                <a:cs typeface="Times New Roman"/>
              </a:rPr>
              <a:t>Ј\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388900" y="9822433"/>
            <a:ext cx="2480945" cy="274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30"/>
              </a:lnSpc>
              <a:spcBef>
                <a:spcPts val="100"/>
              </a:spcBef>
            </a:pPr>
            <a:r>
              <a:rPr dirty="0" sz="750" spc="-65">
                <a:latin typeface="Lucida Sans Unicode"/>
                <a:cs typeface="Lucida Sans Unicode"/>
              </a:rPr>
              <a:t>M2</a:t>
            </a:r>
            <a:r>
              <a:rPr dirty="0" sz="750" spc="6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80340">
              <a:lnSpc>
                <a:spcPts val="1130"/>
              </a:lnSpc>
            </a:pPr>
            <a:r>
              <a:rPr dirty="0" sz="1000" spc="-130">
                <a:latin typeface="Lucida Sans Unicode"/>
                <a:cs typeface="Lucida Sans Unicode"/>
              </a:rPr>
              <a:t>Ne256-</a:t>
            </a:r>
            <a:r>
              <a:rPr dirty="0" sz="1000" spc="-120">
                <a:latin typeface="Lucida Sans Unicode"/>
                <a:cs typeface="Lucida Sans Unicode"/>
              </a:rPr>
              <a:t>001.2/002.0/17-</a:t>
            </a:r>
            <a:r>
              <a:rPr dirty="0" sz="1000" spc="-130">
                <a:latin typeface="Lucida Sans Unicode"/>
                <a:cs typeface="Lucida Sans Unicode"/>
              </a:rPr>
              <a:t>26</a:t>
            </a:r>
            <a:r>
              <a:rPr dirty="0" sz="1000" spc="-2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-45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15.05.2026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041661" y="9531604"/>
            <a:ext cx="1287145" cy="810260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306070" marR="109220" indent="-284480">
              <a:lnSpc>
                <a:spcPts val="1010"/>
              </a:lnSpc>
              <a:spcBef>
                <a:spcPts val="29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220345">
              <a:lnSpc>
                <a:spcPts val="925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54305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40640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dirty="0" sz="800" spc="-10">
                <a:latin typeface="Times New Roman"/>
                <a:cs typeface="Times New Roman"/>
              </a:rPr>
              <a:t>№437</a:t>
            </a:r>
            <a:r>
              <a:rPr dirty="0" sz="800" spc="-65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'02.</a:t>
            </a:r>
            <a:r>
              <a:rPr dirty="0" sz="800" spc="-13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17.05.2026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01852" y="6707123"/>
            <a:ext cx="4023360" cy="181965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40971" y="689102"/>
            <a:ext cx="6069330" cy="553974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20320" marR="36195" indent="-8255">
              <a:lnSpc>
                <a:spcPct val="99600"/>
              </a:lnSpc>
              <a:spcBef>
                <a:spcPts val="105"/>
              </a:spcBef>
            </a:pPr>
            <a:r>
              <a:rPr dirty="0" sz="1350" spc="5">
                <a:latin typeface="Times New Roman"/>
                <a:cs typeface="Times New Roman"/>
              </a:rPr>
              <a:t>(лист</a:t>
            </a:r>
            <a:r>
              <a:rPr dirty="0" sz="1350" spc="69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ві</a:t>
            </a:r>
            <a:r>
              <a:rPr dirty="0" sz="1350">
                <a:latin typeface="Times New Roman"/>
                <a:cs typeface="Times New Roman"/>
              </a:rPr>
              <a:t>д</a:t>
            </a:r>
            <a:r>
              <a:rPr dirty="0" sz="1350" spc="59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06.05.2026</a:t>
            </a:r>
            <a:r>
              <a:rPr dirty="0" sz="1350" spc="715">
                <a:latin typeface="Times New Roman"/>
                <a:cs typeface="Times New Roman"/>
              </a:rPr>
              <a:t> </a:t>
            </a:r>
            <a:r>
              <a:rPr dirty="0" sz="1350" spc="-220" i="1">
                <a:latin typeface="Times New Roman"/>
                <a:cs typeface="Times New Roman"/>
              </a:rPr>
              <a:t>N••</a:t>
            </a:r>
            <a:r>
              <a:rPr dirty="0" sz="1350" spc="650" i="1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447332026)</a:t>
            </a:r>
            <a:r>
              <a:rPr dirty="0" sz="1350" spc="7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68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виявленн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7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5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обігу</a:t>
            </a:r>
            <a:r>
              <a:rPr dirty="0" sz="1350" spc="7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690">
                <a:latin typeface="Times New Roman"/>
                <a:cs typeface="Times New Roman"/>
              </a:rPr>
              <a:t> </a:t>
            </a:r>
            <a:r>
              <a:rPr dirty="0" sz="1350" spc="-65">
                <a:latin typeface="Times New Roman"/>
                <a:cs typeface="Times New Roman"/>
              </a:rPr>
              <a:t>з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85">
                <a:latin typeface="Times New Roman"/>
                <a:cs typeface="Times New Roman"/>
              </a:rPr>
              <a:t>л</a:t>
            </a:r>
            <a:r>
              <a:rPr dirty="0" sz="1350" spc="-18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ікарських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з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мовою,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офіційно</a:t>
            </a:r>
            <a:r>
              <a:rPr dirty="0" sz="1350">
                <a:latin typeface="Times New Roman"/>
                <a:cs typeface="Times New Roman"/>
              </a:rPr>
              <a:t> </a:t>
            </a:r>
            <a:r>
              <a:rPr dirty="0" u="sng" sz="1350" spc="-2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36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44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4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32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9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з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метою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активної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протидіі’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поширенню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лікарських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шляхи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надходженн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та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умов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зберіганн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яких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невідомі,</a:t>
            </a:r>
            <a:r>
              <a:rPr dirty="0" sz="1350">
                <a:latin typeface="Times New Roman"/>
                <a:cs typeface="Times New Roman"/>
              </a:rPr>
              <a:t> визначити</a:t>
            </a:r>
            <a:r>
              <a:rPr dirty="0" sz="1350" spc="5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та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5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яких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55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з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огляду</a:t>
            </a:r>
            <a:r>
              <a:rPr dirty="0" sz="1350" spc="505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на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що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така </a:t>
            </a:r>
            <a:r>
              <a:rPr dirty="0" sz="1350" spc="-15">
                <a:latin typeface="Times New Roman"/>
                <a:cs typeface="Times New Roman"/>
              </a:rPr>
              <a:t>продукція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е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нести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потенційну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загрозу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75">
                <a:latin typeface="Times New Roman"/>
                <a:cs typeface="Times New Roman"/>
              </a:rPr>
              <a:t>жив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60">
                <a:latin typeface="Times New Roman"/>
                <a:cs typeface="Times New Roman"/>
              </a:rPr>
              <a:t>гю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здоров’ю </a:t>
            </a:r>
            <a:r>
              <a:rPr dirty="0" sz="135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32384" marR="21590" indent="358140">
              <a:lnSpc>
                <a:spcPts val="1620"/>
              </a:lnSpc>
              <a:spcBef>
                <a:spcPts val="20"/>
              </a:spcBef>
            </a:pPr>
            <a:r>
              <a:rPr dirty="0" sz="1350" spc="85">
                <a:latin typeface="Times New Roman"/>
                <a:cs typeface="Times New Roman"/>
              </a:rPr>
              <a:t>ЗАБОРОНЯЮ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реал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ізацію,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незареестрованих </a:t>
            </a:r>
            <a:r>
              <a:rPr dirty="0" sz="1350">
                <a:latin typeface="Times New Roman"/>
                <a:cs typeface="Times New Roman"/>
              </a:rPr>
              <a:t>лікарсы‹их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офіційно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ввозилися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територііо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України:</a:t>
            </a:r>
            <a:endParaRPr sz="1350">
              <a:latin typeface="Times New Roman"/>
              <a:cs typeface="Times New Roman"/>
            </a:endParaRPr>
          </a:p>
          <a:p>
            <a:pPr algn="just" marL="38735" marR="33020" indent="499745">
              <a:lnSpc>
                <a:spcPts val="1580"/>
              </a:lnSpc>
              <a:spcBef>
                <a:spcPts val="30"/>
              </a:spcBef>
              <a:buChar char="-"/>
              <a:tabLst>
                <a:tab pos="538480" algn="l"/>
              </a:tabLst>
            </a:pP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375648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 spc="70">
                <a:latin typeface="Times New Roman"/>
                <a:cs typeface="Times New Roman"/>
              </a:rPr>
              <a:t>FEMOSTON"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 spc="65">
                <a:latin typeface="Times New Roman"/>
                <a:cs typeface="Times New Roman"/>
              </a:rPr>
              <a:t>CONTI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1mg/5mg </a:t>
            </a:r>
            <a:r>
              <a:rPr dirty="0" sz="1350" b="1">
                <a:latin typeface="Times New Roman"/>
                <a:cs typeface="Times New Roman"/>
              </a:rPr>
              <a:t>Filmtabletten,</a:t>
            </a:r>
            <a:r>
              <a:rPr dirty="0" sz="1350" spc="2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84</a:t>
            </a:r>
            <a:r>
              <a:rPr dirty="0" sz="1350" spc="2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(3x28)</a:t>
            </a:r>
            <a:r>
              <a:rPr dirty="0" sz="1350" spc="3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Filmtabletten</a:t>
            </a:r>
            <a:r>
              <a:rPr dirty="0" sz="1350" spc="4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Zum</a:t>
            </a:r>
            <a:r>
              <a:rPr dirty="0" sz="1350" spc="3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Einnehmen,</a:t>
            </a:r>
            <a:r>
              <a:rPr dirty="0" sz="1350" spc="41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виробництва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Abbott</a:t>
            </a:r>
            <a:endParaRPr sz="1350">
              <a:latin typeface="Times New Roman"/>
              <a:cs typeface="Times New Roman"/>
            </a:endParaRPr>
          </a:p>
          <a:p>
            <a:pPr algn="just" marL="43180">
              <a:lnSpc>
                <a:spcPts val="1560"/>
              </a:lnSpc>
            </a:pPr>
            <a:r>
              <a:rPr dirty="0" sz="1350" b="1">
                <a:latin typeface="Times New Roman"/>
                <a:cs typeface="Times New Roman"/>
              </a:rPr>
              <a:t>Biologicals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spc="50" b="1">
                <a:latin typeface="Times New Roman"/>
                <a:cs typeface="Times New Roman"/>
              </a:rPr>
              <a:t>B.V.C.J.</a:t>
            </a:r>
            <a:r>
              <a:rPr dirty="0" sz="1350" spc="10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vaп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Houtenlaan</a:t>
            </a:r>
            <a:r>
              <a:rPr dirty="0" sz="1350" spc="2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36</a:t>
            </a:r>
            <a:r>
              <a:rPr dirty="0" sz="1350" spc="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1381</a:t>
            </a:r>
            <a:r>
              <a:rPr dirty="0" sz="1350" spc="1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CP</a:t>
            </a:r>
            <a:r>
              <a:rPr dirty="0" sz="1350" spc="9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Weesp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Niederlande;</a:t>
            </a:r>
            <a:endParaRPr sz="1350">
              <a:latin typeface="Times New Roman"/>
              <a:cs typeface="Times New Roman"/>
            </a:endParaRPr>
          </a:p>
          <a:p>
            <a:pPr algn="just" marL="542925" indent="-151130">
              <a:lnSpc>
                <a:spcPts val="1600"/>
              </a:lnSpc>
              <a:buChar char="-"/>
              <a:tabLst>
                <a:tab pos="542925" algn="l"/>
              </a:tabLst>
            </a:pPr>
            <a:r>
              <a:rPr dirty="0" sz="1350" spc="10">
                <a:latin typeface="Times New Roman"/>
                <a:cs typeface="Times New Roman"/>
              </a:rPr>
              <a:t>cepiï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10" b="1">
                <a:latin typeface="Times New Roman"/>
                <a:cs typeface="Times New Roman"/>
              </a:rPr>
              <a:t>10944,</a:t>
            </a:r>
            <a:r>
              <a:rPr dirty="0" sz="1350" spc="415" b="1">
                <a:latin typeface="Times New Roman"/>
                <a:cs typeface="Times New Roman"/>
              </a:rPr>
              <a:t> </a:t>
            </a:r>
            <a:r>
              <a:rPr dirty="0" sz="1350" spc="10" b="1">
                <a:latin typeface="Times New Roman"/>
                <a:cs typeface="Times New Roman"/>
              </a:rPr>
              <a:t>08900</a:t>
            </a:r>
            <a:r>
              <a:rPr dirty="0" sz="1350" spc="405" b="1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лікарського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засобу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10">
                <a:latin typeface="Times New Roman"/>
                <a:cs typeface="Times New Roman"/>
              </a:rPr>
              <a:t>LYMPHOMYOSOT^’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N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30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ml</a:t>
            </a:r>
            <a:endParaRPr sz="1350">
              <a:latin typeface="Times New Roman"/>
              <a:cs typeface="Times New Roman"/>
            </a:endParaRPr>
          </a:p>
          <a:p>
            <a:pPr algn="just" marL="38100" marR="14604" indent="635">
              <a:lnSpc>
                <a:spcPts val="1660"/>
              </a:lnSpc>
              <a:spcBef>
                <a:spcPts val="20"/>
              </a:spcBef>
            </a:pPr>
            <a:r>
              <a:rPr dirty="0" sz="1350" b="1">
                <a:latin typeface="Times New Roman"/>
                <a:cs typeface="Times New Roman"/>
              </a:rPr>
              <a:t>Mischung,</a:t>
            </a:r>
            <a:r>
              <a:rPr dirty="0" sz="1350" spc="34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виробництва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Biologische</a:t>
            </a:r>
            <a:r>
              <a:rPr dirty="0" sz="1350" spc="30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Heilmittel</a:t>
            </a:r>
            <a:r>
              <a:rPr dirty="0" sz="1350" spc="35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Heel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GmbH</a:t>
            </a:r>
            <a:r>
              <a:rPr dirty="0" sz="1350" spc="31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Dr.-Reckeweg-</a:t>
            </a:r>
            <a:r>
              <a:rPr dirty="0" sz="1350" spc="-20" b="1">
                <a:latin typeface="Times New Roman"/>
                <a:cs typeface="Times New Roman"/>
              </a:rPr>
              <a:t>Str. </a:t>
            </a:r>
            <a:r>
              <a:rPr dirty="0" sz="1350" b="1">
                <a:latin typeface="Times New Roman"/>
                <a:cs typeface="Times New Roman"/>
              </a:rPr>
              <a:t>2-4</a:t>
            </a:r>
            <a:r>
              <a:rPr dirty="0" sz="1350" spc="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76532</a:t>
            </a:r>
            <a:r>
              <a:rPr dirty="0" sz="1350" spc="2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Baden-</a:t>
            </a:r>
            <a:r>
              <a:rPr dirty="0" sz="1350" spc="-10" b="1">
                <a:latin typeface="Times New Roman"/>
                <a:cs typeface="Times New Roman"/>
              </a:rPr>
              <a:t>Baden.</a:t>
            </a:r>
            <a:endParaRPr sz="1350">
              <a:latin typeface="Times New Roman"/>
              <a:cs typeface="Times New Roman"/>
            </a:endParaRPr>
          </a:p>
          <a:p>
            <a:pPr algn="just" marL="401955">
              <a:lnSpc>
                <a:spcPts val="1465"/>
              </a:lnSpc>
            </a:pPr>
            <a:r>
              <a:rPr dirty="0" sz="1350">
                <a:latin typeface="Times New Roman"/>
                <a:cs typeface="Times New Roman"/>
              </a:rPr>
              <a:t>Cy6’гктам</a:t>
            </a:r>
            <a:r>
              <a:rPr dirty="0" sz="1350" spc="40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3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409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реал</a:t>
            </a:r>
            <a:r>
              <a:rPr dirty="0" sz="1350" spc="-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ізацію,</a:t>
            </a:r>
            <a:r>
              <a:rPr dirty="0" sz="1350" spc="370">
                <a:latin typeface="Times New Roman"/>
                <a:cs typeface="Times New Roman"/>
              </a:rPr>
              <a:t>  </a:t>
            </a:r>
            <a:r>
              <a:rPr dirty="0" sz="1350" spc="-30">
                <a:latin typeface="Times New Roman"/>
                <a:cs typeface="Times New Roman"/>
              </a:rPr>
              <a:t>збері</a:t>
            </a:r>
            <a:r>
              <a:rPr dirty="0" sz="1350" spc="-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гання</a:t>
            </a:r>
            <a:endParaRPr sz="1350">
              <a:latin typeface="Times New Roman"/>
              <a:cs typeface="Times New Roman"/>
            </a:endParaRPr>
          </a:p>
          <a:p>
            <a:pPr algn="just" marL="45085" marR="10160" indent="-3810">
              <a:lnSpc>
                <a:spcPts val="162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вказаних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вч‹ити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і'х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</a:t>
            </a:r>
            <a:endParaRPr sz="1350">
              <a:latin typeface="Times New Roman"/>
              <a:cs typeface="Times New Roman"/>
            </a:endParaRPr>
          </a:p>
          <a:p>
            <a:pPr algn="just" marL="45720" marR="10160" indent="6350">
              <a:lnSpc>
                <a:spcPts val="1580"/>
              </a:lnSpc>
              <a:spcBef>
                <a:spcPts val="30"/>
              </a:spcBef>
            </a:pP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50165" marR="36195" indent="358775">
              <a:lnSpc>
                <a:spcPts val="1580"/>
              </a:lnSpc>
              <a:spcBef>
                <a:spcPts val="9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територіальні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територіі‘.</a:t>
            </a:r>
            <a:endParaRPr sz="1350">
              <a:latin typeface="Times New Roman"/>
              <a:cs typeface="Times New Roman"/>
            </a:endParaRPr>
          </a:p>
          <a:p>
            <a:pPr algn="just" marL="49530" marR="5080" indent="358775">
              <a:lnSpc>
                <a:spcPts val="1580"/>
              </a:lnSpc>
              <a:spcBef>
                <a:spcPts val="80"/>
              </a:spcBef>
            </a:pPr>
            <a:r>
              <a:rPr dirty="0" sz="1350">
                <a:latin typeface="Times New Roman"/>
                <a:cs typeface="Times New Roman"/>
              </a:rPr>
              <a:t>ІЗевиконання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81732" y="6408673"/>
            <a:ext cx="3470275" cy="8350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3380" marR="5080" indent="-361315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Koпfi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541655" marR="150495" indent="-163195">
              <a:lnSpc>
                <a:spcPts val="1510"/>
              </a:lnSpc>
              <a:spcBef>
                <a:spcPts val="140"/>
              </a:spcBef>
              <a:tabLst>
                <a:tab pos="773430" algn="l"/>
                <a:tab pos="1864995" algn="l"/>
                <a:tab pos="288226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 </a:t>
            </a:r>
            <a:r>
              <a:rPr dirty="0" sz="1350" spc="-25">
                <a:latin typeface="Times New Roman"/>
                <a:cs typeface="Times New Roman"/>
              </a:rPr>
              <a:t>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54131" y="7620254"/>
            <a:ext cx="14897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60">
                <a:latin typeface="Times New Roman"/>
                <a:cs typeface="Times New Roman"/>
              </a:rPr>
              <a:t>Заступник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Fолови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84687" y="9438640"/>
            <a:ext cx="255460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35">
                <a:latin typeface="Times New Roman"/>
                <a:cs typeface="Times New Roman"/>
              </a:rPr>
              <a:t>Оле</a:t>
            </a:r>
            <a:r>
              <a:rPr dirty="0" sz="1000" spc="-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на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30">
                <a:latin typeface="Times New Roman"/>
                <a:cs typeface="Times New Roman"/>
              </a:rPr>
              <a:t>ВЯЗОВС</a:t>
            </a:r>
            <a:r>
              <a:rPr dirty="0" sz="1000" spc="-7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bKA,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тел.(044)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422-55-</a:t>
            </a:r>
            <a:r>
              <a:rPr dirty="0" sz="1000">
                <a:latin typeface="Times New Roman"/>
                <a:cs typeface="Times New Roman"/>
              </a:rPr>
              <a:t>76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-10">
                <a:solidFill>
                  <a:srgbClr val="2B2B2B"/>
                </a:solidFill>
                <a:latin typeface="Times New Roman"/>
                <a:cs typeface="Times New Roman"/>
              </a:rPr>
              <a:t>(</a:t>
            </a:r>
            <a:r>
              <a:rPr dirty="0" sz="1000" spc="-10">
                <a:latin typeface="Times New Roman"/>
                <a:cs typeface="Times New Roman"/>
              </a:rPr>
              <a:t>127)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22242" y="6829297"/>
            <a:ext cx="4191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рства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669091" y="6829297"/>
            <a:ext cx="6438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450098" y="6829297"/>
            <a:ext cx="6470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801259" y="7638541"/>
            <a:ext cx="12439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Tapac</a:t>
            </a:r>
            <a:r>
              <a:rPr dirty="0" sz="1350" spc="13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ПPOHIB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0103" y="170687"/>
            <a:ext cx="445008" cy="61569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455296" y="10151502"/>
            <a:ext cx="132080" cy="243840"/>
          </a:xfrm>
          <a:prstGeom prst="rect">
            <a:avLst/>
          </a:prstGeom>
        </p:spPr>
        <p:txBody>
          <a:bodyPr wrap="square" lIns="0" tIns="317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750" spc="-20">
                <a:latin typeface="Arial MT"/>
                <a:cs typeface="Arial MT"/>
              </a:rPr>
              <a:t>0020</a:t>
            </a:r>
            <a:endParaRPr sz="75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09672" y="10137647"/>
            <a:ext cx="1652016" cy="25603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61303" y="10238231"/>
            <a:ext cx="1645920" cy="207264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200170" y="812292"/>
            <a:ext cx="5802630" cy="1177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4604">
              <a:lnSpc>
                <a:spcPts val="1620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СЛУЖБА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УКРАЇНИ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27305">
              <a:lnSpc>
                <a:spcPts val="1585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ROHTPOЛIO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1905">
              <a:lnSpc>
                <a:spcPts val="1645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320"/>
              </a:lnSpc>
            </a:pPr>
            <a:r>
              <a:rPr dirty="0" sz="1150" spc="-20">
                <a:latin typeface="Times New Roman"/>
                <a:cs typeface="Times New Roman"/>
              </a:rPr>
              <a:t>проспект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Берестейський,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м. </a:t>
            </a:r>
            <a:r>
              <a:rPr dirty="0" sz="1150" spc="-25">
                <a:latin typeface="Times New Roman"/>
                <a:cs typeface="Times New Roman"/>
              </a:rPr>
              <a:t>Київ,</a:t>
            </a:r>
            <a:r>
              <a:rPr dirty="0" sz="1150" spc="-20">
                <a:latin typeface="Times New Roman"/>
                <a:cs typeface="Times New Roman"/>
              </a:rPr>
              <a:t> 03115,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dlsJdls.gov.na</a:t>
            </a:r>
            <a:r>
              <a:rPr dirty="0" sz="1150" spc="-10">
                <a:latin typeface="Times New Roman"/>
                <a:cs typeface="Times New Roman"/>
              </a:rPr>
              <a:t>, 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https://www.d1s.яov.ua,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Код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СДРПОУ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40517515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66875" y="2153411"/>
            <a:ext cx="23437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7894" algn="l"/>
                <a:tab pos="2330450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301463" y="2133854"/>
            <a:ext cx="2784475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8430" algn="l"/>
                <a:tab pos="2771140" algn="l"/>
              </a:tabLst>
            </a:pPr>
            <a:r>
              <a:rPr dirty="0" sz="1650">
                <a:latin typeface="Courier New"/>
                <a:cs typeface="Courier New"/>
              </a:rPr>
              <a:t>HaN•</a:t>
            </a:r>
            <a:r>
              <a:rPr dirty="0" sz="1650" spc="-635">
                <a:latin typeface="Courier New"/>
                <a:cs typeface="Courier New"/>
              </a:rPr>
              <a:t> </a:t>
            </a:r>
            <a:r>
              <a:rPr dirty="0" u="sng" sz="16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Courier New"/>
                <a:cs typeface="Courier New"/>
              </a:rPr>
              <a:t>вiд</a:t>
            </a:r>
            <a:r>
              <a:rPr dirty="0" sz="1400" spc="-95">
                <a:latin typeface="Courier New"/>
                <a:cs typeface="Courier New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09209" y="2574035"/>
            <a:ext cx="2731770" cy="44005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2700" marR="5080" indent="2540">
              <a:lnSpc>
                <a:spcPts val="1580"/>
              </a:lnSpc>
              <a:spcBef>
                <a:spcPts val="235"/>
              </a:spcBef>
              <a:tabLst>
                <a:tab pos="200533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14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654235" y="2973323"/>
            <a:ext cx="13963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858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127978" y="3174492"/>
            <a:ext cx="9048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10327" y="2973323"/>
            <a:ext cx="1191895" cy="64452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4445">
              <a:lnSpc>
                <a:spcPct val="95000"/>
              </a:lnSpc>
              <a:spcBef>
                <a:spcPts val="185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30" b="1">
                <a:latin typeface="Times New Roman"/>
                <a:cs typeface="Times New Roman"/>
              </a:rPr>
              <a:t>застосуваннпм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97311" y="3787140"/>
            <a:ext cx="6043295" cy="503364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227070" marR="85090" indent="2540">
              <a:lnSpc>
                <a:spcPts val="1580"/>
              </a:lnSpc>
              <a:spcBef>
                <a:spcPts val="235"/>
              </a:spcBef>
              <a:tabLst>
                <a:tab pos="468122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територіальпих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7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03505">
              <a:lnSpc>
                <a:spcPct val="100000"/>
              </a:lnSpc>
              <a:spcBef>
                <a:spcPts val="5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РОЗПОРЯДЖЕНІІЯ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371475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4604" marR="22860" indent="-2540">
              <a:lnSpc>
                <a:spcPct val="110000"/>
              </a:lnSpc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 здоров'я»,</a:t>
            </a:r>
            <a:r>
              <a:rPr dirty="0" sz="1400" spc="-20">
                <a:latin typeface="Times New Roman"/>
                <a:cs typeface="Times New Roman"/>
              </a:rPr>
              <a:t> статей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</a:t>
            </a:r>
            <a:endParaRPr sz="1400">
              <a:latin typeface="Times New Roman"/>
              <a:cs typeface="Times New Roman"/>
            </a:endParaRPr>
          </a:p>
          <a:p>
            <a:pPr algn="just" marL="19050" marR="5080" indent="-635">
              <a:lnSpc>
                <a:spcPct val="110600"/>
              </a:lnSpc>
              <a:spcBef>
                <a:spcPts val="15"/>
              </a:spcBef>
            </a:pP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5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територіі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Міпістерства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Na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 від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юстицfі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утилізаціі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19072" y="8791955"/>
            <a:ext cx="6020435" cy="729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635">
              <a:lnSpc>
                <a:spcPct val="110000"/>
              </a:lnSpc>
              <a:spcBef>
                <a:spcPts val="100"/>
              </a:spcBef>
            </a:pP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зареестрованих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25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3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3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4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термінових</a:t>
            </a:r>
            <a:r>
              <a:rPr dirty="0" sz="1400" spc="36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повідомлень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630672" y="9282683"/>
            <a:ext cx="35159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01725" algn="l"/>
                <a:tab pos="1774189" algn="l"/>
              </a:tabLst>
            </a:pPr>
            <a:r>
              <a:rPr dirty="0" sz="1400" spc="-10">
                <a:latin typeface="Times New Roman"/>
                <a:cs typeface="Times New Roman"/>
              </a:rPr>
              <a:t>15.05.2026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144-01.1/02.0/06.25-</a:t>
            </a:r>
            <a:r>
              <a:rPr dirty="0" sz="1400" spc="-25">
                <a:latin typeface="Times New Roman"/>
                <a:cs typeface="Times New Roman"/>
              </a:rPr>
              <a:t>26,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461944" y="9873995"/>
            <a:ext cx="9086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80">
                <a:latin typeface="Lucida Sans Unicode"/>
                <a:cs typeface="Lucida Sans Unicode"/>
              </a:rPr>
              <a:t>M2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636951" y="9970516"/>
            <a:ext cx="230886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90">
                <a:latin typeface="Lucida Sans Unicode"/>
                <a:cs typeface="Lucida Sans Unicode"/>
              </a:rPr>
              <a:t>№257-</a:t>
            </a:r>
            <a:r>
              <a:rPr dirty="0" sz="950" spc="-80">
                <a:latin typeface="Lucida Sans Unicode"/>
                <a:cs typeface="Lucida Sans Unicode"/>
              </a:rPr>
              <a:t>001.2/002.0/17-26</a:t>
            </a:r>
            <a:r>
              <a:rPr dirty="0" sz="950" spc="-3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260">
                <a:latin typeface="Lucida Sans Unicode"/>
                <a:cs typeface="Lucida Sans Unicode"/>
              </a:rPr>
              <a:t> </a:t>
            </a:r>
            <a:r>
              <a:rPr dirty="0" sz="1000" spc="-105">
                <a:latin typeface="Arial Black"/>
                <a:cs typeface="Arial Black"/>
              </a:rPr>
              <a:t>15.05.2026</a:t>
            </a:r>
            <a:endParaRPr sz="1000">
              <a:latin typeface="Arial Black"/>
              <a:cs typeface="Arial Black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409377" y="9304781"/>
            <a:ext cx="128079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146-</a:t>
            </a:r>
            <a:r>
              <a:rPr dirty="0" sz="1250" spc="-10">
                <a:latin typeface="Times New Roman"/>
                <a:cs typeface="Times New Roman"/>
              </a:rPr>
              <a:t>0£В/02ёй*9бі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874357" y="9280397"/>
            <a:ext cx="44450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240">
                <a:latin typeface="Times New Roman"/>
                <a:cs typeface="Times New Roman"/>
              </a:rPr>
              <a:t>@@ба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з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195331" y="9427971"/>
            <a:ext cx="1173480" cy="688975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294005" marR="5080" indent="-281940">
              <a:lnSpc>
                <a:spcPts val="1030"/>
              </a:lnSpc>
              <a:spcBef>
                <a:spcPts val="275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211454">
              <a:lnSpc>
                <a:spcPts val="900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44780">
              <a:lnSpc>
                <a:spcPts val="1015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marL="466090">
              <a:lnSpc>
                <a:spcPts val="107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195282" y="10093452"/>
            <a:ext cx="12903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№438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02.12-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17.05.2026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34384" y="7784592"/>
            <a:ext cx="1008888" cy="1185672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80412" y="598932"/>
            <a:ext cx="6076315" cy="615823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r" marL="12700" marR="26670" indent="-635">
              <a:lnSpc>
                <a:spcPct val="110400"/>
              </a:lnSpc>
              <a:spcBef>
                <a:spcPts val="114"/>
              </a:spcBef>
              <a:tabLst>
                <a:tab pos="1168400" algn="l"/>
                <a:tab pos="1957705" algn="l"/>
                <a:tab pos="2955290" algn="l"/>
                <a:tab pos="3348990" algn="l"/>
                <a:tab pos="4210685" algn="l"/>
                <a:tab pos="5223510" algn="l"/>
              </a:tabLst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Державгlої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у </a:t>
            </a:r>
            <a:r>
              <a:rPr dirty="0" sz="1400" spc="-10">
                <a:latin typeface="Times New Roman"/>
                <a:cs typeface="Times New Roman"/>
              </a:rPr>
              <a:t>Чернівецькій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області,	</a:t>
            </a:r>
            <a:r>
              <a:rPr dirty="0" sz="1400" spc="-10">
                <a:latin typeface="Times New Roman"/>
                <a:cs typeface="Times New Roman"/>
              </a:rPr>
              <a:t>інформаціі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Слідчого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управління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Головного </a:t>
            </a:r>
            <a:r>
              <a:rPr dirty="0" sz="1400">
                <a:latin typeface="Times New Roman"/>
                <a:cs typeface="Times New Roman"/>
              </a:rPr>
              <a:t>управління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Національної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поліцїі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Чернівецькій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(лиет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від </a:t>
            </a:r>
            <a:r>
              <a:rPr dirty="0" sz="1400">
                <a:latin typeface="Times New Roman"/>
                <a:cs typeface="Times New Roman"/>
              </a:rPr>
              <a:t>06.05.2026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447332026)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порушенням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маркуванням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іноземною</a:t>
            </a:r>
            <a:r>
              <a:rPr dirty="0" sz="1400" spc="-10">
                <a:latin typeface="Times New Roman"/>
                <a:cs typeface="Times New Roman"/>
              </a:rPr>
              <a:t> мовою,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8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400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-6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3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4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активной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протидіі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поширенню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невідомі,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визначити </a:t>
            </a:r>
            <a:r>
              <a:rPr dirty="0" sz="1400">
                <a:latin typeface="Times New Roman"/>
                <a:cs typeface="Times New Roman"/>
              </a:rPr>
              <a:t>ягість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с </a:t>
            </a:r>
            <a:r>
              <a:rPr dirty="0" sz="1400" spc="-10">
                <a:latin typeface="Times New Roman"/>
                <a:cs typeface="Times New Roman"/>
              </a:rPr>
              <a:t>небезпечною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-10">
                <a:latin typeface="Times New Roman"/>
                <a:cs typeface="Times New Roman"/>
              </a:rPr>
              <a:t> потенційну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життю та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здоров'ю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населения: </a:t>
            </a:r>
            <a:r>
              <a:rPr dirty="0" sz="1400" b="1">
                <a:latin typeface="Times New Roman"/>
                <a:cs typeface="Times New Roman"/>
              </a:rPr>
              <a:t>ЗАБОРОНЯІО</a:t>
            </a:r>
            <a:r>
              <a:rPr dirty="0" sz="1400" spc="31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застосування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RP5T599, </a:t>
            </a:r>
            <a:r>
              <a:rPr dirty="0" sz="1400" b="1">
                <a:latin typeface="Times New Roman"/>
                <a:cs typeface="Times New Roman"/>
              </a:rPr>
              <a:t>RP5V443</a:t>
            </a:r>
            <a:r>
              <a:rPr dirty="0" sz="1400" spc="10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OZEMPIC"</a:t>
            </a:r>
            <a:r>
              <a:rPr dirty="0" sz="1400" spc="100" b="1">
                <a:latin typeface="Times New Roman"/>
                <a:cs typeface="Times New Roman"/>
              </a:rPr>
              <a:t> </a:t>
            </a:r>
            <a:r>
              <a:rPr dirty="0" sz="1400" spc="50" b="1">
                <a:latin typeface="Times New Roman"/>
                <a:cs typeface="Times New Roman"/>
              </a:rPr>
              <a:t>lmg,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Injektionslësung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im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Fertigpen, </a:t>
            </a:r>
            <a:r>
              <a:rPr dirty="0" sz="1400" b="1">
                <a:latin typeface="Times New Roman"/>
                <a:cs typeface="Times New Roman"/>
              </a:rPr>
              <a:t>lx3ml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Pen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und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Einweg-</a:t>
            </a:r>
            <a:r>
              <a:rPr dirty="0" sz="1400" b="1">
                <a:latin typeface="Times New Roman"/>
                <a:cs typeface="Times New Roman"/>
              </a:rPr>
              <a:t>Nadeln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(8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Dosen),</a:t>
            </a:r>
            <a:r>
              <a:rPr dirty="0" sz="1400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виробництва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Novo </a:t>
            </a:r>
            <a:r>
              <a:rPr dirty="0" sz="1400" spc="-10" b="1">
                <a:latin typeface="Times New Roman"/>
                <a:cs typeface="Times New Roman"/>
              </a:rPr>
              <a:t>Nordisk </a:t>
            </a:r>
            <a:r>
              <a:rPr dirty="0" sz="1400" b="1">
                <a:latin typeface="Times New Roman"/>
                <a:cs typeface="Times New Roman"/>
              </a:rPr>
              <a:t>А/Ѕ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Novo </a:t>
            </a:r>
            <a:r>
              <a:rPr dirty="0" sz="1400" b="1">
                <a:latin typeface="Times New Roman"/>
                <a:cs typeface="Times New Roman"/>
              </a:rPr>
              <a:t>Allè,</a:t>
            </a:r>
            <a:r>
              <a:rPr dirty="0" sz="1400" spc="19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DK-</a:t>
            </a:r>
            <a:r>
              <a:rPr dirty="0" sz="1400" b="1">
                <a:latin typeface="Times New Roman"/>
                <a:cs typeface="Times New Roman"/>
              </a:rPr>
              <a:t>2880</a:t>
            </a:r>
            <a:r>
              <a:rPr dirty="0" sz="1400" spc="22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Bagsvшrd</a:t>
            </a:r>
            <a:r>
              <a:rPr dirty="0" sz="1400" spc="27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Diinemark,</a:t>
            </a:r>
            <a:r>
              <a:rPr dirty="0" sz="1400" spc="30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офіційно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ввозився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територію</a:t>
            </a:r>
            <a:endParaRPr sz="1400">
              <a:latin typeface="Times New Roman"/>
              <a:cs typeface="Times New Roman"/>
            </a:endParaRPr>
          </a:p>
          <a:p>
            <a:pPr marL="26670">
              <a:lnSpc>
                <a:spcPct val="100000"/>
              </a:lnSpc>
              <a:spcBef>
                <a:spcPts val="215"/>
              </a:spcBef>
            </a:pP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marL="27940" indent="356870">
              <a:lnSpc>
                <a:spcPct val="100000"/>
              </a:lnSpc>
              <a:spcBef>
                <a:spcPts val="120"/>
              </a:spcBef>
              <a:tabLst>
                <a:tab pos="1339850" algn="l"/>
                <a:tab pos="2796540" algn="l"/>
                <a:tab pos="3171825" algn="l"/>
                <a:tab pos="4232275" algn="l"/>
                <a:tab pos="5244465" algn="l"/>
              </a:tabLst>
            </a:pPr>
            <a:r>
              <a:rPr dirty="0" sz="1400" spc="-10">
                <a:latin typeface="Times New Roman"/>
                <a:cs typeface="Times New Roman"/>
              </a:rPr>
              <a:t>Суб'ектам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господарювання,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які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здійснюють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реалізацію,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endParaRPr sz="1400">
              <a:latin typeface="Times New Roman"/>
              <a:cs typeface="Times New Roman"/>
            </a:endParaRPr>
          </a:p>
          <a:p>
            <a:pPr algn="just" marL="32384" marR="13335" indent="-5080">
              <a:lnSpc>
                <a:spcPct val="111000"/>
              </a:lnSpc>
              <a:spcBef>
                <a:spcPts val="10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невlдкладно,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>
                <a:latin typeface="Times New Roman"/>
                <a:cs typeface="Times New Roman"/>
              </a:rPr>
              <a:t>розпорядження,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перевірити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наявність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вказаного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засобу, </a:t>
            </a:r>
            <a:r>
              <a:rPr dirty="0" sz="1400">
                <a:latin typeface="Times New Roman"/>
                <a:cs typeface="Times New Roman"/>
              </a:rPr>
              <a:t>вжити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або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 разі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зазначених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marL="38100" marR="38735" indent="358775">
              <a:lnSpc>
                <a:spcPts val="187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викоианням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здійснюють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територіальні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територіі.</a:t>
            </a:r>
            <a:endParaRPr sz="1400">
              <a:latin typeface="Times New Roman"/>
              <a:cs typeface="Times New Roman"/>
            </a:endParaRPr>
          </a:p>
          <a:p>
            <a:pPr marL="403860">
              <a:lnSpc>
                <a:spcPct val="100000"/>
              </a:lnSpc>
              <a:spcBef>
                <a:spcPts val="30"/>
              </a:spcBef>
              <a:tabLst>
                <a:tab pos="3435350" algn="l"/>
              </a:tabLst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>
                <a:latin typeface="Times New Roman"/>
                <a:cs typeface="Times New Roman"/>
              </a:rPr>
              <a:t>	тягне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</a:t>
            </a:r>
            <a:endParaRPr sz="1400">
              <a:latin typeface="Times New Roman"/>
              <a:cs typeface="Times New Roman"/>
            </a:endParaRPr>
          </a:p>
          <a:p>
            <a:pPr marL="45085">
              <a:lnSpc>
                <a:spcPct val="100000"/>
              </a:lnSpc>
              <a:spcBef>
                <a:spcPts val="215"/>
              </a:spcBef>
            </a:pP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15154" y="6972300"/>
            <a:ext cx="4460240" cy="9798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5285" marR="982980" indent="-363220">
              <a:lnSpc>
                <a:spcPct val="1129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Konfi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>
                <a:latin typeface="Times New Roman"/>
                <a:cs typeface="Times New Roman"/>
              </a:rPr>
              <a:t>Міністерство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19050" marR="5080" indent="356235">
              <a:lnSpc>
                <a:spcPts val="1900"/>
              </a:lnSpc>
              <a:spcBef>
                <a:spcPts val="20"/>
              </a:spcBef>
              <a:tabLst>
                <a:tab pos="774700" algn="l"/>
                <a:tab pos="1868170" algn="l"/>
                <a:tab pos="2885440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центр!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 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711550" y="7472171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489648" y="7472171"/>
            <a:ext cx="655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98224" y="8465057"/>
            <a:ext cx="86296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4025" algn="l"/>
              </a:tabLst>
            </a:pPr>
            <a:r>
              <a:rPr dirty="0" sz="950" spc="-25">
                <a:latin typeface="Times New Roman"/>
                <a:cs typeface="Times New Roman"/>
              </a:rPr>
              <a:t>ЙаС</a:t>
            </a:r>
            <a:r>
              <a:rPr dirty="0" sz="950">
                <a:latin typeface="Times New Roman"/>
                <a:cs typeface="Times New Roman"/>
              </a:rPr>
              <a:t>	П</a:t>
            </a:r>
            <a:r>
              <a:rPr dirty="0" sz="950" spc="-12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НИ </a:t>
            </a:r>
            <a:r>
              <a:rPr dirty="0" sz="950" spc="-50">
                <a:latin typeface="Times New Roman"/>
                <a:cs typeface="Times New Roman"/>
              </a:rPr>
              <a:t>К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205050" y="8465057"/>
            <a:ext cx="48768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">
                <a:latin typeface="Times New Roman"/>
                <a:cs typeface="Times New Roman"/>
              </a:rPr>
              <a:t>ОЛОВИ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28883" y="9345676"/>
            <a:ext cx="255841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Times New Roman"/>
                <a:cs typeface="Times New Roman"/>
              </a:rPr>
              <a:t>Олена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ВЯЗОВСЬКА,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тел.(044)</a:t>
            </a:r>
            <a:r>
              <a:rPr dirty="0" sz="1000" spc="-20">
                <a:latin typeface="Times New Roman"/>
                <a:cs typeface="Times New Roman"/>
              </a:rPr>
              <a:t> 422-55-</a:t>
            </a:r>
            <a:r>
              <a:rPr dirty="0" sz="1000">
                <a:latin typeface="Times New Roman"/>
                <a:cs typeface="Times New Roman"/>
              </a:rPr>
              <a:t>76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(127)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851321" y="8401811"/>
            <a:ext cx="123698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Tapac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ПPOHIB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2026-05-19T05:42:15Z</dcterms:created>
  <dcterms:modified xsi:type="dcterms:W3CDTF">2026-05-19T05:42:15Z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2026-05-19T00:00:00Z</vt:filetime>
  </property>
  <property fmtid="{D5CDD505-2E9C-101B-9397-08002B2CF9AE}" pid="3" name="LastSaved">
    <vt:filetime>2026-05-19T00:00:00Z</vt:filetime>
  </property>
  <property fmtid="{D5CDD505-2E9C-101B-9397-08002B2CF9AE}" pid="4" name="Producer">
    <vt:lpwstr>iLovePDF</vt:lpwstr>
  </property>
</Properties>
</file>