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hyperlink" Target="http://www.dl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Relationship Id="rId3" Type="http://schemas.openxmlformats.org/officeDocument/2006/relationships/image" Target="../media/image4.jp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image" Target="../media/image13.png"/><Relationship Id="rId6" Type="http://schemas.openxmlformats.org/officeDocument/2006/relationships/image" Target="../media/image14.png"/><Relationship Id="rId7" Type="http://schemas.openxmlformats.org/officeDocument/2006/relationships/image" Target="../media/image15.png"/><Relationship Id="rId8" Type="http://schemas.openxmlformats.org/officeDocument/2006/relationships/image" Target="../media/image16.png"/><Relationship Id="rId9" Type="http://schemas.openxmlformats.org/officeDocument/2006/relationships/image" Target="../media/image17.png"/><Relationship Id="rId10" Type="http://schemas.openxmlformats.org/officeDocument/2006/relationships/hyperlink" Target="http://www.dls.gov.ua/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8.png"/><Relationship Id="rId3" Type="http://schemas.openxmlformats.org/officeDocument/2006/relationships/image" Target="../media/image19.jpg"/><Relationship Id="rId4" Type="http://schemas.openxmlformats.org/officeDocument/2006/relationships/image" Target="../media/image20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41776" y="9976104"/>
            <a:ext cx="3060192" cy="682751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834384" y="316991"/>
            <a:ext cx="460248" cy="609600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039020" y="868242"/>
            <a:ext cx="6033770" cy="1123950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algn="ctr" marR="17145">
              <a:lnSpc>
                <a:spcPct val="100000"/>
              </a:lnSpc>
              <a:spcBef>
                <a:spcPts val="280"/>
              </a:spcBef>
            </a:pPr>
            <a:r>
              <a:rPr dirty="0" sz="1400" spc="-10">
                <a:latin typeface="Times New Roman"/>
                <a:cs typeface="Times New Roman"/>
              </a:rPr>
              <a:t>ДЕРЖЛІКСЛУЖБА</a:t>
            </a:r>
            <a:endParaRPr sz="1400">
              <a:latin typeface="Times New Roman"/>
              <a:cs typeface="Times New Roman"/>
            </a:endParaRPr>
          </a:p>
          <a:p>
            <a:pPr algn="ctr" marL="3175">
              <a:lnSpc>
                <a:spcPts val="1700"/>
              </a:lnSpc>
              <a:spcBef>
                <a:spcPts val="190"/>
              </a:spcBef>
            </a:pPr>
            <a:r>
              <a:rPr dirty="0" sz="1450">
                <a:latin typeface="Cambria"/>
                <a:cs typeface="Cambria"/>
              </a:rPr>
              <a:t>ДЕРЖАВНА</a:t>
            </a:r>
            <a:r>
              <a:rPr dirty="0" sz="1450" spc="265">
                <a:latin typeface="Cambria"/>
                <a:cs typeface="Cambria"/>
              </a:rPr>
              <a:t> </a:t>
            </a:r>
            <a:r>
              <a:rPr dirty="0" sz="1450" spc="70">
                <a:latin typeface="Cambria"/>
                <a:cs typeface="Cambria"/>
              </a:rPr>
              <a:t>СЛУЖБА</a:t>
            </a:r>
            <a:r>
              <a:rPr dirty="0" sz="1450" spc="229">
                <a:latin typeface="Cambria"/>
                <a:cs typeface="Cambria"/>
              </a:rPr>
              <a:t> </a:t>
            </a:r>
            <a:r>
              <a:rPr dirty="0" sz="1450">
                <a:latin typeface="Cambria"/>
                <a:cs typeface="Cambria"/>
              </a:rPr>
              <a:t>3</a:t>
            </a:r>
            <a:r>
              <a:rPr dirty="0" sz="1450" spc="25">
                <a:latin typeface="Cambria"/>
                <a:cs typeface="Cambria"/>
              </a:rPr>
              <a:t> </a:t>
            </a:r>
            <a:r>
              <a:rPr dirty="0" sz="1450">
                <a:latin typeface="Cambria"/>
                <a:cs typeface="Cambria"/>
              </a:rPr>
              <a:t>ЛІКАРС/ЬКИХ</a:t>
            </a:r>
            <a:r>
              <a:rPr dirty="0" sz="1450" spc="420">
                <a:latin typeface="Cambria"/>
                <a:cs typeface="Cambria"/>
              </a:rPr>
              <a:t> </a:t>
            </a:r>
            <a:r>
              <a:rPr dirty="0" sz="1450" spc="55">
                <a:latin typeface="Cambria"/>
                <a:cs typeface="Cambria"/>
              </a:rPr>
              <a:t>ЗАСОБІВ</a:t>
            </a:r>
            <a:endParaRPr sz="1450">
              <a:latin typeface="Cambria"/>
              <a:cs typeface="Cambria"/>
            </a:endParaRPr>
          </a:p>
          <a:p>
            <a:pPr algn="ctr">
              <a:lnSpc>
                <a:spcPts val="1700"/>
              </a:lnSpc>
            </a:pPr>
            <a:r>
              <a:rPr dirty="0" sz="1450" spc="65">
                <a:latin typeface="Cambria"/>
                <a:cs typeface="Cambria"/>
              </a:rPr>
              <a:t>ТА</a:t>
            </a:r>
            <a:r>
              <a:rPr dirty="0" sz="1450" spc="25">
                <a:latin typeface="Cambria"/>
                <a:cs typeface="Cambria"/>
              </a:rPr>
              <a:t> </a:t>
            </a:r>
            <a:r>
              <a:rPr dirty="0" sz="1450" spc="110">
                <a:latin typeface="Cambria"/>
                <a:cs typeface="Cambria"/>
              </a:rPr>
              <a:t>БОПТРОЛЮ</a:t>
            </a:r>
            <a:r>
              <a:rPr dirty="0" sz="1450" spc="85">
                <a:latin typeface="Cambria"/>
                <a:cs typeface="Cambria"/>
              </a:rPr>
              <a:t> </a:t>
            </a:r>
            <a:r>
              <a:rPr dirty="0" sz="1450">
                <a:latin typeface="Cambria"/>
                <a:cs typeface="Cambria"/>
              </a:rPr>
              <a:t>ЗА</a:t>
            </a:r>
            <a:r>
              <a:rPr dirty="0" sz="1450" spc="85">
                <a:latin typeface="Cambria"/>
                <a:cs typeface="Cambria"/>
              </a:rPr>
              <a:t> </a:t>
            </a:r>
            <a:r>
              <a:rPr dirty="0" sz="1450" spc="70">
                <a:latin typeface="Cambria"/>
                <a:cs typeface="Cambria"/>
              </a:rPr>
              <a:t>НАРКОТИКАМИ</a:t>
            </a:r>
            <a:r>
              <a:rPr dirty="0" sz="1450" spc="365">
                <a:latin typeface="Cambria"/>
                <a:cs typeface="Cambria"/>
              </a:rPr>
              <a:t> </a:t>
            </a:r>
            <a:r>
              <a:rPr dirty="0" sz="1450">
                <a:latin typeface="Cambria"/>
                <a:cs typeface="Cambria"/>
              </a:rPr>
              <a:t>У</a:t>
            </a:r>
            <a:r>
              <a:rPr dirty="0" sz="1450" spc="160">
                <a:latin typeface="Cambria"/>
                <a:cs typeface="Cambria"/>
              </a:rPr>
              <a:t> </a:t>
            </a:r>
            <a:r>
              <a:rPr dirty="0" sz="1450" spc="85">
                <a:latin typeface="Cambria"/>
                <a:cs typeface="Cambria"/>
              </a:rPr>
              <a:t>КІРОВОГРАДСЬКІЙ</a:t>
            </a:r>
            <a:r>
              <a:rPr dirty="0" sz="1450" spc="-55">
                <a:latin typeface="Cambria"/>
                <a:cs typeface="Cambria"/>
              </a:rPr>
              <a:t> </a:t>
            </a:r>
            <a:r>
              <a:rPr dirty="0" sz="1450">
                <a:latin typeface="Cambria"/>
                <a:cs typeface="Cambria"/>
              </a:rPr>
              <a:t>ОБ/1АСЈ</a:t>
            </a:r>
            <a:r>
              <a:rPr dirty="0" sz="1450" spc="10">
                <a:latin typeface="Cambria"/>
                <a:cs typeface="Cambria"/>
              </a:rPr>
              <a:t> </a:t>
            </a:r>
            <a:r>
              <a:rPr dirty="0" sz="1450" spc="-390">
                <a:latin typeface="Cambria"/>
                <a:cs typeface="Cambria"/>
              </a:rPr>
              <a:t>1</a:t>
            </a:r>
            <a:endParaRPr sz="1450">
              <a:latin typeface="Cambria"/>
              <a:cs typeface="Cambria"/>
            </a:endParaRPr>
          </a:p>
          <a:p>
            <a:pPr algn="ctr" marL="917575" marR="905510">
              <a:lnSpc>
                <a:spcPts val="1150"/>
              </a:lnSpc>
              <a:spcBef>
                <a:spcPts val="930"/>
              </a:spcBef>
            </a:pPr>
            <a:r>
              <a:rPr dirty="0" sz="1000">
                <a:latin typeface="Times New Roman"/>
                <a:cs typeface="Times New Roman"/>
              </a:rPr>
              <a:t>вул.</a:t>
            </a:r>
            <a:r>
              <a:rPr dirty="0" sz="1000" spc="-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Преображенська,</a:t>
            </a:r>
            <a:r>
              <a:rPr dirty="0" sz="1000" spc="-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2,</a:t>
            </a:r>
            <a:r>
              <a:rPr dirty="0" sz="1000" spc="-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м.</a:t>
            </a:r>
            <a:r>
              <a:rPr dirty="0" sz="1000" spc="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Кроюівпицький,</a:t>
            </a:r>
            <a:r>
              <a:rPr dirty="0" sz="1000" spc="-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25006,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тел/факс: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(0522)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32-14-41, </a:t>
            </a:r>
            <a:r>
              <a:rPr dirty="0" sz="1000" spc="-20">
                <a:latin typeface="Times New Roman"/>
                <a:cs typeface="Times New Roman"/>
              </a:rPr>
              <a:t>e-</a:t>
            </a:r>
            <a:r>
              <a:rPr dirty="0" sz="1000">
                <a:latin typeface="Times New Roman"/>
                <a:cs typeface="Times New Roman"/>
              </a:rPr>
              <a:t>mail: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u="sng" sz="1000" spc="-45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dls.krUJ.d1s.gov.ua</a:t>
            </a:r>
            <a:r>
              <a:rPr dirty="0" sz="1000" spc="-45">
                <a:latin typeface="Times New Roman"/>
                <a:cs typeface="Times New Roman"/>
              </a:rPr>
              <a:t>,</a:t>
            </a:r>
            <a:r>
              <a:rPr dirty="0" sz="1000" spc="-100">
                <a:latin typeface="Times New Roman"/>
                <a:cs typeface="Times New Roman"/>
              </a:rPr>
              <a:t> </a:t>
            </a:r>
            <a:r>
              <a:rPr dirty="0" sz="1000" spc="-85">
                <a:latin typeface="Times New Roman"/>
                <a:cs typeface="Times New Roman"/>
              </a:rPr>
              <a:t>1stt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690">
                <a:latin typeface="Times New Roman"/>
                <a:cs typeface="Times New Roman"/>
              </a:rPr>
              <a:t>://mdv</a:t>
            </a:r>
            <a:r>
              <a:rPr dirty="0" sz="1000" spc="3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lа</a:t>
            </a:r>
            <a:r>
              <a:rPr dirty="0" sz="1000" spc="2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Код</a:t>
            </a:r>
            <a:r>
              <a:rPr dirty="0" sz="1000" spc="-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СДРПОУ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37059505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160780" y="2067814"/>
            <a:ext cx="1339850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82370" algn="l"/>
              </a:tabLst>
            </a:pPr>
            <a:r>
              <a:rPr dirty="0" u="sng" sz="1450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50" spc="-195">
                <a:latin typeface="Times New Roman"/>
                <a:cs typeface="Times New Roman"/>
              </a:rPr>
              <a:t>N•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516271" y="2049526"/>
            <a:ext cx="122555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 spc="-345" i="1">
                <a:solidFill>
                  <a:srgbClr val="F0E2FF"/>
                </a:solidFill>
                <a:latin typeface="Times New Roman"/>
                <a:cs typeface="Times New Roman"/>
              </a:rPr>
              <a:t>D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044087" y="2073909"/>
            <a:ext cx="3065780" cy="1016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82955" algn="l"/>
                <a:tab pos="1963420" algn="l"/>
                <a:tab pos="2996565" algn="l"/>
              </a:tabLst>
            </a:pPr>
            <a:r>
              <a:rPr dirty="0" baseline="3831" sz="2175" spc="-254">
                <a:latin typeface="Times New Roman"/>
                <a:cs typeface="Times New Roman"/>
              </a:rPr>
              <a:t>H</a:t>
            </a:r>
            <a:r>
              <a:rPr dirty="0" sz="1450" spc="-170">
                <a:latin typeface="Times New Roman"/>
                <a:cs typeface="Times New Roman"/>
              </a:rPr>
              <a:t>-</a:t>
            </a:r>
            <a:r>
              <a:rPr dirty="0" sz="1450">
                <a:latin typeface="Times New Roman"/>
                <a:cs typeface="Times New Roman"/>
              </a:rPr>
              <a:t>'</a:t>
            </a:r>
            <a:r>
              <a:rPr dirty="0" sz="1450" spc="400">
                <a:latin typeface="Times New Roman"/>
                <a:cs typeface="Times New Roman"/>
              </a:rPr>
              <a:t> </a:t>
            </a:r>
            <a:r>
              <a:rPr dirty="0" baseline="1915" sz="2175" spc="-37">
                <a:latin typeface="Times New Roman"/>
                <a:cs typeface="Times New Roman"/>
              </a:rPr>
              <a:t>•"</a:t>
            </a:r>
            <a:r>
              <a:rPr dirty="0" baseline="1915" sz="2175">
                <a:latin typeface="Times New Roman"/>
                <a:cs typeface="Times New Roman"/>
              </a:rPr>
              <a:t>	</a:t>
            </a:r>
            <a:r>
              <a:rPr dirty="0" baseline="1915" sz="2175" spc="-37">
                <a:latin typeface="Times New Roman"/>
                <a:cs typeface="Times New Roman"/>
              </a:rPr>
              <a:t>N•</a:t>
            </a:r>
            <a:r>
              <a:rPr dirty="0" u="sng" baseline="1915" sz="2175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1915" sz="2175">
                <a:latin typeface="Times New Roman"/>
                <a:cs typeface="Times New Roman"/>
              </a:rPr>
              <a:t>яід </a:t>
            </a:r>
            <a:r>
              <a:rPr dirty="0" u="sng" baseline="1915" sz="2175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	</a:t>
            </a:r>
            <a:endParaRPr baseline="1915" sz="2175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450">
              <a:latin typeface="Times New Roman"/>
              <a:cs typeface="Times New Roman"/>
            </a:endParaRPr>
          </a:p>
          <a:p>
            <a:pPr marL="350520" marR="5080">
              <a:lnSpc>
                <a:spcPct val="100000"/>
              </a:lnSpc>
            </a:pPr>
            <a:r>
              <a:rPr dirty="0" sz="1150" b="1">
                <a:latin typeface="Times New Roman"/>
                <a:cs typeface="Times New Roman"/>
              </a:rPr>
              <a:t>Керівникам</a:t>
            </a:r>
            <a:r>
              <a:rPr dirty="0" sz="1150" spc="14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та</a:t>
            </a:r>
            <a:r>
              <a:rPr dirty="0" sz="1150" spc="155" b="1">
                <a:latin typeface="Times New Roman"/>
                <a:cs typeface="Times New Roman"/>
              </a:rPr>
              <a:t> </a:t>
            </a:r>
            <a:r>
              <a:rPr dirty="0" sz="1150" spc="-145" b="1">
                <a:latin typeface="Times New Roman"/>
                <a:cs typeface="Times New Roman"/>
              </a:rPr>
              <a:t>У</a:t>
            </a:r>
            <a:r>
              <a:rPr dirty="0" sz="1150" spc="-15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повноважени›і</a:t>
            </a:r>
            <a:r>
              <a:rPr dirty="0" sz="1150" spc="295" b="1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особп</a:t>
            </a:r>
            <a:r>
              <a:rPr dirty="0" sz="1150" spc="-80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м </a:t>
            </a:r>
            <a:r>
              <a:rPr dirty="0" sz="1150" b="1">
                <a:latin typeface="Times New Roman"/>
                <a:cs typeface="Times New Roman"/>
              </a:rPr>
              <a:t>аптечних</a:t>
            </a:r>
            <a:r>
              <a:rPr dirty="0" sz="1150" spc="16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та</a:t>
            </a:r>
            <a:r>
              <a:rPr dirty="0" sz="1150" spc="16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›іедичних</a:t>
            </a:r>
            <a:r>
              <a:rPr dirty="0" sz="1150" spc="220" b="1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зан.падів </a:t>
            </a:r>
            <a:r>
              <a:rPr dirty="0" sz="1150" spc="50">
                <a:latin typeface="Times New Roman"/>
                <a:cs typeface="Times New Roman"/>
              </a:rPr>
              <a:t>Кіровоградської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облпсті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85188" y="3416554"/>
            <a:ext cx="2135505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Times New Roman"/>
                <a:cs typeface="Times New Roman"/>
              </a:rPr>
              <a:t>До</a:t>
            </a:r>
            <a:r>
              <a:rPr dirty="0" sz="1150" spc="105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уваги</a:t>
            </a:r>
            <a:r>
              <a:rPr dirty="0" sz="1150" spc="114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Уповноважених</a:t>
            </a:r>
            <a:r>
              <a:rPr dirty="0" sz="1150" spc="245" b="1">
                <a:latin typeface="Times New Roman"/>
                <a:cs typeface="Times New Roman"/>
              </a:rPr>
              <a:t> </a:t>
            </a:r>
            <a:r>
              <a:rPr dirty="0" sz="1150" spc="-10" b="1">
                <a:latin typeface="Times New Roman"/>
                <a:cs typeface="Times New Roman"/>
              </a:rPr>
              <a:t>осі0!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941992" y="3770376"/>
            <a:ext cx="6220460" cy="24777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14655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Надасмо</a:t>
            </a:r>
            <a:r>
              <a:rPr dirty="0" sz="1100" spc="2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розпорядження</a:t>
            </a:r>
            <a:r>
              <a:rPr dirty="0" sz="1100" spc="4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Державної</a:t>
            </a:r>
            <a:r>
              <a:rPr dirty="0" sz="1100" spc="3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служби</a:t>
            </a:r>
            <a:r>
              <a:rPr dirty="0" sz="1100" spc="4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Украі‘ни</a:t>
            </a:r>
            <a:r>
              <a:rPr dirty="0" sz="1100" spc="3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</a:t>
            </a:r>
            <a:r>
              <a:rPr dirty="0" sz="1100" spc="320">
                <a:latin typeface="Times New Roman"/>
                <a:cs typeface="Times New Roman"/>
              </a:rPr>
              <a:t> </a:t>
            </a:r>
            <a:r>
              <a:rPr dirty="0" sz="1100" spc="-55">
                <a:latin typeface="Times New Roman"/>
                <a:cs typeface="Times New Roman"/>
              </a:rPr>
              <a:t>л</a:t>
            </a:r>
            <a:r>
              <a:rPr dirty="0" sz="1100" spc="-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ікарськи</a:t>
            </a:r>
            <a:r>
              <a:rPr dirty="0" sz="1100" spc="-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</a:t>
            </a:r>
            <a:r>
              <a:rPr dirty="0" sz="1100" spc="400">
                <a:latin typeface="Times New Roman"/>
                <a:cs typeface="Times New Roman"/>
              </a:rPr>
              <a:t> </a:t>
            </a:r>
            <a:r>
              <a:rPr dirty="0" sz="1100" spc="-45">
                <a:latin typeface="Times New Roman"/>
                <a:cs typeface="Times New Roman"/>
              </a:rPr>
              <a:t>засоЙl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395">
                <a:latin typeface="Times New Roman"/>
                <a:cs typeface="Times New Roman"/>
              </a:rPr>
              <a:t>П</a:t>
            </a:r>
            <a:r>
              <a:rPr dirty="0" sz="1100" spc="365">
                <a:latin typeface="Times New Roman"/>
                <a:cs typeface="Times New Roman"/>
              </a:rPr>
              <a:t> </a:t>
            </a:r>
            <a:r>
              <a:rPr dirty="0" sz="1100" spc="-285">
                <a:latin typeface="Times New Roman"/>
                <a:cs typeface="Times New Roman"/>
              </a:rPr>
              <a:t>TП</a:t>
            </a:r>
            <a:r>
              <a:rPr dirty="0" sz="1100" spc="465">
                <a:latin typeface="Times New Roman"/>
                <a:cs typeface="Times New Roman"/>
              </a:rPr>
              <a:t> </a:t>
            </a:r>
            <a:r>
              <a:rPr dirty="0" sz="1100" spc="-114">
                <a:latin typeface="Times New Roman"/>
                <a:cs typeface="Times New Roman"/>
              </a:rPr>
              <a:t>hOllTЦt3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ЧIO</a:t>
            </a:r>
            <a:endParaRPr sz="1100">
              <a:latin typeface="Times New Roman"/>
              <a:cs typeface="Times New Roman"/>
            </a:endParaRPr>
          </a:p>
          <a:p>
            <a:pPr marL="55880">
              <a:lnSpc>
                <a:spcPct val="100000"/>
              </a:lnSpc>
              <a:spcBef>
                <a:spcPts val="20"/>
              </a:spcBef>
            </a:pP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2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щодо</a:t>
            </a:r>
            <a:r>
              <a:rPr dirty="0" sz="1150" spc="1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заборони</a:t>
            </a:r>
            <a:r>
              <a:rPr dirty="0" sz="1150" spc="1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обігу</a:t>
            </a:r>
            <a:r>
              <a:rPr dirty="0" sz="1150" spc="165">
                <a:latin typeface="Times New Roman"/>
                <a:cs typeface="Times New Roman"/>
              </a:rPr>
              <a:t> </a:t>
            </a:r>
            <a:r>
              <a:rPr dirty="0" sz="1150" spc="50">
                <a:latin typeface="Times New Roman"/>
                <a:cs typeface="Times New Roman"/>
              </a:rPr>
              <a:t>лікарсьного</a:t>
            </a:r>
            <a:r>
              <a:rPr dirty="0" sz="1150" spc="21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засобу.</a:t>
            </a:r>
            <a:endParaRPr sz="1150">
              <a:latin typeface="Times New Roman"/>
              <a:cs typeface="Times New Roman"/>
            </a:endParaRPr>
          </a:p>
          <a:p>
            <a:pPr marL="417195">
              <a:lnSpc>
                <a:spcPct val="100000"/>
              </a:lnSpc>
              <a:spcBef>
                <a:spcPts val="10"/>
              </a:spcBef>
            </a:pPr>
            <a:r>
              <a:rPr dirty="0" u="sng" sz="115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sng" sz="1150" spc="415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b="1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наявності,</a:t>
            </a:r>
            <a:r>
              <a:rPr dirty="0" sz="1150" spc="110" b="1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вказаних</a:t>
            </a:r>
            <a:r>
              <a:rPr dirty="0" sz="1150" spc="4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4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розпорядженні</a:t>
            </a:r>
            <a:r>
              <a:rPr dirty="0" sz="1150" spc="14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5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засобів,</a:t>
            </a:r>
            <a:r>
              <a:rPr dirty="0" sz="1150" spc="125">
                <a:latin typeface="Times New Roman"/>
                <a:cs typeface="Times New Roman"/>
              </a:rPr>
              <a:t>  </a:t>
            </a:r>
            <a:r>
              <a:rPr dirty="0" u="sng" sz="1150" spc="-2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пояі</a:t>
            </a:r>
            <a:r>
              <a:rPr dirty="0" u="sng" sz="1150" spc="-1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зомити</a:t>
            </a:r>
            <a:r>
              <a:rPr dirty="0" sz="1150" spc="484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ДермаRНУ</a:t>
            </a:r>
            <a:endParaRPr sz="1150">
              <a:latin typeface="Times New Roman"/>
              <a:cs typeface="Times New Roman"/>
            </a:endParaRPr>
          </a:p>
          <a:p>
            <a:pPr marL="55880">
              <a:lnSpc>
                <a:spcPct val="100000"/>
              </a:lnSpc>
              <a:spcBef>
                <a:spcPts val="90"/>
              </a:spcBef>
              <a:tabLst>
                <a:tab pos="4206240" algn="l"/>
                <a:tab pos="5979160" algn="l"/>
              </a:tabLst>
            </a:pPr>
            <a:r>
              <a:rPr dirty="0" sz="1050" spc="60">
                <a:latin typeface="Times New Roman"/>
                <a:cs typeface="Times New Roman"/>
              </a:rPr>
              <a:t>службу</a:t>
            </a:r>
            <a:r>
              <a:rPr dirty="0" sz="1050" spc="36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з</a:t>
            </a:r>
            <a:r>
              <a:rPr dirty="0" sz="1050" spc="330">
                <a:latin typeface="Times New Roman"/>
                <a:cs typeface="Times New Roman"/>
              </a:rPr>
              <a:t> </a:t>
            </a:r>
            <a:r>
              <a:rPr dirty="0" sz="1050" spc="60">
                <a:latin typeface="Times New Roman"/>
                <a:cs typeface="Times New Roman"/>
              </a:rPr>
              <a:t>лікарських</a:t>
            </a:r>
            <a:r>
              <a:rPr dirty="0" sz="1050" spc="390">
                <a:latin typeface="Times New Roman"/>
                <a:cs typeface="Times New Roman"/>
              </a:rPr>
              <a:t> </a:t>
            </a:r>
            <a:r>
              <a:rPr dirty="0" sz="1050" spc="50">
                <a:latin typeface="Times New Roman"/>
                <a:cs typeface="Times New Roman"/>
              </a:rPr>
              <a:t>засобів</a:t>
            </a:r>
            <a:r>
              <a:rPr dirty="0" sz="1050" spc="38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та</a:t>
            </a:r>
            <a:r>
              <a:rPr dirty="0" sz="1050" spc="345">
                <a:latin typeface="Times New Roman"/>
                <a:cs typeface="Times New Roman"/>
              </a:rPr>
              <a:t> </a:t>
            </a:r>
            <a:r>
              <a:rPr dirty="0" sz="1050" spc="55">
                <a:latin typeface="Times New Roman"/>
                <a:cs typeface="Times New Roman"/>
              </a:rPr>
              <a:t>контролю</a:t>
            </a:r>
            <a:r>
              <a:rPr dirty="0" sz="1050" spc="38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за</a:t>
            </a:r>
            <a:r>
              <a:rPr dirty="0" sz="1050" spc="38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на]ЭКОТИКПМИ</a:t>
            </a:r>
            <a:r>
              <a:rPr dirty="0" sz="1050">
                <a:latin typeface="Times New Roman"/>
                <a:cs typeface="Times New Roman"/>
              </a:rPr>
              <a:t>	К</a:t>
            </a:r>
            <a:r>
              <a:rPr dirty="0" sz="1050" spc="-145">
                <a:latin typeface="Times New Roman"/>
                <a:cs typeface="Times New Roman"/>
              </a:rPr>
              <a:t> </a:t>
            </a:r>
            <a:r>
              <a:rPr dirty="0" sz="1050" spc="-165">
                <a:latin typeface="Times New Roman"/>
                <a:cs typeface="Times New Roman"/>
              </a:rPr>
              <a:t>l}ЭОВОГЦаДС</a:t>
            </a:r>
            <a:r>
              <a:rPr dirty="0" sz="1050" spc="10">
                <a:latin typeface="Times New Roman"/>
                <a:cs typeface="Times New Roman"/>
              </a:rPr>
              <a:t> </a:t>
            </a:r>
            <a:r>
              <a:rPr dirty="0" sz="1050" spc="-170">
                <a:latin typeface="Times New Roman"/>
                <a:cs typeface="Times New Roman"/>
              </a:rPr>
              <a:t>bK</a:t>
            </a:r>
            <a:r>
              <a:rPr dirty="0" sz="1050" spc="-114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IЙ</a:t>
            </a:r>
            <a:r>
              <a:rPr dirty="0" sz="1050" spc="305">
                <a:latin typeface="Times New Roman"/>
                <a:cs typeface="Times New Roman"/>
              </a:rPr>
              <a:t> </a:t>
            </a:r>
            <a:r>
              <a:rPr dirty="0" sz="1050" spc="-75">
                <a:latin typeface="Times New Roman"/>
                <a:cs typeface="Times New Roman"/>
              </a:rPr>
              <a:t>tJЙ'l</a:t>
            </a:r>
            <a:r>
              <a:rPr dirty="0" sz="1050" spc="-114">
                <a:latin typeface="Times New Roman"/>
                <a:cs typeface="Times New Roman"/>
              </a:rPr>
              <a:t> </a:t>
            </a:r>
            <a:r>
              <a:rPr dirty="0" sz="1050" spc="-105">
                <a:latin typeface="Times New Roman"/>
                <a:cs typeface="Times New Roman"/>
              </a:rPr>
              <a:t>clti</a:t>
            </a:r>
            <a:r>
              <a:rPr dirty="0" sz="1050" spc="-10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11</a:t>
            </a:r>
            <a:r>
              <a:rPr dirty="0" sz="1050">
                <a:latin typeface="Times New Roman"/>
                <a:cs typeface="Times New Roman"/>
              </a:rPr>
              <a:t>	</a:t>
            </a:r>
            <a:r>
              <a:rPr dirty="0" sz="1050" spc="-345">
                <a:latin typeface="Times New Roman"/>
                <a:cs typeface="Times New Roman"/>
              </a:rPr>
              <a:t>1</a:t>
            </a:r>
            <a:endParaRPr sz="1050">
              <a:latin typeface="Times New Roman"/>
              <a:cs typeface="Times New Roman"/>
            </a:endParaRPr>
          </a:p>
          <a:p>
            <a:pPr marL="53975">
              <a:lnSpc>
                <a:spcPct val="100000"/>
              </a:lnSpc>
              <a:spcBef>
                <a:spcPts val="35"/>
              </a:spcBef>
            </a:pPr>
            <a:r>
              <a:rPr dirty="0" u="sng" sz="115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вжиті</a:t>
            </a:r>
            <a:r>
              <a:rPr dirty="0" u="sng" sz="1150" spc="105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заходи</a:t>
            </a:r>
            <a:r>
              <a:rPr dirty="0" sz="1150" spc="1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щодо</a:t>
            </a:r>
            <a:r>
              <a:rPr dirty="0" sz="1150" spc="1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виконання</a:t>
            </a:r>
            <a:r>
              <a:rPr dirty="0" sz="1150" spc="21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розпорядження.</a:t>
            </a:r>
            <a:endParaRPr sz="1150">
              <a:latin typeface="Times New Roman"/>
              <a:cs typeface="Times New Roman"/>
            </a:endParaRPr>
          </a:p>
          <a:p>
            <a:pPr marL="69850">
              <a:lnSpc>
                <a:spcPts val="1375"/>
              </a:lnSpc>
              <a:spcBef>
                <a:spcPts val="35"/>
              </a:spcBef>
              <a:tabLst>
                <a:tab pos="318770" algn="l"/>
                <a:tab pos="1145540" algn="l"/>
              </a:tabLst>
            </a:pPr>
            <a:r>
              <a:rPr dirty="0" u="sng" sz="1150">
                <a:uFill>
                  <a:solidFill>
                    <a:srgbClr val="130F1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150" spc="-10">
                <a:uFill>
                  <a:solidFill>
                    <a:srgbClr val="130F1C"/>
                  </a:solidFill>
                </a:uFill>
                <a:latin typeface="Times New Roman"/>
                <a:cs typeface="Times New Roman"/>
              </a:rPr>
              <a:t>Інформа</a:t>
            </a:r>
            <a:r>
              <a:rPr dirty="0" u="sng" baseline="-4830" sz="1725" spc="-15">
                <a:uFill>
                  <a:solidFill>
                    <a:srgbClr val="130F1C"/>
                  </a:solidFill>
                </a:uFill>
                <a:latin typeface="Times New Roman"/>
                <a:cs typeface="Times New Roman"/>
              </a:rPr>
              <a:t>¥»</a:t>
            </a:r>
            <a:r>
              <a:rPr dirty="0" u="sng" baseline="-4830" sz="1725">
                <a:uFill>
                  <a:solidFill>
                    <a:srgbClr val="130F1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150">
                <a:uFill>
                  <a:solidFill>
                    <a:srgbClr val="130F1C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sng" sz="1150" spc="160">
                <a:uFill>
                  <a:solidFill>
                    <a:srgbClr val="130F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30F1C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150" spc="90">
                <a:uFill>
                  <a:solidFill>
                    <a:srgbClr val="130F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30F1C"/>
                  </a:solidFill>
                </a:uFill>
                <a:latin typeface="Times New Roman"/>
                <a:cs typeface="Times New Roman"/>
              </a:rPr>
              <a:t>паперових</a:t>
            </a:r>
            <a:r>
              <a:rPr dirty="0" u="sng" sz="1150" spc="170">
                <a:uFill>
                  <a:solidFill>
                    <a:srgbClr val="130F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30F1C"/>
                  </a:solidFill>
                </a:uFill>
                <a:latin typeface="Times New Roman"/>
                <a:cs typeface="Times New Roman"/>
              </a:rPr>
              <a:t>носіях</a:t>
            </a:r>
            <a:r>
              <a:rPr dirty="0" sz="1150" spc="1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поштою,</a:t>
            </a:r>
            <a:r>
              <a:rPr dirty="0" sz="1150" spc="2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адресом:</a:t>
            </a:r>
            <a:r>
              <a:rPr dirty="0" sz="1150" spc="165">
                <a:latin typeface="Times New Roman"/>
                <a:cs typeface="Times New Roman"/>
              </a:rPr>
              <a:t> </a:t>
            </a:r>
            <a:r>
              <a:rPr dirty="0" sz="1150" spc="-75">
                <a:latin typeface="Times New Roman"/>
                <a:cs typeface="Times New Roman"/>
              </a:rPr>
              <a:t>вl›.з.</a:t>
            </a:r>
            <a:r>
              <a:rPr dirty="0" sz="1150">
                <a:latin typeface="Times New Roman"/>
                <a:cs typeface="Times New Roman"/>
              </a:rPr>
              <a:t> </a:t>
            </a:r>
            <a:r>
              <a:rPr dirty="0" baseline="-9661" sz="1725" spc="-142" i="1">
                <a:latin typeface="Times New Roman"/>
                <a:cs typeface="Times New Roman"/>
              </a:rPr>
              <a:t>*i*•***"!F!!*</a:t>
            </a:r>
            <a:r>
              <a:rPr dirty="0" sz="1150" spc="-95" i="1">
                <a:latin typeface="Times New Roman"/>
                <a:cs typeface="Times New Roman"/>
              </a:rPr>
              <a:t>£€Н</a:t>
            </a:r>
            <a:r>
              <a:rPr dirty="0" sz="1150" spc="-95">
                <a:latin typeface="Times New Roman"/>
                <a:cs typeface="Times New Roman"/>
              </a:rPr>
              <a:t>t'дNff,</a:t>
            </a:r>
            <a:r>
              <a:rPr dirty="0" sz="1150" spc="21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J,</a:t>
            </a:r>
            <a:endParaRPr sz="1150">
              <a:latin typeface="Times New Roman"/>
              <a:cs typeface="Times New Roman"/>
            </a:endParaRPr>
          </a:p>
          <a:p>
            <a:pPr marL="55244">
              <a:lnSpc>
                <a:spcPts val="1370"/>
              </a:lnSpc>
            </a:pPr>
            <a:r>
              <a:rPr dirty="0" sz="1150" spc="20" b="1" i="1">
                <a:latin typeface="Times New Roman"/>
                <a:cs typeface="Times New Roman"/>
              </a:rPr>
              <a:t>м.</a:t>
            </a:r>
            <a:r>
              <a:rPr dirty="0" sz="1150" spc="45" b="1" i="1">
                <a:latin typeface="Times New Roman"/>
                <a:cs typeface="Times New Roman"/>
              </a:rPr>
              <a:t> </a:t>
            </a:r>
            <a:r>
              <a:rPr dirty="0" sz="1150" spc="20" b="1" i="1">
                <a:latin typeface="Times New Roman"/>
                <a:cs typeface="Times New Roman"/>
              </a:rPr>
              <a:t>Кропивницький,</a:t>
            </a:r>
            <a:r>
              <a:rPr dirty="0" sz="1150" spc="10" b="1" i="1">
                <a:latin typeface="Times New Roman"/>
                <a:cs typeface="Times New Roman"/>
              </a:rPr>
              <a:t> </a:t>
            </a:r>
            <a:r>
              <a:rPr dirty="0" sz="1150" spc="20" b="1" i="1">
                <a:latin typeface="Times New Roman"/>
                <a:cs typeface="Times New Roman"/>
              </a:rPr>
              <a:t>25306,</a:t>
            </a:r>
            <a:r>
              <a:rPr dirty="0" sz="1150" spc="70" b="1" i="1">
                <a:latin typeface="Times New Roman"/>
                <a:cs typeface="Times New Roman"/>
              </a:rPr>
              <a:t> </a:t>
            </a:r>
            <a:r>
              <a:rPr dirty="0" u="sng" sz="1150" spc="20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150" spc="10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-10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додатками:</a:t>
            </a:r>
            <a:endParaRPr sz="1150">
              <a:latin typeface="Times New Roman"/>
              <a:cs typeface="Times New Roman"/>
            </a:endParaRPr>
          </a:p>
          <a:p>
            <a:pPr marL="412115">
              <a:lnSpc>
                <a:spcPts val="1375"/>
              </a:lnSpc>
            </a:pPr>
            <a:r>
              <a:rPr dirty="0" sz="1150">
                <a:latin typeface="Times New Roman"/>
                <a:cs typeface="Times New Roman"/>
              </a:rPr>
              <a:t>а)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150" spc="50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вміщенні</a:t>
            </a:r>
            <a:r>
              <a:rPr dirty="0" u="sng" sz="1150" spc="145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50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150" spc="25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карантин</a:t>
            </a:r>
            <a:r>
              <a:rPr dirty="0" sz="1150" spc="1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додасться</a:t>
            </a:r>
            <a:r>
              <a:rPr dirty="0" sz="1150" spc="1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1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прибуткової</a:t>
            </a:r>
            <a:r>
              <a:rPr dirty="0" sz="1150" spc="19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накла,зної:</a:t>
            </a:r>
            <a:endParaRPr sz="1150">
              <a:latin typeface="Times New Roman"/>
              <a:cs typeface="Times New Roman"/>
            </a:endParaRPr>
          </a:p>
          <a:p>
            <a:pPr marL="410845">
              <a:lnSpc>
                <a:spcPct val="100000"/>
              </a:lnSpc>
              <a:spcBef>
                <a:spcPts val="35"/>
              </a:spcBef>
            </a:pPr>
            <a:r>
              <a:rPr dirty="0" sz="1150">
                <a:latin typeface="Times New Roman"/>
                <a:cs typeface="Times New Roman"/>
              </a:rPr>
              <a:t>6)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150" spc="65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поверненні</a:t>
            </a:r>
            <a:r>
              <a:rPr dirty="0" u="sng" sz="1150" spc="225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постачальникv</a:t>
            </a:r>
            <a:r>
              <a:rPr dirty="0" sz="1150" spc="2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додаються:</a:t>
            </a:r>
            <a:r>
              <a:rPr dirty="0" sz="1150" spc="1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160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прибуткгзвоі’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накладної;</a:t>
            </a:r>
            <a:endParaRPr sz="1150">
              <a:latin typeface="Times New Roman"/>
              <a:cs typeface="Times New Roman"/>
            </a:endParaRPr>
          </a:p>
          <a:p>
            <a:pPr marL="3429000">
              <a:lnSpc>
                <a:spcPct val="100000"/>
              </a:lnSpc>
              <a:spcBef>
                <a:spcPts val="185"/>
              </a:spcBef>
            </a:pPr>
            <a:r>
              <a:rPr dirty="0" sz="950" spc="80">
                <a:latin typeface="Times New Roman"/>
                <a:cs typeface="Times New Roman"/>
              </a:rPr>
              <a:t>колія</a:t>
            </a:r>
            <a:r>
              <a:rPr dirty="0" sz="950" spc="225">
                <a:latin typeface="Times New Roman"/>
                <a:cs typeface="Times New Roman"/>
              </a:rPr>
              <a:t> </a:t>
            </a:r>
            <a:r>
              <a:rPr dirty="0" sz="950" spc="70">
                <a:latin typeface="Times New Roman"/>
                <a:cs typeface="Times New Roman"/>
              </a:rPr>
              <a:t>накладниі'</a:t>
            </a:r>
            <a:r>
              <a:rPr dirty="0" sz="950" spc="175">
                <a:latin typeface="Times New Roman"/>
                <a:cs typeface="Times New Roman"/>
              </a:rPr>
              <a:t> </a:t>
            </a:r>
            <a:r>
              <a:rPr dirty="0" sz="950" spc="75">
                <a:latin typeface="Times New Roman"/>
                <a:cs typeface="Times New Roman"/>
              </a:rPr>
              <a:t>ка</a:t>
            </a:r>
            <a:r>
              <a:rPr dirty="0" sz="950" spc="200">
                <a:latin typeface="Times New Roman"/>
                <a:cs typeface="Times New Roman"/>
              </a:rPr>
              <a:t> </a:t>
            </a:r>
            <a:r>
              <a:rPr dirty="0" sz="950" spc="-10">
                <a:latin typeface="Times New Roman"/>
                <a:cs typeface="Times New Roman"/>
              </a:rPr>
              <a:t>rlUbC[ЗHCHHЛ.</a:t>
            </a:r>
            <a:endParaRPr sz="950">
              <a:latin typeface="Times New Roman"/>
              <a:cs typeface="Times New Roman"/>
            </a:endParaRPr>
          </a:p>
          <a:p>
            <a:pPr algn="just" marL="50800" marR="43180" indent="356870">
              <a:lnSpc>
                <a:spcPct val="98600"/>
              </a:lnSpc>
              <a:spcBef>
                <a:spcPts val="170"/>
              </a:spcBef>
            </a:pPr>
            <a:r>
              <a:rPr dirty="0" baseline="2525" sz="1650">
                <a:latin typeface="Times New Roman"/>
                <a:cs typeface="Times New Roman"/>
              </a:rPr>
              <a:t>в)</a:t>
            </a:r>
            <a:r>
              <a:rPr dirty="0" baseline="2525" sz="1650" spc="-104">
                <a:latin typeface="Times New Roman"/>
                <a:cs typeface="Times New Roman"/>
              </a:rPr>
              <a:t> </a:t>
            </a:r>
            <a:r>
              <a:rPr dirty="0" u="sng" baseline="2525" sz="1650" spc="82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baseline="2525" sz="1650" spc="270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baseline="2525" sz="1650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випадку</a:t>
            </a:r>
            <a:r>
              <a:rPr dirty="0" u="sng" baseline="2525" sz="1650" spc="390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baseline="2525" sz="1650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передачі</a:t>
            </a:r>
            <a:r>
              <a:rPr dirty="0" u="sng" baseline="2525" sz="1650" spc="465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baseline="2525" sz="1650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відходів</a:t>
            </a:r>
            <a:r>
              <a:rPr dirty="0" u="sng" baseline="2525" sz="1650" spc="375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baseline="2525" sz="1650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лікарського</a:t>
            </a:r>
            <a:r>
              <a:rPr dirty="0" u="sng" baseline="2525" sz="1650" spc="457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baseline="5050" sz="1650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засоб</a:t>
            </a:r>
            <a:r>
              <a:rPr dirty="0" u="sng" sz="1100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v</a:t>
            </a:r>
            <a:r>
              <a:rPr dirty="0" u="sng" sz="1100" spc="295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00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n</a:t>
            </a:r>
            <a:r>
              <a:rPr dirty="0" u="sng" baseline="5050" sz="1650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a</a:t>
            </a:r>
            <a:r>
              <a:rPr dirty="0" u="sng" baseline="5050" sz="1650" spc="382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baseline="2525" sz="1650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утилізацію</a:t>
            </a:r>
            <a:r>
              <a:rPr dirty="0" u="sng" baseline="2525" sz="1650" spc="472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baseline="2525" sz="1650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a6O</a:t>
            </a:r>
            <a:r>
              <a:rPr dirty="0" u="sng" baseline="2525" sz="1650" spc="480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baseline="2525" sz="1650" spc="-397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3Hf4</a:t>
            </a:r>
            <a:r>
              <a:rPr dirty="0" u="sng" baseline="2525" sz="1650" spc="300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2525" sz="1650" spc="-914">
                <a:solidFill>
                  <a:srgbClr val="0C0C0C"/>
                </a:solidFill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ЩС</a:t>
            </a:r>
            <a:r>
              <a:rPr dirty="0" u="sng" baseline="2525" sz="1650" spc="195">
                <a:solidFill>
                  <a:srgbClr val="0C0C0C"/>
                </a:solidFill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baseline="2525" sz="1650" spc="-127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ННЯ,</a:t>
            </a:r>
            <a:r>
              <a:rPr dirty="0" baseline="2525" sz="1650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-75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двотижневий</a:t>
            </a:r>
            <a:r>
              <a:rPr dirty="0" u="sng" sz="1150" spc="105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строк</a:t>
            </a:r>
            <a:r>
              <a:rPr dirty="0" u="sng" sz="1150" spc="165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поінформувати</a:t>
            </a:r>
            <a:r>
              <a:rPr dirty="0" sz="1150" spc="16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Державну</a:t>
            </a:r>
            <a:r>
              <a:rPr dirty="0" sz="1150" spc="1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2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4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2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засобія</a:t>
            </a:r>
            <a:r>
              <a:rPr dirty="0" sz="1150" spc="2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240">
                <a:latin typeface="Times New Roman"/>
                <a:cs typeface="Times New Roman"/>
              </a:rPr>
              <a:t> </a:t>
            </a:r>
            <a:r>
              <a:rPr dirty="0" sz="1150" spc="-114">
                <a:latin typeface="Times New Roman"/>
                <a:cs typeface="Times New Roman"/>
              </a:rPr>
              <a:t>кон</a:t>
            </a:r>
            <a:r>
              <a:rPr dirty="0" sz="1150" spc="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троіік›</a:t>
            </a:r>
            <a:r>
              <a:rPr dirty="0" sz="1150" spc="24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за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1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області</a:t>
            </a:r>
            <a:r>
              <a:rPr dirty="0" sz="1150" spc="18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ra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надати</a:t>
            </a:r>
            <a:r>
              <a:rPr dirty="0" sz="1150" spc="1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копію</a:t>
            </a:r>
            <a:r>
              <a:rPr dirty="0" sz="1150" spc="11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прибуткової</a:t>
            </a:r>
            <a:r>
              <a:rPr dirty="0" sz="1150" spc="21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накладної.</a:t>
            </a:r>
            <a:endParaRPr sz="1150">
              <a:latin typeface="Times New Roman"/>
              <a:cs typeface="Times New Roman"/>
            </a:endParaRPr>
          </a:p>
          <a:p>
            <a:pPr algn="just" marL="408305">
              <a:lnSpc>
                <a:spcPts val="1345"/>
              </a:lnSpc>
            </a:pPr>
            <a:r>
              <a:rPr dirty="0" sz="1150">
                <a:latin typeface="Times New Roman"/>
                <a:cs typeface="Times New Roman"/>
              </a:rPr>
              <a:t>При</a:t>
            </a:r>
            <a:r>
              <a:rPr dirty="0" sz="1150" spc="4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наступних</a:t>
            </a:r>
            <a:r>
              <a:rPr dirty="0" sz="1150" spc="15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поставках</a:t>
            </a:r>
            <a:r>
              <a:rPr dirty="0" sz="1150" spc="17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8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засобів,</a:t>
            </a:r>
            <a:r>
              <a:rPr dirty="0" sz="1150" spc="15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вказаних</a:t>
            </a:r>
            <a:r>
              <a:rPr dirty="0" sz="1150" spc="18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16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розпорядженнях.</a:t>
            </a:r>
            <a:r>
              <a:rPr dirty="0" sz="1150" spc="440">
                <a:latin typeface="Times New Roman"/>
                <a:cs typeface="Times New Roman"/>
              </a:rPr>
              <a:t> </a:t>
            </a:r>
            <a:r>
              <a:rPr dirty="0" sz="1150" spc="40">
                <a:latin typeface="Times New Roman"/>
                <a:cs typeface="Times New Roman"/>
              </a:rPr>
              <a:t>суб'tкз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63360" y="4995417"/>
            <a:ext cx="78105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50">
                <a:solidFill>
                  <a:srgbClr val="343434"/>
                </a:solidFill>
                <a:latin typeface="Times New Roman"/>
                <a:cs typeface="Times New Roman"/>
              </a:rPr>
              <a:t>•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977666" y="6223761"/>
            <a:ext cx="6140450" cy="248094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algn="just" marL="17145" marR="7620" indent="-3810">
              <a:lnSpc>
                <a:spcPct val="100899"/>
              </a:lnSpc>
              <a:spcBef>
                <a:spcPts val="85"/>
              </a:spcBef>
            </a:pPr>
            <a:r>
              <a:rPr dirty="0" sz="1150">
                <a:latin typeface="Times New Roman"/>
                <a:cs typeface="Times New Roman"/>
              </a:rPr>
              <a:t>господарювання</a:t>
            </a:r>
            <a:r>
              <a:rPr dirty="0" sz="1150" spc="22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повинен</a:t>
            </a:r>
            <a:r>
              <a:rPr dirty="0" sz="1150" spc="26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вжити</a:t>
            </a:r>
            <a:r>
              <a:rPr dirty="0" sz="1150" spc="25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заходів</a:t>
            </a:r>
            <a:r>
              <a:rPr dirty="0" sz="1150" spc="27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щодо</a:t>
            </a:r>
            <a:r>
              <a:rPr dirty="0" sz="1150" spc="26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запобігання</a:t>
            </a:r>
            <a:r>
              <a:rPr dirty="0" sz="1150" spc="32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при.дбання,</a:t>
            </a:r>
            <a:r>
              <a:rPr dirty="0" sz="1150" spc="28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рсалізагlії</a:t>
            </a:r>
            <a:r>
              <a:rPr dirty="0" sz="1150" spc="270">
                <a:latin typeface="Times New Roman"/>
                <a:cs typeface="Times New Roman"/>
              </a:rPr>
              <a:t>  </a:t>
            </a:r>
            <a:r>
              <a:rPr dirty="0" sz="1150" spc="-25">
                <a:latin typeface="Times New Roman"/>
                <a:cs typeface="Times New Roman"/>
              </a:rPr>
              <a:t>та </a:t>
            </a:r>
            <a:r>
              <a:rPr dirty="0" sz="1150">
                <a:latin typeface="Times New Roman"/>
                <a:cs typeface="Times New Roman"/>
              </a:rPr>
              <a:t>застосування</a:t>
            </a:r>
            <a:r>
              <a:rPr dirty="0" sz="1150" spc="1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2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засобів,</a:t>
            </a:r>
            <a:r>
              <a:rPr dirty="0" sz="1150" spc="1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зазначених</a:t>
            </a:r>
            <a:r>
              <a:rPr dirty="0" sz="1150" spc="2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21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озпоря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аження</a:t>
            </a:r>
            <a:r>
              <a:rPr dirty="0" sz="1150" spc="-85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х</a:t>
            </a:r>
            <a:endParaRPr sz="1150">
              <a:latin typeface="Times New Roman"/>
              <a:cs typeface="Times New Roman"/>
            </a:endParaRPr>
          </a:p>
          <a:p>
            <a:pPr algn="just" marL="13970" marR="12065" indent="362585">
              <a:lnSpc>
                <a:spcPts val="1420"/>
              </a:lnSpc>
              <a:spcBef>
                <a:spcPts val="5"/>
              </a:spcBef>
            </a:pPr>
            <a:r>
              <a:rPr dirty="0" u="heavy" sz="1150" spc="15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heavy" sz="1150" spc="385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5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випадку</a:t>
            </a:r>
            <a:r>
              <a:rPr dirty="0" u="heavy" sz="1150" spc="505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3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відсvтності</a:t>
            </a:r>
            <a:r>
              <a:rPr dirty="0" sz="1150" spc="50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лікарських</a:t>
            </a:r>
            <a:r>
              <a:rPr dirty="0" sz="1150" spc="600">
                <a:latin typeface="Times New Roman"/>
                <a:cs typeface="Times New Roman"/>
              </a:rPr>
              <a:t> </a:t>
            </a:r>
            <a:r>
              <a:rPr dirty="0" sz="1150" spc="10">
                <a:latin typeface="Times New Roman"/>
                <a:cs typeface="Times New Roman"/>
              </a:rPr>
              <a:t>засо5із,</a:t>
            </a:r>
            <a:r>
              <a:rPr dirty="0" sz="1150" spc="54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вказан</a:t>
            </a:r>
            <a:r>
              <a:rPr dirty="0" sz="1150" spc="-100">
                <a:latin typeface="Times New Roman"/>
                <a:cs typeface="Times New Roman"/>
              </a:rPr>
              <a:t> </a:t>
            </a:r>
            <a:r>
              <a:rPr dirty="0" sz="1150" spc="-60">
                <a:latin typeface="Times New Roman"/>
                <a:cs typeface="Times New Roman"/>
              </a:rPr>
              <a:t>их</a:t>
            </a:r>
            <a:r>
              <a:rPr dirty="0" sz="1150" spc="505">
                <a:latin typeface="Times New Roman"/>
                <a:cs typeface="Times New Roman"/>
              </a:rPr>
              <a:t> </a:t>
            </a:r>
            <a:r>
              <a:rPr dirty="0" sz="1150" spc="-70">
                <a:latin typeface="Times New Roman"/>
                <a:cs typeface="Times New Roman"/>
              </a:rPr>
              <a:t>у</a:t>
            </a:r>
            <a:r>
              <a:rPr dirty="0" sz="1150" spc="370">
                <a:latin typeface="Times New Roman"/>
                <a:cs typeface="Times New Roman"/>
              </a:rPr>
              <a:t> </a:t>
            </a:r>
            <a:r>
              <a:rPr dirty="0" sz="1150" spc="-140">
                <a:latin typeface="Times New Roman"/>
                <a:cs typeface="Times New Roman"/>
              </a:rPr>
              <a:t>{эо</a:t>
            </a:r>
            <a:r>
              <a:rPr dirty="0" sz="1150" spc="-70">
                <a:latin typeface="Times New Roman"/>
                <a:cs typeface="Times New Roman"/>
              </a:rPr>
              <a:t> </a:t>
            </a:r>
            <a:r>
              <a:rPr dirty="0" sz="1150" spc="-114">
                <a:latin typeface="Times New Roman"/>
                <a:cs typeface="Times New Roman"/>
              </a:rPr>
              <a:t>зі</a:t>
            </a:r>
            <a:r>
              <a:rPr dirty="0" sz="1150" spc="-105">
                <a:latin typeface="Times New Roman"/>
                <a:cs typeface="Times New Roman"/>
              </a:rPr>
              <a:t> </a:t>
            </a:r>
            <a:r>
              <a:rPr dirty="0" sz="1150" spc="-125">
                <a:latin typeface="Times New Roman"/>
                <a:cs typeface="Times New Roman"/>
              </a:rPr>
              <a:t>і‹з</a:t>
            </a:r>
            <a:r>
              <a:rPr dirty="0" sz="1150" spc="-65">
                <a:latin typeface="Times New Roman"/>
                <a:cs typeface="Times New Roman"/>
              </a:rPr>
              <a:t> </a:t>
            </a:r>
            <a:r>
              <a:rPr dirty="0" sz="1150" spc="-90">
                <a:latin typeface="Times New Roman"/>
                <a:cs typeface="Times New Roman"/>
              </a:rPr>
              <a:t>ая</a:t>
            </a:r>
            <a:r>
              <a:rPr dirty="0" sz="1150" spc="16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іжсння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 spc="-210">
                <a:latin typeface="Times New Roman"/>
                <a:cs typeface="Times New Roman"/>
              </a:rPr>
              <a:t>х</a:t>
            </a:r>
            <a:r>
              <a:rPr dirty="0" sz="1150" spc="525">
                <a:latin typeface="Times New Roman"/>
                <a:cs typeface="Times New Roman"/>
              </a:rPr>
              <a:t> </a:t>
            </a:r>
            <a:r>
              <a:rPr dirty="0" sz="1150" spc="-145">
                <a:latin typeface="Times New Roman"/>
                <a:cs typeface="Times New Roman"/>
              </a:rPr>
              <a:t>°ш</a:t>
            </a:r>
            <a:r>
              <a:rPr dirty="0" sz="1150">
                <a:latin typeface="Times New Roman"/>
                <a:cs typeface="Times New Roman"/>
              </a:rPr>
              <a:t>    </a:t>
            </a:r>
            <a:r>
              <a:rPr dirty="0" sz="1150" spc="-50">
                <a:latin typeface="Times New Roman"/>
                <a:cs typeface="Times New Roman"/>
              </a:rPr>
              <a:t>іиc</a:t>
            </a:r>
            <a:r>
              <a:rPr dirty="0" sz="1150" spc="-35">
                <a:latin typeface="Times New Roman"/>
                <a:cs typeface="Times New Roman"/>
              </a:rPr>
              <a:t> </a:t>
            </a:r>
            <a:r>
              <a:rPr dirty="0" sz="1150" spc="-180">
                <a:latin typeface="Times New Roman"/>
                <a:cs typeface="Times New Roman"/>
              </a:rPr>
              <a:t>i</a:t>
            </a:r>
            <a:r>
              <a:rPr dirty="0" sz="1150" spc="-50">
                <a:latin typeface="Times New Roman"/>
                <a:cs typeface="Times New Roman"/>
              </a:rPr>
              <a:t> </a:t>
            </a:r>
            <a:r>
              <a:rPr dirty="0" sz="1150" spc="-180">
                <a:latin typeface="Times New Roman"/>
                <a:cs typeface="Times New Roman"/>
              </a:rPr>
              <a:t>u</a:t>
            </a:r>
            <a:r>
              <a:rPr dirty="0" sz="1150" spc="-100">
                <a:latin typeface="Times New Roman"/>
                <a:cs typeface="Times New Roman"/>
              </a:rPr>
              <a:t> </a:t>
            </a:r>
            <a:r>
              <a:rPr dirty="0" sz="1150" spc="-185">
                <a:latin typeface="Times New Roman"/>
                <a:cs typeface="Times New Roman"/>
              </a:rPr>
              <a:t>х</a:t>
            </a:r>
            <a:r>
              <a:rPr dirty="0" sz="1150" spc="-95">
                <a:latin typeface="Times New Roman"/>
                <a:cs typeface="Times New Roman"/>
              </a:rPr>
              <a:t> </a:t>
            </a:r>
            <a:r>
              <a:rPr dirty="0" sz="1150" spc="15">
                <a:latin typeface="Times New Roman"/>
                <a:cs typeface="Times New Roman"/>
              </a:rPr>
              <a:t>Держлікслужби, </a:t>
            </a:r>
            <a:r>
              <a:rPr dirty="0" u="sng" sz="1150" spc="10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sng" sz="1150" spc="105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25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150" spc="105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45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письмовому</a:t>
            </a:r>
            <a:r>
              <a:rPr dirty="0" sz="1150" spc="130">
                <a:latin typeface="Times New Roman"/>
                <a:cs typeface="Times New Roman"/>
              </a:rPr>
              <a:t> </a:t>
            </a:r>
            <a:r>
              <a:rPr dirty="0" sz="1150" spc="5">
                <a:latin typeface="Times New Roman"/>
                <a:cs typeface="Times New Roman"/>
              </a:rPr>
              <a:t>вигляді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u="sng" sz="1150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sng" sz="1150" spc="145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5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150" spc="50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5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потрібно.</a:t>
            </a:r>
            <a:endParaRPr sz="1150">
              <a:latin typeface="Times New Roman"/>
              <a:cs typeface="Times New Roman"/>
            </a:endParaRPr>
          </a:p>
          <a:p>
            <a:pPr algn="just" marL="12700" marR="5080" indent="360680">
              <a:lnSpc>
                <a:spcPts val="1370"/>
              </a:lnSpc>
              <a:spcBef>
                <a:spcPts val="5"/>
              </a:spcBef>
            </a:pPr>
            <a:r>
              <a:rPr dirty="0" sz="1150">
                <a:latin typeface="Times New Roman"/>
                <a:cs typeface="Times New Roman"/>
              </a:rPr>
              <a:t>Одночасно</a:t>
            </a:r>
            <a:r>
              <a:rPr dirty="0" sz="1150" spc="2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нагадуемо,</a:t>
            </a:r>
            <a:r>
              <a:rPr dirty="0" sz="1150" spc="18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що</a:t>
            </a:r>
            <a:r>
              <a:rPr dirty="0" sz="1150" spc="14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13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розпорядженнями</a:t>
            </a:r>
            <a:r>
              <a:rPr dirty="0" sz="1150" spc="12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16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листаsш</a:t>
            </a:r>
            <a:r>
              <a:rPr dirty="0" sz="1150" spc="21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Дс</a:t>
            </a:r>
            <a:r>
              <a:rPr dirty="0" sz="1150" spc="-35">
                <a:latin typeface="Times New Roman"/>
                <a:cs typeface="Times New Roman"/>
              </a:rPr>
              <a:t> </a:t>
            </a:r>
            <a:r>
              <a:rPr dirty="0" sz="1150" spc="-140">
                <a:latin typeface="Times New Roman"/>
                <a:cs typeface="Times New Roman"/>
              </a:rPr>
              <a:t>эж:з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ікс</a:t>
            </a:r>
            <a:r>
              <a:rPr dirty="0" sz="1150" spc="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iужGн</a:t>
            </a:r>
            <a:r>
              <a:rPr dirty="0" sz="1150" spc="210">
                <a:latin typeface="Times New Roman"/>
                <a:cs typeface="Times New Roman"/>
              </a:rPr>
              <a:t>  </a:t>
            </a:r>
            <a:r>
              <a:rPr dirty="0" sz="1150" spc="-260">
                <a:latin typeface="Times New Roman"/>
                <a:cs typeface="Times New Roman"/>
              </a:rPr>
              <a:t>Мг›ж</a:t>
            </a:r>
            <a:r>
              <a:rPr dirty="0" sz="1150" spc="19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на </a:t>
            </a:r>
            <a:r>
              <a:rPr dirty="0" sz="1150">
                <a:latin typeface="Times New Roman"/>
                <a:cs typeface="Times New Roman"/>
              </a:rPr>
              <a:t>ознайомитися</a:t>
            </a:r>
            <a:r>
              <a:rPr dirty="0" sz="1150" spc="4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</a:t>
            </a:r>
            <a:r>
              <a:rPr dirty="0" sz="1150" spc="2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офіційному</a:t>
            </a:r>
            <a:r>
              <a:rPr dirty="0" sz="1150" spc="4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вебсайті</a:t>
            </a:r>
            <a:r>
              <a:rPr dirty="0" sz="1150" spc="3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Державної</a:t>
            </a:r>
            <a:r>
              <a:rPr dirty="0" sz="1150" spc="3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служби</a:t>
            </a:r>
            <a:r>
              <a:rPr dirty="0" sz="1150" spc="4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України</a:t>
            </a:r>
            <a:r>
              <a:rPr dirty="0" sz="1150" spc="3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2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1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36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та </a:t>
            </a:r>
            <a:r>
              <a:rPr dirty="0" sz="1150">
                <a:latin typeface="Times New Roman"/>
                <a:cs typeface="Times New Roman"/>
              </a:rPr>
              <a:t>коіггролю</a:t>
            </a:r>
            <a:r>
              <a:rPr dirty="0" sz="1150" spc="49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45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49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(</a:t>
            </a:r>
            <a:r>
              <a:rPr dirty="0" sz="1150">
                <a:latin typeface="Times New Roman"/>
                <a:cs typeface="Times New Roman"/>
                <a:hlinkClick r:id="rId4"/>
              </a:rPr>
              <a:t>https://www.dls.gov.ua/)</a:t>
            </a:r>
            <a:r>
              <a:rPr dirty="0" sz="1150" spc="47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в</a:t>
            </a:r>
            <a:r>
              <a:rPr dirty="0" sz="1150" spc="280">
                <a:latin typeface="Times New Roman"/>
                <a:cs typeface="Times New Roman"/>
              </a:rPr>
              <a:t>   </a:t>
            </a:r>
            <a:r>
              <a:rPr dirty="0" sz="1150">
                <a:latin typeface="Times New Roman"/>
                <a:cs typeface="Times New Roman"/>
              </a:rPr>
              <a:t>зозділі</a:t>
            </a:r>
            <a:r>
              <a:rPr dirty="0" sz="1150" spc="250">
                <a:latin typeface="Times New Roman"/>
                <a:cs typeface="Times New Roman"/>
              </a:rPr>
              <a:t>   </a:t>
            </a:r>
            <a:r>
              <a:rPr dirty="0" sz="1150">
                <a:latin typeface="Times New Roman"/>
                <a:cs typeface="Times New Roman"/>
              </a:rPr>
              <a:t>РОЗПОРЯДЖ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sz="1150" spc="-80">
                <a:latin typeface="Times New Roman"/>
                <a:cs typeface="Times New Roman"/>
              </a:rPr>
              <a:t>ЕН</a:t>
            </a:r>
            <a:r>
              <a:rPr dirty="0" sz="1150" spc="-5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НЯ</a:t>
            </a:r>
            <a:endParaRPr sz="1150">
              <a:latin typeface="Times New Roman"/>
              <a:cs typeface="Times New Roman"/>
            </a:endParaRPr>
          </a:p>
          <a:p>
            <a:pPr marL="13970">
              <a:lnSpc>
                <a:spcPts val="1345"/>
              </a:lnSpc>
            </a:pPr>
            <a:r>
              <a:rPr dirty="0" sz="1150" spc="-10">
                <a:latin typeface="Times New Roman"/>
                <a:cs typeface="Times New Roman"/>
              </a:rPr>
              <a:t>ДЕРЖЛІКСЛУЖБИ.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150">
              <a:latin typeface="Times New Roman"/>
              <a:cs typeface="Times New Roman"/>
            </a:endParaRPr>
          </a:p>
          <a:p>
            <a:pPr marL="13970">
              <a:lnSpc>
                <a:spcPts val="1375"/>
              </a:lnSpc>
            </a:pPr>
            <a:r>
              <a:rPr dirty="0" sz="1150" spc="-10">
                <a:latin typeface="Times New Roman"/>
                <a:cs typeface="Times New Roman"/>
              </a:rPr>
              <a:t>Додатки:</a:t>
            </a:r>
            <a:endParaRPr sz="1150">
              <a:latin typeface="Times New Roman"/>
              <a:cs typeface="Times New Roman"/>
            </a:endParaRPr>
          </a:p>
          <a:p>
            <a:pPr marL="456565" marR="94615" indent="-217804">
              <a:lnSpc>
                <a:spcPts val="1390"/>
              </a:lnSpc>
              <a:spcBef>
                <a:spcPts val="30"/>
              </a:spcBef>
              <a:buAutoNum type="arabicPeriod"/>
              <a:tabLst>
                <a:tab pos="469265" algn="l"/>
              </a:tabLst>
            </a:pP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1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розпорядження</a:t>
            </a:r>
            <a:r>
              <a:rPr dirty="0" sz="1150" spc="1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Державної</a:t>
            </a:r>
            <a:r>
              <a:rPr dirty="0" sz="1150" spc="11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служби</a:t>
            </a:r>
            <a:r>
              <a:rPr dirty="0" sz="1150" spc="1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України</a:t>
            </a:r>
            <a:r>
              <a:rPr dirty="0" sz="1150" spc="1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2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1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175">
                <a:latin typeface="Times New Roman"/>
                <a:cs typeface="Times New Roman"/>
              </a:rPr>
              <a:t> </a:t>
            </a:r>
            <a:r>
              <a:rPr dirty="0" sz="1150" spc="-60">
                <a:latin typeface="Times New Roman"/>
                <a:cs typeface="Times New Roman"/>
              </a:rPr>
              <a:t>кон'г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волк›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’за </a:t>
            </a:r>
            <a:r>
              <a:rPr dirty="0" sz="1150" spc="-25">
                <a:latin typeface="Times New Roman"/>
                <a:cs typeface="Times New Roman"/>
              </a:rPr>
              <a:t>	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1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від</a:t>
            </a:r>
            <a:r>
              <a:rPr dirty="0" sz="1150" spc="1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22.05.2026</a:t>
            </a:r>
            <a:r>
              <a:rPr dirty="0" sz="1150" spc="245">
                <a:latin typeface="Times New Roman"/>
                <a:cs typeface="Times New Roman"/>
              </a:rPr>
              <a:t> </a:t>
            </a:r>
            <a:r>
              <a:rPr dirty="0" sz="1150" spc="-155">
                <a:latin typeface="Times New Roman"/>
                <a:cs typeface="Times New Roman"/>
              </a:rPr>
              <a:t>N*</a:t>
            </a:r>
            <a:r>
              <a:rPr dirty="0" sz="1150" spc="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260-001.2/002.0/17-26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</a:t>
            </a:r>
            <a:r>
              <a:rPr dirty="0" sz="1150" spc="1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1</a:t>
            </a:r>
            <a:r>
              <a:rPr dirty="0" sz="1150" spc="204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арк.;</a:t>
            </a:r>
            <a:endParaRPr sz="1150">
              <a:latin typeface="Times New Roman"/>
              <a:cs typeface="Times New Roman"/>
            </a:endParaRPr>
          </a:p>
          <a:p>
            <a:pPr marL="457834" indent="-219710">
              <a:lnSpc>
                <a:spcPts val="1315"/>
              </a:lnSpc>
              <a:buAutoNum type="arabicPeriod"/>
              <a:tabLst>
                <a:tab pos="457834" algn="l"/>
              </a:tabLst>
            </a:pP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1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розпорядження</a:t>
            </a:r>
            <a:r>
              <a:rPr dirty="0" sz="1150" spc="1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Державної</a:t>
            </a:r>
            <a:r>
              <a:rPr dirty="0" sz="1150" spc="1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служби</a:t>
            </a:r>
            <a:r>
              <a:rPr dirty="0" sz="1150" spc="1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України</a:t>
            </a:r>
            <a:r>
              <a:rPr dirty="0" sz="1150" spc="1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2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1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1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13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за</a:t>
            </a:r>
            <a:endParaRPr sz="1150">
              <a:latin typeface="Times New Roman"/>
              <a:cs typeface="Times New Roman"/>
            </a:endParaRPr>
          </a:p>
          <a:p>
            <a:pPr marL="466725">
              <a:lnSpc>
                <a:spcPts val="1375"/>
              </a:lnSpc>
            </a:pP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1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від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22.05.2026</a:t>
            </a:r>
            <a:r>
              <a:rPr dirty="0" sz="1150" spc="190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N•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261-001.2/002.0/17-26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</a:t>
            </a:r>
            <a:r>
              <a:rPr dirty="0" sz="1150" spc="2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l</a:t>
            </a:r>
            <a:r>
              <a:rPr dirty="0" sz="1150" spc="37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apr..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977880" y="9210802"/>
            <a:ext cx="1383030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Times New Roman"/>
                <a:cs typeface="Times New Roman"/>
              </a:rPr>
              <a:t>Начальник</a:t>
            </a:r>
            <a:r>
              <a:rPr dirty="0" sz="1150" spc="445" b="1">
                <a:latin typeface="Times New Roman"/>
                <a:cs typeface="Times New Roman"/>
              </a:rPr>
              <a:t> </a:t>
            </a:r>
            <a:r>
              <a:rPr dirty="0" sz="1150" spc="-10" b="1">
                <a:latin typeface="Times New Roman"/>
                <a:cs typeface="Times New Roman"/>
              </a:rPr>
              <a:t>служби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973211" y="9848341"/>
            <a:ext cx="1692275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35">
                <a:latin typeface="Times New Roman"/>
                <a:cs typeface="Times New Roman"/>
              </a:rPr>
              <a:t>Остапенко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Валентина</a:t>
            </a:r>
            <a:r>
              <a:rPr dirty="0" sz="1050" spc="5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32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14</a:t>
            </a:r>
            <a:r>
              <a:rPr dirty="0" sz="1050" spc="-5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41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454126" y="9204705"/>
            <a:ext cx="1391285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Times New Roman"/>
                <a:cs typeface="Times New Roman"/>
              </a:rPr>
              <a:t>Лілія</a:t>
            </a:r>
            <a:r>
              <a:rPr dirty="0" sz="1150" spc="420">
                <a:latin typeface="Times New Roman"/>
                <a:cs typeface="Times New Roman"/>
              </a:rPr>
              <a:t> </a:t>
            </a:r>
            <a:r>
              <a:rPr dirty="0" sz="1150" spc="-125">
                <a:latin typeface="Times New Roman"/>
                <a:cs typeface="Times New Roman"/>
              </a:rPr>
              <a:t>П</a:t>
            </a:r>
            <a:r>
              <a:rPr dirty="0" sz="1150" spc="-45">
                <a:latin typeface="Times New Roman"/>
                <a:cs typeface="Times New Roman"/>
              </a:rPr>
              <a:t> </a:t>
            </a:r>
            <a:r>
              <a:rPr dirty="0" sz="1150" spc="-114">
                <a:latin typeface="Times New Roman"/>
                <a:cs typeface="Times New Roman"/>
              </a:rPr>
              <a:t>А</a:t>
            </a:r>
            <a:r>
              <a:rPr dirty="0" sz="1150" spc="-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НФ</a:t>
            </a:r>
            <a:r>
              <a:rPr dirty="0" sz="1150" spc="-1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ІЛО</a:t>
            </a:r>
            <a:r>
              <a:rPr dirty="0" sz="1150" spc="-8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ВА</a:t>
            </a:r>
            <a:endParaRPr sz="11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18937" y="176783"/>
            <a:ext cx="466250" cy="624840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237238" y="2351531"/>
            <a:ext cx="1152525" cy="0"/>
          </a:xfrm>
          <a:custGeom>
            <a:avLst/>
            <a:gdLst/>
            <a:ahLst/>
            <a:cxnLst/>
            <a:rect l="l" t="t" r="r" b="b"/>
            <a:pathLst>
              <a:path w="1152525" h="0">
                <a:moveTo>
                  <a:pt x="0" y="0"/>
                </a:moveTo>
                <a:lnTo>
                  <a:pt x="1151911" y="0"/>
                </a:lnTo>
              </a:path>
            </a:pathLst>
          </a:custGeom>
          <a:ln w="9144">
            <a:solidFill>
              <a:srgbClr val="1F1F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605514" y="2348483"/>
            <a:ext cx="1152525" cy="0"/>
          </a:xfrm>
          <a:custGeom>
            <a:avLst/>
            <a:gdLst/>
            <a:ahLst/>
            <a:cxnLst/>
            <a:rect l="l" t="t" r="r" b="b"/>
            <a:pathLst>
              <a:path w="1152525" h="0">
                <a:moveTo>
                  <a:pt x="0" y="0"/>
                </a:moveTo>
                <a:lnTo>
                  <a:pt x="1151911" y="0"/>
                </a:lnTo>
              </a:path>
            </a:pathLst>
          </a:custGeom>
          <a:ln w="9144">
            <a:solidFill>
              <a:srgbClr val="1F1F1F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10481" y="10079735"/>
            <a:ext cx="1865000" cy="240791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088217" y="9781031"/>
            <a:ext cx="76184" cy="112776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805268" y="10280904"/>
            <a:ext cx="1697393" cy="201168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413529" y="2234183"/>
            <a:ext cx="140179" cy="100583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963733" y="2221991"/>
            <a:ext cx="216364" cy="143255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264064" y="818388"/>
            <a:ext cx="5840095" cy="218694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ctr" marL="375920" marR="450215">
              <a:lnSpc>
                <a:spcPts val="1660"/>
              </a:lnSpc>
              <a:spcBef>
                <a:spcPts val="170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65">
                <a:latin typeface="Times New Roman"/>
                <a:cs typeface="Times New Roman"/>
              </a:rPr>
              <a:t>КОНТРОЛЮ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34925">
              <a:lnSpc>
                <a:spcPts val="1530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12700" marR="54610">
              <a:lnSpc>
                <a:spcPts val="1250"/>
              </a:lnSpc>
            </a:pPr>
            <a:r>
              <a:rPr dirty="0" sz="1100" spc="-35">
                <a:latin typeface="Times New Roman"/>
                <a:cs typeface="Times New Roman"/>
              </a:rPr>
              <a:t>проспекз’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Берестейськи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й,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I20-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Київ,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5">
                <a:latin typeface="Times New Roman"/>
                <a:cs typeface="Times New Roman"/>
              </a:rPr>
              <a:t>031</a:t>
            </a:r>
            <a:r>
              <a:rPr dirty="0" sz="1100" spc="-70">
                <a:latin typeface="Times New Roman"/>
                <a:cs typeface="Times New Roman"/>
              </a:rPr>
              <a:t> </a:t>
            </a:r>
            <a:r>
              <a:rPr dirty="0" sz="1100" spc="-285">
                <a:latin typeface="Times New Roman"/>
                <a:cs typeface="Times New Roman"/>
              </a:rPr>
              <a:t>1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5,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422-</a:t>
            </a:r>
            <a:r>
              <a:rPr dirty="0" sz="1100" spc="-1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u="sng" sz="1100" spc="-3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dlsH,d1s_gov.нa</a:t>
            </a:r>
            <a:r>
              <a:rPr dirty="0" sz="1100" spc="-35">
                <a:latin typeface="Times New Roman"/>
                <a:cs typeface="Times New Roman"/>
              </a:rPr>
              <a:t>, </a:t>
            </a:r>
            <a:r>
              <a:rPr dirty="0" u="sng" sz="1100" spc="-2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lзttps://www.d1s.цov.ua,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Код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СДРГІОУ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75"/>
              </a:spcBef>
            </a:pPr>
            <a:endParaRPr sz="1100">
              <a:latin typeface="Times New Roman"/>
              <a:cs typeface="Times New Roman"/>
            </a:endParaRPr>
          </a:p>
          <a:p>
            <a:pPr marL="3120390" indent="-2540">
              <a:lnSpc>
                <a:spcPct val="100000"/>
              </a:lnSpc>
              <a:spcBef>
                <a:spcPts val="5"/>
              </a:spcBef>
              <a:tabLst>
                <a:tab pos="4707255" algn="l"/>
                <a:tab pos="4973320" algn="l"/>
                <a:tab pos="5813425" algn="l"/>
              </a:tabLst>
            </a:pPr>
            <a:r>
              <a:rPr dirty="0" sz="1400">
                <a:latin typeface="Times New Roman"/>
                <a:cs typeface="Times New Roman"/>
              </a:rPr>
              <a:t>На Nв </a:t>
            </a:r>
            <a:r>
              <a:rPr dirty="0" u="sng" sz="14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u="sng" sz="14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 marL="3124200" marR="5080" indent="-4445">
              <a:lnSpc>
                <a:spcPct val="103099"/>
              </a:lnSpc>
              <a:tabLst>
                <a:tab pos="5111115" algn="l"/>
              </a:tabLst>
            </a:pPr>
            <a:r>
              <a:rPr dirty="0" sz="1300" spc="-10">
                <a:latin typeface="Cambria"/>
                <a:cs typeface="Cambria"/>
              </a:rPr>
              <a:t>Керівникам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10">
                <a:latin typeface="Cambria"/>
                <a:cs typeface="Cambria"/>
              </a:rPr>
              <a:t>суб'сктіп </a:t>
            </a:r>
            <a:r>
              <a:rPr dirty="0" sz="1300" spc="30">
                <a:latin typeface="Cambria"/>
                <a:cs typeface="Cambria"/>
              </a:rPr>
              <a:t>господарювання,</a:t>
            </a:r>
            <a:r>
              <a:rPr dirty="0" sz="1300" spc="280">
                <a:latin typeface="Cambria"/>
                <a:cs typeface="Cambria"/>
              </a:rPr>
              <a:t> </a:t>
            </a:r>
            <a:r>
              <a:rPr dirty="0" sz="1300" spc="30">
                <a:latin typeface="Cambria"/>
                <a:cs typeface="Cambria"/>
              </a:rPr>
              <a:t>яні</a:t>
            </a:r>
            <a:r>
              <a:rPr dirty="0" sz="1300" spc="365">
                <a:latin typeface="Cambria"/>
                <a:cs typeface="Cambria"/>
              </a:rPr>
              <a:t> </a:t>
            </a:r>
            <a:r>
              <a:rPr dirty="0" sz="1300" spc="-10">
                <a:latin typeface="Cambria"/>
                <a:cs typeface="Cambria"/>
              </a:rPr>
              <a:t>займаються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719079" y="2979928"/>
            <a:ext cx="1401445" cy="424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100"/>
              </a:spcBef>
              <a:tabLst>
                <a:tab pos="1325245" algn="l"/>
              </a:tabLst>
            </a:pPr>
            <a:r>
              <a:rPr dirty="0" sz="1300" spc="-10">
                <a:latin typeface="Cambria"/>
                <a:cs typeface="Cambria"/>
              </a:rPr>
              <a:t>зберіганням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50">
                <a:latin typeface="Cambria"/>
                <a:cs typeface="Cambria"/>
              </a:rPr>
              <a:t>i</a:t>
            </a:r>
            <a:endParaRPr sz="1300">
              <a:latin typeface="Cambria"/>
              <a:cs typeface="Cambria"/>
            </a:endParaRPr>
          </a:p>
          <a:p>
            <a:pPr algn="r" marR="27305">
              <a:lnSpc>
                <a:spcPct val="100000"/>
              </a:lnSpc>
              <a:spcBef>
                <a:spcPts val="20"/>
              </a:spcBef>
            </a:pPr>
            <a:r>
              <a:rPr dirty="0" sz="1300" spc="-10">
                <a:latin typeface="Cambria"/>
                <a:cs typeface="Cambria"/>
              </a:rPr>
              <a:t>лікарських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375181" y="2979928"/>
            <a:ext cx="1196340" cy="62928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5080" indent="3175">
              <a:lnSpc>
                <a:spcPct val="102299"/>
              </a:lnSpc>
              <a:spcBef>
                <a:spcPts val="65"/>
              </a:spcBef>
            </a:pPr>
            <a:r>
              <a:rPr dirty="0" sz="1300" spc="-10">
                <a:latin typeface="Cambria"/>
                <a:cs typeface="Cambria"/>
              </a:rPr>
              <a:t>реалізацісю, застосуванням засобів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170225" y="3787393"/>
            <a:ext cx="6040120" cy="50927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3223895" marR="96520" indent="8255">
              <a:lnSpc>
                <a:spcPts val="1610"/>
              </a:lnSpc>
              <a:spcBef>
                <a:spcPts val="160"/>
              </a:spcBef>
              <a:tabLst>
                <a:tab pos="4679315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50">
                <a:latin typeface="Times New Roman"/>
                <a:cs typeface="Times New Roman"/>
              </a:rPr>
              <a:t>територіальних </a:t>
            </a:r>
            <a:r>
              <a:rPr dirty="0" sz="1350" spc="55">
                <a:latin typeface="Times New Roman"/>
                <a:cs typeface="Times New Roman"/>
              </a:rPr>
              <a:t>органів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R="23495">
              <a:lnSpc>
                <a:spcPct val="100000"/>
              </a:lnSpc>
            </a:pPr>
            <a:r>
              <a:rPr dirty="0" sz="1350" spc="55">
                <a:latin typeface="Times New Roman"/>
                <a:cs typeface="Times New Roman"/>
              </a:rPr>
              <a:t>РОЗПОРЯДЖЕННЯ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75"/>
              </a:spcBef>
            </a:pPr>
            <a:endParaRPr sz="1350">
              <a:latin typeface="Times New Roman"/>
              <a:cs typeface="Times New Roman"/>
            </a:endParaRPr>
          </a:p>
          <a:p>
            <a:pPr algn="just" marL="469265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Конституціі’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5875" marR="18415" indent="-3810">
              <a:lnSpc>
                <a:spcPts val="1820"/>
              </a:lnSpc>
              <a:spcBef>
                <a:spcPts val="145"/>
              </a:spcBef>
            </a:pPr>
            <a:r>
              <a:rPr dirty="0" sz="1400">
                <a:latin typeface="Times New Roman"/>
                <a:cs typeface="Times New Roman"/>
              </a:rPr>
              <a:t>«Основи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законодавства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про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статей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15,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17,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21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Положення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</a:t>
            </a:r>
            <a:endParaRPr sz="1350">
              <a:latin typeface="Times New Roman"/>
              <a:cs typeface="Times New Roman"/>
            </a:endParaRPr>
          </a:p>
          <a:p>
            <a:pPr algn="just" marL="21590" marR="17145" indent="-7620">
              <a:lnSpc>
                <a:spcPts val="1870"/>
              </a:lnSpc>
              <a:spcBef>
                <a:spcPts val="45"/>
              </a:spcBef>
            </a:pP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</a:t>
            </a:r>
            <a:endParaRPr sz="1400">
              <a:latin typeface="Times New Roman"/>
              <a:cs typeface="Times New Roman"/>
            </a:endParaRPr>
          </a:p>
          <a:p>
            <a:pPr algn="just" marL="26034" marR="9525" indent="-4445">
              <a:lnSpc>
                <a:spcPts val="1820"/>
              </a:lnSpc>
              <a:spcBef>
                <a:spcPts val="20"/>
              </a:spcBef>
            </a:pP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4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3.2,3</a:t>
            </a:r>
            <a:r>
              <a:rPr dirty="0" sz="1350" spc="4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території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</a:t>
            </a:r>
            <a:endParaRPr sz="1350">
              <a:latin typeface="Times New Roman"/>
              <a:cs typeface="Times New Roman"/>
            </a:endParaRPr>
          </a:p>
          <a:p>
            <a:pPr algn="just" marL="26034" marR="5080" indent="3175">
              <a:lnSpc>
                <a:spcPts val="1820"/>
              </a:lnSpc>
              <a:spcBef>
                <a:spcPts val="85"/>
              </a:spcBef>
            </a:pP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5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юстицн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</a:t>
            </a:r>
            <a:endParaRPr sz="1350">
              <a:latin typeface="Times New Roman"/>
              <a:cs typeface="Times New Roman"/>
            </a:endParaRPr>
          </a:p>
          <a:p>
            <a:pPr algn="just" marL="31115">
              <a:lnSpc>
                <a:spcPct val="100000"/>
              </a:lnSpc>
              <a:spcBef>
                <a:spcPts val="135"/>
              </a:spcBef>
            </a:pP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</a:t>
            </a:r>
            <a:endParaRPr sz="1350">
              <a:latin typeface="Times New Roman"/>
              <a:cs typeface="Times New Roman"/>
            </a:endParaRPr>
          </a:p>
          <a:p>
            <a:pPr algn="just" marL="29209" marR="6350" indent="-635">
              <a:lnSpc>
                <a:spcPct val="114700"/>
              </a:lnSpc>
            </a:pP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4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роздрібної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торгівлі,</a:t>
            </a:r>
            <a:r>
              <a:rPr dirty="0" sz="1300" spc="4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затвердженого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наказом</a:t>
            </a:r>
            <a:r>
              <a:rPr dirty="0" sz="1300" spc="10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Міністерства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охорони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юстицп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утилізації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</a:t>
            </a:r>
            <a:endParaRPr sz="1350">
              <a:latin typeface="Times New Roman"/>
              <a:cs typeface="Times New Roman"/>
            </a:endParaRPr>
          </a:p>
          <a:p>
            <a:pPr algn="just" marL="32384" marR="16510" indent="1270">
              <a:lnSpc>
                <a:spcPct val="1111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 </a:t>
            </a:r>
            <a:r>
              <a:rPr dirty="0" sz="1350">
                <a:latin typeface="Times New Roman"/>
                <a:cs typeface="Times New Roman"/>
              </a:rPr>
              <a:t>N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242,</a:t>
            </a:r>
            <a:r>
              <a:rPr dirty="0" sz="1350" spc="3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зареестрованих</a:t>
            </a:r>
            <a:r>
              <a:rPr dirty="0" sz="1350" spc="3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40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3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3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18.05.2015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195103" y="8877554"/>
            <a:ext cx="480504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14960" algn="l"/>
                <a:tab pos="1491615" algn="l"/>
                <a:tab pos="1826895" algn="l"/>
                <a:tab pos="2585720" algn="l"/>
                <a:tab pos="3746500" algn="l"/>
              </a:tabLst>
            </a:pPr>
            <a:r>
              <a:rPr dirty="0" sz="1350" spc="-25">
                <a:latin typeface="Times New Roman"/>
                <a:cs typeface="Times New Roman"/>
              </a:rPr>
              <a:t>за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550/26995,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на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підставі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надходження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міжнародного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193094" y="9093961"/>
            <a:ext cx="23876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25">
                <a:latin typeface="Times New Roman"/>
                <a:cs typeface="Times New Roman"/>
              </a:rPr>
              <a:t>від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529863" y="9115297"/>
            <a:ext cx="448310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24915" algn="l"/>
                <a:tab pos="2640330" algn="l"/>
                <a:tab pos="2919730" algn="l"/>
                <a:tab pos="4079240" algn="l"/>
              </a:tabLst>
            </a:pPr>
            <a:r>
              <a:rPr dirty="0" sz="1350" spc="-10">
                <a:latin typeface="Times New Roman"/>
                <a:cs typeface="Times New Roman"/>
              </a:rPr>
              <a:t>регуляторного</a:t>
            </a:r>
            <a:r>
              <a:rPr dirty="0" sz="1350">
                <a:latin typeface="Times New Roman"/>
                <a:cs typeface="Times New Roman"/>
              </a:rPr>
              <a:t>	органу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Таїланду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TH/11/2026/09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0">
                <a:latin typeface="Times New Roman"/>
                <a:cs typeface="Times New Roman"/>
              </a:rPr>
              <a:t>щодо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70593" y="9349740"/>
            <a:ext cx="458533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5952" sz="2100">
                <a:latin typeface="Times New Roman"/>
                <a:cs typeface="Times New Roman"/>
              </a:rPr>
              <a:t>відклику</a:t>
            </a:r>
            <a:r>
              <a:rPr dirty="0" baseline="5952" sz="2100" spc="97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через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виявлені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інспекційні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зауваження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виробн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989702" y="8860790"/>
            <a:ext cx="1208405" cy="7277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0" marR="5080" indent="49530">
              <a:lnSpc>
                <a:spcPct val="117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повідомлення добровільного</a:t>
            </a: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dirty="0" sz="1400" spc="-25">
                <a:latin typeface="Times New Roman"/>
                <a:cs typeface="Times New Roman"/>
              </a:rPr>
              <a:t>мур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7026505" y="9349740"/>
            <a:ext cx="31940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400" spc="345">
                <a:latin typeface="Times New Roman"/>
                <a:cs typeface="Times New Roman"/>
              </a:rPr>
              <a:t>q</a:t>
            </a:r>
            <a:r>
              <a:rPr dirty="0" baseline="-29100" sz="1575" spc="517">
                <a:latin typeface="Times New Roman"/>
                <a:cs typeface="Times New Roman"/>
              </a:rPr>
              <a:t>a</a:t>
            </a:r>
            <a:endParaRPr baseline="-29100" sz="1575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195625" y="9560052"/>
            <a:ext cx="220979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305">
                <a:latin typeface="Times New Roman"/>
                <a:cs typeface="Times New Roman"/>
              </a:rPr>
              <a:t>ЯKl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2382213" y="9803891"/>
            <a:ext cx="2486660" cy="2870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10"/>
              </a:lnSpc>
              <a:spcBef>
                <a:spcPts val="100"/>
              </a:spcBef>
            </a:pPr>
            <a:r>
              <a:rPr dirty="0" sz="800" spc="-80">
                <a:latin typeface="Lucida Sans Unicode"/>
                <a:cs typeface="Lucida Sans Unicode"/>
              </a:rPr>
              <a:t>M2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Держлікслужба</a:t>
            </a:r>
            <a:endParaRPr sz="800">
              <a:latin typeface="Lucida Sans Unicode"/>
              <a:cs typeface="Lucida Sans Unicode"/>
            </a:endParaRPr>
          </a:p>
          <a:p>
            <a:pPr marL="180975">
              <a:lnSpc>
                <a:spcPts val="1150"/>
              </a:lnSpc>
            </a:pPr>
            <a:r>
              <a:rPr dirty="0" sz="1000" spc="-145">
                <a:latin typeface="Lucida Sans Unicode"/>
                <a:cs typeface="Lucida Sans Unicode"/>
              </a:rPr>
              <a:t>N-</a:t>
            </a:r>
            <a:r>
              <a:rPr dirty="0" sz="1000" spc="-130">
                <a:latin typeface="Lucida Sans Unicode"/>
                <a:cs typeface="Lucida Sans Unicode"/>
              </a:rPr>
              <a:t>°260-</a:t>
            </a:r>
            <a:r>
              <a:rPr dirty="0" sz="1000" spc="-135">
                <a:latin typeface="Lucida Sans Unicode"/>
                <a:cs typeface="Lucida Sans Unicode"/>
              </a:rPr>
              <a:t>001.2/002.0/17-</a:t>
            </a:r>
            <a:r>
              <a:rPr dirty="0" sz="1000" spc="-145">
                <a:latin typeface="Lucida Sans Unicode"/>
                <a:cs typeface="Lucida Sans Unicode"/>
              </a:rPr>
              <a:t>26</a:t>
            </a:r>
            <a:r>
              <a:rPr dirty="0" sz="1000" spc="100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5">
                <a:latin typeface="Lucida Sans Unicode"/>
                <a:cs typeface="Lucida Sans Unicode"/>
              </a:rPr>
              <a:t> </a:t>
            </a:r>
            <a:r>
              <a:rPr dirty="0" sz="1000" spc="-65">
                <a:latin typeface="Lucida Sans Unicode"/>
                <a:cs typeface="Lucida Sans Unicode"/>
              </a:rPr>
              <a:t>22.05.2026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334854" y="9733026"/>
            <a:ext cx="71564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35">
                <a:latin typeface="Cambria"/>
                <a:cs typeface="Cambria"/>
              </a:rPr>
              <a:t>наркотиками</a:t>
            </a:r>
            <a:endParaRPr sz="950">
              <a:latin typeface="Cambria"/>
              <a:cs typeface="Cambria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510828" y="9581388"/>
            <a:ext cx="511556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90">
                <a:latin typeface="Times New Roman"/>
                <a:cs typeface="Times New Roman"/>
              </a:rPr>
              <a:t>ПОТСНЦlЙно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можуть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вплинути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якість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cepiï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2X11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baseline="-4115" sz="2025" spc="-15">
                <a:latin typeface="Times New Roman"/>
                <a:cs typeface="Times New Roman"/>
              </a:rPr>
              <a:t>лікарськdfб'</a:t>
            </a:r>
            <a:endParaRPr baseline="-4115" sz="2025">
              <a:latin typeface="Times New Roman"/>
              <a:cs typeface="Times New Roman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111751" y="9857993"/>
            <a:ext cx="1289050" cy="42290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2720">
              <a:lnSpc>
                <a:spcPts val="1075"/>
              </a:lnSpc>
              <a:spcBef>
                <a:spcPts val="100"/>
              </a:spcBef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marL="493395">
              <a:lnSpc>
                <a:spcPts val="1075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800" spc="-25">
                <a:latin typeface="Times New Roman"/>
                <a:cs typeface="Times New Roman"/>
              </a:rPr>
              <a:t>№446/02.</a:t>
            </a:r>
            <a:r>
              <a:rPr dirty="0" sz="800" spc="-8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26</a:t>
            </a:r>
            <a:r>
              <a:rPr dirty="0" sz="800" spc="6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</a:t>
            </a:r>
            <a:r>
              <a:rPr dirty="0" sz="800" spc="215">
                <a:latin typeface="Times New Roman"/>
                <a:cs typeface="Times New Roman"/>
              </a:rPr>
              <a:t>  </a:t>
            </a:r>
            <a:r>
              <a:rPr dirty="0" sz="800" spc="-10">
                <a:latin typeface="Times New Roman"/>
                <a:cs typeface="Times New Roman"/>
              </a:rPr>
              <a:t>22.05.2026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93008" y="7095743"/>
            <a:ext cx="1307591" cy="1741932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119700" y="625094"/>
            <a:ext cx="6075680" cy="54203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685" marR="48895" indent="-7620">
              <a:lnSpc>
                <a:spcPct val="113300"/>
              </a:lnSpc>
              <a:spcBef>
                <a:spcPts val="100"/>
              </a:spcBef>
              <a:tabLst>
                <a:tab pos="1424940" algn="l"/>
                <a:tab pos="2590800" algn="l"/>
                <a:tab pos="3302635" algn="l"/>
                <a:tab pos="4235450" algn="l"/>
                <a:tab pos="5351780" algn="l"/>
              </a:tabLst>
            </a:pPr>
            <a:r>
              <a:rPr dirty="0" sz="1350">
                <a:latin typeface="Times New Roman"/>
                <a:cs typeface="Times New Roman"/>
              </a:rPr>
              <a:t>GENTEAL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GEL,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гель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для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очей,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виробництва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EXCELVISION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27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RUE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DE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LA </a:t>
            </a:r>
            <a:r>
              <a:rPr dirty="0" sz="1350" spc="-10">
                <a:latin typeface="Times New Roman"/>
                <a:cs typeface="Times New Roman"/>
              </a:rPr>
              <a:t>LOMBARDIER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ANNONAY,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07100,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FRENCH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REPUBLIC,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Франція,</a:t>
            </a:r>
            <a:endParaRPr sz="1350">
              <a:latin typeface="Times New Roman"/>
              <a:cs typeface="Times New Roman"/>
            </a:endParaRPr>
          </a:p>
          <a:p>
            <a:pPr marL="19050">
              <a:lnSpc>
                <a:spcPct val="100000"/>
              </a:lnSpc>
              <a:spcBef>
                <a:spcPts val="250"/>
              </a:spcBef>
            </a:pP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8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350" spc="13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10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ввозився</a:t>
            </a:r>
            <a:r>
              <a:rPr dirty="0" u="sng" sz="1350" spc="14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4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19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1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  <a:p>
            <a:pPr marL="23495" indent="448945">
              <a:lnSpc>
                <a:spcPct val="100000"/>
              </a:lnSpc>
              <a:spcBef>
                <a:spcPts val="215"/>
              </a:spcBef>
            </a:pPr>
            <a:r>
              <a:rPr dirty="0" sz="1350">
                <a:latin typeface="Times New Roman"/>
                <a:cs typeface="Times New Roman"/>
              </a:rPr>
              <a:t>3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активної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поширенню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те,</a:t>
            </a:r>
            <a:endParaRPr sz="1350">
              <a:latin typeface="Times New Roman"/>
              <a:cs typeface="Times New Roman"/>
            </a:endParaRPr>
          </a:p>
          <a:p>
            <a:pPr marL="23495" marR="38100">
              <a:lnSpc>
                <a:spcPct val="115599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така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ю </a:t>
            </a:r>
            <a:r>
              <a:rPr dirty="0" sz="1350" spc="-10">
                <a:latin typeface="Times New Roman"/>
                <a:cs typeface="Times New Roman"/>
              </a:rPr>
              <a:t>населения:</a:t>
            </a:r>
            <a:endParaRPr sz="1350">
              <a:latin typeface="Times New Roman"/>
              <a:cs typeface="Times New Roman"/>
            </a:endParaRPr>
          </a:p>
          <a:p>
            <a:pPr marL="481330">
              <a:lnSpc>
                <a:spcPct val="100000"/>
              </a:lnSpc>
              <a:spcBef>
                <a:spcPts val="219"/>
              </a:spcBef>
              <a:tabLst>
                <a:tab pos="1811020" algn="l"/>
                <a:tab pos="2805430" algn="l"/>
                <a:tab pos="3743325" algn="l"/>
                <a:tab pos="4035425" algn="l"/>
                <a:tab pos="5165090" algn="l"/>
                <a:tab pos="5642610" algn="l"/>
              </a:tabLst>
            </a:pPr>
            <a:r>
              <a:rPr dirty="0" sz="1350" spc="-10" b="1">
                <a:latin typeface="Times New Roman"/>
                <a:cs typeface="Times New Roman"/>
              </a:rPr>
              <a:t>ЗАБОРОНЯЮ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реалізацію,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зберігання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та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застосування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cepiï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0" b="1">
                <a:latin typeface="Times New Roman"/>
                <a:cs typeface="Times New Roman"/>
              </a:rPr>
              <a:t>2X11</a:t>
            </a:r>
            <a:endParaRPr sz="1350">
              <a:latin typeface="Times New Roman"/>
              <a:cs typeface="Times New Roman"/>
            </a:endParaRPr>
          </a:p>
          <a:p>
            <a:pPr marL="34925" marR="40005" indent="-8890">
              <a:lnSpc>
                <a:spcPts val="1910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GENTEAL</a:t>
            </a:r>
            <a:r>
              <a:rPr dirty="0" sz="1350" spc="49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GEL,</a:t>
            </a:r>
            <a:r>
              <a:rPr dirty="0" sz="1350" spc="40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гель</a:t>
            </a:r>
            <a:r>
              <a:rPr dirty="0" sz="1350" spc="47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для</a:t>
            </a:r>
            <a:r>
              <a:rPr dirty="0" sz="1350" spc="385" b="1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очей,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туба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10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коробці,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105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EXCELVISION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27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RUE</a:t>
            </a:r>
            <a:r>
              <a:rPr dirty="0" sz="1350" spc="36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DE</a:t>
            </a:r>
            <a:r>
              <a:rPr dirty="0" sz="1350" spc="34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LA</a:t>
            </a:r>
            <a:r>
              <a:rPr dirty="0" sz="1350" spc="38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LOMBARDIER</a:t>
            </a:r>
            <a:r>
              <a:rPr dirty="0" sz="1350" spc="490" b="1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ANNONAY,</a:t>
            </a:r>
            <a:endParaRPr sz="1350">
              <a:latin typeface="Times New Roman"/>
              <a:cs typeface="Times New Roman"/>
            </a:endParaRPr>
          </a:p>
          <a:p>
            <a:pPr marL="30480">
              <a:lnSpc>
                <a:spcPct val="100000"/>
              </a:lnSpc>
              <a:spcBef>
                <a:spcPts val="70"/>
              </a:spcBef>
            </a:pPr>
            <a:r>
              <a:rPr dirty="0" sz="1350" b="1">
                <a:latin typeface="Times New Roman"/>
                <a:cs typeface="Times New Roman"/>
              </a:rPr>
              <a:t>07100,</a:t>
            </a:r>
            <a:r>
              <a:rPr dirty="0" sz="1350" spc="12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FRENCH</a:t>
            </a:r>
            <a:r>
              <a:rPr dirty="0" sz="1350" spc="22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REPUBLIC,</a:t>
            </a:r>
            <a:r>
              <a:rPr dirty="0" sz="1350" spc="114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Франція,</a:t>
            </a:r>
            <a:r>
              <a:rPr dirty="0" sz="1350" spc="16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офіційно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ввозився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територію</a:t>
            </a:r>
            <a:endParaRPr sz="1350">
              <a:latin typeface="Times New Roman"/>
              <a:cs typeface="Times New Roman"/>
            </a:endParaRPr>
          </a:p>
          <a:p>
            <a:pPr marL="39370">
              <a:lnSpc>
                <a:spcPct val="100000"/>
              </a:lnSpc>
              <a:spcBef>
                <a:spcPts val="180"/>
              </a:spcBef>
            </a:pP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  <a:p>
            <a:pPr algn="just" marL="34925" marR="25400" indent="361315">
              <a:lnSpc>
                <a:spcPct val="113300"/>
              </a:lnSpc>
            </a:pPr>
            <a:r>
              <a:rPr dirty="0" sz="1350">
                <a:latin typeface="Times New Roman"/>
                <a:cs typeface="Times New Roman"/>
              </a:rPr>
              <a:t>Cy6’сктам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та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3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3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33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</a:t>
            </a:r>
            <a:endParaRPr sz="1350">
              <a:latin typeface="Times New Roman"/>
              <a:cs typeface="Times New Roman"/>
            </a:endParaRPr>
          </a:p>
          <a:p>
            <a:pPr algn="just" marL="39370" marR="16510" indent="2540">
              <a:lnSpc>
                <a:spcPct val="114199"/>
              </a:lnSpc>
              <a:spcBef>
                <a:spcPts val="20"/>
              </a:spcBef>
            </a:pP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вказаної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iï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повернення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постачалвнику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a6o </a:t>
            </a:r>
            <a:r>
              <a:rPr dirty="0" sz="1350">
                <a:latin typeface="Times New Roman"/>
                <a:cs typeface="Times New Roman"/>
              </a:rPr>
              <a:t>знищення,</a:t>
            </a:r>
            <a:r>
              <a:rPr dirty="0" sz="1350" spc="3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3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40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3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36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разi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зазначеної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акта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про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лікарсвкого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48895" marR="33655" indent="358775">
              <a:lnSpc>
                <a:spcPct val="111100"/>
              </a:lnSpc>
              <a:spcBef>
                <a:spcPts val="35"/>
              </a:spcBef>
            </a:pPr>
            <a:r>
              <a:rPr dirty="0" sz="1350" spc="-45">
                <a:latin typeface="Times New Roman"/>
                <a:cs typeface="Times New Roman"/>
              </a:rPr>
              <a:t>КонтрОлЬ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територіальні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52705" marR="5080" indent="451484">
              <a:lnSpc>
                <a:spcPct val="111100"/>
              </a:lnSpc>
              <a:spcBef>
                <a:spcPts val="75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відповідальніств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159456" y="6257798"/>
            <a:ext cx="3442970" cy="958215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374015" marR="5080" indent="-361950">
              <a:lnSpc>
                <a:spcPct val="114399"/>
              </a:lnSpc>
              <a:spcBef>
                <a:spcPts val="80"/>
              </a:spcBef>
              <a:tabLst>
                <a:tab pos="773430" algn="l"/>
                <a:tab pos="1873885" algn="l"/>
                <a:tab pos="2896235" algn="l"/>
              </a:tabLst>
            </a:pPr>
            <a:r>
              <a:rPr dirty="0" sz="1350">
                <a:latin typeface="Times New Roman"/>
                <a:cs typeface="Times New Roman"/>
              </a:rPr>
              <a:t>Koпii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 </a:t>
            </a:r>
            <a:r>
              <a:rPr dirty="0" sz="1350" spc="-25">
                <a:latin typeface="Times New Roman"/>
                <a:cs typeface="Times New Roman"/>
              </a:rPr>
              <a:t>ДГІ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endParaRPr sz="1350">
              <a:latin typeface="Times New Roman"/>
              <a:cs typeface="Times New Roman"/>
            </a:endParaRPr>
          </a:p>
          <a:p>
            <a:pPr marL="17780">
              <a:lnSpc>
                <a:spcPct val="100000"/>
              </a:lnSpc>
              <a:spcBef>
                <a:spcPts val="180"/>
              </a:spcBef>
            </a:pPr>
            <a:r>
              <a:rPr dirty="0" sz="1350" spc="-10">
                <a:latin typeface="Times New Roman"/>
                <a:cs typeface="Times New Roman"/>
              </a:rPr>
              <a:t>Украі'ни».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625032" y="6756145"/>
            <a:ext cx="100330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Міністерства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774247" y="6756145"/>
            <a:ext cx="64389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охорони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550683" y="6756145"/>
            <a:ext cx="63309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32522" y="7720583"/>
            <a:ext cx="149733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160">
                <a:latin typeface="Times New Roman"/>
                <a:cs typeface="Times New Roman"/>
              </a:rPr>
              <a:t>Засту</a:t>
            </a:r>
            <a:r>
              <a:rPr dirty="0" sz="1100" spc="-125">
                <a:latin typeface="Times New Roman"/>
                <a:cs typeface="Times New Roman"/>
              </a:rPr>
              <a:t> </a:t>
            </a:r>
            <a:r>
              <a:rPr dirty="0" sz="1100" spc="-90">
                <a:latin typeface="Times New Roman"/>
                <a:cs typeface="Times New Roman"/>
              </a:rPr>
              <a:t>ПH</a:t>
            </a:r>
            <a:r>
              <a:rPr dirty="0" sz="1100" spc="-105">
                <a:latin typeface="Times New Roman"/>
                <a:cs typeface="Times New Roman"/>
              </a:rPr>
              <a:t> </a:t>
            </a:r>
            <a:r>
              <a:rPr dirty="0" sz="1100" spc="-145">
                <a:latin typeface="Times New Roman"/>
                <a:cs typeface="Times New Roman"/>
              </a:rPr>
              <a:t>И</a:t>
            </a:r>
            <a:r>
              <a:rPr dirty="0" sz="1100" spc="-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165">
                <a:latin typeface="Times New Roman"/>
                <a:cs typeface="Times New Roman"/>
              </a:rPr>
              <a:t> </a:t>
            </a:r>
            <a:r>
              <a:rPr dirty="0" sz="1100" spc="-60">
                <a:latin typeface="Times New Roman"/>
                <a:cs typeface="Times New Roman"/>
              </a:rPr>
              <a:t>ПОЛ</a:t>
            </a:r>
            <a:r>
              <a:rPr dirty="0" sz="1100" spc="-140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ОВИ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162411" y="9548367"/>
            <a:ext cx="255460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Олена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ПЯЗОВСЬКА,</a:t>
            </a:r>
            <a:r>
              <a:rPr dirty="0" sz="1000" spc="11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тел.(044)</a:t>
            </a:r>
            <a:r>
              <a:rPr dirty="0" sz="1000" spc="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422-</a:t>
            </a:r>
            <a:r>
              <a:rPr dirty="0" sz="1000" spc="-20">
                <a:latin typeface="Times New Roman"/>
                <a:cs typeface="Times New Roman"/>
              </a:rPr>
              <a:t>55</a:t>
            </a:r>
            <a:r>
              <a:rPr dirty="0" sz="1000" spc="-14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-</a:t>
            </a:r>
            <a:r>
              <a:rPr dirty="0" sz="1000">
                <a:latin typeface="Times New Roman"/>
                <a:cs typeface="Times New Roman"/>
              </a:rPr>
              <a:t>76 </a:t>
            </a:r>
            <a:r>
              <a:rPr dirty="0" sz="1000" spc="-45">
                <a:latin typeface="Times New Roman"/>
                <a:cs typeface="Times New Roman"/>
              </a:rPr>
              <a:t>(</a:t>
            </a:r>
            <a:r>
              <a:rPr dirty="0" sz="1000" spc="-130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127)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883555" y="7702550"/>
            <a:ext cx="123698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Tapac</a:t>
            </a:r>
            <a:r>
              <a:rPr dirty="0" sz="1350" spc="13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ПPOHIB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25032" y="173735"/>
            <a:ext cx="463202" cy="62484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84746" y="10076688"/>
            <a:ext cx="1648635" cy="246888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471430" y="10213847"/>
            <a:ext cx="60947" cy="42671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094314" y="9802367"/>
            <a:ext cx="60947" cy="88392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811363" y="10277855"/>
            <a:ext cx="1691298" cy="201168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471430" y="10146792"/>
            <a:ext cx="63995" cy="64007"/>
          </a:xfrm>
          <a:prstGeom prst="rect">
            <a:avLst/>
          </a:prstGeom>
        </p:spPr>
      </p:pic>
      <p:grpSp>
        <p:nvGrpSpPr>
          <p:cNvPr id="8" name="object 8" descr=""/>
          <p:cNvGrpSpPr/>
          <p:nvPr/>
        </p:nvGrpSpPr>
        <p:grpSpPr>
          <a:xfrm>
            <a:off x="6103913" y="9390888"/>
            <a:ext cx="1200785" cy="424180"/>
            <a:chOff x="6103913" y="9390888"/>
            <a:chExt cx="1200785" cy="424180"/>
          </a:xfrm>
        </p:grpSpPr>
        <p:pic>
          <p:nvPicPr>
            <p:cNvPr id="9" name="object 9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103913" y="9390888"/>
              <a:ext cx="1200669" cy="249935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180098" y="9653016"/>
              <a:ext cx="1017826" cy="161544"/>
            </a:xfrm>
            <a:prstGeom prst="rect">
              <a:avLst/>
            </a:prstGeom>
          </p:spPr>
        </p:pic>
      </p:grpSp>
      <p:sp>
        <p:nvSpPr>
          <p:cNvPr id="11" name="object 11" descr=""/>
          <p:cNvSpPr txBox="1"/>
          <p:nvPr/>
        </p:nvSpPr>
        <p:spPr>
          <a:xfrm>
            <a:off x="1260299" y="818388"/>
            <a:ext cx="5836285" cy="116586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ctr" marL="385445" marR="436245">
              <a:lnSpc>
                <a:spcPts val="1660"/>
              </a:lnSpc>
              <a:spcBef>
                <a:spcPts val="170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8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22225">
              <a:lnSpc>
                <a:spcPts val="1520"/>
              </a:lnSpc>
            </a:pPr>
            <a:r>
              <a:rPr dirty="0" sz="1350" spc="35">
                <a:latin typeface="Times New Roman"/>
                <a:cs typeface="Times New Roman"/>
              </a:rPr>
              <a:t>(Держлікслужба)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8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12065" marR="5080">
              <a:lnSpc>
                <a:spcPts val="1180"/>
              </a:lnSpc>
            </a:pPr>
            <a:r>
              <a:rPr dirty="0" baseline="2645" sz="1575">
                <a:latin typeface="Cambria"/>
                <a:cs typeface="Cambria"/>
              </a:rPr>
              <a:t>проспскг</a:t>
            </a:r>
            <a:r>
              <a:rPr dirty="0" baseline="2645" sz="1575" spc="52">
                <a:latin typeface="Cambria"/>
                <a:cs typeface="Cambria"/>
              </a:rPr>
              <a:t> </a:t>
            </a:r>
            <a:r>
              <a:rPr dirty="0" baseline="2645" sz="1575" spc="-37">
                <a:latin typeface="Cambria"/>
                <a:cs typeface="Cambria"/>
              </a:rPr>
              <a:t>fiерестейський.</a:t>
            </a:r>
            <a:r>
              <a:rPr dirty="0" baseline="2645" sz="1575" spc="127">
                <a:latin typeface="Cambria"/>
                <a:cs typeface="Cambria"/>
              </a:rPr>
              <a:t> </a:t>
            </a:r>
            <a:r>
              <a:rPr dirty="0" baseline="2645" sz="1575" spc="-52">
                <a:latin typeface="Cambria"/>
                <a:cs typeface="Cambria"/>
              </a:rPr>
              <a:t>120-</a:t>
            </a:r>
            <a:r>
              <a:rPr dirty="0" baseline="2645" sz="1575">
                <a:latin typeface="Cambria"/>
                <a:cs typeface="Cambria"/>
              </a:rPr>
              <a:t>A.</a:t>
            </a:r>
            <a:r>
              <a:rPr dirty="0" baseline="2645" sz="1575" spc="142">
                <a:latin typeface="Cambria"/>
                <a:cs typeface="Cambria"/>
              </a:rPr>
              <a:t> </a:t>
            </a:r>
            <a:r>
              <a:rPr dirty="0" baseline="2645" sz="1575">
                <a:latin typeface="Cambria"/>
                <a:cs typeface="Cambria"/>
              </a:rPr>
              <a:t>м.</a:t>
            </a:r>
            <a:r>
              <a:rPr dirty="0" baseline="2645" sz="1575" spc="127">
                <a:latin typeface="Cambria"/>
                <a:cs typeface="Cambria"/>
              </a:rPr>
              <a:t> </a:t>
            </a:r>
            <a:r>
              <a:rPr dirty="0" baseline="2645" sz="1575">
                <a:latin typeface="Cambria"/>
                <a:cs typeface="Cambria"/>
              </a:rPr>
              <a:t>Київ,</a:t>
            </a:r>
            <a:r>
              <a:rPr dirty="0" baseline="2645" sz="1575" spc="97">
                <a:latin typeface="Cambria"/>
                <a:cs typeface="Cambria"/>
              </a:rPr>
              <a:t> </a:t>
            </a:r>
            <a:r>
              <a:rPr dirty="0" baseline="2645" sz="1575" spc="-165">
                <a:latin typeface="Cambria"/>
                <a:cs typeface="Cambria"/>
              </a:rPr>
              <a:t>031</a:t>
            </a:r>
            <a:r>
              <a:rPr dirty="0" baseline="2645" sz="1575" spc="7">
                <a:latin typeface="Cambria"/>
                <a:cs typeface="Cambria"/>
              </a:rPr>
              <a:t> </a:t>
            </a:r>
            <a:r>
              <a:rPr dirty="0" baseline="2645" sz="1575" spc="-15">
                <a:latin typeface="Cambria"/>
                <a:cs typeface="Cambria"/>
              </a:rPr>
              <a:t>15,</a:t>
            </a:r>
            <a:r>
              <a:rPr dirty="0" baseline="2645" sz="1575" spc="52">
                <a:latin typeface="Cambria"/>
                <a:cs typeface="Cambria"/>
              </a:rPr>
              <a:t> </a:t>
            </a:r>
            <a:r>
              <a:rPr dirty="0" baseline="2645" sz="1575" spc="-67">
                <a:latin typeface="Cambria"/>
                <a:cs typeface="Cambria"/>
              </a:rPr>
              <a:t>тел/факс:</a:t>
            </a:r>
            <a:r>
              <a:rPr dirty="0" baseline="2645" sz="1575" spc="120">
                <a:latin typeface="Cambria"/>
                <a:cs typeface="Cambria"/>
              </a:rPr>
              <a:t> </a:t>
            </a:r>
            <a:r>
              <a:rPr dirty="0" baseline="2645" sz="1575" spc="-37">
                <a:latin typeface="Cambria"/>
                <a:cs typeface="Cambria"/>
              </a:rPr>
              <a:t>(044)</a:t>
            </a:r>
            <a:r>
              <a:rPr dirty="0" baseline="2645" sz="1575" spc="-7">
                <a:latin typeface="Cambria"/>
                <a:cs typeface="Cambria"/>
              </a:rPr>
              <a:t> </a:t>
            </a:r>
            <a:r>
              <a:rPr dirty="0" baseline="2645" sz="1575" spc="-300">
                <a:latin typeface="Cambria"/>
                <a:cs typeface="Cambria"/>
              </a:rPr>
              <a:t>422—</a:t>
            </a:r>
            <a:r>
              <a:rPr dirty="0" baseline="2645" sz="1575" spc="-322">
                <a:latin typeface="Cambria"/>
                <a:cs typeface="Cambria"/>
              </a:rPr>
              <a:t>55—</a:t>
            </a:r>
            <a:r>
              <a:rPr dirty="0" baseline="2645" sz="1575" spc="-157">
                <a:latin typeface="Cambria"/>
                <a:cs typeface="Cambria"/>
              </a:rPr>
              <a:t>77,</a:t>
            </a:r>
            <a:r>
              <a:rPr dirty="0" baseline="2645" sz="1575" spc="157">
                <a:latin typeface="Cambria"/>
                <a:cs typeface="Cambria"/>
              </a:rPr>
              <a:t> </a:t>
            </a:r>
            <a:r>
              <a:rPr dirty="0" baseline="2645" sz="1575" spc="-15">
                <a:latin typeface="Cambria"/>
                <a:cs typeface="Cambria"/>
              </a:rPr>
              <a:t>e-</a:t>
            </a:r>
            <a:r>
              <a:rPr dirty="0" baseline="2645" sz="1575">
                <a:latin typeface="Cambria"/>
                <a:cs typeface="Cambria"/>
              </a:rPr>
              <a:t>mail:</a:t>
            </a:r>
            <a:r>
              <a:rPr dirty="0" baseline="2645" sz="1575" spc="82">
                <a:latin typeface="Cambria"/>
                <a:cs typeface="Cambria"/>
              </a:rPr>
              <a:t> </a:t>
            </a:r>
            <a:r>
              <a:rPr dirty="0" u="sng" baseline="2645" sz="1575" spc="-104">
                <a:uFill>
                  <a:solidFill>
                    <a:srgbClr val="2B2B2B"/>
                  </a:solidFill>
                </a:uFill>
                <a:latin typeface="Cambria"/>
                <a:cs typeface="Cambria"/>
              </a:rPr>
              <a:t>d</a:t>
            </a:r>
            <a:r>
              <a:rPr dirty="0" u="sng" baseline="2645" sz="1575" spc="-165">
                <a:uFill>
                  <a:solidFill>
                    <a:srgbClr val="2B2B2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baseline="2645" sz="1575" spc="-112">
                <a:uFill>
                  <a:solidFill>
                    <a:srgbClr val="2B2B2B"/>
                  </a:solidFill>
                </a:uFill>
                <a:latin typeface="Cambria"/>
                <a:cs typeface="Cambria"/>
              </a:rPr>
              <a:t>ls/d,d</a:t>
            </a:r>
            <a:r>
              <a:rPr dirty="0" u="sng" baseline="2645" sz="1575" spc="142">
                <a:uFill>
                  <a:solidFill>
                    <a:srgbClr val="2B2B2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baseline="2645" sz="1575">
                <a:uFill>
                  <a:solidFill>
                    <a:srgbClr val="2B2B2B"/>
                  </a:solidFill>
                </a:uFill>
                <a:latin typeface="Cambria"/>
                <a:cs typeface="Cambria"/>
              </a:rPr>
              <a:t>s</a:t>
            </a:r>
            <a:r>
              <a:rPr dirty="0" u="sng" baseline="2645" sz="1575" spc="202">
                <a:uFill>
                  <a:solidFill>
                    <a:srgbClr val="2B2B2B"/>
                  </a:solidFill>
                </a:uFill>
                <a:latin typeface="Cambria"/>
                <a:cs typeface="Cambria"/>
              </a:rPr>
              <a:t>  </a:t>
            </a:r>
            <a:r>
              <a:rPr dirty="0" u="sng" baseline="5291" sz="1575" spc="-15">
                <a:uFill>
                  <a:solidFill>
                    <a:srgbClr val="2B2B2B"/>
                  </a:solidFill>
                </a:uFill>
                <a:latin typeface="Cambria"/>
                <a:cs typeface="Cambria"/>
              </a:rPr>
              <a:t>ov.u</a:t>
            </a:r>
            <a:r>
              <a:rPr dirty="0" u="sng" sz="1050" spc="-10">
                <a:uFill>
                  <a:solidFill>
                    <a:srgbClr val="2B2B2B"/>
                  </a:solidFill>
                </a:uFill>
                <a:latin typeface="Cambria"/>
                <a:cs typeface="Cambria"/>
              </a:rPr>
              <a:t>&gt;</a:t>
            </a:r>
            <a:r>
              <a:rPr dirty="0" sz="1050" spc="-10">
                <a:latin typeface="Cambria"/>
                <a:cs typeface="Cambria"/>
              </a:rPr>
              <a:t>s </a:t>
            </a:r>
            <a:r>
              <a:rPr dirty="0" u="sng" sz="1050" spc="-30">
                <a:uFill>
                  <a:solidFill>
                    <a:srgbClr val="2B2B2B"/>
                  </a:solidFill>
                </a:uFill>
                <a:latin typeface="Cambria"/>
                <a:cs typeface="Cambria"/>
                <a:hlinkClick r:id="rId10"/>
              </a:rPr>
              <a:t>https://www.dls.gov.ua,</a:t>
            </a:r>
            <a:r>
              <a:rPr dirty="0" sz="1050" spc="55">
                <a:latin typeface="Cambria"/>
                <a:cs typeface="Cambria"/>
              </a:rPr>
              <a:t> </a:t>
            </a:r>
            <a:r>
              <a:rPr dirty="0" sz="1050">
                <a:latin typeface="Cambria"/>
                <a:cs typeface="Cambria"/>
              </a:rPr>
              <a:t>Код</a:t>
            </a:r>
            <a:r>
              <a:rPr dirty="0" sz="1050" spc="60">
                <a:latin typeface="Cambria"/>
                <a:cs typeface="Cambria"/>
              </a:rPr>
              <a:t> </a:t>
            </a:r>
            <a:r>
              <a:rPr dirty="0" sz="1050">
                <a:latin typeface="Cambria"/>
                <a:cs typeface="Cambria"/>
              </a:rPr>
              <a:t>СДP</a:t>
            </a:r>
            <a:r>
              <a:rPr dirty="0" sz="1050" spc="85">
                <a:latin typeface="Cambria"/>
                <a:cs typeface="Cambria"/>
              </a:rPr>
              <a:t> </a:t>
            </a:r>
            <a:r>
              <a:rPr dirty="0" sz="1050" spc="55">
                <a:latin typeface="Cambria"/>
                <a:cs typeface="Cambria"/>
              </a:rPr>
              <a:t>ПОУ</a:t>
            </a:r>
            <a:r>
              <a:rPr dirty="0" sz="1050" spc="140">
                <a:latin typeface="Cambria"/>
                <a:cs typeface="Cambria"/>
              </a:rPr>
              <a:t> </a:t>
            </a:r>
            <a:r>
              <a:rPr dirty="0" sz="1050" spc="-60">
                <a:latin typeface="Cambria"/>
                <a:cs typeface="Cambria"/>
              </a:rPr>
              <a:t>405</a:t>
            </a:r>
            <a:r>
              <a:rPr dirty="0" sz="1050" spc="-65">
                <a:latin typeface="Cambria"/>
                <a:cs typeface="Cambria"/>
              </a:rPr>
              <a:t> </a:t>
            </a:r>
            <a:r>
              <a:rPr dirty="0" sz="1050" spc="-100">
                <a:latin typeface="Cambria"/>
                <a:cs typeface="Cambria"/>
              </a:rPr>
              <a:t>178</a:t>
            </a:r>
            <a:r>
              <a:rPr dirty="0" sz="1050" spc="-70">
                <a:latin typeface="Cambria"/>
                <a:cs typeface="Cambria"/>
              </a:rPr>
              <a:t> </a:t>
            </a:r>
            <a:r>
              <a:rPr dirty="0" sz="1050" spc="-25">
                <a:latin typeface="Cambria"/>
                <a:cs typeface="Cambria"/>
              </a:rPr>
              <a:t>15</a:t>
            </a:r>
            <a:endParaRPr sz="1050">
              <a:latin typeface="Cambria"/>
              <a:cs typeface="Cambri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224538" y="2157476"/>
            <a:ext cx="25806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95070" algn="l"/>
                <a:tab pos="2567305" algn="l"/>
              </a:tabLst>
            </a:pPr>
            <a:r>
              <a:rPr dirty="0" u="sng" sz="1200" i="1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200" spc="-355" i="1">
                <a:latin typeface="Times New Roman"/>
                <a:cs typeface="Times New Roman"/>
              </a:rPr>
              <a:t>№</a:t>
            </a:r>
            <a:r>
              <a:rPr dirty="0" sz="1200" spc="365" i="1">
                <a:latin typeface="Times New Roman"/>
                <a:cs typeface="Times New Roman"/>
              </a:rPr>
              <a:t> </a:t>
            </a:r>
            <a:r>
              <a:rPr dirty="0" u="sng" sz="1200" i="1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	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375543" y="2147316"/>
            <a:ext cx="271843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90040" algn="l"/>
                <a:tab pos="2705100" algn="l"/>
              </a:tabLst>
            </a:pPr>
            <a:r>
              <a:rPr dirty="0" sz="1400">
                <a:latin typeface="Times New Roman"/>
                <a:cs typeface="Times New Roman"/>
              </a:rPr>
              <a:t>На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378533" y="2562097"/>
            <a:ext cx="2729230" cy="435609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9050" marR="5080" indent="-6985">
              <a:lnSpc>
                <a:spcPts val="1610"/>
              </a:lnSpc>
              <a:spcBef>
                <a:spcPts val="160"/>
              </a:spcBef>
              <a:tabLst>
                <a:tab pos="2002789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5">
                <a:latin typeface="Times New Roman"/>
                <a:cs typeface="Times New Roman"/>
              </a:rPr>
              <a:t>суб'сктів </a:t>
            </a:r>
            <a:r>
              <a:rPr dirty="0" sz="1350" spc="65">
                <a:latin typeface="Times New Roman"/>
                <a:cs typeface="Times New Roman"/>
              </a:rPr>
              <a:t>господарювання,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55">
                <a:latin typeface="Times New Roman"/>
                <a:cs typeface="Times New Roman"/>
              </a:rPr>
              <a:t>які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займаються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726714" y="2980181"/>
            <a:ext cx="1385570" cy="424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ts val="1480"/>
              </a:lnSpc>
              <a:spcBef>
                <a:spcPts val="100"/>
              </a:spcBef>
              <a:tabLst>
                <a:tab pos="1322705" algn="l"/>
              </a:tabLst>
            </a:pPr>
            <a:r>
              <a:rPr dirty="0" sz="1250" spc="70">
                <a:latin typeface="Times New Roman"/>
                <a:cs typeface="Times New Roman"/>
              </a:rPr>
              <a:t>зберіганням</a:t>
            </a:r>
            <a:r>
              <a:rPr dirty="0" sz="1250">
                <a:latin typeface="Times New Roman"/>
                <a:cs typeface="Times New Roman"/>
              </a:rPr>
              <a:t>	</a:t>
            </a:r>
            <a:r>
              <a:rPr dirty="0" sz="1250" spc="-50">
                <a:latin typeface="Times New Roman"/>
                <a:cs typeface="Times New Roman"/>
              </a:rPr>
              <a:t>i</a:t>
            </a:r>
            <a:endParaRPr sz="1250">
              <a:latin typeface="Times New Roman"/>
              <a:cs typeface="Times New Roman"/>
            </a:endParaRPr>
          </a:p>
          <a:p>
            <a:pPr algn="r" marR="14604">
              <a:lnSpc>
                <a:spcPts val="1660"/>
              </a:lnSpc>
            </a:pP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385641" y="2980181"/>
            <a:ext cx="1177925" cy="62611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12700" marR="5080" indent="5080">
              <a:lnSpc>
                <a:spcPct val="103099"/>
              </a:lnSpc>
              <a:spcBef>
                <a:spcPts val="50"/>
              </a:spcBef>
            </a:pPr>
            <a:r>
              <a:rPr dirty="0" sz="1250" spc="70">
                <a:latin typeface="Times New Roman"/>
                <a:cs typeface="Times New Roman"/>
              </a:rPr>
              <a:t>реалізацісю, </a:t>
            </a:r>
            <a:r>
              <a:rPr dirty="0" sz="1400" spc="-10">
                <a:latin typeface="Times New Roman"/>
                <a:cs typeface="Times New Roman"/>
              </a:rPr>
              <a:t>застосуванням </a:t>
            </a:r>
            <a:r>
              <a:rPr dirty="0" sz="1200" spc="10">
                <a:latin typeface="Times New Roman"/>
                <a:cs typeface="Times New Roman"/>
              </a:rPr>
              <a:t>засОбі</a:t>
            </a:r>
            <a:r>
              <a:rPr dirty="0" sz="1200" spc="-80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В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73272" y="3784345"/>
            <a:ext cx="6040755" cy="509270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223895" marR="99695" indent="1270">
              <a:lnSpc>
                <a:spcPts val="1560"/>
              </a:lnSpc>
              <a:spcBef>
                <a:spcPts val="200"/>
              </a:spcBef>
              <a:tabLst>
                <a:tab pos="4676140" algn="l"/>
              </a:tabLst>
            </a:pPr>
            <a:r>
              <a:rPr dirty="0" sz="1350" spc="-10">
                <a:latin typeface="Times New Roman"/>
                <a:cs typeface="Times New Roman"/>
              </a:rPr>
              <a:t>І£ерівникам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50">
                <a:latin typeface="Times New Roman"/>
                <a:cs typeface="Times New Roman"/>
              </a:rPr>
              <a:t>територіальних </a:t>
            </a:r>
            <a:r>
              <a:rPr dirty="0" sz="1350" spc="55">
                <a:latin typeface="Times New Roman"/>
                <a:cs typeface="Times New Roman"/>
              </a:rPr>
              <a:t>органів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R="31750">
              <a:lnSpc>
                <a:spcPct val="100000"/>
              </a:lnSpc>
            </a:pP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34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69265">
              <a:lnSpc>
                <a:spcPct val="100000"/>
              </a:lnSpc>
            </a:pPr>
            <a:r>
              <a:rPr dirty="0" sz="1300">
                <a:latin typeface="Times New Roman"/>
                <a:cs typeface="Times New Roman"/>
              </a:rPr>
              <a:t>Відповідно</a:t>
            </a:r>
            <a:r>
              <a:rPr dirty="0" sz="1300" spc="4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до</a:t>
            </a:r>
            <a:r>
              <a:rPr dirty="0" sz="1300" spc="4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Конституціі’</a:t>
            </a:r>
            <a:r>
              <a:rPr dirty="0" sz="1300" spc="4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України,</a:t>
            </a:r>
            <a:r>
              <a:rPr dirty="0" sz="1300" spc="4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статей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 spc="-215">
                <a:latin typeface="Times New Roman"/>
                <a:cs typeface="Times New Roman"/>
              </a:rPr>
              <a:t>1</a:t>
            </a:r>
            <a:r>
              <a:rPr dirty="0" sz="1300" spc="-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5,</a:t>
            </a:r>
            <a:r>
              <a:rPr dirty="0" sz="1300" spc="3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22,</a:t>
            </a:r>
            <a:r>
              <a:rPr dirty="0" sz="1300" spc="43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55</a:t>
            </a:r>
            <a:r>
              <a:rPr dirty="0" sz="1300" spc="4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Закону</a:t>
            </a:r>
            <a:r>
              <a:rPr dirty="0" sz="1300" spc="11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України</a:t>
            </a:r>
            <a:endParaRPr sz="1300">
              <a:latin typeface="Times New Roman"/>
              <a:cs typeface="Times New Roman"/>
            </a:endParaRPr>
          </a:p>
          <a:p>
            <a:pPr algn="just" marL="15875" marR="5080" indent="-3810">
              <a:lnSpc>
                <a:spcPct val="113199"/>
              </a:lnSpc>
              <a:spcBef>
                <a:spcPts val="15"/>
              </a:spcBef>
            </a:pPr>
            <a:r>
              <a:rPr dirty="0" sz="1400">
                <a:latin typeface="Times New Roman"/>
                <a:cs typeface="Times New Roman"/>
              </a:rPr>
              <a:t>«Основе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законодавства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Украі'ни </a:t>
            </a:r>
            <a:r>
              <a:rPr dirty="0" sz="1400" spc="-35">
                <a:latin typeface="Times New Roman"/>
                <a:cs typeface="Times New Roman"/>
              </a:rPr>
              <a:t>про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15,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17,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21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Полон‹ення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N•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4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3.2.3</a:t>
            </a:r>
            <a:r>
              <a:rPr dirty="0" sz="1350" spc="43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34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території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60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Украіни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-409" i="1">
                <a:latin typeface="Times New Roman"/>
                <a:cs typeface="Times New Roman"/>
              </a:rPr>
              <a:t>№</a:t>
            </a:r>
            <a:r>
              <a:rPr dirty="0" sz="1350" spc="100" i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лlкарських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роздрібноі’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Мінlстерства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29.09.2014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425" i="1">
                <a:latin typeface="Times New Roman"/>
                <a:cs typeface="Times New Roman"/>
              </a:rPr>
              <a:t>№</a:t>
            </a:r>
            <a:r>
              <a:rPr dirty="0" sz="1400" spc="340" i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зареестрованого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Міністерством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юстиції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235" i="1">
                <a:latin typeface="Times New Roman"/>
                <a:cs typeface="Times New Roman"/>
              </a:rPr>
              <a:t>N••</a:t>
            </a:r>
            <a:r>
              <a:rPr dirty="0" sz="1350" spc="150" i="1">
                <a:latin typeface="Times New Roman"/>
                <a:cs typeface="Times New Roman"/>
              </a:rPr>
              <a:t> </a:t>
            </a:r>
            <a:r>
              <a:rPr dirty="0" sz="1350" spc="-114">
                <a:latin typeface="Times New Roman"/>
                <a:cs typeface="Times New Roman"/>
              </a:rPr>
              <a:t>151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5/26292,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утилізації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Nlіністерства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Украі'ни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  <a:p>
            <a:pPr algn="just" marL="31750">
              <a:lnSpc>
                <a:spcPct val="100000"/>
              </a:lnSpc>
              <a:spcBef>
                <a:spcPts val="204"/>
              </a:spcBef>
            </a:pP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242,</a:t>
            </a:r>
            <a:r>
              <a:rPr dirty="0" sz="1350" spc="3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зареестрованих</a:t>
            </a:r>
            <a:r>
              <a:rPr dirty="0" sz="1350" spc="3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4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3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6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18.05.2015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191981" y="8871204"/>
            <a:ext cx="481139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14960" algn="l"/>
                <a:tab pos="1497330" algn="l"/>
                <a:tab pos="1832610" algn="l"/>
                <a:tab pos="2591435" algn="l"/>
                <a:tab pos="3746500" algn="l"/>
              </a:tabLst>
            </a:pP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550/26995,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на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підставі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надходження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міжнародного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192945" y="9087611"/>
            <a:ext cx="24447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>
                <a:latin typeface="Times New Roman"/>
                <a:cs typeface="Times New Roman"/>
              </a:rPr>
              <a:t>від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535979" y="9105900"/>
            <a:ext cx="447611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643505" algn="l"/>
                <a:tab pos="4069715" algn="l"/>
              </a:tabLst>
            </a:pPr>
            <a:r>
              <a:rPr dirty="0" sz="1400">
                <a:latin typeface="Times New Roman"/>
                <a:cs typeface="Times New Roman"/>
              </a:rPr>
              <a:t>регуляторного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Таїланду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40" i="1">
                <a:latin typeface="Times New Roman"/>
                <a:cs typeface="Times New Roman"/>
              </a:rPr>
              <a:t>Nч</a:t>
            </a:r>
            <a:r>
              <a:rPr dirty="0" sz="1400" spc="270" i="1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TH/11/2026/07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щодо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104191" y="8859011"/>
            <a:ext cx="1120140" cy="513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52705">
              <a:lnSpc>
                <a:spcPct val="1143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повідомлення </a:t>
            </a:r>
            <a:r>
              <a:rPr dirty="0" baseline="1984" sz="2100" spc="-15">
                <a:latin typeface="Times New Roman"/>
                <a:cs typeface="Times New Roman"/>
              </a:rPr>
              <a:t>добровільно</a:t>
            </a:r>
            <a:r>
              <a:rPr dirty="0" sz="1400" spc="-10">
                <a:latin typeface="Times New Roman"/>
                <a:cs typeface="Times New Roman"/>
              </a:rPr>
              <a:t>го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196141" y="9343897"/>
            <a:ext cx="484441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відклику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через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тріщин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кришках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кількох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 spc="345">
                <a:latin typeface="Times New Roman"/>
                <a:cs typeface="Times New Roman"/>
              </a:rPr>
              <a:t>пляж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190012" y="9542541"/>
            <a:ext cx="4861560" cy="544830"/>
          </a:xfrm>
          <a:prstGeom prst="rect">
            <a:avLst/>
          </a:prstGeom>
        </p:spPr>
        <p:txBody>
          <a:bodyPr wrap="square" lIns="0" tIns="457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9"/>
              </a:spcBef>
              <a:tabLst>
                <a:tab pos="1022985" algn="l"/>
                <a:tab pos="1637664" algn="l"/>
                <a:tab pos="2621915" algn="l"/>
                <a:tab pos="3457575" algn="l"/>
                <a:tab pos="3839845" algn="l"/>
              </a:tabLst>
            </a:pPr>
            <a:r>
              <a:rPr dirty="0" sz="1350" spc="-10">
                <a:latin typeface="Times New Roman"/>
                <a:cs typeface="Times New Roman"/>
              </a:rPr>
              <a:t>лікарського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засобу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HEROGEL,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суспензія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для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перорального</a:t>
            </a:r>
            <a:endParaRPr sz="1350">
              <a:latin typeface="Times New Roman"/>
              <a:cs typeface="Times New Roman"/>
            </a:endParaRPr>
          </a:p>
          <a:p>
            <a:pPr marL="1275080">
              <a:lnSpc>
                <a:spcPts val="910"/>
              </a:lnSpc>
              <a:spcBef>
                <a:spcPts val="150"/>
              </a:spcBef>
            </a:pPr>
            <a:r>
              <a:rPr dirty="0" sz="800" spc="-45">
                <a:latin typeface="Times New Roman"/>
                <a:cs typeface="Times New Roman"/>
              </a:rPr>
              <a:t>b\2</a:t>
            </a:r>
            <a:r>
              <a:rPr dirty="0" sz="800" spc="15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Держлікслужба</a:t>
            </a:r>
            <a:endParaRPr sz="800">
              <a:latin typeface="Times New Roman"/>
              <a:cs typeface="Times New Roman"/>
            </a:endParaRPr>
          </a:p>
          <a:p>
            <a:pPr marL="1433830">
              <a:lnSpc>
                <a:spcPts val="1150"/>
              </a:lnSpc>
            </a:pPr>
            <a:r>
              <a:rPr dirty="0" sz="1000" spc="-135">
                <a:latin typeface="Lucida Sans Unicode"/>
                <a:cs typeface="Lucida Sans Unicode"/>
              </a:rPr>
              <a:t>№261-</a:t>
            </a:r>
            <a:r>
              <a:rPr dirty="0" sz="1000" spc="-114">
                <a:latin typeface="Lucida Sans Unicode"/>
                <a:cs typeface="Lucida Sans Unicode"/>
              </a:rPr>
              <a:t>001.2/002.0117-</a:t>
            </a:r>
            <a:r>
              <a:rPr dirty="0" sz="1000" spc="-125">
                <a:latin typeface="Lucida Sans Unicode"/>
                <a:cs typeface="Lucida Sans Unicode"/>
              </a:rPr>
              <a:t>26</a:t>
            </a:r>
            <a:r>
              <a:rPr dirty="0" sz="1000" spc="10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-10">
                <a:latin typeface="Lucida Sans Unicode"/>
                <a:cs typeface="Lucida Sans Unicode"/>
              </a:rPr>
              <a:t> 22.05.2026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120893" y="9717278"/>
            <a:ext cx="1289050" cy="560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35585">
              <a:lnSpc>
                <a:spcPts val="1145"/>
              </a:lnSpc>
              <a:spcBef>
                <a:spcPts val="100"/>
              </a:spcBef>
            </a:pPr>
            <a:r>
              <a:rPr dirty="0" sz="1050">
                <a:latin typeface="Times New Roman"/>
                <a:cs typeface="Times New Roman"/>
              </a:rPr>
              <a:t>нарк</a:t>
            </a:r>
            <a:r>
              <a:rPr dirty="0" sz="1050" spc="145">
                <a:latin typeface="Times New Roman"/>
                <a:cs typeface="Times New Roman"/>
              </a:rPr>
              <a:t>  </a:t>
            </a:r>
            <a:r>
              <a:rPr dirty="0" sz="1050" spc="-10">
                <a:latin typeface="Times New Roman"/>
                <a:cs typeface="Times New Roman"/>
              </a:rPr>
              <a:t>иками</a:t>
            </a:r>
            <a:endParaRPr sz="1050">
              <a:latin typeface="Times New Roman"/>
              <a:cs typeface="Times New Roman"/>
            </a:endParaRPr>
          </a:p>
          <a:p>
            <a:pPr marL="169545">
              <a:lnSpc>
                <a:spcPts val="1015"/>
              </a:lnSpc>
            </a:pPr>
            <a:r>
              <a:rPr dirty="0" sz="1000" spc="-10">
                <a:latin typeface="Times New Roman"/>
                <a:cs typeface="Times New Roman"/>
              </a:rPr>
              <a:t>Кіровоградській</a:t>
            </a:r>
            <a:endParaRPr sz="1000">
              <a:latin typeface="Times New Roman"/>
              <a:cs typeface="Times New Roman"/>
            </a:endParaRPr>
          </a:p>
          <a:p>
            <a:pPr marL="490855">
              <a:lnSpc>
                <a:spcPts val="107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800" spc="-65">
                <a:latin typeface="Times New Roman"/>
                <a:cs typeface="Times New Roman"/>
              </a:rPr>
              <a:t>№447,302.</a:t>
            </a:r>
            <a:r>
              <a:rPr dirty="0" sz="800" spc="-5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26</a:t>
            </a:r>
            <a:r>
              <a:rPr dirty="0" sz="800" spc="7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від</a:t>
            </a:r>
            <a:r>
              <a:rPr dirty="0" sz="800" spc="2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22.05.2026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10128" y="6373367"/>
            <a:ext cx="1577339" cy="171450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39011" y="7306055"/>
            <a:ext cx="1472184" cy="155448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79575" y="9610343"/>
            <a:ext cx="2528316" cy="118872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113487" y="629665"/>
            <a:ext cx="6075045" cy="4958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20320" marR="45720" indent="-8255">
              <a:lnSpc>
                <a:spcPct val="115599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ПЕТ-пляшка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240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мл,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виробництва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Heromycin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pharma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Со.,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Ltd.,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7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350" spc="21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2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ввозився</a:t>
            </a:r>
            <a:r>
              <a:rPr dirty="0" u="sng" sz="1350" spc="12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7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14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1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  <a:p>
            <a:pPr algn="just" marL="16510" indent="448945">
              <a:lnSpc>
                <a:spcPct val="100000"/>
              </a:lnSpc>
              <a:spcBef>
                <a:spcPts val="215"/>
              </a:spcBef>
            </a:pPr>
            <a:r>
              <a:rPr dirty="0" sz="1350">
                <a:latin typeface="Times New Roman"/>
                <a:cs typeface="Times New Roman"/>
              </a:rPr>
              <a:t>3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активной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поширенню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 </a:t>
            </a:r>
            <a:r>
              <a:rPr dirty="0" sz="1350" spc="-25">
                <a:latin typeface="Times New Roman"/>
                <a:cs typeface="Times New Roman"/>
              </a:rPr>
              <a:t>те,</a:t>
            </a:r>
            <a:endParaRPr sz="1350">
              <a:latin typeface="Times New Roman"/>
              <a:cs typeface="Times New Roman"/>
            </a:endParaRPr>
          </a:p>
          <a:p>
            <a:pPr algn="just" marL="25400" marR="34925" indent="-9525">
              <a:lnSpc>
                <a:spcPct val="11330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зака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ю </a:t>
            </a:r>
            <a:r>
              <a:rPr dirty="0" sz="1350" spc="-10">
                <a:latin typeface="Times New Roman"/>
                <a:cs typeface="Times New Roman"/>
              </a:rPr>
              <a:t>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23495" marR="35560" indent="445134">
              <a:lnSpc>
                <a:spcPct val="114799"/>
              </a:lnSpc>
              <a:spcBef>
                <a:spcPts val="15"/>
              </a:spcBef>
            </a:pPr>
            <a:r>
              <a:rPr dirty="0" sz="1350" b="1">
                <a:latin typeface="Times New Roman"/>
                <a:cs typeface="Times New Roman"/>
              </a:rPr>
              <a:t>ЗАБОРОНЯЮ</a:t>
            </a:r>
            <a:r>
              <a:rPr dirty="0" sz="1350" spc="100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83300804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 spc="-20" b="1">
                <a:latin typeface="Times New Roman"/>
                <a:cs typeface="Times New Roman"/>
              </a:rPr>
              <a:t>HEROG</a:t>
            </a:r>
            <a:r>
              <a:rPr dirty="0" sz="1350" spc="-6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EL,</a:t>
            </a:r>
            <a:r>
              <a:rPr dirty="0" sz="1350" spc="27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еуспензія</a:t>
            </a:r>
            <a:r>
              <a:rPr dirty="0" sz="1350" spc="409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для</a:t>
            </a:r>
            <a:r>
              <a:rPr dirty="0" sz="1350" spc="35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перорального</a:t>
            </a:r>
            <a:r>
              <a:rPr dirty="0" sz="1350" spc="45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застосування, </a:t>
            </a:r>
            <a:r>
              <a:rPr dirty="0" sz="1350" spc="75">
                <a:latin typeface="Times New Roman"/>
                <a:cs typeface="Times New Roman"/>
              </a:rPr>
              <a:t>ПЕТ-</a:t>
            </a:r>
            <a:r>
              <a:rPr dirty="0" sz="1350" spc="70">
                <a:latin typeface="Times New Roman"/>
                <a:cs typeface="Times New Roman"/>
              </a:rPr>
              <a:t>пляшка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240</a:t>
            </a:r>
            <a:r>
              <a:rPr dirty="0" sz="1350" spc="5" b="1">
                <a:latin typeface="Times New Roman"/>
                <a:cs typeface="Times New Roman"/>
              </a:rPr>
              <a:t> </a:t>
            </a:r>
            <a:r>
              <a:rPr dirty="0" sz="1350" spc="60">
                <a:latin typeface="Times New Roman"/>
                <a:cs typeface="Times New Roman"/>
              </a:rPr>
              <a:t>мл,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19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Heromycin</a:t>
            </a:r>
            <a:r>
              <a:rPr dirty="0" sz="1350" spc="204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pharma</a:t>
            </a:r>
            <a:r>
              <a:rPr dirty="0" sz="1350" spc="10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Со.,</a:t>
            </a:r>
            <a:r>
              <a:rPr dirty="0" sz="1350" spc="4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Ltd.,</a:t>
            </a:r>
            <a:r>
              <a:rPr dirty="0" sz="1350" spc="4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 </a:t>
            </a:r>
            <a:r>
              <a:rPr dirty="0" sz="1350" spc="-10">
                <a:latin typeface="Times New Roman"/>
                <a:cs typeface="Times New Roman"/>
              </a:rPr>
              <a:t>офіційно </a:t>
            </a:r>
            <a:r>
              <a:rPr dirty="0" sz="1350">
                <a:latin typeface="Times New Roman"/>
                <a:cs typeface="Times New Roman"/>
              </a:rPr>
              <a:t>не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ввозився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 spc="-155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ериторію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  <a:p>
            <a:pPr algn="just" marL="27305" marR="27305" indent="361315">
              <a:lnSpc>
                <a:spcPct val="113300"/>
              </a:lnSpc>
            </a:pPr>
            <a:r>
              <a:rPr dirty="0" sz="1350">
                <a:latin typeface="Times New Roman"/>
                <a:cs typeface="Times New Roman"/>
              </a:rPr>
              <a:t>Cy6’ектам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господаріовання,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та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3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3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33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вказаної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cepii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</a:t>
            </a:r>
            <a:endParaRPr sz="1350">
              <a:latin typeface="Times New Roman"/>
              <a:cs typeface="Times New Roman"/>
            </a:endParaRPr>
          </a:p>
          <a:p>
            <a:pPr algn="just" marL="31750" marR="19685">
              <a:lnSpc>
                <a:spcPct val="114399"/>
              </a:lnSpc>
              <a:spcBef>
                <a:spcPts val="15"/>
              </a:spcBef>
            </a:pP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ii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повернення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постачальнику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a6o </a:t>
            </a:r>
            <a:r>
              <a:rPr dirty="0" sz="1350">
                <a:latin typeface="Times New Roman"/>
                <a:cs typeface="Times New Roman"/>
              </a:rPr>
              <a:t>знищення,</a:t>
            </a:r>
            <a:r>
              <a:rPr dirty="0" sz="1350" spc="4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3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4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3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36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разi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зазначеної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направи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ги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акта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про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41910" marR="35560" indent="358775">
              <a:lnSpc>
                <a:spcPct val="113300"/>
              </a:lnSpc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територіальні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45720" marR="5080" indent="451484">
              <a:lnSpc>
                <a:spcPct val="111100"/>
              </a:lnSpc>
              <a:spcBef>
                <a:spcPts val="4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613513" y="6303517"/>
            <a:ext cx="100965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25">
                <a:latin typeface="Cambria"/>
                <a:cs typeface="Cambria"/>
              </a:rPr>
              <a:t>Міністерства</a:t>
            </a:r>
            <a:endParaRPr sz="1350">
              <a:latin typeface="Cambria"/>
              <a:cs typeface="Cambria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43031" y="5800597"/>
            <a:ext cx="3453765" cy="960119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378460" marR="5080" indent="-366395">
              <a:lnSpc>
                <a:spcPct val="114399"/>
              </a:lnSpc>
              <a:spcBef>
                <a:spcPts val="114"/>
              </a:spcBef>
              <a:tabLst>
                <a:tab pos="775335" algn="l"/>
                <a:tab pos="1877060" algn="l"/>
                <a:tab pos="2896235" algn="l"/>
              </a:tabLst>
            </a:pPr>
            <a:r>
              <a:rPr dirty="0" sz="1350">
                <a:latin typeface="Cambria"/>
                <a:cs typeface="Cambria"/>
              </a:rPr>
              <a:t>Копії</a:t>
            </a:r>
            <a:r>
              <a:rPr dirty="0" sz="1350" spc="40">
                <a:latin typeface="Cambria"/>
                <a:cs typeface="Cambria"/>
              </a:rPr>
              <a:t> </a:t>
            </a:r>
            <a:r>
              <a:rPr dirty="0" sz="1350" spc="-25">
                <a:latin typeface="Cambria"/>
                <a:cs typeface="Cambria"/>
              </a:rPr>
              <a:t>даного</a:t>
            </a:r>
            <a:r>
              <a:rPr dirty="0" sz="1350" spc="75">
                <a:latin typeface="Cambria"/>
                <a:cs typeface="Cambria"/>
              </a:rPr>
              <a:t> </a:t>
            </a:r>
            <a:r>
              <a:rPr dirty="0" sz="1350" spc="-50">
                <a:latin typeface="Cambria"/>
                <a:cs typeface="Cambria"/>
              </a:rPr>
              <a:t>розпорядження</a:t>
            </a:r>
            <a:r>
              <a:rPr dirty="0" sz="1350" spc="215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направлені: </a:t>
            </a:r>
            <a:r>
              <a:rPr dirty="0" sz="1350" spc="-25">
                <a:latin typeface="Cambria"/>
                <a:cs typeface="Cambria"/>
              </a:rPr>
              <a:t>Міністерство</a:t>
            </a:r>
            <a:r>
              <a:rPr dirty="0" sz="1350" spc="95">
                <a:latin typeface="Cambria"/>
                <a:cs typeface="Cambria"/>
              </a:rPr>
              <a:t> </a:t>
            </a:r>
            <a:r>
              <a:rPr dirty="0" sz="1350" spc="-20">
                <a:latin typeface="Cambria"/>
                <a:cs typeface="Cambria"/>
              </a:rPr>
              <a:t>охорони</a:t>
            </a:r>
            <a:r>
              <a:rPr dirty="0" sz="1350" spc="60">
                <a:latin typeface="Cambria"/>
                <a:cs typeface="Cambria"/>
              </a:rPr>
              <a:t> </a:t>
            </a:r>
            <a:r>
              <a:rPr dirty="0" sz="1350" spc="-50">
                <a:latin typeface="Cambria"/>
                <a:cs typeface="Cambria"/>
              </a:rPr>
              <a:t>здоров'я</a:t>
            </a:r>
            <a:r>
              <a:rPr dirty="0" sz="1350" spc="80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України; </a:t>
            </a:r>
            <a:r>
              <a:rPr dirty="0" sz="1350" spc="-25">
                <a:latin typeface="Cambria"/>
                <a:cs typeface="Cambria"/>
              </a:rPr>
              <a:t>ДП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10">
                <a:latin typeface="Cambria"/>
                <a:cs typeface="Cambria"/>
              </a:rPr>
              <a:t>«Державний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10">
                <a:latin typeface="Cambria"/>
                <a:cs typeface="Cambria"/>
              </a:rPr>
              <a:t>експертнии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25">
                <a:latin typeface="Cambria"/>
                <a:cs typeface="Cambria"/>
              </a:rPr>
              <a:t>цен</a:t>
            </a:r>
            <a:endParaRPr sz="1350">
              <a:latin typeface="Cambria"/>
              <a:cs typeface="Cambria"/>
            </a:endParaRPr>
          </a:p>
          <a:p>
            <a:pPr marL="24130">
              <a:lnSpc>
                <a:spcPct val="100000"/>
              </a:lnSpc>
              <a:spcBef>
                <a:spcPts val="280"/>
              </a:spcBef>
            </a:pPr>
            <a:r>
              <a:rPr dirty="0" sz="1250" spc="-10">
                <a:latin typeface="Cambria"/>
                <a:cs typeface="Cambria"/>
              </a:rPr>
              <a:t>Украl‘ни».</a:t>
            </a:r>
            <a:endParaRPr sz="1250">
              <a:latin typeface="Cambria"/>
              <a:cs typeface="Cambri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762090" y="6303517"/>
            <a:ext cx="65214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30">
                <a:latin typeface="Cambria"/>
                <a:cs typeface="Cambria"/>
              </a:rPr>
              <a:t>охорони</a:t>
            </a:r>
            <a:endParaRPr sz="1350">
              <a:latin typeface="Cambria"/>
              <a:cs typeface="Cambria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541421" y="6303517"/>
            <a:ext cx="63690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60">
                <a:latin typeface="Cambria"/>
                <a:cs typeface="Cambria"/>
              </a:rPr>
              <a:t>здоров'я</a:t>
            </a:r>
            <a:endParaRPr sz="1350">
              <a:latin typeface="Cambria"/>
              <a:cs typeface="Cambria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878983" y="7245350"/>
            <a:ext cx="124333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Tapac</a:t>
            </a:r>
            <a:r>
              <a:rPr dirty="0" sz="1350" spc="200" b="1">
                <a:latin typeface="Times New Roman"/>
                <a:cs typeface="Times New Roman"/>
              </a:rPr>
              <a:t> </a:t>
            </a:r>
            <a:r>
              <a:rPr dirty="0" sz="1350" spc="-165" b="1">
                <a:latin typeface="Times New Roman"/>
                <a:cs typeface="Times New Roman"/>
              </a:rPr>
              <a:t>П</a:t>
            </a:r>
            <a:r>
              <a:rPr dirty="0" sz="1350" spc="-19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POHIB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2026-05-26T06:14:55Z</dcterms:created>
  <dcterms:modified xsi:type="dcterms:W3CDTF">2026-05-26T06:14:55Z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2026-05-26T00:00:00Z</vt:filetime>
  </property>
  <property fmtid="{D5CDD505-2E9C-101B-9397-08002B2CF9AE}" pid="3" name="LastSaved">
    <vt:filetime>2026-05-26T00:00:00Z</vt:filetime>
  </property>
  <property fmtid="{D5CDD505-2E9C-101B-9397-08002B2CF9AE}" pid="4" name="Producer">
    <vt:lpwstr>iLovePDF</vt:lpwstr>
  </property>
</Properties>
</file>