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3314954"/>
            <a:ext cx="6423025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88304"/>
            <a:ext cx="5289550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7825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1597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825" y="427736"/>
            <a:ext cx="6800850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825" y="2459482"/>
            <a:ext cx="6800850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69210" y="9944862"/>
            <a:ext cx="2418080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825" y="9944862"/>
            <a:ext cx="173799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0680" y="9944862"/>
            <a:ext cx="173799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jpg"/><Relationship Id="rId4" Type="http://schemas.openxmlformats.org/officeDocument/2006/relationships/image" Target="../media/image3.jpg"/><Relationship Id="rId5" Type="http://schemas.openxmlformats.org/officeDocument/2006/relationships/image" Target="../media/image4.jpg"/><Relationship Id="rId6" Type="http://schemas.openxmlformats.org/officeDocument/2006/relationships/image" Target="../media/image5.jpg"/><Relationship Id="rId7" Type="http://schemas.openxmlformats.org/officeDocument/2006/relationships/hyperlink" Target="https://www.d1s.gov.ua/" TargetMode="Externa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6.png"/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5" Type="http://schemas.openxmlformats.org/officeDocument/2006/relationships/image" Target="../media/image9.png"/><Relationship Id="rId6" Type="http://schemas.openxmlformats.org/officeDocument/2006/relationships/image" Target="../media/image10.png"/><Relationship Id="rId7" Type="http://schemas.openxmlformats.org/officeDocument/2006/relationships/image" Target="../media/image11.png"/><Relationship Id="rId8" Type="http://schemas.openxmlformats.org/officeDocument/2006/relationships/image" Target="../media/image12.jpg"/><Relationship Id="rId9" Type="http://schemas.openxmlformats.org/officeDocument/2006/relationships/hyperlink" Target="http://www.dls.gov.na/" TargetMode="Externa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3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4.png"/><Relationship Id="rId3" Type="http://schemas.openxmlformats.org/officeDocument/2006/relationships/image" Target="../media/image15.jpg"/><Relationship Id="rId4" Type="http://schemas.openxmlformats.org/officeDocument/2006/relationships/image" Target="../media/image16.png"/><Relationship Id="rId5" Type="http://schemas.openxmlformats.org/officeDocument/2006/relationships/image" Target="../media/image17.jpg"/><Relationship Id="rId6" Type="http://schemas.openxmlformats.org/officeDocument/2006/relationships/image" Target="../media/image18.png"/><Relationship Id="rId7" Type="http://schemas.openxmlformats.org/officeDocument/2006/relationships/image" Target="../media/image19.png"/><Relationship Id="rId8" Type="http://schemas.openxmlformats.org/officeDocument/2006/relationships/hyperlink" Target="http://www.dls.boy.ua/" TargetMode="Externa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0.png"/><Relationship Id="rId3" Type="http://schemas.openxmlformats.org/officeDocument/2006/relationships/image" Target="../media/image21.jp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2.png"/><Relationship Id="rId3" Type="http://schemas.openxmlformats.org/officeDocument/2006/relationships/image" Target="../media/image23.jpg"/><Relationship Id="rId4" Type="http://schemas.openxmlformats.org/officeDocument/2006/relationships/image" Target="../media/image24.png"/><Relationship Id="rId5" Type="http://schemas.openxmlformats.org/officeDocument/2006/relationships/image" Target="../media/image25.png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6.jpg"/><Relationship Id="rId3" Type="http://schemas.openxmlformats.org/officeDocument/2006/relationships/image" Target="../media/image27.jpg"/><Relationship Id="rId4" Type="http://schemas.openxmlformats.org/officeDocument/2006/relationships/image" Target="../media/image28.png"/><Relationship Id="rId5" Type="http://schemas.openxmlformats.org/officeDocument/2006/relationships/image" Target="../media/image29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81847" y="155418"/>
            <a:ext cx="466187" cy="609484"/>
          </a:xfrm>
          <a:prstGeom prst="rect">
            <a:avLst/>
          </a:prstGeom>
        </p:spPr>
      </p:pic>
      <p:sp>
        <p:nvSpPr>
          <p:cNvPr id="3" name="object 3"/>
          <p:cNvSpPr/>
          <p:nvPr/>
        </p:nvSpPr>
        <p:spPr>
          <a:xfrm>
            <a:off x="2583835" y="2134717"/>
            <a:ext cx="1602740" cy="0"/>
          </a:xfrm>
          <a:custGeom>
            <a:avLst/>
            <a:gdLst/>
            <a:ahLst/>
            <a:cxnLst/>
            <a:rect l="l" t="t" r="r" b="b"/>
            <a:pathLst>
              <a:path w="1602739" h="0">
                <a:moveTo>
                  <a:pt x="0" y="0"/>
                </a:moveTo>
                <a:lnTo>
                  <a:pt x="1602709" y="0"/>
                </a:lnTo>
              </a:path>
            </a:pathLst>
          </a:custGeom>
          <a:ln w="9142">
            <a:solidFill>
              <a:srgbClr val="70707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1215743" y="2134717"/>
            <a:ext cx="1146175" cy="0"/>
          </a:xfrm>
          <a:custGeom>
            <a:avLst/>
            <a:gdLst/>
            <a:ahLst/>
            <a:cxnLst/>
            <a:rect l="l" t="t" r="r" b="b"/>
            <a:pathLst>
              <a:path w="1146175" h="0">
                <a:moveTo>
                  <a:pt x="0" y="0"/>
                </a:moveTo>
                <a:lnTo>
                  <a:pt x="1145662" y="0"/>
                </a:lnTo>
              </a:path>
            </a:pathLst>
          </a:custGeom>
          <a:ln w="9142">
            <a:solidFill>
              <a:srgbClr val="70707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5036651" y="2128623"/>
            <a:ext cx="999490" cy="0"/>
          </a:xfrm>
          <a:custGeom>
            <a:avLst/>
            <a:gdLst/>
            <a:ahLst/>
            <a:cxnLst/>
            <a:rect l="l" t="t" r="r" b="b"/>
            <a:pathLst>
              <a:path w="999489" h="0">
                <a:moveTo>
                  <a:pt x="0" y="0"/>
                </a:moveTo>
                <a:lnTo>
                  <a:pt x="999408" y="0"/>
                </a:lnTo>
              </a:path>
            </a:pathLst>
          </a:custGeom>
          <a:ln w="9142">
            <a:solidFill>
              <a:srgbClr val="70707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6304193" y="2128623"/>
            <a:ext cx="762000" cy="0"/>
          </a:xfrm>
          <a:custGeom>
            <a:avLst/>
            <a:gdLst/>
            <a:ahLst/>
            <a:cxnLst/>
            <a:rect l="l" t="t" r="r" b="b"/>
            <a:pathLst>
              <a:path w="762000" h="0">
                <a:moveTo>
                  <a:pt x="0" y="0"/>
                </a:moveTo>
                <a:lnTo>
                  <a:pt x="761743" y="0"/>
                </a:lnTo>
              </a:path>
            </a:pathLst>
          </a:custGeom>
          <a:ln w="9142">
            <a:solidFill>
              <a:srgbClr val="707070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7" name="object 7"/>
          <p:cNvGrpSpPr/>
          <p:nvPr/>
        </p:nvGrpSpPr>
        <p:grpSpPr>
          <a:xfrm>
            <a:off x="3595430" y="9815742"/>
            <a:ext cx="875030" cy="682625"/>
            <a:chOff x="3595430" y="9815742"/>
            <a:chExt cx="875030" cy="682625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595430" y="9815742"/>
              <a:ext cx="706898" cy="682622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595430" y="9815742"/>
              <a:ext cx="874482" cy="100564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598478" y="10327709"/>
              <a:ext cx="359543" cy="127991"/>
            </a:xfrm>
            <a:prstGeom prst="rect">
              <a:avLst/>
            </a:prstGeom>
          </p:spPr>
        </p:pic>
      </p:grpSp>
      <p:pic>
        <p:nvPicPr>
          <p:cNvPr id="11" name="object 11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249260" y="1950349"/>
            <a:ext cx="5006181" cy="198082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1084730" y="706745"/>
            <a:ext cx="6059805" cy="1135380"/>
          </a:xfrm>
          <a:prstGeom prst="rect">
            <a:avLst/>
          </a:prstGeom>
        </p:spPr>
        <p:txBody>
          <a:bodyPr wrap="square" lIns="0" tIns="38100" rIns="0" bIns="0" rtlCol="0" vert="horz">
            <a:spAutoFit/>
          </a:bodyPr>
          <a:lstStyle/>
          <a:p>
            <a:pPr algn="ctr" marR="19050">
              <a:lnSpc>
                <a:spcPct val="100000"/>
              </a:lnSpc>
              <a:spcBef>
                <a:spcPts val="300"/>
              </a:spcBef>
            </a:pPr>
            <a:r>
              <a:rPr dirty="0" sz="1450" spc="-10">
                <a:solidFill>
                  <a:srgbClr val="414141"/>
                </a:solidFill>
                <a:latin typeface="Times New Roman"/>
                <a:cs typeface="Times New Roman"/>
              </a:rPr>
              <a:t>ДЕРЖЛІКСЛУЖБА</a:t>
            </a:r>
            <a:endParaRPr sz="1450">
              <a:latin typeface="Times New Roman"/>
              <a:cs typeface="Times New Roman"/>
            </a:endParaRPr>
          </a:p>
          <a:p>
            <a:pPr algn="ctr" marR="1905">
              <a:lnSpc>
                <a:spcPts val="1710"/>
              </a:lnSpc>
              <a:spcBef>
                <a:spcPts val="204"/>
              </a:spcBef>
            </a:pPr>
            <a:r>
              <a:rPr dirty="0" sz="1450">
                <a:solidFill>
                  <a:srgbClr val="363636"/>
                </a:solidFill>
                <a:latin typeface="Times New Roman"/>
                <a:cs typeface="Times New Roman"/>
              </a:rPr>
              <a:t>ДЕРЖАВНА</a:t>
            </a:r>
            <a:r>
              <a:rPr dirty="0" sz="1450" spc="195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450">
                <a:solidFill>
                  <a:srgbClr val="3F3F3F"/>
                </a:solidFill>
                <a:latin typeface="Times New Roman"/>
                <a:cs typeface="Times New Roman"/>
              </a:rPr>
              <a:t>СЛУЖБА</a:t>
            </a:r>
            <a:r>
              <a:rPr dirty="0" sz="1450" spc="11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450">
                <a:solidFill>
                  <a:srgbClr val="3F3F3F"/>
                </a:solidFill>
                <a:latin typeface="Times New Roman"/>
                <a:cs typeface="Times New Roman"/>
              </a:rPr>
              <a:t>3</a:t>
            </a:r>
            <a:r>
              <a:rPr dirty="0" sz="1450" spc="1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450">
                <a:solidFill>
                  <a:srgbClr val="3F3F3F"/>
                </a:solidFill>
                <a:latin typeface="Times New Roman"/>
                <a:cs typeface="Times New Roman"/>
              </a:rPr>
              <a:t>ЛІКАРСЬКИХ</a:t>
            </a:r>
            <a:r>
              <a:rPr dirty="0" sz="1450" spc="20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450" spc="-10">
                <a:solidFill>
                  <a:srgbClr val="424242"/>
                </a:solidFill>
                <a:latin typeface="Times New Roman"/>
                <a:cs typeface="Times New Roman"/>
              </a:rPr>
              <a:t>ЗАСОБІВ</a:t>
            </a:r>
            <a:endParaRPr sz="1450">
              <a:latin typeface="Times New Roman"/>
              <a:cs typeface="Times New Roman"/>
            </a:endParaRPr>
          </a:p>
          <a:p>
            <a:pPr algn="ctr">
              <a:lnSpc>
                <a:spcPts val="1710"/>
              </a:lnSpc>
            </a:pPr>
            <a:r>
              <a:rPr dirty="0" baseline="1915" sz="2175" spc="15">
                <a:solidFill>
                  <a:srgbClr val="494949"/>
                </a:solidFill>
                <a:latin typeface="Times New Roman"/>
                <a:cs typeface="Times New Roman"/>
              </a:rPr>
              <a:t>ТА</a:t>
            </a:r>
            <a:r>
              <a:rPr dirty="0" baseline="1915" sz="2175" spc="30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baseline="1915" sz="2175" spc="15">
                <a:solidFill>
                  <a:srgbClr val="3F3F3F"/>
                </a:solidFill>
                <a:latin typeface="Times New Roman"/>
                <a:cs typeface="Times New Roman"/>
              </a:rPr>
              <a:t>КОНТРОЛЮ</a:t>
            </a:r>
            <a:r>
              <a:rPr dirty="0" baseline="1915" sz="2175" spc="247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baseline="1915" sz="2175" spc="15">
                <a:solidFill>
                  <a:srgbClr val="3F3F3F"/>
                </a:solidFill>
                <a:latin typeface="Times New Roman"/>
                <a:cs typeface="Times New Roman"/>
              </a:rPr>
              <a:t>ЗА</a:t>
            </a:r>
            <a:r>
              <a:rPr dirty="0" baseline="1915" sz="2175" spc="12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baseline="1915" sz="2175">
                <a:solidFill>
                  <a:srgbClr val="3D3D3D"/>
                </a:solidFill>
                <a:latin typeface="Times New Roman"/>
                <a:cs typeface="Times New Roman"/>
              </a:rPr>
              <a:t>НАРК</a:t>
            </a:r>
            <a:r>
              <a:rPr dirty="0" sz="1450">
                <a:solidFill>
                  <a:srgbClr val="3D3D3D"/>
                </a:solidFill>
                <a:latin typeface="Times New Roman"/>
                <a:cs typeface="Times New Roman"/>
              </a:rPr>
              <a:t>О</a:t>
            </a:r>
            <a:r>
              <a:rPr dirty="0" baseline="1915" sz="2175">
                <a:solidFill>
                  <a:srgbClr val="3D3D3D"/>
                </a:solidFill>
                <a:latin typeface="Times New Roman"/>
                <a:cs typeface="Times New Roman"/>
              </a:rPr>
              <a:t>ТИКАМИ</a:t>
            </a:r>
            <a:r>
              <a:rPr dirty="0" baseline="1915" sz="2175" spc="457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baseline="1915" sz="2175" spc="15">
                <a:solidFill>
                  <a:srgbClr val="414141"/>
                </a:solidFill>
                <a:latin typeface="Times New Roman"/>
                <a:cs typeface="Times New Roman"/>
              </a:rPr>
              <a:t>У</a:t>
            </a:r>
            <a:r>
              <a:rPr dirty="0" baseline="1915" sz="2175" spc="37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baseline="1915" sz="2175" spc="15">
                <a:solidFill>
                  <a:srgbClr val="424242"/>
                </a:solidFill>
                <a:latin typeface="Times New Roman"/>
                <a:cs typeface="Times New Roman"/>
              </a:rPr>
              <a:t>КІРОВОГРАДСЬКІЙ</a:t>
            </a:r>
            <a:r>
              <a:rPr dirty="0" baseline="1915" sz="2175" spc="-60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baseline="1915" sz="2175" spc="-15">
                <a:solidFill>
                  <a:srgbClr val="424242"/>
                </a:solidFill>
                <a:latin typeface="Times New Roman"/>
                <a:cs typeface="Times New Roman"/>
              </a:rPr>
              <a:t>ОБЛАСТІ</a:t>
            </a:r>
            <a:endParaRPr baseline="1915" sz="2175">
              <a:latin typeface="Times New Roman"/>
              <a:cs typeface="Times New Roman"/>
            </a:endParaRPr>
          </a:p>
          <a:p>
            <a:pPr algn="ctr" marL="922655" marR="915669">
              <a:lnSpc>
                <a:spcPts val="1150"/>
              </a:lnSpc>
              <a:spcBef>
                <a:spcPts val="880"/>
              </a:spcBef>
            </a:pPr>
            <a:r>
              <a:rPr dirty="0" sz="1100" spc="-50">
                <a:solidFill>
                  <a:srgbClr val="3D3D3D"/>
                </a:solidFill>
                <a:latin typeface="Times New Roman"/>
                <a:cs typeface="Times New Roman"/>
              </a:rPr>
              <a:t>вул.</a:t>
            </a:r>
            <a:r>
              <a:rPr dirty="0" sz="1100" spc="55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100" spc="-55">
                <a:solidFill>
                  <a:srgbClr val="2F2F2F"/>
                </a:solidFill>
                <a:latin typeface="Times New Roman"/>
                <a:cs typeface="Times New Roman"/>
              </a:rPr>
              <a:t>Преображенська,</a:t>
            </a:r>
            <a:r>
              <a:rPr dirty="0" sz="1100" spc="-9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100" spc="-25">
                <a:solidFill>
                  <a:srgbClr val="3F3F3F"/>
                </a:solidFill>
                <a:latin typeface="Times New Roman"/>
                <a:cs typeface="Times New Roman"/>
              </a:rPr>
              <a:t>2,</a:t>
            </a:r>
            <a:r>
              <a:rPr dirty="0" sz="1100" spc="-3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100" spc="-35">
                <a:solidFill>
                  <a:srgbClr val="484848"/>
                </a:solidFill>
                <a:latin typeface="Times New Roman"/>
                <a:cs typeface="Times New Roman"/>
              </a:rPr>
              <a:t>м.</a:t>
            </a:r>
            <a:r>
              <a:rPr dirty="0" sz="1100" spc="5">
                <a:solidFill>
                  <a:srgbClr val="484848"/>
                </a:solidFill>
                <a:latin typeface="Times New Roman"/>
                <a:cs typeface="Times New Roman"/>
              </a:rPr>
              <a:t> </a:t>
            </a:r>
            <a:r>
              <a:rPr dirty="0" sz="1100" spc="-60">
                <a:solidFill>
                  <a:srgbClr val="3D3D3D"/>
                </a:solidFill>
                <a:latin typeface="Times New Roman"/>
                <a:cs typeface="Times New Roman"/>
              </a:rPr>
              <a:t>Кропивницький,</a:t>
            </a:r>
            <a:r>
              <a:rPr dirty="0" sz="110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100" spc="-65">
                <a:solidFill>
                  <a:srgbClr val="3F3F3F"/>
                </a:solidFill>
                <a:latin typeface="Times New Roman"/>
                <a:cs typeface="Times New Roman"/>
              </a:rPr>
              <a:t>25006,</a:t>
            </a:r>
            <a:r>
              <a:rPr dirty="0" sz="1100" spc="2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100" spc="-45">
                <a:solidFill>
                  <a:srgbClr val="3D3D3D"/>
                </a:solidFill>
                <a:latin typeface="Times New Roman"/>
                <a:cs typeface="Times New Roman"/>
              </a:rPr>
              <a:t>тел/факс:</a:t>
            </a:r>
            <a:r>
              <a:rPr dirty="0" sz="1100" spc="5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100" spc="-45">
                <a:solidFill>
                  <a:srgbClr val="383838"/>
                </a:solidFill>
                <a:latin typeface="Times New Roman"/>
                <a:cs typeface="Times New Roman"/>
              </a:rPr>
              <a:t>(0522)</a:t>
            </a:r>
            <a:r>
              <a:rPr dirty="0" sz="1100" spc="-5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100" spc="-55">
                <a:solidFill>
                  <a:srgbClr val="444444"/>
                </a:solidFill>
                <a:latin typeface="Times New Roman"/>
                <a:cs typeface="Times New Roman"/>
              </a:rPr>
              <a:t>32-14-</a:t>
            </a:r>
            <a:r>
              <a:rPr dirty="0" sz="1100" spc="-25">
                <a:solidFill>
                  <a:srgbClr val="444444"/>
                </a:solidFill>
                <a:latin typeface="Times New Roman"/>
                <a:cs typeface="Times New Roman"/>
              </a:rPr>
              <a:t>41, </a:t>
            </a:r>
            <a:r>
              <a:rPr dirty="0" sz="1100" spc="-50">
                <a:solidFill>
                  <a:srgbClr val="424242"/>
                </a:solidFill>
                <a:latin typeface="Times New Roman"/>
                <a:cs typeface="Times New Roman"/>
              </a:rPr>
              <a:t>e-</a:t>
            </a:r>
            <a:r>
              <a:rPr dirty="0" sz="1100" spc="-40">
                <a:solidFill>
                  <a:srgbClr val="424242"/>
                </a:solidFill>
                <a:latin typeface="Times New Roman"/>
                <a:cs typeface="Times New Roman"/>
              </a:rPr>
              <a:t>mail:</a:t>
            </a:r>
            <a:r>
              <a:rPr dirty="0" sz="1100" spc="5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u="sng" sz="1100" spc="-70">
                <a:solidFill>
                  <a:srgbClr val="3B3B3B"/>
                </a:solidFill>
                <a:uFill>
                  <a:solidFill>
                    <a:srgbClr val="676767"/>
                  </a:solidFill>
                </a:uFill>
                <a:latin typeface="Times New Roman"/>
                <a:cs typeface="Times New Roman"/>
              </a:rPr>
              <a:t>dls.krГA,dls.яov.na</a:t>
            </a:r>
            <a:r>
              <a:rPr dirty="0" sz="1100" spc="-70">
                <a:solidFill>
                  <a:srgbClr val="3B3B3B"/>
                </a:solidFill>
                <a:latin typeface="Times New Roman"/>
                <a:cs typeface="Times New Roman"/>
              </a:rPr>
              <a:t>,</a:t>
            </a:r>
            <a:r>
              <a:rPr dirty="0" sz="1100" spc="4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u="sng" sz="1100" spc="-45">
                <a:solidFill>
                  <a:srgbClr val="383838"/>
                </a:solidFill>
                <a:uFill>
                  <a:solidFill>
                    <a:srgbClr val="676767"/>
                  </a:solidFill>
                </a:uFill>
                <a:latin typeface="Times New Roman"/>
                <a:cs typeface="Times New Roman"/>
              </a:rPr>
              <a:t>httos://www.dls.яov.ua,</a:t>
            </a:r>
            <a:r>
              <a:rPr dirty="0" sz="1100" spc="-35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100" spc="-75">
                <a:solidFill>
                  <a:srgbClr val="494949"/>
                </a:solidFill>
                <a:latin typeface="Times New Roman"/>
                <a:cs typeface="Times New Roman"/>
              </a:rPr>
              <a:t>Код</a:t>
            </a:r>
            <a:r>
              <a:rPr dirty="0" sz="1100" spc="55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100" spc="-80">
                <a:solidFill>
                  <a:srgbClr val="444444"/>
                </a:solidFill>
                <a:latin typeface="Times New Roman"/>
                <a:cs typeface="Times New Roman"/>
              </a:rPr>
              <a:t>СДРПОУ</a:t>
            </a:r>
            <a:r>
              <a:rPr dirty="0" sz="1100" spc="65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3F3F3F"/>
                </a:solidFill>
                <a:latin typeface="Times New Roman"/>
                <a:cs typeface="Times New Roman"/>
              </a:rPr>
              <a:t>37059505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024540" y="3244485"/>
            <a:ext cx="6168390" cy="56667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8415">
              <a:lnSpc>
                <a:spcPct val="100000"/>
              </a:lnSpc>
              <a:spcBef>
                <a:spcPts val="100"/>
              </a:spcBef>
            </a:pPr>
            <a:r>
              <a:rPr dirty="0" sz="1300" spc="-45">
                <a:solidFill>
                  <a:srgbClr val="444444"/>
                </a:solidFill>
                <a:latin typeface="Times New Roman"/>
                <a:cs typeface="Times New Roman"/>
              </a:rPr>
              <a:t>До</a:t>
            </a:r>
            <a:r>
              <a:rPr dirty="0" sz="1300" spc="-40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300" spc="-10">
                <a:solidFill>
                  <a:srgbClr val="414141"/>
                </a:solidFill>
                <a:latin typeface="Times New Roman"/>
                <a:cs typeface="Times New Roman"/>
              </a:rPr>
              <a:t>уваги</a:t>
            </a:r>
            <a:r>
              <a:rPr dirty="0" sz="1300" spc="-40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300" spc="-25">
                <a:solidFill>
                  <a:srgbClr val="414141"/>
                </a:solidFill>
                <a:latin typeface="Times New Roman"/>
                <a:cs typeface="Times New Roman"/>
              </a:rPr>
              <a:t>Уповноважених</a:t>
            </a:r>
            <a:r>
              <a:rPr dirty="0" sz="1300" spc="95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300" spc="-10">
                <a:solidFill>
                  <a:srgbClr val="3B3B3B"/>
                </a:solidFill>
                <a:latin typeface="Times New Roman"/>
                <a:cs typeface="Times New Roman"/>
              </a:rPr>
              <a:t>осіб!</a:t>
            </a:r>
            <a:endParaRPr sz="1300">
              <a:latin typeface="Times New Roman"/>
              <a:cs typeface="Times New Roman"/>
            </a:endParaRPr>
          </a:p>
          <a:p>
            <a:pPr algn="just" marL="377190">
              <a:lnSpc>
                <a:spcPts val="1360"/>
              </a:lnSpc>
              <a:spcBef>
                <a:spcPts val="1350"/>
              </a:spcBef>
            </a:pPr>
            <a:r>
              <a:rPr dirty="0" sz="1150" spc="-10">
                <a:solidFill>
                  <a:srgbClr val="444444"/>
                </a:solidFill>
                <a:latin typeface="Cambria"/>
                <a:cs typeface="Cambria"/>
              </a:rPr>
              <a:t>Надасмо</a:t>
            </a:r>
            <a:r>
              <a:rPr dirty="0" sz="1150" spc="140">
                <a:solidFill>
                  <a:srgbClr val="444444"/>
                </a:solidFill>
                <a:latin typeface="Cambria"/>
                <a:cs typeface="Cambria"/>
              </a:rPr>
              <a:t> </a:t>
            </a:r>
            <a:r>
              <a:rPr dirty="0" sz="1150" spc="-35">
                <a:solidFill>
                  <a:srgbClr val="3B3B3B"/>
                </a:solidFill>
                <a:latin typeface="Cambria"/>
                <a:cs typeface="Cambria"/>
              </a:rPr>
              <a:t>розпорядження</a:t>
            </a:r>
            <a:r>
              <a:rPr dirty="0" sz="1150" spc="245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dirty="0" sz="1150" spc="-10">
                <a:solidFill>
                  <a:srgbClr val="3F3F3F"/>
                </a:solidFill>
                <a:latin typeface="Cambria"/>
                <a:cs typeface="Cambria"/>
              </a:rPr>
              <a:t>Державної</a:t>
            </a:r>
            <a:r>
              <a:rPr dirty="0" sz="1150" spc="175">
                <a:solidFill>
                  <a:srgbClr val="3F3F3F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3D3D3D"/>
                </a:solidFill>
                <a:latin typeface="Cambria"/>
                <a:cs typeface="Cambria"/>
              </a:rPr>
              <a:t>служби</a:t>
            </a:r>
            <a:r>
              <a:rPr dirty="0" sz="1150" spc="195">
                <a:solidFill>
                  <a:srgbClr val="3D3D3D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424242"/>
                </a:solidFill>
                <a:latin typeface="Cambria"/>
                <a:cs typeface="Cambria"/>
              </a:rPr>
              <a:t>Укрfїни</a:t>
            </a:r>
            <a:r>
              <a:rPr dirty="0" sz="1150" spc="130">
                <a:solidFill>
                  <a:srgbClr val="424242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424242"/>
                </a:solidFill>
                <a:latin typeface="Cambria"/>
                <a:cs typeface="Cambria"/>
              </a:rPr>
              <a:t>з</a:t>
            </a:r>
            <a:r>
              <a:rPr dirty="0" sz="1150" spc="80">
                <a:solidFill>
                  <a:srgbClr val="424242"/>
                </a:solidFill>
                <a:latin typeface="Cambria"/>
                <a:cs typeface="Cambria"/>
              </a:rPr>
              <a:t> </a:t>
            </a:r>
            <a:r>
              <a:rPr dirty="0" sz="1150" spc="-25">
                <a:solidFill>
                  <a:srgbClr val="414141"/>
                </a:solidFill>
                <a:latin typeface="Cambria"/>
                <a:cs typeface="Cambria"/>
              </a:rPr>
              <a:t>лікарських</a:t>
            </a:r>
            <a:r>
              <a:rPr dirty="0" sz="1150" spc="175">
                <a:solidFill>
                  <a:srgbClr val="414141"/>
                </a:solidFill>
                <a:latin typeface="Cambria"/>
                <a:cs typeface="Cambria"/>
              </a:rPr>
              <a:t> </a:t>
            </a:r>
            <a:r>
              <a:rPr dirty="0" sz="1150" spc="-10">
                <a:solidFill>
                  <a:srgbClr val="424242"/>
                </a:solidFill>
                <a:latin typeface="Cambria"/>
                <a:cs typeface="Cambria"/>
              </a:rPr>
              <a:t>засобів</a:t>
            </a:r>
            <a:r>
              <a:rPr dirty="0" sz="1150" spc="114">
                <a:solidFill>
                  <a:srgbClr val="424242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4F4F4F"/>
                </a:solidFill>
                <a:latin typeface="Cambria"/>
                <a:cs typeface="Cambria"/>
              </a:rPr>
              <a:t>та</a:t>
            </a:r>
            <a:r>
              <a:rPr dirty="0" sz="1150" spc="85">
                <a:solidFill>
                  <a:srgbClr val="4F4F4F"/>
                </a:solidFill>
                <a:latin typeface="Cambria"/>
                <a:cs typeface="Cambria"/>
              </a:rPr>
              <a:t> </a:t>
            </a:r>
            <a:r>
              <a:rPr dirty="0" sz="1150" spc="-10">
                <a:solidFill>
                  <a:srgbClr val="414141"/>
                </a:solidFill>
                <a:latin typeface="Cambria"/>
                <a:cs typeface="Cambria"/>
              </a:rPr>
              <a:t>контролю</a:t>
            </a:r>
            <a:endParaRPr sz="1150">
              <a:latin typeface="Cambria"/>
              <a:cs typeface="Cambria"/>
            </a:endParaRPr>
          </a:p>
          <a:p>
            <a:pPr algn="just" marL="17145">
              <a:lnSpc>
                <a:spcPts val="1410"/>
              </a:lnSpc>
            </a:pPr>
            <a:r>
              <a:rPr dirty="0" sz="1200" spc="-80">
                <a:solidFill>
                  <a:srgbClr val="424242"/>
                </a:solidFill>
                <a:latin typeface="Cambria"/>
                <a:cs typeface="Cambria"/>
              </a:rPr>
              <a:t>за</a:t>
            </a:r>
            <a:r>
              <a:rPr dirty="0" sz="1200" spc="5">
                <a:solidFill>
                  <a:srgbClr val="424242"/>
                </a:solidFill>
                <a:latin typeface="Cambria"/>
                <a:cs typeface="Cambria"/>
              </a:rPr>
              <a:t> </a:t>
            </a:r>
            <a:r>
              <a:rPr dirty="0" sz="1200" spc="-75">
                <a:solidFill>
                  <a:srgbClr val="3D3D3D"/>
                </a:solidFill>
                <a:latin typeface="Cambria"/>
                <a:cs typeface="Cambria"/>
              </a:rPr>
              <a:t>наркотиками</a:t>
            </a:r>
            <a:r>
              <a:rPr dirty="0" sz="1200" spc="10">
                <a:solidFill>
                  <a:srgbClr val="3D3D3D"/>
                </a:solidFill>
                <a:latin typeface="Cambria"/>
                <a:cs typeface="Cambria"/>
              </a:rPr>
              <a:t> </a:t>
            </a:r>
            <a:r>
              <a:rPr dirty="0" sz="1200" spc="-30">
                <a:solidFill>
                  <a:srgbClr val="414141"/>
                </a:solidFill>
                <a:latin typeface="Cambria"/>
                <a:cs typeface="Cambria"/>
              </a:rPr>
              <a:t>щодо</a:t>
            </a:r>
            <a:r>
              <a:rPr dirty="0" sz="1200" spc="-10">
                <a:solidFill>
                  <a:srgbClr val="414141"/>
                </a:solidFill>
                <a:latin typeface="Cambria"/>
                <a:cs typeface="Cambria"/>
              </a:rPr>
              <a:t> </a:t>
            </a:r>
            <a:r>
              <a:rPr dirty="0" sz="1200" spc="-35">
                <a:solidFill>
                  <a:srgbClr val="3F3F3F"/>
                </a:solidFill>
                <a:latin typeface="Cambria"/>
                <a:cs typeface="Cambria"/>
              </a:rPr>
              <a:t>заборонн</a:t>
            </a:r>
            <a:r>
              <a:rPr dirty="0" sz="1200" spc="60">
                <a:solidFill>
                  <a:srgbClr val="3F3F3F"/>
                </a:solidFill>
                <a:latin typeface="Cambria"/>
                <a:cs typeface="Cambria"/>
              </a:rPr>
              <a:t> </a:t>
            </a:r>
            <a:r>
              <a:rPr dirty="0" sz="1200" spc="-20">
                <a:solidFill>
                  <a:srgbClr val="444444"/>
                </a:solidFill>
                <a:latin typeface="Cambria"/>
                <a:cs typeface="Cambria"/>
              </a:rPr>
              <a:t>обігу</a:t>
            </a:r>
            <a:r>
              <a:rPr dirty="0" sz="1200" spc="45">
                <a:solidFill>
                  <a:srgbClr val="444444"/>
                </a:solidFill>
                <a:latin typeface="Cambria"/>
                <a:cs typeface="Cambria"/>
              </a:rPr>
              <a:t> </a:t>
            </a:r>
            <a:r>
              <a:rPr dirty="0" sz="1200">
                <a:solidFill>
                  <a:srgbClr val="363636"/>
                </a:solidFill>
                <a:latin typeface="Cambria"/>
                <a:cs typeface="Cambria"/>
              </a:rPr>
              <a:t>лікарського</a:t>
            </a:r>
            <a:r>
              <a:rPr dirty="0" sz="1200" spc="55">
                <a:solidFill>
                  <a:srgbClr val="363636"/>
                </a:solidFill>
                <a:latin typeface="Cambria"/>
                <a:cs typeface="Cambria"/>
              </a:rPr>
              <a:t> </a:t>
            </a:r>
            <a:r>
              <a:rPr dirty="0" sz="1200" spc="-10">
                <a:solidFill>
                  <a:srgbClr val="3F3F3F"/>
                </a:solidFill>
                <a:latin typeface="Cambria"/>
                <a:cs typeface="Cambria"/>
              </a:rPr>
              <a:t>засобу.</a:t>
            </a:r>
            <a:endParaRPr sz="1200">
              <a:latin typeface="Cambria"/>
              <a:cs typeface="Cambria"/>
            </a:endParaRPr>
          </a:p>
          <a:p>
            <a:pPr algn="just" marL="15875" marR="5080" indent="355600">
              <a:lnSpc>
                <a:spcPts val="1390"/>
              </a:lnSpc>
              <a:spcBef>
                <a:spcPts val="25"/>
              </a:spcBef>
            </a:pPr>
            <a:r>
              <a:rPr dirty="0" u="sng" sz="1150">
                <a:solidFill>
                  <a:srgbClr val="3B3B3B"/>
                </a:solidFill>
                <a:uFill>
                  <a:solidFill>
                    <a:srgbClr val="5B5B60"/>
                  </a:solidFill>
                </a:uFill>
                <a:latin typeface="Cambria"/>
                <a:cs typeface="Cambria"/>
              </a:rPr>
              <a:t>За</a:t>
            </a:r>
            <a:r>
              <a:rPr dirty="0" u="sng" sz="1150" spc="229">
                <a:solidFill>
                  <a:srgbClr val="3B3B3B"/>
                </a:solidFill>
                <a:uFill>
                  <a:solidFill>
                    <a:srgbClr val="5B5B60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150">
                <a:solidFill>
                  <a:srgbClr val="414141"/>
                </a:solidFill>
                <a:uFill>
                  <a:solidFill>
                    <a:srgbClr val="5B5B60"/>
                  </a:solidFill>
                </a:uFill>
                <a:latin typeface="Cambria"/>
                <a:cs typeface="Cambria"/>
              </a:rPr>
              <a:t>наявностl,</a:t>
            </a:r>
            <a:r>
              <a:rPr dirty="0" sz="1150" spc="270">
                <a:solidFill>
                  <a:srgbClr val="414141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3B3B3B"/>
                </a:solidFill>
                <a:latin typeface="Cambria"/>
                <a:cs typeface="Cambria"/>
              </a:rPr>
              <a:t>вказаних</a:t>
            </a:r>
            <a:r>
              <a:rPr dirty="0" sz="1150" spc="320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3F3F3F"/>
                </a:solidFill>
                <a:latin typeface="Cambria"/>
                <a:cs typeface="Cambria"/>
              </a:rPr>
              <a:t>у</a:t>
            </a:r>
            <a:r>
              <a:rPr dirty="0" sz="1150" spc="215">
                <a:solidFill>
                  <a:srgbClr val="3F3F3F"/>
                </a:solidFill>
                <a:latin typeface="Cambria"/>
                <a:cs typeface="Cambria"/>
              </a:rPr>
              <a:t> </a:t>
            </a:r>
            <a:r>
              <a:rPr dirty="0" sz="1150" spc="-10">
                <a:solidFill>
                  <a:srgbClr val="3D3D3D"/>
                </a:solidFill>
                <a:latin typeface="Cambria"/>
                <a:cs typeface="Cambria"/>
              </a:rPr>
              <a:t>розпорядженні</a:t>
            </a:r>
            <a:r>
              <a:rPr dirty="0" sz="1150" spc="335">
                <a:solidFill>
                  <a:srgbClr val="3D3D3D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3D3D3D"/>
                </a:solidFill>
                <a:latin typeface="Cambria"/>
                <a:cs typeface="Cambria"/>
              </a:rPr>
              <a:t>лікарських</a:t>
            </a:r>
            <a:r>
              <a:rPr dirty="0" sz="1150" spc="295">
                <a:solidFill>
                  <a:srgbClr val="3D3D3D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3F3F3F"/>
                </a:solidFill>
                <a:latin typeface="Cambria"/>
                <a:cs typeface="Cambria"/>
              </a:rPr>
              <a:t>засобів,</a:t>
            </a:r>
            <a:r>
              <a:rPr dirty="0" sz="1150" spc="240">
                <a:solidFill>
                  <a:srgbClr val="3F3F3F"/>
                </a:solidFill>
                <a:latin typeface="Cambria"/>
                <a:cs typeface="Cambria"/>
              </a:rPr>
              <a:t> </a:t>
            </a:r>
            <a:r>
              <a:rPr dirty="0" u="sng" sz="1150">
                <a:solidFill>
                  <a:srgbClr val="363636"/>
                </a:solidFill>
                <a:uFill>
                  <a:solidFill>
                    <a:srgbClr val="5B5B60"/>
                  </a:solidFill>
                </a:uFill>
                <a:latin typeface="Cambria"/>
                <a:cs typeface="Cambria"/>
              </a:rPr>
              <a:t>повідомити</a:t>
            </a:r>
            <a:r>
              <a:rPr dirty="0" sz="1150" spc="275">
                <a:solidFill>
                  <a:srgbClr val="363636"/>
                </a:solidFill>
                <a:latin typeface="Cambria"/>
                <a:cs typeface="Cambria"/>
              </a:rPr>
              <a:t> </a:t>
            </a:r>
            <a:r>
              <a:rPr dirty="0" sz="1150" spc="-10">
                <a:solidFill>
                  <a:srgbClr val="414141"/>
                </a:solidFill>
                <a:latin typeface="Cambria"/>
                <a:cs typeface="Cambria"/>
              </a:rPr>
              <a:t>Державну </a:t>
            </a:r>
            <a:r>
              <a:rPr dirty="0" sz="1150">
                <a:solidFill>
                  <a:srgbClr val="494949"/>
                </a:solidFill>
                <a:latin typeface="Cambria"/>
                <a:cs typeface="Cambria"/>
              </a:rPr>
              <a:t>службу</a:t>
            </a:r>
            <a:r>
              <a:rPr dirty="0" sz="1150" spc="165">
                <a:solidFill>
                  <a:srgbClr val="494949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3F3F3F"/>
                </a:solidFill>
                <a:latin typeface="Cambria"/>
                <a:cs typeface="Cambria"/>
              </a:rPr>
              <a:t>з</a:t>
            </a:r>
            <a:r>
              <a:rPr dirty="0" sz="1150" spc="70">
                <a:solidFill>
                  <a:srgbClr val="3F3F3F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3D3D3D"/>
                </a:solidFill>
                <a:latin typeface="Cambria"/>
                <a:cs typeface="Cambria"/>
              </a:rPr>
              <a:t>лікарських</a:t>
            </a:r>
            <a:r>
              <a:rPr dirty="0" sz="1150" spc="200">
                <a:solidFill>
                  <a:srgbClr val="3D3D3D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3F3F3F"/>
                </a:solidFill>
                <a:latin typeface="Cambria"/>
                <a:cs typeface="Cambria"/>
              </a:rPr>
              <a:t>засобів</a:t>
            </a:r>
            <a:r>
              <a:rPr dirty="0" sz="1150" spc="130">
                <a:solidFill>
                  <a:srgbClr val="3F3F3F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424242"/>
                </a:solidFill>
                <a:latin typeface="Cambria"/>
                <a:cs typeface="Cambria"/>
              </a:rPr>
              <a:t>та</a:t>
            </a:r>
            <a:r>
              <a:rPr dirty="0" sz="1150" spc="100">
                <a:solidFill>
                  <a:srgbClr val="424242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3B3B3B"/>
                </a:solidFill>
                <a:latin typeface="Cambria"/>
                <a:cs typeface="Cambria"/>
              </a:rPr>
              <a:t>контролю</a:t>
            </a:r>
            <a:r>
              <a:rPr dirty="0" sz="1150" spc="140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414141"/>
                </a:solidFill>
                <a:latin typeface="Cambria"/>
                <a:cs typeface="Cambria"/>
              </a:rPr>
              <a:t>за</a:t>
            </a:r>
            <a:r>
              <a:rPr dirty="0" sz="1150" spc="114">
                <a:solidFill>
                  <a:srgbClr val="414141"/>
                </a:solidFill>
                <a:latin typeface="Cambria"/>
                <a:cs typeface="Cambria"/>
              </a:rPr>
              <a:t> </a:t>
            </a:r>
            <a:r>
              <a:rPr dirty="0" sz="1150" spc="-10">
                <a:solidFill>
                  <a:srgbClr val="3B3B3B"/>
                </a:solidFill>
                <a:latin typeface="Cambria"/>
                <a:cs typeface="Cambria"/>
              </a:rPr>
              <a:t>наркотиками</a:t>
            </a:r>
            <a:r>
              <a:rPr dirty="0" sz="1150" spc="220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424242"/>
                </a:solidFill>
                <a:latin typeface="Cambria"/>
                <a:cs typeface="Cambria"/>
              </a:rPr>
              <a:t>у</a:t>
            </a:r>
            <a:r>
              <a:rPr dirty="0" sz="1150" spc="135">
                <a:solidFill>
                  <a:srgbClr val="424242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3B3B3B"/>
                </a:solidFill>
                <a:latin typeface="Cambria"/>
                <a:cs typeface="Cambria"/>
              </a:rPr>
              <a:t>Кіровоградській</a:t>
            </a:r>
            <a:r>
              <a:rPr dirty="0" sz="1150" spc="60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424242"/>
                </a:solidFill>
                <a:latin typeface="Cambria"/>
                <a:cs typeface="Cambria"/>
              </a:rPr>
              <a:t>області</a:t>
            </a:r>
            <a:r>
              <a:rPr dirty="0" sz="1150" spc="135">
                <a:solidFill>
                  <a:srgbClr val="424242"/>
                </a:solidFill>
                <a:latin typeface="Cambria"/>
                <a:cs typeface="Cambria"/>
              </a:rPr>
              <a:t>  </a:t>
            </a:r>
            <a:r>
              <a:rPr dirty="0" u="sng" sz="1150" spc="-25">
                <a:solidFill>
                  <a:srgbClr val="484848"/>
                </a:solidFill>
                <a:uFill>
                  <a:solidFill>
                    <a:srgbClr val="676767"/>
                  </a:solidFill>
                </a:uFill>
                <a:latin typeface="Cambria"/>
                <a:cs typeface="Cambria"/>
              </a:rPr>
              <a:t>про</a:t>
            </a:r>
            <a:r>
              <a:rPr dirty="0" sz="1150" spc="-25">
                <a:solidFill>
                  <a:srgbClr val="484848"/>
                </a:solidFill>
                <a:latin typeface="Cambria"/>
                <a:cs typeface="Cambria"/>
              </a:rPr>
              <a:t> </a:t>
            </a:r>
            <a:r>
              <a:rPr dirty="0" u="sng" sz="1150" spc="-25">
                <a:solidFill>
                  <a:srgbClr val="414141"/>
                </a:solidFill>
                <a:uFill>
                  <a:solidFill>
                    <a:srgbClr val="707070"/>
                  </a:solidFill>
                </a:uFill>
                <a:latin typeface="Cambria"/>
                <a:cs typeface="Cambria"/>
              </a:rPr>
              <a:t>вжиті</a:t>
            </a:r>
            <a:r>
              <a:rPr dirty="0" u="sng" sz="1150" spc="15">
                <a:solidFill>
                  <a:srgbClr val="414141"/>
                </a:solidFill>
                <a:uFill>
                  <a:solidFill>
                    <a:srgbClr val="707070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150" spc="-10">
                <a:solidFill>
                  <a:srgbClr val="3B3B3B"/>
                </a:solidFill>
                <a:uFill>
                  <a:solidFill>
                    <a:srgbClr val="707070"/>
                  </a:solidFill>
                </a:uFill>
                <a:latin typeface="Cambria"/>
                <a:cs typeface="Cambria"/>
              </a:rPr>
              <a:t>заходи</a:t>
            </a:r>
            <a:r>
              <a:rPr dirty="0" sz="1150" spc="-5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464646"/>
                </a:solidFill>
                <a:latin typeface="Cambria"/>
                <a:cs typeface="Cambria"/>
              </a:rPr>
              <a:t>щодо</a:t>
            </a:r>
            <a:r>
              <a:rPr dirty="0" sz="1150" spc="-35">
                <a:solidFill>
                  <a:srgbClr val="464646"/>
                </a:solidFill>
                <a:latin typeface="Cambria"/>
                <a:cs typeface="Cambria"/>
              </a:rPr>
              <a:t> </a:t>
            </a:r>
            <a:r>
              <a:rPr dirty="0" sz="1150" spc="-35">
                <a:solidFill>
                  <a:srgbClr val="3B3B3B"/>
                </a:solidFill>
                <a:latin typeface="Cambria"/>
                <a:cs typeface="Cambria"/>
              </a:rPr>
              <a:t>виконання</a:t>
            </a:r>
            <a:r>
              <a:rPr dirty="0" sz="1150" spc="40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dirty="0" sz="1150" spc="-10">
                <a:solidFill>
                  <a:srgbClr val="3B3B3B"/>
                </a:solidFill>
                <a:latin typeface="Cambria"/>
                <a:cs typeface="Cambria"/>
              </a:rPr>
              <a:t>розпорядження.</a:t>
            </a:r>
            <a:endParaRPr sz="1150">
              <a:latin typeface="Cambria"/>
              <a:cs typeface="Cambria"/>
            </a:endParaRPr>
          </a:p>
          <a:p>
            <a:pPr algn="just" marL="32384">
              <a:lnSpc>
                <a:spcPts val="1305"/>
              </a:lnSpc>
            </a:pPr>
            <a:r>
              <a:rPr dirty="0" u="sng" sz="1150" spc="295">
                <a:solidFill>
                  <a:srgbClr val="383838"/>
                </a:solidFill>
                <a:uFill>
                  <a:solidFill>
                    <a:srgbClr val="606060"/>
                  </a:solidFill>
                </a:uFill>
                <a:latin typeface="Cambria"/>
                <a:cs typeface="Cambria"/>
              </a:rPr>
              <a:t>   </a:t>
            </a:r>
            <a:r>
              <a:rPr dirty="0" u="sng" sz="1150" spc="-30">
                <a:solidFill>
                  <a:srgbClr val="383838"/>
                </a:solidFill>
                <a:uFill>
                  <a:solidFill>
                    <a:srgbClr val="606060"/>
                  </a:solidFill>
                </a:uFill>
                <a:latin typeface="Cambria"/>
                <a:cs typeface="Cambria"/>
              </a:rPr>
              <a:t>ІнФопмацію</a:t>
            </a:r>
            <a:r>
              <a:rPr dirty="0" u="sng" sz="1150" spc="95">
                <a:solidFill>
                  <a:srgbClr val="383838"/>
                </a:solidFill>
                <a:uFill>
                  <a:solidFill>
                    <a:srgbClr val="606060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150" spc="-35">
                <a:solidFill>
                  <a:srgbClr val="343434"/>
                </a:solidFill>
                <a:uFill>
                  <a:solidFill>
                    <a:srgbClr val="606060"/>
                  </a:solidFill>
                </a:uFill>
                <a:latin typeface="Cambria"/>
                <a:cs typeface="Cambria"/>
              </a:rPr>
              <a:t>надавати</a:t>
            </a:r>
            <a:r>
              <a:rPr dirty="0" u="sng" sz="1150" spc="45">
                <a:solidFill>
                  <a:srgbClr val="343434"/>
                </a:solidFill>
                <a:uFill>
                  <a:solidFill>
                    <a:srgbClr val="606060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150">
                <a:solidFill>
                  <a:srgbClr val="3F3F3F"/>
                </a:solidFill>
                <a:uFill>
                  <a:solidFill>
                    <a:srgbClr val="606060"/>
                  </a:solidFill>
                </a:uFill>
                <a:latin typeface="Cambria"/>
                <a:cs typeface="Cambria"/>
              </a:rPr>
              <a:t>на</a:t>
            </a:r>
            <a:r>
              <a:rPr dirty="0" u="sng" sz="1150" spc="-20">
                <a:solidFill>
                  <a:srgbClr val="3F3F3F"/>
                </a:solidFill>
                <a:uFill>
                  <a:solidFill>
                    <a:srgbClr val="606060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150" spc="-25">
                <a:solidFill>
                  <a:srgbClr val="3D3D3D"/>
                </a:solidFill>
                <a:uFill>
                  <a:solidFill>
                    <a:srgbClr val="606060"/>
                  </a:solidFill>
                </a:uFill>
                <a:latin typeface="Cambria"/>
                <a:cs typeface="Cambria"/>
              </a:rPr>
              <a:t>папепових</a:t>
            </a:r>
            <a:r>
              <a:rPr dirty="0" u="sng" sz="1150" spc="110">
                <a:solidFill>
                  <a:srgbClr val="3D3D3D"/>
                </a:solidFill>
                <a:uFill>
                  <a:solidFill>
                    <a:srgbClr val="606060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150" spc="-10">
                <a:solidFill>
                  <a:srgbClr val="444444"/>
                </a:solidFill>
                <a:uFill>
                  <a:solidFill>
                    <a:srgbClr val="606060"/>
                  </a:solidFill>
                </a:uFill>
                <a:latin typeface="Cambria"/>
                <a:cs typeface="Cambria"/>
              </a:rPr>
              <a:t>носіях</a:t>
            </a:r>
            <a:r>
              <a:rPr dirty="0" sz="1150" spc="135">
                <a:solidFill>
                  <a:srgbClr val="444444"/>
                </a:solidFill>
                <a:latin typeface="Cambria"/>
                <a:cs typeface="Cambria"/>
              </a:rPr>
              <a:t> </a:t>
            </a:r>
            <a:r>
              <a:rPr dirty="0" sz="1150" spc="-10">
                <a:solidFill>
                  <a:srgbClr val="3D3D3D"/>
                </a:solidFill>
                <a:latin typeface="Cambria"/>
                <a:cs typeface="Cambria"/>
              </a:rPr>
              <a:t>поштою,</a:t>
            </a:r>
            <a:r>
              <a:rPr dirty="0" sz="1150" spc="55">
                <a:solidFill>
                  <a:srgbClr val="3D3D3D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3B3B3B"/>
                </a:solidFill>
                <a:latin typeface="Cambria"/>
                <a:cs typeface="Cambria"/>
              </a:rPr>
              <a:t>за</a:t>
            </a:r>
            <a:r>
              <a:rPr dirty="0" sz="1150" spc="-10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dirty="0" sz="1150" spc="-10">
                <a:solidFill>
                  <a:srgbClr val="3D3D3D"/>
                </a:solidFill>
                <a:latin typeface="Cambria"/>
                <a:cs typeface="Cambria"/>
              </a:rPr>
              <a:t>адресою:</a:t>
            </a:r>
            <a:r>
              <a:rPr dirty="0" sz="1150" spc="45">
                <a:solidFill>
                  <a:srgbClr val="3D3D3D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414141"/>
                </a:solidFill>
                <a:latin typeface="Cambria"/>
                <a:cs typeface="Cambria"/>
              </a:rPr>
              <a:t>вел.</a:t>
            </a:r>
            <a:r>
              <a:rPr dirty="0" sz="1150" spc="55">
                <a:solidFill>
                  <a:srgbClr val="414141"/>
                </a:solidFill>
                <a:latin typeface="Cambria"/>
                <a:cs typeface="Cambria"/>
              </a:rPr>
              <a:t> </a:t>
            </a:r>
            <a:r>
              <a:rPr dirty="0" sz="1150" spc="-10" i="1">
                <a:solidFill>
                  <a:srgbClr val="3B3B3B"/>
                </a:solidFill>
                <a:latin typeface="Cambria"/>
                <a:cs typeface="Cambria"/>
              </a:rPr>
              <a:t>Преобраэ•сенська,</a:t>
            </a:r>
            <a:r>
              <a:rPr dirty="0" sz="1150" spc="65" i="1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dirty="0" sz="1150" spc="-25" i="1">
                <a:solidFill>
                  <a:srgbClr val="464646"/>
                </a:solidFill>
                <a:latin typeface="Cambria"/>
                <a:cs typeface="Cambria"/>
              </a:rPr>
              <a:t>2,</a:t>
            </a:r>
            <a:endParaRPr sz="1150">
              <a:latin typeface="Cambria"/>
              <a:cs typeface="Cambria"/>
            </a:endParaRPr>
          </a:p>
          <a:p>
            <a:pPr algn="just" marL="12700">
              <a:lnSpc>
                <a:spcPts val="1420"/>
              </a:lnSpc>
            </a:pPr>
            <a:r>
              <a:rPr dirty="0" sz="1200" i="1">
                <a:solidFill>
                  <a:srgbClr val="464646"/>
                </a:solidFill>
                <a:latin typeface="Cambria"/>
                <a:cs typeface="Cambria"/>
              </a:rPr>
              <a:t>м.</a:t>
            </a:r>
            <a:r>
              <a:rPr dirty="0" sz="1200" spc="40" i="1">
                <a:solidFill>
                  <a:srgbClr val="464646"/>
                </a:solidFill>
                <a:latin typeface="Cambria"/>
                <a:cs typeface="Cambria"/>
              </a:rPr>
              <a:t> </a:t>
            </a:r>
            <a:r>
              <a:rPr dirty="0" sz="1200" i="1">
                <a:solidFill>
                  <a:srgbClr val="3B3B3B"/>
                </a:solidFill>
                <a:latin typeface="Cambria"/>
                <a:cs typeface="Cambria"/>
              </a:rPr>
              <a:t>Кропивницьний,</a:t>
            </a:r>
            <a:r>
              <a:rPr dirty="0" sz="1200" spc="60" i="1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dirty="0" sz="1200" spc="-20" i="1">
                <a:solidFill>
                  <a:srgbClr val="414141"/>
                </a:solidFill>
                <a:latin typeface="Cambria"/>
                <a:cs typeface="Cambria"/>
              </a:rPr>
              <a:t>25006,</a:t>
            </a:r>
            <a:r>
              <a:rPr dirty="0" sz="1200" spc="15" i="1">
                <a:solidFill>
                  <a:srgbClr val="414141"/>
                </a:solidFill>
                <a:latin typeface="Cambria"/>
                <a:cs typeface="Cambria"/>
              </a:rPr>
              <a:t> </a:t>
            </a:r>
            <a:r>
              <a:rPr dirty="0" u="sng" sz="1200">
                <a:solidFill>
                  <a:srgbClr val="424242"/>
                </a:solidFill>
                <a:uFill>
                  <a:solidFill>
                    <a:srgbClr val="6B6B6B"/>
                  </a:solidFill>
                </a:uFill>
                <a:latin typeface="Cambria"/>
                <a:cs typeface="Cambria"/>
              </a:rPr>
              <a:t>з</a:t>
            </a:r>
            <a:r>
              <a:rPr dirty="0" u="sng" sz="1200" spc="20">
                <a:solidFill>
                  <a:srgbClr val="424242"/>
                </a:solidFill>
                <a:uFill>
                  <a:solidFill>
                    <a:srgbClr val="6B6B6B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200" spc="-10">
                <a:solidFill>
                  <a:srgbClr val="3B3B3B"/>
                </a:solidFill>
                <a:uFill>
                  <a:solidFill>
                    <a:srgbClr val="6B6B6B"/>
                  </a:solidFill>
                </a:uFill>
                <a:latin typeface="Cambria"/>
                <a:cs typeface="Cambria"/>
              </a:rPr>
              <a:t>додатками:</a:t>
            </a:r>
            <a:endParaRPr sz="1200">
              <a:latin typeface="Cambria"/>
              <a:cs typeface="Cambria"/>
            </a:endParaRPr>
          </a:p>
          <a:p>
            <a:pPr algn="just" marL="374015">
              <a:lnSpc>
                <a:spcPct val="100000"/>
              </a:lnSpc>
            </a:pPr>
            <a:r>
              <a:rPr dirty="0" sz="1150">
                <a:solidFill>
                  <a:srgbClr val="424242"/>
                </a:solidFill>
                <a:latin typeface="Cambria"/>
                <a:cs typeface="Cambria"/>
              </a:rPr>
              <a:t>а)</a:t>
            </a:r>
            <a:r>
              <a:rPr dirty="0" sz="1150" spc="-60">
                <a:solidFill>
                  <a:srgbClr val="424242"/>
                </a:solidFill>
                <a:latin typeface="Cambria"/>
                <a:cs typeface="Cambria"/>
              </a:rPr>
              <a:t> </a:t>
            </a:r>
            <a:r>
              <a:rPr dirty="0" u="sng" sz="1150" spc="-10">
                <a:solidFill>
                  <a:srgbClr val="444444"/>
                </a:solidFill>
                <a:uFill>
                  <a:solidFill>
                    <a:srgbClr val="6B6B6B"/>
                  </a:solidFill>
                </a:uFill>
                <a:latin typeface="Cambria"/>
                <a:cs typeface="Cambria"/>
              </a:rPr>
              <a:t>при</a:t>
            </a:r>
            <a:r>
              <a:rPr dirty="0" u="sng" sz="1150" spc="20">
                <a:solidFill>
                  <a:srgbClr val="444444"/>
                </a:solidFill>
                <a:uFill>
                  <a:solidFill>
                    <a:srgbClr val="6B6B6B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150" spc="-25">
                <a:solidFill>
                  <a:srgbClr val="414141"/>
                </a:solidFill>
                <a:uFill>
                  <a:solidFill>
                    <a:srgbClr val="6B6B6B"/>
                  </a:solidFill>
                </a:uFill>
                <a:latin typeface="Cambria"/>
                <a:cs typeface="Cambria"/>
              </a:rPr>
              <a:t>вміщенні</a:t>
            </a:r>
            <a:r>
              <a:rPr dirty="0" u="sng" sz="1150" spc="105">
                <a:solidFill>
                  <a:srgbClr val="414141"/>
                </a:solidFill>
                <a:uFill>
                  <a:solidFill>
                    <a:srgbClr val="6B6B6B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150">
                <a:solidFill>
                  <a:srgbClr val="464646"/>
                </a:solidFill>
                <a:uFill>
                  <a:solidFill>
                    <a:srgbClr val="6B6B6B"/>
                  </a:solidFill>
                </a:uFill>
                <a:latin typeface="Cambria"/>
                <a:cs typeface="Cambria"/>
              </a:rPr>
              <a:t>в</a:t>
            </a:r>
            <a:r>
              <a:rPr dirty="0" u="sng" sz="1150" spc="-10">
                <a:solidFill>
                  <a:srgbClr val="464646"/>
                </a:solidFill>
                <a:uFill>
                  <a:solidFill>
                    <a:srgbClr val="6B6B6B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150" spc="-45">
                <a:solidFill>
                  <a:srgbClr val="3D3D3D"/>
                </a:solidFill>
                <a:uFill>
                  <a:solidFill>
                    <a:srgbClr val="6B6B6B"/>
                  </a:solidFill>
                </a:uFill>
                <a:latin typeface="Cambria"/>
                <a:cs typeface="Cambria"/>
              </a:rPr>
              <a:t>карантин</a:t>
            </a:r>
            <a:r>
              <a:rPr dirty="0" sz="1150" spc="60">
                <a:solidFill>
                  <a:srgbClr val="3D3D3D"/>
                </a:solidFill>
                <a:latin typeface="Cambria"/>
                <a:cs typeface="Cambria"/>
              </a:rPr>
              <a:t> </a:t>
            </a:r>
            <a:r>
              <a:rPr dirty="0" sz="1150" spc="-40">
                <a:solidFill>
                  <a:srgbClr val="3F3F3F"/>
                </a:solidFill>
                <a:latin typeface="Cambria"/>
                <a:cs typeface="Cambria"/>
              </a:rPr>
              <a:t>додасться</a:t>
            </a:r>
            <a:r>
              <a:rPr dirty="0" sz="1150" spc="70">
                <a:solidFill>
                  <a:srgbClr val="3F3F3F"/>
                </a:solidFill>
                <a:latin typeface="Cambria"/>
                <a:cs typeface="Cambria"/>
              </a:rPr>
              <a:t> </a:t>
            </a:r>
            <a:r>
              <a:rPr dirty="0" sz="1150" spc="-10">
                <a:solidFill>
                  <a:srgbClr val="3B3B3B"/>
                </a:solidFill>
                <a:latin typeface="Cambria"/>
                <a:cs typeface="Cambria"/>
              </a:rPr>
              <a:t>копія</a:t>
            </a:r>
            <a:r>
              <a:rPr dirty="0" sz="1150" spc="15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dirty="0" sz="1150" spc="-30">
                <a:solidFill>
                  <a:srgbClr val="414141"/>
                </a:solidFill>
                <a:latin typeface="Cambria"/>
                <a:cs typeface="Cambria"/>
              </a:rPr>
              <a:t>прибуткової</a:t>
            </a:r>
            <a:r>
              <a:rPr dirty="0" sz="1150" spc="65">
                <a:solidFill>
                  <a:srgbClr val="414141"/>
                </a:solidFill>
                <a:latin typeface="Cambria"/>
                <a:cs typeface="Cambria"/>
              </a:rPr>
              <a:t> </a:t>
            </a:r>
            <a:r>
              <a:rPr dirty="0" sz="1150" spc="-10">
                <a:solidFill>
                  <a:srgbClr val="3D3D3D"/>
                </a:solidFill>
                <a:latin typeface="Cambria"/>
                <a:cs typeface="Cambria"/>
              </a:rPr>
              <a:t>накладної;</a:t>
            </a:r>
            <a:endParaRPr sz="1150">
              <a:latin typeface="Cambria"/>
              <a:cs typeface="Cambria"/>
            </a:endParaRPr>
          </a:p>
          <a:p>
            <a:pPr algn="just" marL="370840">
              <a:lnSpc>
                <a:spcPts val="1360"/>
              </a:lnSpc>
              <a:spcBef>
                <a:spcPts val="15"/>
              </a:spcBef>
            </a:pPr>
            <a:r>
              <a:rPr dirty="0" sz="1150">
                <a:solidFill>
                  <a:srgbClr val="464646"/>
                </a:solidFill>
                <a:latin typeface="Cambria"/>
                <a:cs typeface="Cambria"/>
              </a:rPr>
              <a:t>6)</a:t>
            </a:r>
            <a:r>
              <a:rPr dirty="0" sz="1150" spc="-50">
                <a:solidFill>
                  <a:srgbClr val="464646"/>
                </a:solidFill>
                <a:latin typeface="Cambria"/>
                <a:cs typeface="Cambria"/>
              </a:rPr>
              <a:t> </a:t>
            </a:r>
            <a:r>
              <a:rPr dirty="0" u="sng" sz="1150" spc="-10">
                <a:solidFill>
                  <a:srgbClr val="3F3F3F"/>
                </a:solidFill>
                <a:uFill>
                  <a:solidFill>
                    <a:srgbClr val="6B6B70"/>
                  </a:solidFill>
                </a:uFill>
                <a:latin typeface="Cambria"/>
                <a:cs typeface="Cambria"/>
              </a:rPr>
              <a:t>при</a:t>
            </a:r>
            <a:r>
              <a:rPr dirty="0" u="sng" sz="1150" spc="60">
                <a:solidFill>
                  <a:srgbClr val="3F3F3F"/>
                </a:solidFill>
                <a:uFill>
                  <a:solidFill>
                    <a:srgbClr val="6B6B70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150" spc="-35">
                <a:solidFill>
                  <a:srgbClr val="363636"/>
                </a:solidFill>
                <a:uFill>
                  <a:solidFill>
                    <a:srgbClr val="6B6B70"/>
                  </a:solidFill>
                </a:uFill>
                <a:latin typeface="Cambria"/>
                <a:cs typeface="Cambria"/>
              </a:rPr>
              <a:t>повепненні</a:t>
            </a:r>
            <a:r>
              <a:rPr dirty="0" u="sng" sz="1150" spc="120">
                <a:solidFill>
                  <a:srgbClr val="363636"/>
                </a:solidFill>
                <a:uFill>
                  <a:solidFill>
                    <a:srgbClr val="6B6B70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150" spc="-40">
                <a:solidFill>
                  <a:srgbClr val="363636"/>
                </a:solidFill>
                <a:uFill>
                  <a:solidFill>
                    <a:srgbClr val="6B6B70"/>
                  </a:solidFill>
                </a:uFill>
                <a:latin typeface="Cambria"/>
                <a:cs typeface="Cambria"/>
              </a:rPr>
              <a:t>постачальнику</a:t>
            </a:r>
            <a:r>
              <a:rPr dirty="0" u="sng" sz="1150" spc="-20">
                <a:solidFill>
                  <a:srgbClr val="363636"/>
                </a:solidFill>
                <a:uFill>
                  <a:solidFill>
                    <a:srgbClr val="6B6B70"/>
                  </a:solidFill>
                </a:uFill>
                <a:latin typeface="Cambria"/>
                <a:cs typeface="Cambria"/>
              </a:rPr>
              <a:t> </a:t>
            </a:r>
            <a:r>
              <a:rPr dirty="0" sz="1150" spc="-65">
                <a:solidFill>
                  <a:srgbClr val="363636"/>
                </a:solidFill>
                <a:latin typeface="Cambria"/>
                <a:cs typeface="Cambria"/>
              </a:rPr>
              <a:t> </a:t>
            </a:r>
            <a:r>
              <a:rPr dirty="0" sz="1150" spc="-35">
                <a:solidFill>
                  <a:srgbClr val="3F3F3F"/>
                </a:solidFill>
                <a:latin typeface="Cambria"/>
                <a:cs typeface="Cambria"/>
              </a:rPr>
              <a:t>додаються:</a:t>
            </a:r>
            <a:r>
              <a:rPr dirty="0" sz="1150" spc="100">
                <a:solidFill>
                  <a:srgbClr val="3F3F3F"/>
                </a:solidFill>
                <a:latin typeface="Cambria"/>
                <a:cs typeface="Cambria"/>
              </a:rPr>
              <a:t> </a:t>
            </a:r>
            <a:r>
              <a:rPr dirty="0" sz="1150" spc="-40">
                <a:solidFill>
                  <a:srgbClr val="414141"/>
                </a:solidFill>
                <a:latin typeface="Cambria"/>
                <a:cs typeface="Cambria"/>
              </a:rPr>
              <a:t>копіЯ</a:t>
            </a:r>
            <a:r>
              <a:rPr dirty="0" sz="1150" spc="20">
                <a:solidFill>
                  <a:srgbClr val="414141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3F3F3F"/>
                </a:solidFill>
                <a:latin typeface="Cambria"/>
                <a:cs typeface="Cambria"/>
              </a:rPr>
              <a:t>П</a:t>
            </a:r>
            <a:r>
              <a:rPr dirty="0" sz="1150" spc="229">
                <a:solidFill>
                  <a:srgbClr val="3F3F3F"/>
                </a:solidFill>
                <a:latin typeface="Cambria"/>
                <a:cs typeface="Cambria"/>
              </a:rPr>
              <a:t> </a:t>
            </a:r>
            <a:r>
              <a:rPr dirty="0" sz="1150" spc="-20">
                <a:solidFill>
                  <a:srgbClr val="3F3F3F"/>
                </a:solidFill>
                <a:latin typeface="Cambria"/>
                <a:cs typeface="Cambria"/>
              </a:rPr>
              <a:t>ибуткової</a:t>
            </a:r>
            <a:r>
              <a:rPr dirty="0" sz="1150" spc="45">
                <a:solidFill>
                  <a:srgbClr val="3F3F3F"/>
                </a:solidFill>
                <a:latin typeface="Cambria"/>
                <a:cs typeface="Cambria"/>
              </a:rPr>
              <a:t> </a:t>
            </a:r>
            <a:r>
              <a:rPr dirty="0" sz="1150" spc="-10">
                <a:solidFill>
                  <a:srgbClr val="3D3D3D"/>
                </a:solidFill>
                <a:latin typeface="Cambria"/>
                <a:cs typeface="Cambria"/>
              </a:rPr>
              <a:t>накладної;</a:t>
            </a:r>
            <a:endParaRPr sz="1150">
              <a:latin typeface="Cambria"/>
              <a:cs typeface="Cambria"/>
            </a:endParaRPr>
          </a:p>
          <a:p>
            <a:pPr algn="just" marL="3391535">
              <a:lnSpc>
                <a:spcPts val="1400"/>
              </a:lnSpc>
            </a:pPr>
            <a:r>
              <a:rPr dirty="0" sz="1200" spc="-35">
                <a:solidFill>
                  <a:srgbClr val="424242"/>
                </a:solidFill>
                <a:latin typeface="Cambria"/>
                <a:cs typeface="Cambria"/>
              </a:rPr>
              <a:t>копія</a:t>
            </a:r>
            <a:r>
              <a:rPr dirty="0" sz="1200" spc="-20">
                <a:solidFill>
                  <a:srgbClr val="424242"/>
                </a:solidFill>
                <a:latin typeface="Cambria"/>
                <a:cs typeface="Cambria"/>
              </a:rPr>
              <a:t> </a:t>
            </a:r>
            <a:r>
              <a:rPr dirty="0" sz="1200" spc="-60">
                <a:solidFill>
                  <a:srgbClr val="424242"/>
                </a:solidFill>
                <a:latin typeface="Cambria"/>
                <a:cs typeface="Cambria"/>
              </a:rPr>
              <a:t>накладної</a:t>
            </a:r>
            <a:r>
              <a:rPr dirty="0" sz="1200" spc="60">
                <a:solidFill>
                  <a:srgbClr val="424242"/>
                </a:solidFill>
                <a:latin typeface="Cambria"/>
                <a:cs typeface="Cambria"/>
              </a:rPr>
              <a:t> </a:t>
            </a:r>
            <a:r>
              <a:rPr dirty="0" sz="1200" spc="-50">
                <a:solidFill>
                  <a:srgbClr val="494949"/>
                </a:solidFill>
                <a:latin typeface="Cambria"/>
                <a:cs typeface="Cambria"/>
              </a:rPr>
              <a:t>на</a:t>
            </a:r>
            <a:r>
              <a:rPr dirty="0" sz="1200" spc="-15">
                <a:solidFill>
                  <a:srgbClr val="494949"/>
                </a:solidFill>
                <a:latin typeface="Cambria"/>
                <a:cs typeface="Cambria"/>
              </a:rPr>
              <a:t> </a:t>
            </a:r>
            <a:r>
              <a:rPr dirty="0" sz="1200" spc="-10">
                <a:solidFill>
                  <a:srgbClr val="444444"/>
                </a:solidFill>
                <a:latin typeface="Cambria"/>
                <a:cs typeface="Cambria"/>
              </a:rPr>
              <a:t>повернення.</a:t>
            </a:r>
            <a:endParaRPr sz="1200">
              <a:latin typeface="Cambria"/>
              <a:cs typeface="Cambria"/>
            </a:endParaRPr>
          </a:p>
          <a:p>
            <a:pPr algn="just" marL="372110">
              <a:lnSpc>
                <a:spcPts val="1355"/>
              </a:lnSpc>
            </a:pPr>
            <a:r>
              <a:rPr dirty="0" sz="1150">
                <a:solidFill>
                  <a:srgbClr val="484848"/>
                </a:solidFill>
                <a:latin typeface="Cambria"/>
                <a:cs typeface="Cambria"/>
              </a:rPr>
              <a:t>в)</a:t>
            </a:r>
            <a:r>
              <a:rPr dirty="0" sz="1150" spc="330">
                <a:solidFill>
                  <a:srgbClr val="484848"/>
                </a:solidFill>
                <a:latin typeface="Cambria"/>
                <a:cs typeface="Cambria"/>
              </a:rPr>
              <a:t> </a:t>
            </a:r>
            <a:r>
              <a:rPr dirty="0" u="sng" sz="1150">
                <a:solidFill>
                  <a:srgbClr val="494949"/>
                </a:solidFill>
                <a:uFill>
                  <a:solidFill>
                    <a:srgbClr val="6B6B6B"/>
                  </a:solidFill>
                </a:uFill>
                <a:latin typeface="Cambria"/>
                <a:cs typeface="Cambria"/>
              </a:rPr>
              <a:t>v</a:t>
            </a:r>
            <a:r>
              <a:rPr dirty="0" u="sng" sz="1150" spc="395">
                <a:solidFill>
                  <a:srgbClr val="494949"/>
                </a:solidFill>
                <a:uFill>
                  <a:solidFill>
                    <a:srgbClr val="6B6B6B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150">
                <a:solidFill>
                  <a:srgbClr val="3F3F3F"/>
                </a:solidFill>
                <a:uFill>
                  <a:solidFill>
                    <a:srgbClr val="6B6B6B"/>
                  </a:solidFill>
                </a:uFill>
                <a:latin typeface="Cambria"/>
                <a:cs typeface="Cambria"/>
              </a:rPr>
              <a:t>випадку</a:t>
            </a:r>
            <a:r>
              <a:rPr dirty="0" u="sng" sz="1150" spc="475">
                <a:solidFill>
                  <a:srgbClr val="3F3F3F"/>
                </a:solidFill>
                <a:uFill>
                  <a:solidFill>
                    <a:srgbClr val="6B6B6B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150">
                <a:solidFill>
                  <a:srgbClr val="363636"/>
                </a:solidFill>
                <a:uFill>
                  <a:solidFill>
                    <a:srgbClr val="6B6B6B"/>
                  </a:solidFill>
                </a:uFill>
                <a:latin typeface="Cambria"/>
                <a:cs typeface="Cambria"/>
              </a:rPr>
              <a:t>передачі</a:t>
            </a:r>
            <a:r>
              <a:rPr dirty="0" u="sng" sz="1150" spc="475">
                <a:solidFill>
                  <a:srgbClr val="363636"/>
                </a:solidFill>
                <a:uFill>
                  <a:solidFill>
                    <a:srgbClr val="6B6B6B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150">
                <a:solidFill>
                  <a:srgbClr val="414141"/>
                </a:solidFill>
                <a:uFill>
                  <a:solidFill>
                    <a:srgbClr val="6B6B6B"/>
                  </a:solidFill>
                </a:uFill>
                <a:latin typeface="Cambria"/>
                <a:cs typeface="Cambria"/>
              </a:rPr>
              <a:t>відходів</a:t>
            </a:r>
            <a:r>
              <a:rPr dirty="0" u="sng" sz="1150" spc="405">
                <a:solidFill>
                  <a:srgbClr val="414141"/>
                </a:solidFill>
                <a:uFill>
                  <a:solidFill>
                    <a:srgbClr val="6B6B6B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150" spc="-20">
                <a:solidFill>
                  <a:srgbClr val="3B3B3B"/>
                </a:solidFill>
                <a:uFill>
                  <a:solidFill>
                    <a:srgbClr val="6B6B6B"/>
                  </a:solidFill>
                </a:uFill>
                <a:latin typeface="Cambria"/>
                <a:cs typeface="Cambria"/>
              </a:rPr>
              <a:t>лікарського</a:t>
            </a:r>
            <a:r>
              <a:rPr dirty="0" u="sng" sz="1150" spc="455">
                <a:solidFill>
                  <a:srgbClr val="3B3B3B"/>
                </a:solidFill>
                <a:uFill>
                  <a:solidFill>
                    <a:srgbClr val="6B6B6B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150">
                <a:solidFill>
                  <a:srgbClr val="3F3F3F"/>
                </a:solidFill>
                <a:uFill>
                  <a:solidFill>
                    <a:srgbClr val="6B6B6B"/>
                  </a:solidFill>
                </a:uFill>
                <a:latin typeface="Cambria"/>
                <a:cs typeface="Cambria"/>
              </a:rPr>
              <a:t>засобу</a:t>
            </a:r>
            <a:r>
              <a:rPr dirty="0" u="sng" sz="1150" spc="450">
                <a:solidFill>
                  <a:srgbClr val="3F3F3F"/>
                </a:solidFill>
                <a:uFill>
                  <a:solidFill>
                    <a:srgbClr val="6B6B6B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150">
                <a:solidFill>
                  <a:srgbClr val="3F3F3F"/>
                </a:solidFill>
                <a:uFill>
                  <a:solidFill>
                    <a:srgbClr val="6B6B6B"/>
                  </a:solidFill>
                </a:uFill>
                <a:latin typeface="Cambria"/>
                <a:cs typeface="Cambria"/>
              </a:rPr>
              <a:t>на</a:t>
            </a:r>
            <a:r>
              <a:rPr dirty="0" u="sng" sz="1150" spc="400">
                <a:solidFill>
                  <a:srgbClr val="3F3F3F"/>
                </a:solidFill>
                <a:uFill>
                  <a:solidFill>
                    <a:srgbClr val="6B6B6B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150">
                <a:solidFill>
                  <a:srgbClr val="383838"/>
                </a:solidFill>
                <a:uFill>
                  <a:solidFill>
                    <a:srgbClr val="6B6B6B"/>
                  </a:solidFill>
                </a:uFill>
                <a:latin typeface="Cambria"/>
                <a:cs typeface="Cambria"/>
              </a:rPr>
              <a:t>утилізацію</a:t>
            </a:r>
            <a:r>
              <a:rPr dirty="0" u="sng" sz="1150" spc="440">
                <a:solidFill>
                  <a:srgbClr val="383838"/>
                </a:solidFill>
                <a:uFill>
                  <a:solidFill>
                    <a:srgbClr val="6B6B6B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150">
                <a:solidFill>
                  <a:srgbClr val="444444"/>
                </a:solidFill>
                <a:uFill>
                  <a:solidFill>
                    <a:srgbClr val="6B6B6B"/>
                  </a:solidFill>
                </a:uFill>
                <a:latin typeface="Cambria"/>
                <a:cs typeface="Cambria"/>
              </a:rPr>
              <a:t>a6o</a:t>
            </a:r>
            <a:r>
              <a:rPr dirty="0" u="sng" sz="1150" spc="375">
                <a:solidFill>
                  <a:srgbClr val="444444"/>
                </a:solidFill>
                <a:uFill>
                  <a:solidFill>
                    <a:srgbClr val="6B6B6B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150" spc="-10">
                <a:solidFill>
                  <a:srgbClr val="414141"/>
                </a:solidFill>
                <a:uFill>
                  <a:solidFill>
                    <a:srgbClr val="6B6B6B"/>
                  </a:solidFill>
                </a:uFill>
                <a:latin typeface="Cambria"/>
                <a:cs typeface="Cambria"/>
              </a:rPr>
              <a:t>знищення,</a:t>
            </a:r>
            <a:endParaRPr sz="1150">
              <a:latin typeface="Cambria"/>
              <a:cs typeface="Cambria"/>
            </a:endParaRPr>
          </a:p>
          <a:p>
            <a:pPr algn="just" marL="15875" marR="5715" indent="4445">
              <a:lnSpc>
                <a:spcPts val="1270"/>
              </a:lnSpc>
              <a:spcBef>
                <a:spcPts val="265"/>
              </a:spcBef>
            </a:pPr>
            <a:r>
              <a:rPr dirty="0" u="sng" baseline="4830" sz="1725" spc="-232">
                <a:solidFill>
                  <a:srgbClr val="484848"/>
                </a:solidFill>
                <a:uFill>
                  <a:solidFill>
                    <a:srgbClr val="606060"/>
                  </a:solidFill>
                </a:uFill>
                <a:latin typeface="Cambria"/>
                <a:cs typeface="Cambria"/>
              </a:rPr>
              <a:t>У</a:t>
            </a:r>
            <a:r>
              <a:rPr dirty="0" u="sng" baseline="4830" sz="1725" spc="44">
                <a:solidFill>
                  <a:srgbClr val="484848"/>
                </a:solidFill>
                <a:uFill>
                  <a:solidFill>
                    <a:srgbClr val="606060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150" spc="-25">
                <a:solidFill>
                  <a:srgbClr val="3A3A3A"/>
                </a:solidFill>
                <a:uFill>
                  <a:solidFill>
                    <a:srgbClr val="606060"/>
                  </a:solidFill>
                </a:uFill>
                <a:latin typeface="Cambria"/>
                <a:cs typeface="Cambria"/>
              </a:rPr>
              <a:t>п</a:t>
            </a:r>
            <a:r>
              <a:rPr dirty="0" u="sng" baseline="4830" sz="1725" spc="-37">
                <a:solidFill>
                  <a:srgbClr val="3A3A3A"/>
                </a:solidFill>
                <a:uFill>
                  <a:solidFill>
                    <a:srgbClr val="606060"/>
                  </a:solidFill>
                </a:uFill>
                <a:latin typeface="Cambria"/>
                <a:cs typeface="Cambria"/>
              </a:rPr>
              <a:t>вотижневий</a:t>
            </a:r>
            <a:r>
              <a:rPr dirty="0" u="sng" baseline="4830" sz="1725" spc="-22">
                <a:solidFill>
                  <a:srgbClr val="3A3A3A"/>
                </a:solidFill>
                <a:uFill>
                  <a:solidFill>
                    <a:srgbClr val="606060"/>
                  </a:solidFill>
                </a:uFill>
                <a:latin typeface="Cambria"/>
                <a:cs typeface="Cambria"/>
              </a:rPr>
              <a:t> </a:t>
            </a:r>
            <a:r>
              <a:rPr dirty="0" u="sng" baseline="4830" sz="1725" spc="67">
                <a:solidFill>
                  <a:srgbClr val="464646"/>
                </a:solidFill>
                <a:uFill>
                  <a:solidFill>
                    <a:srgbClr val="606060"/>
                  </a:solidFill>
                </a:uFill>
                <a:latin typeface="Cambria"/>
                <a:cs typeface="Cambria"/>
              </a:rPr>
              <a:t>cwoк</a:t>
            </a:r>
            <a:r>
              <a:rPr dirty="0" u="sng" baseline="4830" sz="1725" spc="247">
                <a:solidFill>
                  <a:srgbClr val="464646"/>
                </a:solidFill>
                <a:uFill>
                  <a:solidFill>
                    <a:srgbClr val="606060"/>
                  </a:solidFill>
                </a:uFill>
                <a:latin typeface="Cambria"/>
                <a:cs typeface="Cambria"/>
              </a:rPr>
              <a:t> </a:t>
            </a:r>
            <a:r>
              <a:rPr dirty="0" u="sng" baseline="4830" sz="1725" spc="-75">
                <a:solidFill>
                  <a:srgbClr val="343434"/>
                </a:solidFill>
                <a:uFill>
                  <a:solidFill>
                    <a:srgbClr val="606060"/>
                  </a:solidFill>
                </a:uFill>
                <a:latin typeface="Cambria"/>
                <a:cs typeface="Cambria"/>
              </a:rPr>
              <a:t>поінФормvвати</a:t>
            </a:r>
            <a:r>
              <a:rPr dirty="0" u="sng" baseline="4830" sz="1725" spc="-15">
                <a:solidFill>
                  <a:srgbClr val="343434"/>
                </a:solidFill>
                <a:uFill>
                  <a:solidFill>
                    <a:srgbClr val="606060"/>
                  </a:solidFill>
                </a:uFill>
                <a:latin typeface="Cambria"/>
                <a:cs typeface="Cambria"/>
              </a:rPr>
              <a:t> </a:t>
            </a:r>
            <a:r>
              <a:rPr dirty="0" baseline="4830" sz="1725" spc="480">
                <a:solidFill>
                  <a:srgbClr val="343434"/>
                </a:solidFill>
                <a:latin typeface="Cambria"/>
                <a:cs typeface="Cambria"/>
              </a:rPr>
              <a:t> </a:t>
            </a:r>
            <a:r>
              <a:rPr dirty="0" baseline="4830" sz="1725" spc="-37">
                <a:solidFill>
                  <a:srgbClr val="3D3D3D"/>
                </a:solidFill>
                <a:latin typeface="Cambria"/>
                <a:cs typeface="Cambria"/>
              </a:rPr>
              <a:t>Державну</a:t>
            </a:r>
            <a:r>
              <a:rPr dirty="0" baseline="4830" sz="1725" spc="254">
                <a:solidFill>
                  <a:srgbClr val="3D3D3D"/>
                </a:solidFill>
                <a:latin typeface="Cambria"/>
                <a:cs typeface="Cambria"/>
              </a:rPr>
              <a:t> </a:t>
            </a:r>
            <a:r>
              <a:rPr dirty="0" baseline="4830" sz="1725" spc="-7">
                <a:solidFill>
                  <a:srgbClr val="3D3D3D"/>
                </a:solidFill>
                <a:latin typeface="Cambria"/>
                <a:cs typeface="Cambria"/>
              </a:rPr>
              <a:t>служб</a:t>
            </a:r>
            <a:r>
              <a:rPr dirty="0" baseline="4830" sz="1725">
                <a:solidFill>
                  <a:srgbClr val="3D3D3D"/>
                </a:solidFill>
                <a:latin typeface="Cambria"/>
                <a:cs typeface="Cambria"/>
              </a:rPr>
              <a:t>у</a:t>
            </a:r>
            <a:r>
              <a:rPr dirty="0" baseline="4830" sz="1725" spc="240">
                <a:solidFill>
                  <a:srgbClr val="3D3D3D"/>
                </a:solidFill>
                <a:latin typeface="Cambria"/>
                <a:cs typeface="Cambria"/>
              </a:rPr>
              <a:t> </a:t>
            </a:r>
            <a:r>
              <a:rPr dirty="0" baseline="4830" sz="1725" spc="-37">
                <a:solidFill>
                  <a:srgbClr val="444444"/>
                </a:solidFill>
                <a:latin typeface="Cambria"/>
                <a:cs typeface="Cambria"/>
              </a:rPr>
              <a:t>з</a:t>
            </a:r>
            <a:r>
              <a:rPr dirty="0" baseline="4830" sz="1725" spc="577">
                <a:solidFill>
                  <a:srgbClr val="444444"/>
                </a:solidFill>
                <a:latin typeface="Cambria"/>
                <a:cs typeface="Cambria"/>
              </a:rPr>
              <a:t> </a:t>
            </a:r>
            <a:r>
              <a:rPr dirty="0" baseline="4830" sz="1725" spc="-52">
                <a:solidFill>
                  <a:srgbClr val="444444"/>
                </a:solidFill>
                <a:latin typeface="Cambria"/>
                <a:cs typeface="Cambria"/>
              </a:rPr>
              <a:t>лікарських</a:t>
            </a:r>
            <a:r>
              <a:rPr dirty="0" baseline="4830" sz="1725" spc="315">
                <a:solidFill>
                  <a:srgbClr val="444444"/>
                </a:solidFill>
                <a:latin typeface="Cambria"/>
                <a:cs typeface="Cambria"/>
              </a:rPr>
              <a:t> </a:t>
            </a:r>
            <a:r>
              <a:rPr dirty="0" baseline="4830" sz="1725" spc="-44">
                <a:solidFill>
                  <a:srgbClr val="424242"/>
                </a:solidFill>
                <a:latin typeface="Cambria"/>
                <a:cs typeface="Cambria"/>
              </a:rPr>
              <a:t>засобів</a:t>
            </a:r>
            <a:r>
              <a:rPr dirty="0" baseline="4830" sz="1725" spc="165">
                <a:solidFill>
                  <a:srgbClr val="424242"/>
                </a:solidFill>
                <a:latin typeface="Cambria"/>
                <a:cs typeface="Cambria"/>
              </a:rPr>
              <a:t> </a:t>
            </a:r>
            <a:r>
              <a:rPr dirty="0" baseline="4830" sz="1725" spc="-75">
                <a:solidFill>
                  <a:srgbClr val="484848"/>
                </a:solidFill>
                <a:latin typeface="Cambria"/>
                <a:cs typeface="Cambria"/>
              </a:rPr>
              <a:t>та</a:t>
            </a:r>
            <a:r>
              <a:rPr dirty="0" baseline="4830" sz="1725" spc="135">
                <a:solidFill>
                  <a:srgbClr val="484848"/>
                </a:solidFill>
                <a:latin typeface="Cambria"/>
                <a:cs typeface="Cambria"/>
              </a:rPr>
              <a:t> </a:t>
            </a:r>
            <a:r>
              <a:rPr dirty="0" baseline="4830" sz="1725" spc="-67">
                <a:solidFill>
                  <a:srgbClr val="414141"/>
                </a:solidFill>
                <a:latin typeface="Cambria"/>
                <a:cs typeface="Cambria"/>
              </a:rPr>
              <a:t>контролю</a:t>
            </a:r>
            <a:r>
              <a:rPr dirty="0" baseline="4830" sz="1725" spc="157">
                <a:solidFill>
                  <a:srgbClr val="414141"/>
                </a:solidFill>
                <a:latin typeface="Cambria"/>
                <a:cs typeface="Cambria"/>
              </a:rPr>
              <a:t> </a:t>
            </a:r>
            <a:r>
              <a:rPr dirty="0" baseline="4830" sz="1725" spc="-52">
                <a:solidFill>
                  <a:srgbClr val="484848"/>
                </a:solidFill>
                <a:latin typeface="Cambria"/>
                <a:cs typeface="Cambria"/>
              </a:rPr>
              <a:t>за</a:t>
            </a:r>
            <a:r>
              <a:rPr dirty="0" baseline="4830" sz="1725" spc="-30">
                <a:solidFill>
                  <a:srgbClr val="484848"/>
                </a:solidFill>
                <a:latin typeface="Cambria"/>
                <a:cs typeface="Cambria"/>
              </a:rPr>
              <a:t> </a:t>
            </a:r>
            <a:r>
              <a:rPr dirty="0" sz="1150" spc="-50">
                <a:solidFill>
                  <a:srgbClr val="3D3D3D"/>
                </a:solidFill>
                <a:latin typeface="Cambria"/>
                <a:cs typeface="Cambria"/>
              </a:rPr>
              <a:t>наркотиками</a:t>
            </a:r>
            <a:r>
              <a:rPr dirty="0" sz="1150" spc="125">
                <a:solidFill>
                  <a:srgbClr val="3D3D3D"/>
                </a:solidFill>
                <a:latin typeface="Cambria"/>
                <a:cs typeface="Cambria"/>
              </a:rPr>
              <a:t> </a:t>
            </a:r>
            <a:r>
              <a:rPr dirty="0" sz="1150" spc="-10">
                <a:solidFill>
                  <a:srgbClr val="464646"/>
                </a:solidFill>
                <a:latin typeface="Cambria"/>
                <a:cs typeface="Cambria"/>
              </a:rPr>
              <a:t>у</a:t>
            </a:r>
            <a:r>
              <a:rPr dirty="0" sz="1150" spc="25">
                <a:solidFill>
                  <a:srgbClr val="464646"/>
                </a:solidFill>
                <a:latin typeface="Cambria"/>
                <a:cs typeface="Cambria"/>
              </a:rPr>
              <a:t> </a:t>
            </a:r>
            <a:r>
              <a:rPr dirty="0" sz="1150" spc="-20">
                <a:solidFill>
                  <a:srgbClr val="3F3F3F"/>
                </a:solidFill>
                <a:latin typeface="Cambria"/>
                <a:cs typeface="Cambria"/>
              </a:rPr>
              <a:t>Кіровоградській</a:t>
            </a:r>
            <a:r>
              <a:rPr dirty="0" sz="1150" spc="-15">
                <a:solidFill>
                  <a:srgbClr val="3F3F3F"/>
                </a:solidFill>
                <a:latin typeface="Cambria"/>
                <a:cs typeface="Cambria"/>
              </a:rPr>
              <a:t> </a:t>
            </a:r>
            <a:r>
              <a:rPr dirty="0" sz="1150" spc="-35">
                <a:solidFill>
                  <a:srgbClr val="414141"/>
                </a:solidFill>
                <a:latin typeface="Cambria"/>
                <a:cs typeface="Cambria"/>
              </a:rPr>
              <a:t>області</a:t>
            </a:r>
            <a:r>
              <a:rPr dirty="0" sz="1150" spc="395">
                <a:solidFill>
                  <a:srgbClr val="414141"/>
                </a:solidFill>
                <a:latin typeface="Cambria"/>
                <a:cs typeface="Cambria"/>
              </a:rPr>
              <a:t> </a:t>
            </a:r>
            <a:r>
              <a:rPr dirty="0" sz="1150" spc="-50">
                <a:solidFill>
                  <a:srgbClr val="464646"/>
                </a:solidFill>
                <a:latin typeface="Cambria"/>
                <a:cs typeface="Cambria"/>
              </a:rPr>
              <a:t>та</a:t>
            </a:r>
            <a:r>
              <a:rPr dirty="0" sz="1150" spc="15">
                <a:solidFill>
                  <a:srgbClr val="464646"/>
                </a:solidFill>
                <a:latin typeface="Cambria"/>
                <a:cs typeface="Cambria"/>
              </a:rPr>
              <a:t> </a:t>
            </a:r>
            <a:r>
              <a:rPr dirty="0" sz="1150" spc="-45">
                <a:solidFill>
                  <a:srgbClr val="363636"/>
                </a:solidFill>
                <a:latin typeface="Cambria"/>
                <a:cs typeface="Cambria"/>
              </a:rPr>
              <a:t>надатн</a:t>
            </a:r>
            <a:r>
              <a:rPr dirty="0" sz="1150" spc="55">
                <a:solidFill>
                  <a:srgbClr val="363636"/>
                </a:solidFill>
                <a:latin typeface="Cambria"/>
                <a:cs typeface="Cambria"/>
              </a:rPr>
              <a:t> </a:t>
            </a:r>
            <a:r>
              <a:rPr dirty="0" sz="1150" spc="-15">
                <a:solidFill>
                  <a:srgbClr val="3D3D3D"/>
                </a:solidFill>
                <a:latin typeface="Cambria"/>
                <a:cs typeface="Cambria"/>
              </a:rPr>
              <a:t>копію</a:t>
            </a:r>
            <a:r>
              <a:rPr dirty="0" sz="1150" spc="20">
                <a:solidFill>
                  <a:srgbClr val="3D3D3D"/>
                </a:solidFill>
                <a:latin typeface="Cambria"/>
                <a:cs typeface="Cambria"/>
              </a:rPr>
              <a:t> </a:t>
            </a:r>
            <a:r>
              <a:rPr dirty="0" sz="1150" spc="-20">
                <a:solidFill>
                  <a:srgbClr val="424242"/>
                </a:solidFill>
                <a:latin typeface="Cambria"/>
                <a:cs typeface="Cambria"/>
              </a:rPr>
              <a:t>прибутхової</a:t>
            </a:r>
            <a:r>
              <a:rPr dirty="0" sz="1150" spc="120">
                <a:solidFill>
                  <a:srgbClr val="424242"/>
                </a:solidFill>
                <a:latin typeface="Cambria"/>
                <a:cs typeface="Cambria"/>
              </a:rPr>
              <a:t> </a:t>
            </a:r>
            <a:r>
              <a:rPr dirty="0" sz="1150" spc="-40">
                <a:solidFill>
                  <a:srgbClr val="3D3D3D"/>
                </a:solidFill>
                <a:latin typeface="Cambria"/>
                <a:cs typeface="Cambria"/>
              </a:rPr>
              <a:t>накладної.</a:t>
            </a:r>
            <a:endParaRPr sz="1150">
              <a:latin typeface="Cambria"/>
              <a:cs typeface="Cambria"/>
            </a:endParaRPr>
          </a:p>
          <a:p>
            <a:pPr algn="just" marL="17145" marR="5715" indent="353695">
              <a:lnSpc>
                <a:spcPct val="98200"/>
              </a:lnSpc>
              <a:spcBef>
                <a:spcPts val="15"/>
              </a:spcBef>
            </a:pPr>
            <a:r>
              <a:rPr dirty="0" sz="1150">
                <a:solidFill>
                  <a:srgbClr val="494949"/>
                </a:solidFill>
                <a:latin typeface="Cambria"/>
                <a:cs typeface="Cambria"/>
              </a:rPr>
              <a:t>При</a:t>
            </a:r>
            <a:r>
              <a:rPr dirty="0" sz="1150" spc="240">
                <a:solidFill>
                  <a:srgbClr val="494949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3D3D3D"/>
                </a:solidFill>
                <a:latin typeface="Cambria"/>
                <a:cs typeface="Cambria"/>
              </a:rPr>
              <a:t>наступних</a:t>
            </a:r>
            <a:r>
              <a:rPr dirty="0" sz="1150" spc="335">
                <a:solidFill>
                  <a:srgbClr val="3D3D3D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3F3F3F"/>
                </a:solidFill>
                <a:latin typeface="Cambria"/>
                <a:cs typeface="Cambria"/>
              </a:rPr>
              <a:t>поставках</a:t>
            </a:r>
            <a:r>
              <a:rPr dirty="0" sz="1150" spc="310">
                <a:solidFill>
                  <a:srgbClr val="3F3F3F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3B3B3B"/>
                </a:solidFill>
                <a:latin typeface="Cambria"/>
                <a:cs typeface="Cambria"/>
              </a:rPr>
              <a:t>лікарських</a:t>
            </a:r>
            <a:r>
              <a:rPr dirty="0" sz="1150" spc="295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333333"/>
                </a:solidFill>
                <a:latin typeface="Cambria"/>
                <a:cs typeface="Cambria"/>
              </a:rPr>
              <a:t>засобів,</a:t>
            </a:r>
            <a:r>
              <a:rPr dirty="0" sz="1150" spc="285">
                <a:solidFill>
                  <a:srgbClr val="333333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3D3D3D"/>
                </a:solidFill>
                <a:latin typeface="Cambria"/>
                <a:cs typeface="Cambria"/>
              </a:rPr>
              <a:t>вказаиих</a:t>
            </a:r>
            <a:r>
              <a:rPr dirty="0" sz="1150" spc="315">
                <a:solidFill>
                  <a:srgbClr val="3D3D3D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3F3F3F"/>
                </a:solidFill>
                <a:latin typeface="Cambria"/>
                <a:cs typeface="Cambria"/>
              </a:rPr>
              <a:t>у</a:t>
            </a:r>
            <a:r>
              <a:rPr dirty="0" sz="1150" spc="250">
                <a:solidFill>
                  <a:srgbClr val="3F3F3F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3D3D3D"/>
                </a:solidFill>
                <a:latin typeface="Cambria"/>
                <a:cs typeface="Cambria"/>
              </a:rPr>
              <a:t>розпорядженнях,</a:t>
            </a:r>
            <a:r>
              <a:rPr dirty="0" sz="1150" spc="245">
                <a:solidFill>
                  <a:srgbClr val="3D3D3D"/>
                </a:solidFill>
                <a:latin typeface="Cambria"/>
                <a:cs typeface="Cambria"/>
              </a:rPr>
              <a:t> </a:t>
            </a:r>
            <a:r>
              <a:rPr dirty="0" sz="1150" spc="-10">
                <a:solidFill>
                  <a:srgbClr val="444444"/>
                </a:solidFill>
                <a:latin typeface="Cambria"/>
                <a:cs typeface="Cambria"/>
              </a:rPr>
              <a:t>суб'скт </a:t>
            </a:r>
            <a:r>
              <a:rPr dirty="0" sz="1150">
                <a:solidFill>
                  <a:srgbClr val="3F3F3F"/>
                </a:solidFill>
                <a:latin typeface="Cambria"/>
                <a:cs typeface="Cambria"/>
              </a:rPr>
              <a:t>господарювання</a:t>
            </a:r>
            <a:r>
              <a:rPr dirty="0" sz="1150" spc="125">
                <a:solidFill>
                  <a:srgbClr val="3F3F3F"/>
                </a:solidFill>
                <a:latin typeface="Cambria"/>
                <a:cs typeface="Cambria"/>
              </a:rPr>
              <a:t>  </a:t>
            </a:r>
            <a:r>
              <a:rPr dirty="0" sz="1150">
                <a:solidFill>
                  <a:srgbClr val="343434"/>
                </a:solidFill>
                <a:latin typeface="Cambria"/>
                <a:cs typeface="Cambria"/>
              </a:rPr>
              <a:t>повинен</a:t>
            </a:r>
            <a:r>
              <a:rPr dirty="0" sz="1150" spc="145">
                <a:solidFill>
                  <a:srgbClr val="343434"/>
                </a:solidFill>
                <a:latin typeface="Cambria"/>
                <a:cs typeface="Cambria"/>
              </a:rPr>
              <a:t>  </a:t>
            </a:r>
            <a:r>
              <a:rPr dirty="0" sz="1150">
                <a:solidFill>
                  <a:srgbClr val="424242"/>
                </a:solidFill>
                <a:latin typeface="Cambria"/>
                <a:cs typeface="Cambria"/>
              </a:rPr>
              <a:t>вжити</a:t>
            </a:r>
            <a:r>
              <a:rPr dirty="0" sz="1150" spc="125">
                <a:solidFill>
                  <a:srgbClr val="424242"/>
                </a:solidFill>
                <a:latin typeface="Cambria"/>
                <a:cs typeface="Cambria"/>
              </a:rPr>
              <a:t>  </a:t>
            </a:r>
            <a:r>
              <a:rPr dirty="0" sz="1150">
                <a:solidFill>
                  <a:srgbClr val="3A3A3A"/>
                </a:solidFill>
                <a:latin typeface="Cambria"/>
                <a:cs typeface="Cambria"/>
              </a:rPr>
              <a:t>заходів</a:t>
            </a:r>
            <a:r>
              <a:rPr dirty="0" sz="1150" spc="130">
                <a:solidFill>
                  <a:srgbClr val="3A3A3A"/>
                </a:solidFill>
                <a:latin typeface="Cambria"/>
                <a:cs typeface="Cambria"/>
              </a:rPr>
              <a:t>  </a:t>
            </a:r>
            <a:r>
              <a:rPr dirty="0" sz="1150">
                <a:solidFill>
                  <a:srgbClr val="494949"/>
                </a:solidFill>
                <a:latin typeface="Cambria"/>
                <a:cs typeface="Cambria"/>
              </a:rPr>
              <a:t>щодо</a:t>
            </a:r>
            <a:r>
              <a:rPr dirty="0" sz="1150" spc="465">
                <a:solidFill>
                  <a:srgbClr val="494949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3D3D3D"/>
                </a:solidFill>
                <a:latin typeface="Cambria"/>
                <a:cs typeface="Cambria"/>
              </a:rPr>
              <a:t>запобігання</a:t>
            </a:r>
            <a:r>
              <a:rPr dirty="0" sz="1150" spc="140">
                <a:solidFill>
                  <a:srgbClr val="3D3D3D"/>
                </a:solidFill>
                <a:latin typeface="Cambria"/>
                <a:cs typeface="Cambria"/>
              </a:rPr>
              <a:t>  </a:t>
            </a:r>
            <a:r>
              <a:rPr dirty="0" sz="1150">
                <a:solidFill>
                  <a:srgbClr val="383838"/>
                </a:solidFill>
                <a:latin typeface="Cambria"/>
                <a:cs typeface="Cambria"/>
              </a:rPr>
              <a:t>придбання,</a:t>
            </a:r>
            <a:r>
              <a:rPr dirty="0" sz="1150" spc="480">
                <a:solidFill>
                  <a:srgbClr val="383838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424242"/>
                </a:solidFill>
                <a:latin typeface="Cambria"/>
                <a:cs typeface="Cambria"/>
              </a:rPr>
              <a:t>реалізацїі</a:t>
            </a:r>
            <a:r>
              <a:rPr dirty="0" sz="1150" spc="470">
                <a:solidFill>
                  <a:srgbClr val="424242"/>
                </a:solidFill>
                <a:latin typeface="Cambria"/>
                <a:cs typeface="Cambria"/>
              </a:rPr>
              <a:t> </a:t>
            </a:r>
            <a:r>
              <a:rPr dirty="0" sz="1150" spc="-25">
                <a:solidFill>
                  <a:srgbClr val="4D4D4D"/>
                </a:solidFill>
                <a:latin typeface="Cambria"/>
                <a:cs typeface="Cambria"/>
              </a:rPr>
              <a:t>та </a:t>
            </a:r>
            <a:r>
              <a:rPr dirty="0" sz="1200" spc="-65">
                <a:solidFill>
                  <a:srgbClr val="3F3F3F"/>
                </a:solidFill>
                <a:latin typeface="Cambria"/>
                <a:cs typeface="Cambria"/>
              </a:rPr>
              <a:t>застосування</a:t>
            </a:r>
            <a:r>
              <a:rPr dirty="0" sz="1200" spc="105">
                <a:solidFill>
                  <a:srgbClr val="3F3F3F"/>
                </a:solidFill>
                <a:latin typeface="Cambria"/>
                <a:cs typeface="Cambria"/>
              </a:rPr>
              <a:t> </a:t>
            </a:r>
            <a:r>
              <a:rPr dirty="0" sz="1200" spc="-55">
                <a:solidFill>
                  <a:srgbClr val="3A3A3A"/>
                </a:solidFill>
                <a:latin typeface="Cambria"/>
                <a:cs typeface="Cambria"/>
              </a:rPr>
              <a:t>лікарських</a:t>
            </a:r>
            <a:r>
              <a:rPr dirty="0" sz="1200" spc="100">
                <a:solidFill>
                  <a:srgbClr val="3A3A3A"/>
                </a:solidFill>
                <a:latin typeface="Cambria"/>
                <a:cs typeface="Cambria"/>
              </a:rPr>
              <a:t> </a:t>
            </a:r>
            <a:r>
              <a:rPr dirty="0" sz="1200" spc="-35">
                <a:solidFill>
                  <a:srgbClr val="414141"/>
                </a:solidFill>
                <a:latin typeface="Cambria"/>
                <a:cs typeface="Cambria"/>
              </a:rPr>
              <a:t>засобів,</a:t>
            </a:r>
            <a:r>
              <a:rPr dirty="0" sz="1200" spc="15">
                <a:solidFill>
                  <a:srgbClr val="414141"/>
                </a:solidFill>
                <a:latin typeface="Cambria"/>
                <a:cs typeface="Cambria"/>
              </a:rPr>
              <a:t> </a:t>
            </a:r>
            <a:r>
              <a:rPr dirty="0" sz="1200" spc="-65">
                <a:solidFill>
                  <a:srgbClr val="3D3D3D"/>
                </a:solidFill>
                <a:latin typeface="Cambria"/>
                <a:cs typeface="Cambria"/>
              </a:rPr>
              <a:t>зазначених</a:t>
            </a:r>
            <a:r>
              <a:rPr dirty="0" sz="1200" spc="85">
                <a:solidFill>
                  <a:srgbClr val="3D3D3D"/>
                </a:solidFill>
                <a:latin typeface="Cambria"/>
                <a:cs typeface="Cambria"/>
              </a:rPr>
              <a:t> </a:t>
            </a:r>
            <a:r>
              <a:rPr dirty="0" sz="1200">
                <a:solidFill>
                  <a:srgbClr val="464646"/>
                </a:solidFill>
                <a:latin typeface="Cambria"/>
                <a:cs typeface="Cambria"/>
              </a:rPr>
              <a:t>у</a:t>
            </a:r>
            <a:r>
              <a:rPr dirty="0" sz="1200" spc="25">
                <a:solidFill>
                  <a:srgbClr val="464646"/>
                </a:solidFill>
                <a:latin typeface="Cambria"/>
                <a:cs typeface="Cambria"/>
              </a:rPr>
              <a:t> </a:t>
            </a:r>
            <a:r>
              <a:rPr dirty="0" sz="1200" spc="-10">
                <a:solidFill>
                  <a:srgbClr val="414141"/>
                </a:solidFill>
                <a:latin typeface="Cambria"/>
                <a:cs typeface="Cambria"/>
              </a:rPr>
              <a:t>розпорядженнях.</a:t>
            </a:r>
            <a:endParaRPr sz="1200">
              <a:latin typeface="Cambria"/>
              <a:cs typeface="Cambria"/>
            </a:endParaRPr>
          </a:p>
          <a:p>
            <a:pPr algn="just" marL="17780" marR="19050" indent="362585">
              <a:lnSpc>
                <a:spcPts val="1340"/>
              </a:lnSpc>
              <a:spcBef>
                <a:spcPts val="55"/>
              </a:spcBef>
            </a:pPr>
            <a:r>
              <a:rPr dirty="0" u="sng" sz="1150">
                <a:solidFill>
                  <a:srgbClr val="494949"/>
                </a:solidFill>
                <a:uFill>
                  <a:solidFill>
                    <a:srgbClr val="57575B"/>
                  </a:solidFill>
                </a:uFill>
                <a:latin typeface="Cambria"/>
                <a:cs typeface="Cambria"/>
              </a:rPr>
              <a:t>У</a:t>
            </a:r>
            <a:r>
              <a:rPr dirty="0" u="sng" sz="1150" spc="405">
                <a:solidFill>
                  <a:srgbClr val="494949"/>
                </a:solidFill>
                <a:uFill>
                  <a:solidFill>
                    <a:srgbClr val="57575B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150">
                <a:solidFill>
                  <a:srgbClr val="424242"/>
                </a:solidFill>
                <a:uFill>
                  <a:solidFill>
                    <a:srgbClr val="57575B"/>
                  </a:solidFill>
                </a:uFill>
                <a:latin typeface="Cambria"/>
                <a:cs typeface="Cambria"/>
              </a:rPr>
              <a:t>внпадкv</a:t>
            </a:r>
            <a:r>
              <a:rPr dirty="0" u="sng" sz="1150" spc="380">
                <a:solidFill>
                  <a:srgbClr val="424242"/>
                </a:solidFill>
                <a:uFill>
                  <a:solidFill>
                    <a:srgbClr val="57575B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150">
                <a:solidFill>
                  <a:srgbClr val="3F3F3F"/>
                </a:solidFill>
                <a:uFill>
                  <a:solidFill>
                    <a:srgbClr val="57575B"/>
                  </a:solidFill>
                </a:uFill>
                <a:latin typeface="Cambria"/>
                <a:cs typeface="Cambria"/>
              </a:rPr>
              <a:t>відеутності</a:t>
            </a:r>
            <a:r>
              <a:rPr dirty="0" sz="1150" spc="330">
                <a:solidFill>
                  <a:srgbClr val="3F3F3F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3B3B3B"/>
                </a:solidFill>
                <a:latin typeface="Cambria"/>
                <a:cs typeface="Cambria"/>
              </a:rPr>
              <a:t>лікарських</a:t>
            </a:r>
            <a:r>
              <a:rPr dirty="0" sz="1150" spc="370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424242"/>
                </a:solidFill>
                <a:latin typeface="Cambria"/>
                <a:cs typeface="Cambria"/>
              </a:rPr>
              <a:t>засобів,</a:t>
            </a:r>
            <a:r>
              <a:rPr dirty="0" sz="1150" spc="300">
                <a:solidFill>
                  <a:srgbClr val="424242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464646"/>
                </a:solidFill>
                <a:latin typeface="Cambria"/>
                <a:cs typeface="Cambria"/>
              </a:rPr>
              <a:t>вказаних</a:t>
            </a:r>
            <a:r>
              <a:rPr dirty="0" sz="1150" spc="395">
                <a:solidFill>
                  <a:srgbClr val="464646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3D3D3D"/>
                </a:solidFill>
                <a:latin typeface="Cambria"/>
                <a:cs typeface="Cambria"/>
              </a:rPr>
              <a:t>у</a:t>
            </a:r>
            <a:r>
              <a:rPr dirty="0" sz="1150" spc="280">
                <a:solidFill>
                  <a:srgbClr val="3D3D3D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424242"/>
                </a:solidFill>
                <a:latin typeface="Cambria"/>
                <a:cs typeface="Cambria"/>
              </a:rPr>
              <a:t>розпорядженнях</a:t>
            </a:r>
            <a:r>
              <a:rPr dirty="0" sz="1150" spc="335">
                <a:solidFill>
                  <a:srgbClr val="424242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3B3B3B"/>
                </a:solidFill>
                <a:latin typeface="Cambria"/>
                <a:cs typeface="Cambria"/>
              </a:rPr>
              <a:t>чи</a:t>
            </a:r>
            <a:r>
              <a:rPr dirty="0" sz="1150" spc="245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dirty="0" sz="1150" spc="-10">
                <a:solidFill>
                  <a:srgbClr val="4D4D4D"/>
                </a:solidFill>
                <a:latin typeface="Cambria"/>
                <a:cs typeface="Cambria"/>
              </a:rPr>
              <a:t>листах </a:t>
            </a:r>
            <a:r>
              <a:rPr dirty="0" sz="1150" spc="-10">
                <a:solidFill>
                  <a:srgbClr val="414141"/>
                </a:solidFill>
                <a:latin typeface="Cambria"/>
                <a:cs typeface="Cambria"/>
              </a:rPr>
              <a:t>Держлікслужби,</a:t>
            </a:r>
            <a:r>
              <a:rPr dirty="0" sz="1150" spc="35">
                <a:solidFill>
                  <a:srgbClr val="414141"/>
                </a:solidFill>
                <a:latin typeface="Cambria"/>
                <a:cs typeface="Cambria"/>
              </a:rPr>
              <a:t> </a:t>
            </a:r>
            <a:r>
              <a:rPr dirty="0" u="heavy" sz="1150">
                <a:solidFill>
                  <a:srgbClr val="3F3F3F"/>
                </a:solidFill>
                <a:uFill>
                  <a:solidFill>
                    <a:srgbClr val="545454"/>
                  </a:solidFill>
                </a:uFill>
                <a:latin typeface="Cambria"/>
                <a:cs typeface="Cambria"/>
              </a:rPr>
              <a:t>відповіді</a:t>
            </a:r>
            <a:r>
              <a:rPr dirty="0" u="heavy" sz="1150" spc="170">
                <a:solidFill>
                  <a:srgbClr val="3F3F3F"/>
                </a:solidFill>
                <a:uFill>
                  <a:solidFill>
                    <a:srgbClr val="545454"/>
                  </a:solidFill>
                </a:uFill>
                <a:latin typeface="Cambria"/>
                <a:cs typeface="Cambria"/>
              </a:rPr>
              <a:t> </a:t>
            </a:r>
            <a:r>
              <a:rPr dirty="0" u="heavy" sz="1150">
                <a:solidFill>
                  <a:srgbClr val="464646"/>
                </a:solidFill>
                <a:uFill>
                  <a:solidFill>
                    <a:srgbClr val="545454"/>
                  </a:solidFill>
                </a:uFill>
                <a:latin typeface="Cambria"/>
                <a:cs typeface="Cambria"/>
              </a:rPr>
              <a:t>в</a:t>
            </a:r>
            <a:r>
              <a:rPr dirty="0" u="heavy" sz="1150" spc="45">
                <a:solidFill>
                  <a:srgbClr val="464646"/>
                </a:solidFill>
                <a:uFill>
                  <a:solidFill>
                    <a:srgbClr val="545454"/>
                  </a:solidFill>
                </a:uFill>
                <a:latin typeface="Cambria"/>
                <a:cs typeface="Cambria"/>
              </a:rPr>
              <a:t> </a:t>
            </a:r>
            <a:r>
              <a:rPr dirty="0" u="heavy" sz="1150">
                <a:solidFill>
                  <a:srgbClr val="3A3A3A"/>
                </a:solidFill>
                <a:uFill>
                  <a:solidFill>
                    <a:srgbClr val="545454"/>
                  </a:solidFill>
                </a:uFill>
                <a:latin typeface="Cambria"/>
                <a:cs typeface="Cambria"/>
              </a:rPr>
              <a:t>письмовомv</a:t>
            </a:r>
            <a:r>
              <a:rPr dirty="0" u="heavy" sz="1150" spc="15">
                <a:solidFill>
                  <a:srgbClr val="3A3A3A"/>
                </a:solidFill>
                <a:uFill>
                  <a:solidFill>
                    <a:srgbClr val="545454"/>
                  </a:solidFill>
                </a:uFill>
                <a:latin typeface="Cambria"/>
                <a:cs typeface="Cambria"/>
              </a:rPr>
              <a:t> </a:t>
            </a:r>
            <a:r>
              <a:rPr dirty="0" sz="1150" spc="-55">
                <a:solidFill>
                  <a:srgbClr val="3A3A3A"/>
                </a:solidFill>
                <a:latin typeface="Cambria"/>
                <a:cs typeface="Cambria"/>
              </a:rPr>
              <a:t> </a:t>
            </a:r>
            <a:r>
              <a:rPr dirty="0" sz="1150" spc="-35">
                <a:solidFill>
                  <a:srgbClr val="3D3D3D"/>
                </a:solidFill>
                <a:latin typeface="Cambria"/>
                <a:cs typeface="Cambria"/>
              </a:rPr>
              <a:t>вигляді</a:t>
            </a:r>
            <a:r>
              <a:rPr dirty="0" sz="1150" spc="180">
                <a:solidFill>
                  <a:srgbClr val="3D3D3D"/>
                </a:solidFill>
                <a:latin typeface="Cambria"/>
                <a:cs typeface="Cambria"/>
              </a:rPr>
              <a:t> </a:t>
            </a:r>
            <a:r>
              <a:rPr dirty="0" u="heavy" sz="1150">
                <a:solidFill>
                  <a:srgbClr val="3F3F3F"/>
                </a:solidFill>
                <a:uFill>
                  <a:solidFill>
                    <a:srgbClr val="545454"/>
                  </a:solidFill>
                </a:uFill>
                <a:latin typeface="Cambria"/>
                <a:cs typeface="Cambria"/>
              </a:rPr>
              <a:t>надавать</a:t>
            </a:r>
            <a:r>
              <a:rPr dirty="0" u="heavy" sz="1150" spc="155">
                <a:solidFill>
                  <a:srgbClr val="3F3F3F"/>
                </a:solidFill>
                <a:uFill>
                  <a:solidFill>
                    <a:srgbClr val="545454"/>
                  </a:solidFill>
                </a:uFill>
                <a:latin typeface="Cambria"/>
                <a:cs typeface="Cambria"/>
              </a:rPr>
              <a:t> </a:t>
            </a:r>
            <a:r>
              <a:rPr dirty="0" u="heavy" sz="1150">
                <a:solidFill>
                  <a:srgbClr val="424242"/>
                </a:solidFill>
                <a:uFill>
                  <a:solidFill>
                    <a:srgbClr val="545454"/>
                  </a:solidFill>
                </a:uFill>
                <a:latin typeface="Cambria"/>
                <a:cs typeface="Cambria"/>
              </a:rPr>
              <a:t>не</a:t>
            </a:r>
            <a:r>
              <a:rPr dirty="0" u="heavy" sz="1150" spc="40">
                <a:solidFill>
                  <a:srgbClr val="424242"/>
                </a:solidFill>
                <a:uFill>
                  <a:solidFill>
                    <a:srgbClr val="545454"/>
                  </a:solidFill>
                </a:uFill>
                <a:latin typeface="Cambria"/>
                <a:cs typeface="Cambria"/>
              </a:rPr>
              <a:t> </a:t>
            </a:r>
            <a:r>
              <a:rPr dirty="0" u="heavy" sz="1150" spc="-10">
                <a:solidFill>
                  <a:srgbClr val="343434"/>
                </a:solidFill>
                <a:uFill>
                  <a:solidFill>
                    <a:srgbClr val="545454"/>
                  </a:solidFill>
                </a:uFill>
                <a:latin typeface="Cambria"/>
                <a:cs typeface="Cambria"/>
              </a:rPr>
              <a:t>потрібно.</a:t>
            </a:r>
            <a:endParaRPr sz="1150">
              <a:latin typeface="Cambria"/>
              <a:cs typeface="Cambria"/>
            </a:endParaRPr>
          </a:p>
          <a:p>
            <a:pPr algn="just" marL="18415" marR="5715" indent="354965">
              <a:lnSpc>
                <a:spcPct val="97500"/>
              </a:lnSpc>
              <a:spcBef>
                <a:spcPts val="10"/>
              </a:spcBef>
            </a:pPr>
            <a:r>
              <a:rPr dirty="0" sz="1200">
                <a:solidFill>
                  <a:srgbClr val="3D3D3D"/>
                </a:solidFill>
                <a:latin typeface="Cambria"/>
                <a:cs typeface="Cambria"/>
              </a:rPr>
              <a:t>Одночасно</a:t>
            </a:r>
            <a:r>
              <a:rPr dirty="0" sz="1200" spc="260">
                <a:solidFill>
                  <a:srgbClr val="3D3D3D"/>
                </a:solidFill>
                <a:latin typeface="Cambria"/>
                <a:cs typeface="Cambria"/>
              </a:rPr>
              <a:t> </a:t>
            </a:r>
            <a:r>
              <a:rPr dirty="0" sz="1200">
                <a:solidFill>
                  <a:srgbClr val="3F3F3F"/>
                </a:solidFill>
                <a:latin typeface="Cambria"/>
                <a:cs typeface="Cambria"/>
              </a:rPr>
              <a:t>нагадусмо,</a:t>
            </a:r>
            <a:r>
              <a:rPr dirty="0" sz="1200" spc="245">
                <a:solidFill>
                  <a:srgbClr val="3F3F3F"/>
                </a:solidFill>
                <a:latin typeface="Cambria"/>
                <a:cs typeface="Cambria"/>
              </a:rPr>
              <a:t> </a:t>
            </a:r>
            <a:r>
              <a:rPr dirty="0" sz="1200">
                <a:solidFill>
                  <a:srgbClr val="3F3F3F"/>
                </a:solidFill>
                <a:latin typeface="Cambria"/>
                <a:cs typeface="Cambria"/>
              </a:rPr>
              <a:t>що</a:t>
            </a:r>
            <a:r>
              <a:rPr dirty="0" sz="1200" spc="195">
                <a:solidFill>
                  <a:srgbClr val="3F3F3F"/>
                </a:solidFill>
                <a:latin typeface="Cambria"/>
                <a:cs typeface="Cambria"/>
              </a:rPr>
              <a:t> </a:t>
            </a:r>
            <a:r>
              <a:rPr dirty="0" sz="1200">
                <a:solidFill>
                  <a:srgbClr val="383838"/>
                </a:solidFill>
                <a:latin typeface="Cambria"/>
                <a:cs typeface="Cambria"/>
              </a:rPr>
              <a:t>з</a:t>
            </a:r>
            <a:r>
              <a:rPr dirty="0" sz="1200" spc="185">
                <a:solidFill>
                  <a:srgbClr val="383838"/>
                </a:solidFill>
                <a:latin typeface="Cambria"/>
                <a:cs typeface="Cambria"/>
              </a:rPr>
              <a:t> </a:t>
            </a:r>
            <a:r>
              <a:rPr dirty="0" sz="1200" spc="-40">
                <a:solidFill>
                  <a:srgbClr val="3D3D3D"/>
                </a:solidFill>
                <a:latin typeface="Cambria"/>
                <a:cs typeface="Cambria"/>
              </a:rPr>
              <a:t>розпорядженнями</a:t>
            </a:r>
            <a:r>
              <a:rPr dirty="0" sz="1200" spc="180">
                <a:solidFill>
                  <a:srgbClr val="3D3D3D"/>
                </a:solidFill>
                <a:latin typeface="Cambria"/>
                <a:cs typeface="Cambria"/>
              </a:rPr>
              <a:t> </a:t>
            </a:r>
            <a:r>
              <a:rPr dirty="0" sz="1200">
                <a:solidFill>
                  <a:srgbClr val="444444"/>
                </a:solidFill>
                <a:latin typeface="Cambria"/>
                <a:cs typeface="Cambria"/>
              </a:rPr>
              <a:t>та</a:t>
            </a:r>
            <a:r>
              <a:rPr dirty="0" sz="1200" spc="180">
                <a:solidFill>
                  <a:srgbClr val="444444"/>
                </a:solidFill>
                <a:latin typeface="Cambria"/>
                <a:cs typeface="Cambria"/>
              </a:rPr>
              <a:t> </a:t>
            </a:r>
            <a:r>
              <a:rPr dirty="0" sz="1200">
                <a:solidFill>
                  <a:srgbClr val="3A3A3A"/>
                </a:solidFill>
                <a:latin typeface="Cambria"/>
                <a:cs typeface="Cambria"/>
              </a:rPr>
              <a:t>листами</a:t>
            </a:r>
            <a:r>
              <a:rPr dirty="0" sz="1200" spc="235">
                <a:solidFill>
                  <a:srgbClr val="3A3A3A"/>
                </a:solidFill>
                <a:latin typeface="Cambria"/>
                <a:cs typeface="Cambria"/>
              </a:rPr>
              <a:t> </a:t>
            </a:r>
            <a:r>
              <a:rPr dirty="0" sz="1200" spc="-35">
                <a:solidFill>
                  <a:srgbClr val="3B3B3B"/>
                </a:solidFill>
                <a:latin typeface="Cambria"/>
                <a:cs typeface="Cambria"/>
              </a:rPr>
              <a:t>Держліl£служби</a:t>
            </a:r>
            <a:r>
              <a:rPr dirty="0" sz="1200" spc="160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dirty="0" sz="1200" spc="-10">
                <a:solidFill>
                  <a:srgbClr val="3F3F3F"/>
                </a:solidFill>
                <a:latin typeface="Cambria"/>
                <a:cs typeface="Cambria"/>
              </a:rPr>
              <a:t>можна </a:t>
            </a:r>
            <a:r>
              <a:rPr dirty="0" sz="1150" spc="-20">
                <a:solidFill>
                  <a:srgbClr val="3F3F3F"/>
                </a:solidFill>
                <a:latin typeface="Cambria"/>
                <a:cs typeface="Cambria"/>
              </a:rPr>
              <a:t>ознайомитися</a:t>
            </a:r>
            <a:r>
              <a:rPr dirty="0" sz="1150" spc="180">
                <a:solidFill>
                  <a:srgbClr val="3F3F3F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424242"/>
                </a:solidFill>
                <a:latin typeface="Cambria"/>
                <a:cs typeface="Cambria"/>
              </a:rPr>
              <a:t>на</a:t>
            </a:r>
            <a:r>
              <a:rPr dirty="0" sz="1150" spc="120">
                <a:solidFill>
                  <a:srgbClr val="424242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3A3A3A"/>
                </a:solidFill>
                <a:latin typeface="Cambria"/>
                <a:cs typeface="Cambria"/>
              </a:rPr>
              <a:t>офіційному</a:t>
            </a:r>
            <a:r>
              <a:rPr dirty="0" sz="1150" spc="175">
                <a:solidFill>
                  <a:srgbClr val="3A3A3A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3F3F3F"/>
                </a:solidFill>
                <a:latin typeface="Cambria"/>
                <a:cs typeface="Cambria"/>
              </a:rPr>
              <a:t>вебсайті</a:t>
            </a:r>
            <a:r>
              <a:rPr dirty="0" sz="1150" spc="150">
                <a:solidFill>
                  <a:srgbClr val="3F3F3F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3B3B3B"/>
                </a:solidFill>
                <a:latin typeface="Cambria"/>
                <a:cs typeface="Cambria"/>
              </a:rPr>
              <a:t>Державпої</a:t>
            </a:r>
            <a:r>
              <a:rPr dirty="0" sz="1150" spc="165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424242"/>
                </a:solidFill>
                <a:latin typeface="Cambria"/>
                <a:cs typeface="Cambria"/>
              </a:rPr>
              <a:t>служби</a:t>
            </a:r>
            <a:r>
              <a:rPr dirty="0" sz="1150" spc="160">
                <a:solidFill>
                  <a:srgbClr val="424242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3D3D3D"/>
                </a:solidFill>
                <a:latin typeface="Cambria"/>
                <a:cs typeface="Cambria"/>
              </a:rPr>
              <a:t>України</a:t>
            </a:r>
            <a:r>
              <a:rPr dirty="0" sz="1150" spc="140">
                <a:solidFill>
                  <a:srgbClr val="3D3D3D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3D3D3D"/>
                </a:solidFill>
                <a:latin typeface="Cambria"/>
                <a:cs typeface="Cambria"/>
              </a:rPr>
              <a:t>з</a:t>
            </a:r>
            <a:r>
              <a:rPr dirty="0" sz="1150" spc="70">
                <a:solidFill>
                  <a:srgbClr val="3D3D3D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424242"/>
                </a:solidFill>
                <a:latin typeface="Cambria"/>
                <a:cs typeface="Cambria"/>
              </a:rPr>
              <a:t>лікарських</a:t>
            </a:r>
            <a:r>
              <a:rPr dirty="0" sz="1150" spc="190">
                <a:solidFill>
                  <a:srgbClr val="424242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3D3D3D"/>
                </a:solidFill>
                <a:latin typeface="Cambria"/>
                <a:cs typeface="Cambria"/>
              </a:rPr>
              <a:t>засобів</a:t>
            </a:r>
            <a:r>
              <a:rPr dirty="0" sz="1150" spc="130">
                <a:solidFill>
                  <a:srgbClr val="3D3D3D"/>
                </a:solidFill>
                <a:latin typeface="Cambria"/>
                <a:cs typeface="Cambria"/>
              </a:rPr>
              <a:t> </a:t>
            </a:r>
            <a:r>
              <a:rPr dirty="0" sz="1150" spc="-25">
                <a:solidFill>
                  <a:srgbClr val="444444"/>
                </a:solidFill>
                <a:latin typeface="Cambria"/>
                <a:cs typeface="Cambria"/>
              </a:rPr>
              <a:t>та </a:t>
            </a:r>
            <a:r>
              <a:rPr dirty="0" sz="1200">
                <a:solidFill>
                  <a:srgbClr val="3F3F3F"/>
                </a:solidFill>
                <a:latin typeface="Cambria"/>
                <a:cs typeface="Cambria"/>
              </a:rPr>
              <a:t>контролю</a:t>
            </a:r>
            <a:r>
              <a:rPr dirty="0" sz="1200" spc="250">
                <a:solidFill>
                  <a:srgbClr val="3F3F3F"/>
                </a:solidFill>
                <a:latin typeface="Cambria"/>
                <a:cs typeface="Cambria"/>
              </a:rPr>
              <a:t>  </a:t>
            </a:r>
            <a:r>
              <a:rPr dirty="0" sz="1200">
                <a:solidFill>
                  <a:srgbClr val="464646"/>
                </a:solidFill>
                <a:latin typeface="Cambria"/>
                <a:cs typeface="Cambria"/>
              </a:rPr>
              <a:t>за</a:t>
            </a:r>
            <a:r>
              <a:rPr dirty="0" sz="1200" spc="220">
                <a:solidFill>
                  <a:srgbClr val="464646"/>
                </a:solidFill>
                <a:latin typeface="Cambria"/>
                <a:cs typeface="Cambria"/>
              </a:rPr>
              <a:t>  </a:t>
            </a:r>
            <a:r>
              <a:rPr dirty="0" sz="1200">
                <a:solidFill>
                  <a:srgbClr val="3D3D3D"/>
                </a:solidFill>
                <a:latin typeface="Cambria"/>
                <a:cs typeface="Cambria"/>
              </a:rPr>
              <a:t>наркотиками</a:t>
            </a:r>
            <a:r>
              <a:rPr dirty="0" sz="1200" spc="240">
                <a:solidFill>
                  <a:srgbClr val="3D3D3D"/>
                </a:solidFill>
                <a:latin typeface="Cambria"/>
                <a:cs typeface="Cambria"/>
              </a:rPr>
              <a:t>  </a:t>
            </a:r>
            <a:r>
              <a:rPr dirty="0" sz="1200" spc="-35">
                <a:solidFill>
                  <a:srgbClr val="3B3B3B"/>
                </a:solidFill>
                <a:latin typeface="Cambria"/>
                <a:cs typeface="Cambria"/>
              </a:rPr>
              <a:t>(</a:t>
            </a:r>
            <a:r>
              <a:rPr dirty="0" sz="1200" spc="-35">
                <a:solidFill>
                  <a:srgbClr val="3B3B3B"/>
                </a:solidFill>
                <a:latin typeface="Cambria"/>
                <a:cs typeface="Cambria"/>
                <a:hlinkClick r:id="rId7"/>
              </a:rPr>
              <a:t>https://www.d1s.go</a:t>
            </a:r>
            <a:r>
              <a:rPr dirty="0" baseline="2314" sz="1800" spc="-52">
                <a:solidFill>
                  <a:srgbClr val="3B3B3B"/>
                </a:solidFill>
                <a:latin typeface="Cambria"/>
                <a:cs typeface="Cambria"/>
                <a:hlinkClick r:id="rId7"/>
              </a:rPr>
              <a:t>v.</a:t>
            </a:r>
            <a:r>
              <a:rPr dirty="0" sz="1200" spc="-35">
                <a:solidFill>
                  <a:srgbClr val="3B3B3B"/>
                </a:solidFill>
                <a:latin typeface="Cambria"/>
                <a:cs typeface="Cambria"/>
                <a:hlinkClick r:id="rId7"/>
              </a:rPr>
              <a:t>ua/</a:t>
            </a:r>
            <a:r>
              <a:rPr dirty="0" sz="1200" spc="-35">
                <a:solidFill>
                  <a:srgbClr val="3B3B3B"/>
                </a:solidFill>
                <a:latin typeface="Cambria"/>
                <a:cs typeface="Cambria"/>
              </a:rPr>
              <a:t>)</a:t>
            </a:r>
            <a:r>
              <a:rPr dirty="0" sz="1200" spc="450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dirty="0" sz="1200">
                <a:solidFill>
                  <a:srgbClr val="757575"/>
                </a:solidFill>
                <a:latin typeface="Cambria"/>
                <a:cs typeface="Cambria"/>
              </a:rPr>
              <a:t>в</a:t>
            </a:r>
            <a:r>
              <a:rPr dirty="0" sz="1200" spc="195">
                <a:solidFill>
                  <a:srgbClr val="757575"/>
                </a:solidFill>
                <a:latin typeface="Cambria"/>
                <a:cs typeface="Cambria"/>
              </a:rPr>
              <a:t>  </a:t>
            </a:r>
            <a:r>
              <a:rPr dirty="0" sz="1200">
                <a:solidFill>
                  <a:srgbClr val="444444"/>
                </a:solidFill>
                <a:latin typeface="Cambria"/>
                <a:cs typeface="Cambria"/>
              </a:rPr>
              <a:t>розділі</a:t>
            </a:r>
            <a:r>
              <a:rPr dirty="0" sz="1200" spc="229">
                <a:solidFill>
                  <a:srgbClr val="444444"/>
                </a:solidFill>
                <a:latin typeface="Cambria"/>
                <a:cs typeface="Cambria"/>
              </a:rPr>
              <a:t>  </a:t>
            </a:r>
            <a:r>
              <a:rPr dirty="0" sz="1200" spc="-10">
                <a:solidFill>
                  <a:srgbClr val="3F3F3F"/>
                </a:solidFill>
                <a:latin typeface="Cambria"/>
                <a:cs typeface="Cambria"/>
              </a:rPr>
              <a:t>РОЗПОРЯДЖЕННЯ </a:t>
            </a:r>
            <a:r>
              <a:rPr dirty="0" sz="1150" spc="40">
                <a:solidFill>
                  <a:srgbClr val="3F3F3F"/>
                </a:solidFill>
                <a:latin typeface="Cambria"/>
                <a:cs typeface="Cambria"/>
              </a:rPr>
              <a:t>ДЕРЖЛІКСЛУЖБИ.</a:t>
            </a:r>
            <a:endParaRPr sz="1150">
              <a:latin typeface="Cambria"/>
              <a:cs typeface="Cambria"/>
            </a:endParaRPr>
          </a:p>
          <a:p>
            <a:pPr marL="20955">
              <a:lnSpc>
                <a:spcPct val="100000"/>
              </a:lnSpc>
              <a:spcBef>
                <a:spcPts val="1405"/>
              </a:spcBef>
            </a:pPr>
            <a:r>
              <a:rPr dirty="0" sz="1150" spc="-10">
                <a:solidFill>
                  <a:srgbClr val="3F3F3F"/>
                </a:solidFill>
                <a:latin typeface="Cambria"/>
                <a:cs typeface="Cambria"/>
              </a:rPr>
              <a:t>Додаfkи:</a:t>
            </a:r>
            <a:endParaRPr sz="1150">
              <a:latin typeface="Cambria"/>
              <a:cs typeface="Cambria"/>
            </a:endParaRPr>
          </a:p>
          <a:p>
            <a:pPr marL="464820" marR="84455" indent="-198755">
              <a:lnSpc>
                <a:spcPts val="1370"/>
              </a:lnSpc>
              <a:spcBef>
                <a:spcPts val="65"/>
              </a:spcBef>
              <a:buClr>
                <a:srgbClr val="3F3F3F"/>
              </a:buClr>
              <a:buAutoNum type="arabicPeriod"/>
              <a:tabLst>
                <a:tab pos="475615" algn="l"/>
              </a:tabLst>
            </a:pPr>
            <a:r>
              <a:rPr dirty="0" sz="1150">
                <a:solidFill>
                  <a:srgbClr val="464646"/>
                </a:solidFill>
                <a:latin typeface="Cambria"/>
                <a:cs typeface="Cambria"/>
              </a:rPr>
              <a:t>Копія</a:t>
            </a:r>
            <a:r>
              <a:rPr dirty="0" sz="1150" spc="-5">
                <a:solidFill>
                  <a:srgbClr val="464646"/>
                </a:solidFill>
                <a:latin typeface="Cambria"/>
                <a:cs typeface="Cambria"/>
              </a:rPr>
              <a:t> </a:t>
            </a:r>
            <a:r>
              <a:rPr dirty="0" sz="1150" spc="-40">
                <a:solidFill>
                  <a:srgbClr val="3F3F3F"/>
                </a:solidFill>
                <a:latin typeface="Cambria"/>
                <a:cs typeface="Cambria"/>
              </a:rPr>
              <a:t>розпорядження</a:t>
            </a:r>
            <a:r>
              <a:rPr dirty="0" sz="1150" spc="120">
                <a:solidFill>
                  <a:srgbClr val="3F3F3F"/>
                </a:solidFill>
                <a:latin typeface="Cambria"/>
                <a:cs typeface="Cambria"/>
              </a:rPr>
              <a:t> </a:t>
            </a:r>
            <a:r>
              <a:rPr dirty="0" sz="1150" spc="-20">
                <a:solidFill>
                  <a:srgbClr val="3D3D3D"/>
                </a:solidFill>
                <a:latin typeface="Cambria"/>
                <a:cs typeface="Cambria"/>
              </a:rPr>
              <a:t>Державної</a:t>
            </a:r>
            <a:r>
              <a:rPr dirty="0" sz="1150" spc="50">
                <a:solidFill>
                  <a:srgbClr val="3D3D3D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3D3D3D"/>
                </a:solidFill>
                <a:latin typeface="Cambria"/>
                <a:cs typeface="Cambria"/>
              </a:rPr>
              <a:t>служби</a:t>
            </a:r>
            <a:r>
              <a:rPr dirty="0" sz="1150" spc="70">
                <a:solidFill>
                  <a:srgbClr val="3D3D3D"/>
                </a:solidFill>
                <a:latin typeface="Cambria"/>
                <a:cs typeface="Cambria"/>
              </a:rPr>
              <a:t> </a:t>
            </a:r>
            <a:r>
              <a:rPr dirty="0" sz="1150" spc="-10">
                <a:solidFill>
                  <a:srgbClr val="3F3F3F"/>
                </a:solidFill>
                <a:latin typeface="Cambria"/>
                <a:cs typeface="Cambria"/>
              </a:rPr>
              <a:t>України</a:t>
            </a:r>
            <a:r>
              <a:rPr dirty="0" sz="1150" spc="40">
                <a:solidFill>
                  <a:srgbClr val="3F3F3F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3D3D3D"/>
                </a:solidFill>
                <a:latin typeface="Cambria"/>
                <a:cs typeface="Cambria"/>
              </a:rPr>
              <a:t>з</a:t>
            </a:r>
            <a:r>
              <a:rPr dirty="0" sz="1150" spc="-60">
                <a:solidFill>
                  <a:srgbClr val="3D3D3D"/>
                </a:solidFill>
                <a:latin typeface="Cambria"/>
                <a:cs typeface="Cambria"/>
              </a:rPr>
              <a:t> </a:t>
            </a:r>
            <a:r>
              <a:rPr dirty="0" sz="1150" spc="-25">
                <a:solidFill>
                  <a:srgbClr val="3B3B3B"/>
                </a:solidFill>
                <a:latin typeface="Cambria"/>
                <a:cs typeface="Cambria"/>
              </a:rPr>
              <a:t>лікарських</a:t>
            </a:r>
            <a:r>
              <a:rPr dirty="0" sz="1150" spc="65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dirty="0" sz="1150" spc="-20">
                <a:solidFill>
                  <a:srgbClr val="3D3D3D"/>
                </a:solidFill>
                <a:latin typeface="Cambria"/>
                <a:cs typeface="Cambria"/>
              </a:rPr>
              <a:t>засобів</a:t>
            </a:r>
            <a:r>
              <a:rPr dirty="0" sz="1150" spc="-10">
                <a:solidFill>
                  <a:srgbClr val="3D3D3D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4F4F4F"/>
                </a:solidFill>
                <a:latin typeface="Cambria"/>
                <a:cs typeface="Cambria"/>
              </a:rPr>
              <a:t>та</a:t>
            </a:r>
            <a:r>
              <a:rPr dirty="0" sz="1150" spc="-30">
                <a:solidFill>
                  <a:srgbClr val="4F4F4F"/>
                </a:solidFill>
                <a:latin typeface="Cambria"/>
                <a:cs typeface="Cambria"/>
              </a:rPr>
              <a:t> </a:t>
            </a:r>
            <a:r>
              <a:rPr dirty="0" sz="1150" spc="-35">
                <a:solidFill>
                  <a:srgbClr val="464646"/>
                </a:solidFill>
                <a:latin typeface="Cambria"/>
                <a:cs typeface="Cambria"/>
              </a:rPr>
              <a:t>контролю</a:t>
            </a:r>
            <a:r>
              <a:rPr dirty="0" sz="1150" spc="20">
                <a:solidFill>
                  <a:srgbClr val="464646"/>
                </a:solidFill>
                <a:latin typeface="Cambria"/>
                <a:cs typeface="Cambria"/>
              </a:rPr>
              <a:t> </a:t>
            </a:r>
            <a:r>
              <a:rPr dirty="0" sz="1150" spc="-25">
                <a:solidFill>
                  <a:srgbClr val="444444"/>
                </a:solidFill>
                <a:latin typeface="Cambria"/>
                <a:cs typeface="Cambria"/>
              </a:rPr>
              <a:t>за </a:t>
            </a:r>
            <a:r>
              <a:rPr dirty="0" sz="1150" spc="-25">
                <a:solidFill>
                  <a:srgbClr val="444444"/>
                </a:solidFill>
                <a:latin typeface="Cambria"/>
                <a:cs typeface="Cambria"/>
              </a:rPr>
              <a:t>	</a:t>
            </a:r>
            <a:r>
              <a:rPr dirty="0" sz="1150" spc="-40">
                <a:solidFill>
                  <a:srgbClr val="3A3A3A"/>
                </a:solidFill>
                <a:latin typeface="Cambria"/>
                <a:cs typeface="Cambria"/>
              </a:rPr>
              <a:t>наркотиками</a:t>
            </a:r>
            <a:r>
              <a:rPr dirty="0" sz="1150" spc="75">
                <a:solidFill>
                  <a:srgbClr val="3A3A3A"/>
                </a:solidFill>
                <a:latin typeface="Cambria"/>
                <a:cs typeface="Cambria"/>
              </a:rPr>
              <a:t> </a:t>
            </a:r>
            <a:r>
              <a:rPr dirty="0" sz="1150" spc="-10">
                <a:solidFill>
                  <a:srgbClr val="363636"/>
                </a:solidFill>
                <a:latin typeface="Cambria"/>
                <a:cs typeface="Cambria"/>
              </a:rPr>
              <a:t>від</a:t>
            </a:r>
            <a:r>
              <a:rPr dirty="0" sz="1150" spc="-50">
                <a:solidFill>
                  <a:srgbClr val="363636"/>
                </a:solidFill>
                <a:latin typeface="Cambria"/>
                <a:cs typeface="Cambria"/>
              </a:rPr>
              <a:t> </a:t>
            </a:r>
            <a:r>
              <a:rPr dirty="0" sz="1150" spc="-10">
                <a:solidFill>
                  <a:srgbClr val="424242"/>
                </a:solidFill>
                <a:latin typeface="Cambria"/>
                <a:cs typeface="Cambria"/>
              </a:rPr>
              <a:t>01.06.2026</a:t>
            </a:r>
            <a:r>
              <a:rPr dirty="0" sz="1150" spc="-10" i="1">
                <a:solidFill>
                  <a:srgbClr val="414141"/>
                </a:solidFill>
                <a:latin typeface="Cambria"/>
                <a:cs typeface="Cambria"/>
              </a:rPr>
              <a:t>№</a:t>
            </a:r>
            <a:r>
              <a:rPr dirty="0" sz="1150" spc="254" i="1">
                <a:solidFill>
                  <a:srgbClr val="414141"/>
                </a:solidFill>
                <a:latin typeface="Cambria"/>
                <a:cs typeface="Cambria"/>
              </a:rPr>
              <a:t> </a:t>
            </a:r>
            <a:r>
              <a:rPr dirty="0" sz="1150" spc="-60">
                <a:solidFill>
                  <a:srgbClr val="3F3F3F"/>
                </a:solidFill>
                <a:latin typeface="Cambria"/>
                <a:cs typeface="Cambria"/>
              </a:rPr>
              <a:t>274-</a:t>
            </a:r>
            <a:r>
              <a:rPr dirty="0" sz="1150" spc="-55">
                <a:solidFill>
                  <a:srgbClr val="3F3F3F"/>
                </a:solidFill>
                <a:latin typeface="Cambria"/>
                <a:cs typeface="Cambria"/>
              </a:rPr>
              <a:t>001.2/002.0/17-</a:t>
            </a:r>
            <a:r>
              <a:rPr dirty="0" sz="1150">
                <a:solidFill>
                  <a:srgbClr val="3F3F3F"/>
                </a:solidFill>
                <a:latin typeface="Cambria"/>
                <a:cs typeface="Cambria"/>
              </a:rPr>
              <a:t>26</a:t>
            </a:r>
            <a:r>
              <a:rPr dirty="0" sz="1150" spc="30">
                <a:solidFill>
                  <a:srgbClr val="3F3F3F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424242"/>
                </a:solidFill>
                <a:latin typeface="Cambria"/>
                <a:cs typeface="Cambria"/>
              </a:rPr>
              <a:t>на</a:t>
            </a:r>
            <a:r>
              <a:rPr dirty="0" sz="1150" spc="65">
                <a:solidFill>
                  <a:srgbClr val="424242"/>
                </a:solidFill>
                <a:latin typeface="Cambria"/>
                <a:cs typeface="Cambria"/>
              </a:rPr>
              <a:t> </a:t>
            </a:r>
            <a:r>
              <a:rPr dirty="0" sz="1150" spc="-315">
                <a:solidFill>
                  <a:srgbClr val="4D4D4D"/>
                </a:solidFill>
                <a:latin typeface="Cambria"/>
                <a:cs typeface="Cambria"/>
              </a:rPr>
              <a:t>1</a:t>
            </a:r>
            <a:r>
              <a:rPr dirty="0" sz="1150" spc="235">
                <a:solidFill>
                  <a:srgbClr val="4D4D4D"/>
                </a:solidFill>
                <a:latin typeface="Cambria"/>
                <a:cs typeface="Cambria"/>
              </a:rPr>
              <a:t> </a:t>
            </a:r>
            <a:r>
              <a:rPr dirty="0" sz="1150" spc="-10">
                <a:solidFill>
                  <a:srgbClr val="444444"/>
                </a:solidFill>
                <a:latin typeface="Cambria"/>
                <a:cs typeface="Cambria"/>
              </a:rPr>
              <a:t>арк.;</a:t>
            </a:r>
            <a:endParaRPr sz="1150">
              <a:latin typeface="Cambria"/>
              <a:cs typeface="Cambria"/>
            </a:endParaRPr>
          </a:p>
          <a:p>
            <a:pPr marL="462915" indent="-220979">
              <a:lnSpc>
                <a:spcPts val="1355"/>
              </a:lnSpc>
              <a:buClr>
                <a:srgbClr val="4D4D4D"/>
              </a:buClr>
              <a:buAutoNum type="arabicPeriod"/>
              <a:tabLst>
                <a:tab pos="462915" algn="l"/>
              </a:tabLst>
            </a:pPr>
            <a:r>
              <a:rPr dirty="0" sz="1200" spc="-20">
                <a:solidFill>
                  <a:srgbClr val="444444"/>
                </a:solidFill>
                <a:latin typeface="Cambria"/>
                <a:cs typeface="Cambria"/>
              </a:rPr>
              <a:t>Копія </a:t>
            </a:r>
            <a:r>
              <a:rPr dirty="0" sz="1200" spc="-75">
                <a:solidFill>
                  <a:srgbClr val="3D3D3D"/>
                </a:solidFill>
                <a:latin typeface="Cambria"/>
                <a:cs typeface="Cambria"/>
              </a:rPr>
              <a:t>розпоряджения</a:t>
            </a:r>
            <a:r>
              <a:rPr dirty="0" sz="1200" spc="130">
                <a:solidFill>
                  <a:srgbClr val="3D3D3D"/>
                </a:solidFill>
                <a:latin typeface="Cambria"/>
                <a:cs typeface="Cambria"/>
              </a:rPr>
              <a:t> </a:t>
            </a:r>
            <a:r>
              <a:rPr dirty="0" sz="1200" spc="-50">
                <a:solidFill>
                  <a:srgbClr val="383838"/>
                </a:solidFill>
                <a:latin typeface="Cambria"/>
                <a:cs typeface="Cambria"/>
              </a:rPr>
              <a:t>Державної</a:t>
            </a:r>
            <a:r>
              <a:rPr dirty="0" sz="1200" spc="65">
                <a:solidFill>
                  <a:srgbClr val="383838"/>
                </a:solidFill>
                <a:latin typeface="Cambria"/>
                <a:cs typeface="Cambria"/>
              </a:rPr>
              <a:t> </a:t>
            </a:r>
            <a:r>
              <a:rPr dirty="0" sz="1200" i="1">
                <a:solidFill>
                  <a:srgbClr val="3F3F3F"/>
                </a:solidFill>
                <a:latin typeface="Cambria"/>
                <a:cs typeface="Cambria"/>
              </a:rPr>
              <a:t>ся</a:t>
            </a:r>
            <a:r>
              <a:rPr dirty="0" sz="1200">
                <a:solidFill>
                  <a:srgbClr val="3F3F3F"/>
                </a:solidFill>
                <a:latin typeface="Cambria"/>
                <a:cs typeface="Cambria"/>
              </a:rPr>
              <a:t>уж</a:t>
            </a:r>
            <a:r>
              <a:rPr dirty="0" sz="1200" i="1">
                <a:solidFill>
                  <a:srgbClr val="3F3F3F"/>
                </a:solidFill>
                <a:latin typeface="Cambria"/>
                <a:cs typeface="Cambria"/>
              </a:rPr>
              <a:t>бн</a:t>
            </a:r>
            <a:r>
              <a:rPr dirty="0" sz="1200" spc="10" i="1">
                <a:solidFill>
                  <a:srgbClr val="3F3F3F"/>
                </a:solidFill>
                <a:latin typeface="Cambria"/>
                <a:cs typeface="Cambria"/>
              </a:rPr>
              <a:t> </a:t>
            </a:r>
            <a:r>
              <a:rPr dirty="0" sz="1200" spc="-40">
                <a:solidFill>
                  <a:srgbClr val="424242"/>
                </a:solidFill>
                <a:latin typeface="Cambria"/>
                <a:cs typeface="Cambria"/>
              </a:rPr>
              <a:t>України</a:t>
            </a:r>
            <a:r>
              <a:rPr dirty="0" sz="1200" spc="5">
                <a:solidFill>
                  <a:srgbClr val="424242"/>
                </a:solidFill>
                <a:latin typeface="Cambria"/>
                <a:cs typeface="Cambria"/>
              </a:rPr>
              <a:t> </a:t>
            </a:r>
            <a:r>
              <a:rPr dirty="0" sz="1200">
                <a:solidFill>
                  <a:srgbClr val="484848"/>
                </a:solidFill>
                <a:latin typeface="Cambria"/>
                <a:cs typeface="Cambria"/>
              </a:rPr>
              <a:t>з</a:t>
            </a:r>
            <a:r>
              <a:rPr dirty="0" sz="1200" spc="-65">
                <a:solidFill>
                  <a:srgbClr val="484848"/>
                </a:solidFill>
                <a:latin typeface="Cambria"/>
                <a:cs typeface="Cambria"/>
              </a:rPr>
              <a:t> </a:t>
            </a:r>
            <a:r>
              <a:rPr dirty="0" sz="1200" spc="-50">
                <a:solidFill>
                  <a:srgbClr val="414141"/>
                </a:solidFill>
                <a:latin typeface="Cambria"/>
                <a:cs typeface="Cambria"/>
              </a:rPr>
              <a:t>лікарських</a:t>
            </a:r>
            <a:r>
              <a:rPr dirty="0" sz="1200" spc="70">
                <a:solidFill>
                  <a:srgbClr val="414141"/>
                </a:solidFill>
                <a:latin typeface="Cambria"/>
                <a:cs typeface="Cambria"/>
              </a:rPr>
              <a:t> </a:t>
            </a:r>
            <a:r>
              <a:rPr dirty="0" sz="1200" spc="-40">
                <a:solidFill>
                  <a:srgbClr val="3D3D3D"/>
                </a:solidFill>
                <a:latin typeface="Cambria"/>
                <a:cs typeface="Cambria"/>
              </a:rPr>
              <a:t>засобів</a:t>
            </a:r>
            <a:r>
              <a:rPr dirty="0" sz="1200" spc="25">
                <a:solidFill>
                  <a:srgbClr val="3D3D3D"/>
                </a:solidFill>
                <a:latin typeface="Cambria"/>
                <a:cs typeface="Cambria"/>
              </a:rPr>
              <a:t> </a:t>
            </a:r>
            <a:r>
              <a:rPr dirty="0" sz="1200" spc="-65">
                <a:solidFill>
                  <a:srgbClr val="464646"/>
                </a:solidFill>
                <a:latin typeface="Cambria"/>
                <a:cs typeface="Cambria"/>
              </a:rPr>
              <a:t>та</a:t>
            </a:r>
            <a:r>
              <a:rPr dirty="0" sz="1200" spc="-20">
                <a:solidFill>
                  <a:srgbClr val="464646"/>
                </a:solidFill>
                <a:latin typeface="Cambria"/>
                <a:cs typeface="Cambria"/>
              </a:rPr>
              <a:t> </a:t>
            </a:r>
            <a:r>
              <a:rPr dirty="0" sz="1200" spc="-65">
                <a:solidFill>
                  <a:srgbClr val="3F3F3F"/>
                </a:solidFill>
                <a:latin typeface="Cambria"/>
                <a:cs typeface="Cambria"/>
              </a:rPr>
              <a:t>контролю</a:t>
            </a:r>
            <a:r>
              <a:rPr dirty="0" sz="1200" spc="45">
                <a:solidFill>
                  <a:srgbClr val="3F3F3F"/>
                </a:solidFill>
                <a:latin typeface="Cambria"/>
                <a:cs typeface="Cambria"/>
              </a:rPr>
              <a:t> </a:t>
            </a:r>
            <a:r>
              <a:rPr dirty="0" sz="1200" spc="-25">
                <a:solidFill>
                  <a:srgbClr val="484848"/>
                </a:solidFill>
                <a:latin typeface="Cambria"/>
                <a:cs typeface="Cambria"/>
              </a:rPr>
              <a:t>за</a:t>
            </a:r>
            <a:endParaRPr sz="1200">
              <a:latin typeface="Cambria"/>
              <a:cs typeface="Cambria"/>
            </a:endParaRPr>
          </a:p>
          <a:p>
            <a:pPr marL="473075">
              <a:lnSpc>
                <a:spcPts val="1360"/>
              </a:lnSpc>
            </a:pPr>
            <a:r>
              <a:rPr dirty="0" sz="1150" spc="-45">
                <a:solidFill>
                  <a:srgbClr val="3F3F3F"/>
                </a:solidFill>
                <a:latin typeface="Cambria"/>
                <a:cs typeface="Cambria"/>
              </a:rPr>
              <a:t>наркотиками</a:t>
            </a:r>
            <a:r>
              <a:rPr dirty="0" sz="1150" spc="150">
                <a:solidFill>
                  <a:srgbClr val="3F3F3F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444444"/>
                </a:solidFill>
                <a:latin typeface="Cambria"/>
                <a:cs typeface="Cambria"/>
              </a:rPr>
              <a:t>від</a:t>
            </a:r>
            <a:r>
              <a:rPr dirty="0" sz="1150" spc="-5">
                <a:solidFill>
                  <a:srgbClr val="444444"/>
                </a:solidFill>
                <a:latin typeface="Cambria"/>
                <a:cs typeface="Cambria"/>
              </a:rPr>
              <a:t> </a:t>
            </a:r>
            <a:r>
              <a:rPr dirty="0" sz="1150" spc="-25">
                <a:solidFill>
                  <a:srgbClr val="3F3F3F"/>
                </a:solidFill>
                <a:latin typeface="Cambria"/>
                <a:cs typeface="Cambria"/>
              </a:rPr>
              <a:t>01.06.2026</a:t>
            </a:r>
            <a:r>
              <a:rPr dirty="0" sz="1150" spc="70">
                <a:solidFill>
                  <a:srgbClr val="3F3F3F"/>
                </a:solidFill>
                <a:latin typeface="Cambria"/>
                <a:cs typeface="Cambria"/>
              </a:rPr>
              <a:t> </a:t>
            </a:r>
            <a:r>
              <a:rPr dirty="0" sz="1150" spc="-265" i="1">
                <a:solidFill>
                  <a:srgbClr val="343434"/>
                </a:solidFill>
                <a:latin typeface="Cambria"/>
                <a:cs typeface="Cambria"/>
              </a:rPr>
              <a:t>№</a:t>
            </a:r>
            <a:r>
              <a:rPr dirty="0" sz="1150" spc="300" i="1">
                <a:solidFill>
                  <a:srgbClr val="343434"/>
                </a:solidFill>
                <a:latin typeface="Cambria"/>
                <a:cs typeface="Cambria"/>
              </a:rPr>
              <a:t> </a:t>
            </a:r>
            <a:r>
              <a:rPr dirty="0" sz="1150" spc="-55">
                <a:solidFill>
                  <a:srgbClr val="3A3A3A"/>
                </a:solidFill>
                <a:latin typeface="Cambria"/>
                <a:cs typeface="Cambria"/>
              </a:rPr>
              <a:t>278-</a:t>
            </a:r>
            <a:r>
              <a:rPr dirty="0" sz="1150" spc="-50">
                <a:solidFill>
                  <a:srgbClr val="3A3A3A"/>
                </a:solidFill>
                <a:latin typeface="Cambria"/>
                <a:cs typeface="Cambria"/>
              </a:rPr>
              <a:t>001.2/002.0/17-26 </a:t>
            </a:r>
            <a:r>
              <a:rPr dirty="0" sz="1150">
                <a:solidFill>
                  <a:srgbClr val="444444"/>
                </a:solidFill>
                <a:latin typeface="Cambria"/>
                <a:cs typeface="Cambria"/>
              </a:rPr>
              <a:t>на</a:t>
            </a:r>
            <a:r>
              <a:rPr dirty="0" sz="1150" spc="105">
                <a:solidFill>
                  <a:srgbClr val="444444"/>
                </a:solidFill>
                <a:latin typeface="Cambria"/>
                <a:cs typeface="Cambria"/>
              </a:rPr>
              <a:t> </a:t>
            </a:r>
            <a:r>
              <a:rPr dirty="0" sz="1150" spc="-285">
                <a:solidFill>
                  <a:srgbClr val="494949"/>
                </a:solidFill>
                <a:latin typeface="Cambria"/>
                <a:cs typeface="Cambria"/>
              </a:rPr>
              <a:t>1</a:t>
            </a:r>
            <a:r>
              <a:rPr dirty="0" sz="1150" spc="260">
                <a:solidFill>
                  <a:srgbClr val="494949"/>
                </a:solidFill>
                <a:latin typeface="Cambria"/>
                <a:cs typeface="Cambria"/>
              </a:rPr>
              <a:t> </a:t>
            </a:r>
            <a:r>
              <a:rPr dirty="0" sz="1150" spc="-10">
                <a:solidFill>
                  <a:srgbClr val="464646"/>
                </a:solidFill>
                <a:latin typeface="Cambria"/>
                <a:cs typeface="Cambria"/>
              </a:rPr>
              <a:t>арк.;</a:t>
            </a:r>
            <a:endParaRPr sz="1150">
              <a:latin typeface="Cambria"/>
              <a:cs typeface="Cambria"/>
            </a:endParaRPr>
          </a:p>
          <a:p>
            <a:pPr marL="462915" marR="88265" indent="-219075">
              <a:lnSpc>
                <a:spcPts val="1390"/>
              </a:lnSpc>
              <a:spcBef>
                <a:spcPts val="70"/>
              </a:spcBef>
              <a:buClr>
                <a:srgbClr val="4B4B4B"/>
              </a:buClr>
              <a:buAutoNum type="arabicPeriod" startAt="3"/>
              <a:tabLst>
                <a:tab pos="478790" algn="l"/>
              </a:tabLst>
            </a:pPr>
            <a:r>
              <a:rPr dirty="0" sz="1200" spc="-20">
                <a:solidFill>
                  <a:srgbClr val="3F3F3F"/>
                </a:solidFill>
                <a:latin typeface="Cambria"/>
                <a:cs typeface="Cambria"/>
              </a:rPr>
              <a:t>Копія</a:t>
            </a:r>
            <a:r>
              <a:rPr dirty="0" sz="1200" spc="-50">
                <a:solidFill>
                  <a:srgbClr val="3F3F3F"/>
                </a:solidFill>
                <a:latin typeface="Cambria"/>
                <a:cs typeface="Cambria"/>
              </a:rPr>
              <a:t> </a:t>
            </a:r>
            <a:r>
              <a:rPr dirty="0" sz="1200" spc="-70">
                <a:solidFill>
                  <a:srgbClr val="3B3B3B"/>
                </a:solidFill>
                <a:latin typeface="Cambria"/>
                <a:cs typeface="Cambria"/>
              </a:rPr>
              <a:t>розпорядження</a:t>
            </a:r>
            <a:r>
              <a:rPr dirty="0" sz="1200" spc="135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dirty="0" sz="1200" spc="-50">
                <a:solidFill>
                  <a:srgbClr val="3D3D3D"/>
                </a:solidFill>
                <a:latin typeface="Cambria"/>
                <a:cs typeface="Cambria"/>
              </a:rPr>
              <a:t>Державної</a:t>
            </a:r>
            <a:r>
              <a:rPr dirty="0" sz="1200" spc="45">
                <a:solidFill>
                  <a:srgbClr val="3D3D3D"/>
                </a:solidFill>
                <a:latin typeface="Cambria"/>
                <a:cs typeface="Cambria"/>
              </a:rPr>
              <a:t> </a:t>
            </a:r>
            <a:r>
              <a:rPr dirty="0" sz="1200" spc="-30">
                <a:solidFill>
                  <a:srgbClr val="363636"/>
                </a:solidFill>
                <a:latin typeface="Cambria"/>
                <a:cs typeface="Cambria"/>
              </a:rPr>
              <a:t>служби</a:t>
            </a:r>
            <a:r>
              <a:rPr dirty="0" sz="1200" spc="30">
                <a:solidFill>
                  <a:srgbClr val="363636"/>
                </a:solidFill>
                <a:latin typeface="Cambria"/>
                <a:cs typeface="Cambria"/>
              </a:rPr>
              <a:t> </a:t>
            </a:r>
            <a:r>
              <a:rPr dirty="0" sz="1200" spc="-40">
                <a:solidFill>
                  <a:srgbClr val="3D3D3D"/>
                </a:solidFill>
                <a:latin typeface="Cambria"/>
                <a:cs typeface="Cambria"/>
              </a:rPr>
              <a:t>України</a:t>
            </a:r>
            <a:r>
              <a:rPr dirty="0" sz="1200" spc="35">
                <a:solidFill>
                  <a:srgbClr val="3D3D3D"/>
                </a:solidFill>
                <a:latin typeface="Cambria"/>
                <a:cs typeface="Cambria"/>
              </a:rPr>
              <a:t> </a:t>
            </a:r>
            <a:r>
              <a:rPr dirty="0" sz="1200">
                <a:solidFill>
                  <a:srgbClr val="414141"/>
                </a:solidFill>
                <a:latin typeface="Cambria"/>
                <a:cs typeface="Cambria"/>
              </a:rPr>
              <a:t>з</a:t>
            </a:r>
            <a:r>
              <a:rPr dirty="0" sz="1200" spc="-45">
                <a:solidFill>
                  <a:srgbClr val="414141"/>
                </a:solidFill>
                <a:latin typeface="Cambria"/>
                <a:cs typeface="Cambria"/>
              </a:rPr>
              <a:t> </a:t>
            </a:r>
            <a:r>
              <a:rPr dirty="0" sz="1200" spc="-50">
                <a:solidFill>
                  <a:srgbClr val="424242"/>
                </a:solidFill>
                <a:latin typeface="Cambria"/>
                <a:cs typeface="Cambria"/>
              </a:rPr>
              <a:t>лікарських</a:t>
            </a:r>
            <a:r>
              <a:rPr dirty="0" sz="1200" spc="65">
                <a:solidFill>
                  <a:srgbClr val="424242"/>
                </a:solidFill>
                <a:latin typeface="Cambria"/>
                <a:cs typeface="Cambria"/>
              </a:rPr>
              <a:t> </a:t>
            </a:r>
            <a:r>
              <a:rPr dirty="0" sz="1200" spc="-45">
                <a:solidFill>
                  <a:srgbClr val="3D3D3D"/>
                </a:solidFill>
                <a:latin typeface="Cambria"/>
                <a:cs typeface="Cambria"/>
              </a:rPr>
              <a:t>засобів</a:t>
            </a:r>
            <a:r>
              <a:rPr dirty="0" sz="1200" spc="-25">
                <a:solidFill>
                  <a:srgbClr val="3D3D3D"/>
                </a:solidFill>
                <a:latin typeface="Cambria"/>
                <a:cs typeface="Cambria"/>
              </a:rPr>
              <a:t> </a:t>
            </a:r>
            <a:r>
              <a:rPr dirty="0" sz="1200" spc="-30">
                <a:solidFill>
                  <a:srgbClr val="464646"/>
                </a:solidFill>
                <a:latin typeface="Cambria"/>
                <a:cs typeface="Cambria"/>
              </a:rPr>
              <a:t>та</a:t>
            </a:r>
            <a:r>
              <a:rPr dirty="0" sz="1200" spc="-15">
                <a:solidFill>
                  <a:srgbClr val="464646"/>
                </a:solidFill>
                <a:latin typeface="Cambria"/>
                <a:cs typeface="Cambria"/>
              </a:rPr>
              <a:t> </a:t>
            </a:r>
            <a:r>
              <a:rPr dirty="0" sz="1200" spc="-75">
                <a:solidFill>
                  <a:srgbClr val="444444"/>
                </a:solidFill>
                <a:latin typeface="Cambria"/>
                <a:cs typeface="Cambria"/>
              </a:rPr>
              <a:t>контролю</a:t>
            </a:r>
            <a:r>
              <a:rPr dirty="0" sz="1200" spc="10">
                <a:solidFill>
                  <a:srgbClr val="444444"/>
                </a:solidFill>
                <a:latin typeface="Cambria"/>
                <a:cs typeface="Cambria"/>
              </a:rPr>
              <a:t> </a:t>
            </a:r>
            <a:r>
              <a:rPr dirty="0" sz="1200" spc="-25">
                <a:solidFill>
                  <a:srgbClr val="4B4B4B"/>
                </a:solidFill>
                <a:latin typeface="Cambria"/>
                <a:cs typeface="Cambria"/>
              </a:rPr>
              <a:t>за </a:t>
            </a:r>
            <a:r>
              <a:rPr dirty="0" sz="1200" spc="-25">
                <a:solidFill>
                  <a:srgbClr val="4B4B4B"/>
                </a:solidFill>
                <a:latin typeface="Cambria"/>
                <a:cs typeface="Cambria"/>
              </a:rPr>
              <a:t>	</a:t>
            </a:r>
            <a:r>
              <a:rPr dirty="0" sz="1200" spc="-70">
                <a:solidFill>
                  <a:srgbClr val="3F3F3F"/>
                </a:solidFill>
                <a:latin typeface="Cambria"/>
                <a:cs typeface="Cambria"/>
              </a:rPr>
              <a:t>каркотиками</a:t>
            </a:r>
            <a:r>
              <a:rPr dirty="0" sz="1200" spc="35">
                <a:solidFill>
                  <a:srgbClr val="3F3F3F"/>
                </a:solidFill>
                <a:latin typeface="Cambria"/>
                <a:cs typeface="Cambria"/>
              </a:rPr>
              <a:t> </a:t>
            </a:r>
            <a:r>
              <a:rPr dirty="0" sz="1200" spc="-40">
                <a:solidFill>
                  <a:srgbClr val="464646"/>
                </a:solidFill>
                <a:latin typeface="Cambria"/>
                <a:cs typeface="Cambria"/>
              </a:rPr>
              <a:t>від</a:t>
            </a:r>
            <a:r>
              <a:rPr dirty="0" sz="1200" spc="-25">
                <a:solidFill>
                  <a:srgbClr val="464646"/>
                </a:solidFill>
                <a:latin typeface="Cambria"/>
                <a:cs typeface="Cambria"/>
              </a:rPr>
              <a:t> </a:t>
            </a:r>
            <a:r>
              <a:rPr dirty="0" sz="1200" spc="-35">
                <a:solidFill>
                  <a:srgbClr val="3B3B3B"/>
                </a:solidFill>
                <a:latin typeface="Cambria"/>
                <a:cs typeface="Cambria"/>
              </a:rPr>
              <a:t>01.06.2026</a:t>
            </a:r>
            <a:r>
              <a:rPr dirty="0" sz="1200" spc="-35" i="1">
                <a:solidFill>
                  <a:srgbClr val="464646"/>
                </a:solidFill>
                <a:latin typeface="Cambria"/>
                <a:cs typeface="Cambria"/>
              </a:rPr>
              <a:t>№</a:t>
            </a:r>
            <a:r>
              <a:rPr dirty="0" sz="1200" spc="285" i="1">
                <a:solidFill>
                  <a:srgbClr val="464646"/>
                </a:solidFill>
                <a:latin typeface="Cambria"/>
                <a:cs typeface="Cambria"/>
              </a:rPr>
              <a:t> </a:t>
            </a:r>
            <a:r>
              <a:rPr dirty="0" sz="1200" spc="-80">
                <a:solidFill>
                  <a:srgbClr val="3B3B3B"/>
                </a:solidFill>
                <a:latin typeface="Cambria"/>
                <a:cs typeface="Cambria"/>
              </a:rPr>
              <a:t>279-</a:t>
            </a:r>
            <a:r>
              <a:rPr dirty="0" sz="1200" spc="-75">
                <a:solidFill>
                  <a:srgbClr val="3B3B3B"/>
                </a:solidFill>
                <a:latin typeface="Cambria"/>
                <a:cs typeface="Cambria"/>
              </a:rPr>
              <a:t>001.2/002.0/17-</a:t>
            </a:r>
            <a:r>
              <a:rPr dirty="0" sz="1200" spc="-25">
                <a:solidFill>
                  <a:srgbClr val="3B3B3B"/>
                </a:solidFill>
                <a:latin typeface="Cambria"/>
                <a:cs typeface="Cambria"/>
              </a:rPr>
              <a:t>26</a:t>
            </a:r>
            <a:r>
              <a:rPr dirty="0" sz="1200" spc="35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dirty="0" sz="1200" spc="-10">
                <a:solidFill>
                  <a:srgbClr val="484848"/>
                </a:solidFill>
                <a:latin typeface="Cambria"/>
                <a:cs typeface="Cambria"/>
              </a:rPr>
              <a:t>на</a:t>
            </a:r>
            <a:r>
              <a:rPr dirty="0" sz="1200" spc="85">
                <a:solidFill>
                  <a:srgbClr val="484848"/>
                </a:solidFill>
                <a:latin typeface="Cambria"/>
                <a:cs typeface="Cambria"/>
              </a:rPr>
              <a:t> </a:t>
            </a:r>
            <a:r>
              <a:rPr dirty="0" sz="1200" spc="-300">
                <a:solidFill>
                  <a:srgbClr val="484848"/>
                </a:solidFill>
                <a:latin typeface="Cambria"/>
                <a:cs typeface="Cambria"/>
              </a:rPr>
              <a:t>1</a:t>
            </a:r>
            <a:r>
              <a:rPr dirty="0" sz="1200" spc="190">
                <a:solidFill>
                  <a:srgbClr val="484848"/>
                </a:solidFill>
                <a:latin typeface="Cambria"/>
                <a:cs typeface="Cambria"/>
              </a:rPr>
              <a:t> </a:t>
            </a:r>
            <a:r>
              <a:rPr dirty="0" sz="1200" spc="-20">
                <a:solidFill>
                  <a:srgbClr val="3B3B3B"/>
                </a:solidFill>
                <a:latin typeface="Cambria"/>
                <a:cs typeface="Cambria"/>
              </a:rPr>
              <a:t>арк.</a:t>
            </a:r>
            <a:endParaRPr sz="1200">
              <a:latin typeface="Cambria"/>
              <a:cs typeface="Cambria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429555" y="2370128"/>
            <a:ext cx="2744470" cy="569595"/>
          </a:xfrm>
          <a:prstGeom prst="rect">
            <a:avLst/>
          </a:prstGeom>
        </p:spPr>
        <p:txBody>
          <a:bodyPr wrap="square" lIns="0" tIns="29845" rIns="0" bIns="0" rtlCol="0" vert="horz">
            <a:spAutoFit/>
          </a:bodyPr>
          <a:lstStyle/>
          <a:p>
            <a:pPr marL="15240" marR="5080" indent="-3175">
              <a:lnSpc>
                <a:spcPts val="1390"/>
              </a:lnSpc>
              <a:spcBef>
                <a:spcPts val="235"/>
              </a:spcBef>
            </a:pPr>
            <a:r>
              <a:rPr dirty="0" sz="1250" spc="-25">
                <a:solidFill>
                  <a:srgbClr val="3B3B3B"/>
                </a:solidFill>
                <a:latin typeface="Cambria"/>
                <a:cs typeface="Cambria"/>
              </a:rPr>
              <a:t>Керівникам</a:t>
            </a:r>
            <a:r>
              <a:rPr dirty="0" sz="1250" spc="55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dirty="0" sz="1250">
                <a:solidFill>
                  <a:srgbClr val="444444"/>
                </a:solidFill>
                <a:latin typeface="Cambria"/>
                <a:cs typeface="Cambria"/>
              </a:rPr>
              <a:t>та</a:t>
            </a:r>
            <a:r>
              <a:rPr dirty="0" sz="1250" spc="-5">
                <a:solidFill>
                  <a:srgbClr val="444444"/>
                </a:solidFill>
                <a:latin typeface="Cambria"/>
                <a:cs typeface="Cambria"/>
              </a:rPr>
              <a:t> </a:t>
            </a:r>
            <a:r>
              <a:rPr dirty="0" sz="1250" spc="-35">
                <a:solidFill>
                  <a:srgbClr val="3D3D3D"/>
                </a:solidFill>
                <a:latin typeface="Cambria"/>
                <a:cs typeface="Cambria"/>
              </a:rPr>
              <a:t>УповноваженRм</a:t>
            </a:r>
            <a:r>
              <a:rPr dirty="0" sz="1250" spc="85">
                <a:solidFill>
                  <a:srgbClr val="3D3D3D"/>
                </a:solidFill>
                <a:latin typeface="Cambria"/>
                <a:cs typeface="Cambria"/>
              </a:rPr>
              <a:t> </a:t>
            </a:r>
            <a:r>
              <a:rPr dirty="0" sz="1250" spc="-30">
                <a:solidFill>
                  <a:srgbClr val="464646"/>
                </a:solidFill>
                <a:latin typeface="Cambria"/>
                <a:cs typeface="Cambria"/>
              </a:rPr>
              <a:t>особам </a:t>
            </a:r>
            <a:r>
              <a:rPr dirty="0" sz="1250" spc="-50">
                <a:solidFill>
                  <a:srgbClr val="3F3F3F"/>
                </a:solidFill>
                <a:latin typeface="Cambria"/>
                <a:cs typeface="Cambria"/>
              </a:rPr>
              <a:t>яптечиих</a:t>
            </a:r>
            <a:r>
              <a:rPr dirty="0" sz="1250" spc="30">
                <a:solidFill>
                  <a:srgbClr val="3F3F3F"/>
                </a:solidFill>
                <a:latin typeface="Cambria"/>
                <a:cs typeface="Cambria"/>
              </a:rPr>
              <a:t> </a:t>
            </a:r>
            <a:r>
              <a:rPr dirty="0" sz="1250">
                <a:solidFill>
                  <a:srgbClr val="424242"/>
                </a:solidFill>
                <a:latin typeface="Cambria"/>
                <a:cs typeface="Cambria"/>
              </a:rPr>
              <a:t>та</a:t>
            </a:r>
            <a:r>
              <a:rPr dirty="0" sz="1250" spc="-45">
                <a:solidFill>
                  <a:srgbClr val="424242"/>
                </a:solidFill>
                <a:latin typeface="Cambria"/>
                <a:cs typeface="Cambria"/>
              </a:rPr>
              <a:t> </a:t>
            </a:r>
            <a:r>
              <a:rPr dirty="0" sz="1250" spc="-30">
                <a:solidFill>
                  <a:srgbClr val="3D3D3D"/>
                </a:solidFill>
                <a:latin typeface="Cambria"/>
                <a:cs typeface="Cambria"/>
              </a:rPr>
              <a:t>медичвих</a:t>
            </a:r>
            <a:r>
              <a:rPr dirty="0" sz="1250" spc="50">
                <a:solidFill>
                  <a:srgbClr val="3D3D3D"/>
                </a:solidFill>
                <a:latin typeface="Cambria"/>
                <a:cs typeface="Cambria"/>
              </a:rPr>
              <a:t> </a:t>
            </a:r>
            <a:r>
              <a:rPr dirty="0" sz="1250" spc="-10">
                <a:solidFill>
                  <a:srgbClr val="424242"/>
                </a:solidFill>
                <a:latin typeface="Cambria"/>
                <a:cs typeface="Cambria"/>
              </a:rPr>
              <a:t>занладів </a:t>
            </a:r>
            <a:r>
              <a:rPr dirty="0" sz="1250" spc="-30">
                <a:solidFill>
                  <a:srgbClr val="3B3B3B"/>
                </a:solidFill>
                <a:latin typeface="Cambria"/>
                <a:cs typeface="Cambria"/>
              </a:rPr>
              <a:t>Кіровоградської</a:t>
            </a:r>
            <a:r>
              <a:rPr dirty="0" sz="1250" spc="45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dirty="0" sz="1250" spc="-10">
                <a:solidFill>
                  <a:srgbClr val="3F3F3F"/>
                </a:solidFill>
                <a:latin typeface="Cambria"/>
                <a:cs typeface="Cambria"/>
              </a:rPr>
              <a:t>області</a:t>
            </a:r>
            <a:endParaRPr sz="1250">
              <a:latin typeface="Cambria"/>
              <a:cs typeface="Cambria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028225" y="9391387"/>
            <a:ext cx="1403350" cy="2159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50" spc="-90">
                <a:solidFill>
                  <a:srgbClr val="3F3F3F"/>
                </a:solidFill>
                <a:latin typeface="Consolas"/>
                <a:cs typeface="Consolas"/>
              </a:rPr>
              <a:t>ІlАчильник</a:t>
            </a:r>
            <a:r>
              <a:rPr dirty="0" sz="1250">
                <a:solidFill>
                  <a:srgbClr val="3F3F3F"/>
                </a:solidFill>
                <a:latin typeface="Consolas"/>
                <a:cs typeface="Consolas"/>
              </a:rPr>
              <a:t> </a:t>
            </a:r>
            <a:r>
              <a:rPr dirty="0" sz="1250" spc="105">
                <a:solidFill>
                  <a:srgbClr val="3F3F3F"/>
                </a:solidFill>
                <a:latin typeface="Consolas"/>
                <a:cs typeface="Consolas"/>
              </a:rPr>
              <a:t>іужби</a:t>
            </a:r>
            <a:endParaRPr sz="1250">
              <a:latin typeface="Consolas"/>
              <a:cs typeface="Consolas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036735" y="10032361"/>
            <a:ext cx="1614805" cy="1854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50" spc="-40">
                <a:solidFill>
                  <a:srgbClr val="444444"/>
                </a:solidFill>
                <a:latin typeface="Times New Roman"/>
                <a:cs typeface="Times New Roman"/>
              </a:rPr>
              <a:t>Свгейчук</a:t>
            </a:r>
            <a:r>
              <a:rPr dirty="0" sz="1050" spc="10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050" spc="-30">
                <a:solidFill>
                  <a:srgbClr val="363636"/>
                </a:solidFill>
                <a:latin typeface="Times New Roman"/>
                <a:cs typeface="Times New Roman"/>
              </a:rPr>
              <a:t>Валентина</a:t>
            </a:r>
            <a:r>
              <a:rPr dirty="0" sz="1050" spc="1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444444"/>
                </a:solidFill>
                <a:latin typeface="Times New Roman"/>
                <a:cs typeface="Times New Roman"/>
              </a:rPr>
              <a:t>32 </a:t>
            </a:r>
            <a:r>
              <a:rPr dirty="0" sz="1050" spc="-50">
                <a:solidFill>
                  <a:srgbClr val="4B4B4B"/>
                </a:solidFill>
                <a:latin typeface="Times New Roman"/>
                <a:cs typeface="Times New Roman"/>
              </a:rPr>
              <a:t>14</a:t>
            </a:r>
            <a:r>
              <a:rPr dirty="0" sz="1050" spc="-20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464646"/>
                </a:solidFill>
                <a:latin typeface="Times New Roman"/>
                <a:cs typeface="Times New Roman"/>
              </a:rPr>
              <a:t>41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516164" y="9397481"/>
            <a:ext cx="1397000" cy="2159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50">
                <a:solidFill>
                  <a:srgbClr val="494949"/>
                </a:solidFill>
                <a:latin typeface="Times New Roman"/>
                <a:cs typeface="Times New Roman"/>
              </a:rPr>
              <a:t>Лілія</a:t>
            </a:r>
            <a:r>
              <a:rPr dirty="0" sz="1250" spc="105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24242"/>
                </a:solidFill>
                <a:latin typeface="Times New Roman"/>
                <a:cs typeface="Times New Roman"/>
              </a:rPr>
              <a:t>ПАНФІЛОВА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050419" y="9990713"/>
            <a:ext cx="2440305" cy="459740"/>
          </a:xfrm>
          <a:prstGeom prst="rect">
            <a:avLst/>
          </a:prstGeom>
        </p:spPr>
        <p:txBody>
          <a:bodyPr wrap="square" lIns="0" tIns="38100" rIns="0" bIns="0" rtlCol="0" vert="horz">
            <a:spAutoFit/>
          </a:bodyPr>
          <a:lstStyle/>
          <a:p>
            <a:pPr algn="r" marL="272415" marR="449580" indent="-260350">
              <a:lnSpc>
                <a:spcPct val="80000"/>
              </a:lnSpc>
              <a:spcBef>
                <a:spcPts val="300"/>
              </a:spcBef>
              <a:tabLst>
                <a:tab pos="279400" algn="l"/>
              </a:tabLst>
            </a:pPr>
            <a:r>
              <a:rPr dirty="0" sz="850" spc="-25">
                <a:solidFill>
                  <a:srgbClr val="595959"/>
                </a:solidFill>
                <a:latin typeface="Cambria"/>
                <a:cs typeface="Cambria"/>
              </a:rPr>
              <a:t>"‘</a:t>
            </a:r>
            <a:r>
              <a:rPr dirty="0" sz="850">
                <a:solidFill>
                  <a:srgbClr val="595959"/>
                </a:solidFill>
                <a:latin typeface="Cambria"/>
                <a:cs typeface="Cambria"/>
              </a:rPr>
              <a:t>		</a:t>
            </a:r>
            <a:r>
              <a:rPr dirty="0" sz="850" spc="-90">
                <a:solidFill>
                  <a:srgbClr val="3F3F3F"/>
                </a:solidFill>
                <a:latin typeface="Cambria"/>
                <a:cs typeface="Cambria"/>
              </a:rPr>
              <a:t>наркотнквмн</a:t>
            </a:r>
            <a:r>
              <a:rPr dirty="0" sz="850" spc="120">
                <a:solidFill>
                  <a:srgbClr val="3F3F3F"/>
                </a:solidFill>
                <a:latin typeface="Cambria"/>
                <a:cs typeface="Cambria"/>
              </a:rPr>
              <a:t> </a:t>
            </a:r>
            <a:r>
              <a:rPr dirty="0" sz="850">
                <a:solidFill>
                  <a:srgbClr val="646464"/>
                </a:solidFill>
                <a:latin typeface="Cambria"/>
                <a:cs typeface="Cambria"/>
              </a:rPr>
              <a:t>у </a:t>
            </a:r>
            <a:r>
              <a:rPr dirty="0" sz="850" spc="-65">
                <a:solidFill>
                  <a:srgbClr val="414141"/>
                </a:solidFill>
                <a:latin typeface="Cambria"/>
                <a:cs typeface="Cambria"/>
              </a:rPr>
              <a:t>Кіровогрвдській</a:t>
            </a:r>
            <a:r>
              <a:rPr dirty="0" sz="850" spc="-10">
                <a:solidFill>
                  <a:srgbClr val="414141"/>
                </a:solidFill>
                <a:latin typeface="Cambria"/>
                <a:cs typeface="Cambria"/>
              </a:rPr>
              <a:t> </a:t>
            </a:r>
            <a:r>
              <a:rPr dirty="0" sz="850" spc="-40">
                <a:solidFill>
                  <a:srgbClr val="4D4D4D"/>
                </a:solidFill>
                <a:latin typeface="Cambria"/>
                <a:cs typeface="Cambria"/>
              </a:rPr>
              <a:t>області</a:t>
            </a:r>
            <a:r>
              <a:rPr dirty="0" sz="850" spc="500">
                <a:solidFill>
                  <a:srgbClr val="4D4D4D"/>
                </a:solidFill>
                <a:latin typeface="Cambria"/>
                <a:cs typeface="Cambria"/>
              </a:rPr>
              <a:t> </a:t>
            </a:r>
            <a:r>
              <a:rPr dirty="0" sz="850" spc="-90">
                <a:solidFill>
                  <a:srgbClr val="444444"/>
                </a:solidFill>
                <a:latin typeface="Cambria"/>
                <a:cs typeface="Cambria"/>
              </a:rPr>
              <a:t>2fв2б7-</a:t>
            </a:r>
            <a:r>
              <a:rPr dirty="0" sz="850" spc="-85">
                <a:solidFill>
                  <a:srgbClr val="444444"/>
                </a:solidFill>
                <a:latin typeface="Cambria"/>
                <a:cs typeface="Cambria"/>
              </a:rPr>
              <a:t>01.1/02.0/05.</a:t>
            </a:r>
            <a:r>
              <a:rPr dirty="0" sz="850" spc="-85">
                <a:solidFill>
                  <a:srgbClr val="424242"/>
                </a:solidFill>
                <a:latin typeface="Cambria"/>
                <a:cs typeface="Cambria"/>
              </a:rPr>
              <a:t>12-</a:t>
            </a:r>
            <a:r>
              <a:rPr dirty="0" sz="850" spc="-95">
                <a:solidFill>
                  <a:srgbClr val="424242"/>
                </a:solidFill>
                <a:latin typeface="Cambria"/>
                <a:cs typeface="Cambria"/>
              </a:rPr>
              <a:t>26</a:t>
            </a:r>
            <a:r>
              <a:rPr dirty="0" sz="850" spc="145">
                <a:solidFill>
                  <a:srgbClr val="424242"/>
                </a:solidFill>
                <a:latin typeface="Cambria"/>
                <a:cs typeface="Cambria"/>
              </a:rPr>
              <a:t> </a:t>
            </a:r>
            <a:r>
              <a:rPr dirty="0" sz="850" spc="-45">
                <a:solidFill>
                  <a:srgbClr val="444444"/>
                </a:solidFill>
                <a:latin typeface="Cambria"/>
                <a:cs typeface="Cambria"/>
              </a:rPr>
              <a:t>від</a:t>
            </a:r>
            <a:r>
              <a:rPr dirty="0" sz="850" spc="40">
                <a:solidFill>
                  <a:srgbClr val="444444"/>
                </a:solidFill>
                <a:latin typeface="Cambria"/>
                <a:cs typeface="Cambria"/>
              </a:rPr>
              <a:t> </a:t>
            </a:r>
            <a:r>
              <a:rPr dirty="0" sz="850" spc="-10">
                <a:solidFill>
                  <a:srgbClr val="3B3B3B"/>
                </a:solidFill>
                <a:latin typeface="Cambria"/>
                <a:cs typeface="Cambria"/>
              </a:rPr>
              <a:t>Ф.Ф.2026</a:t>
            </a:r>
            <a:endParaRPr sz="850">
              <a:latin typeface="Cambria"/>
              <a:cs typeface="Cambria"/>
            </a:endParaRPr>
          </a:p>
          <a:p>
            <a:pPr algn="r" marR="453390">
              <a:lnSpc>
                <a:spcPts val="680"/>
              </a:lnSpc>
            </a:pPr>
            <a:r>
              <a:rPr dirty="0" sz="850">
                <a:solidFill>
                  <a:srgbClr val="727272"/>
                </a:solidFill>
                <a:latin typeface="Cambria"/>
                <a:cs typeface="Cambria"/>
              </a:rPr>
              <a:t>.</a:t>
            </a:r>
            <a:r>
              <a:rPr dirty="0" sz="850" spc="400">
                <a:solidFill>
                  <a:srgbClr val="727272"/>
                </a:solidFill>
                <a:latin typeface="Cambria"/>
                <a:cs typeface="Cambria"/>
              </a:rPr>
              <a:t> </a:t>
            </a:r>
            <a:r>
              <a:rPr dirty="0" sz="850">
                <a:solidFill>
                  <a:srgbClr val="3D3D3D"/>
                </a:solidFill>
                <a:latin typeface="Cambria"/>
                <a:cs typeface="Cambria"/>
              </a:rPr>
              <a:t>i</a:t>
            </a:r>
            <a:r>
              <a:rPr dirty="0" sz="850" spc="150">
                <a:solidFill>
                  <a:srgbClr val="3D3D3D"/>
                </a:solidFill>
                <a:latin typeface="Cambria"/>
                <a:cs typeface="Cambria"/>
              </a:rPr>
              <a:t> </a:t>
            </a:r>
            <a:r>
              <a:rPr dirty="0" sz="850">
                <a:solidFill>
                  <a:srgbClr val="444444"/>
                </a:solidFill>
                <a:latin typeface="Cambria"/>
                <a:cs typeface="Cambria"/>
              </a:rPr>
              <a:t>KEl</a:t>
            </a:r>
            <a:r>
              <a:rPr dirty="0" sz="850">
                <a:solidFill>
                  <a:srgbClr val="525252"/>
                </a:solidFill>
                <a:latin typeface="Cambria"/>
                <a:cs typeface="Cambria"/>
              </a:rPr>
              <a:t>I: </a:t>
            </a:r>
            <a:r>
              <a:rPr dirty="0" sz="850" spc="-50">
                <a:solidFill>
                  <a:srgbClr val="4D4D4D"/>
                </a:solidFill>
                <a:latin typeface="Cambria"/>
                <a:cs typeface="Cambria"/>
              </a:rPr>
              <a:t>I</a:t>
            </a:r>
            <a:r>
              <a:rPr dirty="0" sz="850" spc="-50">
                <a:solidFill>
                  <a:srgbClr val="414141"/>
                </a:solidFill>
                <a:latin typeface="Cambria"/>
                <a:cs typeface="Cambria"/>
              </a:rPr>
              <a:t>lанфіііова</a:t>
            </a:r>
            <a:r>
              <a:rPr dirty="0" sz="850" spc="65">
                <a:solidFill>
                  <a:srgbClr val="414141"/>
                </a:solidFill>
                <a:latin typeface="Cambria"/>
                <a:cs typeface="Cambria"/>
              </a:rPr>
              <a:t> </a:t>
            </a:r>
            <a:r>
              <a:rPr dirty="0" sz="850">
                <a:solidFill>
                  <a:srgbClr val="646464"/>
                </a:solidFill>
                <a:latin typeface="Cambria"/>
                <a:cs typeface="Cambria"/>
              </a:rPr>
              <a:t>Н.</a:t>
            </a:r>
            <a:r>
              <a:rPr dirty="0" sz="850" spc="55">
                <a:solidFill>
                  <a:srgbClr val="646464"/>
                </a:solidFill>
                <a:latin typeface="Cambria"/>
                <a:cs typeface="Cambria"/>
              </a:rPr>
              <a:t> </a:t>
            </a:r>
            <a:r>
              <a:rPr dirty="0" sz="850" spc="-30">
                <a:solidFill>
                  <a:srgbClr val="343434"/>
                </a:solidFill>
                <a:latin typeface="Cambria"/>
                <a:cs typeface="Cambria"/>
              </a:rPr>
              <a:t>П.</a:t>
            </a:r>
            <a:r>
              <a:rPr dirty="0" sz="850">
                <a:solidFill>
                  <a:srgbClr val="343434"/>
                </a:solidFill>
                <a:latin typeface="Cambria"/>
                <a:cs typeface="Cambria"/>
              </a:rPr>
              <a:t> </a:t>
            </a:r>
            <a:r>
              <a:rPr dirty="0" sz="850" spc="-60">
                <a:solidFill>
                  <a:srgbClr val="424242"/>
                </a:solidFill>
                <a:latin typeface="Cambria"/>
                <a:cs typeface="Cambria"/>
              </a:rPr>
              <a:t>04.06.2026</a:t>
            </a:r>
            <a:r>
              <a:rPr dirty="0" sz="850" spc="50">
                <a:solidFill>
                  <a:srgbClr val="424242"/>
                </a:solidFill>
                <a:latin typeface="Cambria"/>
                <a:cs typeface="Cambria"/>
              </a:rPr>
              <a:t> </a:t>
            </a:r>
            <a:r>
              <a:rPr dirty="0" sz="850" spc="-60">
                <a:solidFill>
                  <a:srgbClr val="4D4D4D"/>
                </a:solidFill>
                <a:latin typeface="Cambria"/>
                <a:cs typeface="Cambria"/>
              </a:rPr>
              <a:t>09:</a:t>
            </a:r>
            <a:r>
              <a:rPr dirty="0" sz="850" spc="-100">
                <a:solidFill>
                  <a:srgbClr val="4D4D4D"/>
                </a:solidFill>
                <a:latin typeface="Cambria"/>
                <a:cs typeface="Cambria"/>
              </a:rPr>
              <a:t> </a:t>
            </a:r>
            <a:r>
              <a:rPr dirty="0" sz="850" spc="-25">
                <a:solidFill>
                  <a:srgbClr val="4D4D4D"/>
                </a:solidFill>
                <a:latin typeface="Cambria"/>
                <a:cs typeface="Cambria"/>
              </a:rPr>
              <a:t>12</a:t>
            </a:r>
            <a:endParaRPr sz="850">
              <a:latin typeface="Cambria"/>
              <a:cs typeface="Cambria"/>
            </a:endParaRPr>
          </a:p>
          <a:p>
            <a:pPr marL="274955">
              <a:lnSpc>
                <a:spcPts val="905"/>
              </a:lnSpc>
            </a:pPr>
            <a:r>
              <a:rPr dirty="0" sz="850" spc="-45">
                <a:solidFill>
                  <a:srgbClr val="444444"/>
                </a:solidFill>
                <a:latin typeface="Cambria"/>
                <a:cs typeface="Cambria"/>
              </a:rPr>
              <a:t>04AF2</a:t>
            </a:r>
            <a:r>
              <a:rPr dirty="0" sz="850" spc="-50">
                <a:solidFill>
                  <a:srgbClr val="444444"/>
                </a:solidFill>
                <a:latin typeface="Cambria"/>
                <a:cs typeface="Cambria"/>
              </a:rPr>
              <a:t> </a:t>
            </a:r>
            <a:r>
              <a:rPr dirty="0" sz="850" spc="-65">
                <a:solidFill>
                  <a:srgbClr val="3F3F3F"/>
                </a:solidFill>
                <a:latin typeface="Cambria"/>
                <a:cs typeface="Cambria"/>
              </a:rPr>
              <a:t>l2ЯЗfi405D9904Ю0000B94F</a:t>
            </a:r>
            <a:r>
              <a:rPr dirty="0" sz="850" spc="-65">
                <a:solidFill>
                  <a:srgbClr val="5B5B5B"/>
                </a:solidFill>
                <a:latin typeface="Cambria"/>
                <a:cs typeface="Cambria"/>
              </a:rPr>
              <a:t>1</a:t>
            </a:r>
            <a:r>
              <a:rPr dirty="0" sz="850" spc="-65">
                <a:solidFill>
                  <a:srgbClr val="444444"/>
                </a:solidFill>
                <a:latin typeface="Cambria"/>
                <a:cs typeface="Cambria"/>
              </a:rPr>
              <a:t>F003D0CF00f1</a:t>
            </a:r>
            <a:endParaRPr sz="85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918937" y="170687"/>
            <a:ext cx="444918" cy="615696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715220" y="10085831"/>
            <a:ext cx="1654729" cy="246888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498855" y="10222992"/>
            <a:ext cx="63995" cy="42671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7240589" y="9393935"/>
            <a:ext cx="45710" cy="57912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5847932" y="10250423"/>
            <a:ext cx="1654729" cy="207264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2504950" y="10155935"/>
            <a:ext cx="63995" cy="64007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6146576" y="9491471"/>
            <a:ext cx="1194575" cy="124968"/>
          </a:xfrm>
          <a:prstGeom prst="rect">
            <a:avLst/>
          </a:prstGeom>
        </p:spPr>
      </p:pic>
      <p:sp>
        <p:nvSpPr>
          <p:cNvPr id="9" name="object 9"/>
          <p:cNvSpPr txBox="1"/>
          <p:nvPr/>
        </p:nvSpPr>
        <p:spPr>
          <a:xfrm>
            <a:off x="1248826" y="790956"/>
            <a:ext cx="5791200" cy="13411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382270" marR="398145">
              <a:lnSpc>
                <a:spcPct val="111400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ДЕРЖАВНА</a:t>
            </a:r>
            <a:r>
              <a:rPr dirty="0" sz="1400" spc="4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СЛУЖБА</a:t>
            </a:r>
            <a:r>
              <a:rPr dirty="0" sz="1400" spc="3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3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3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 spc="55">
                <a:latin typeface="Times New Roman"/>
                <a:cs typeface="Times New Roman"/>
              </a:rPr>
              <a:t>КОНТРОЛЮ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195"/>
              </a:spcBef>
            </a:pPr>
            <a:r>
              <a:rPr dirty="0" sz="1350" spc="35">
                <a:latin typeface="Times New Roman"/>
                <a:cs typeface="Times New Roman"/>
              </a:rPr>
              <a:t>(Держлікслужба)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65"/>
              </a:spcBef>
            </a:pPr>
            <a:endParaRPr sz="1350">
              <a:latin typeface="Times New Roman"/>
              <a:cs typeface="Times New Roman"/>
            </a:endParaRPr>
          </a:p>
          <a:p>
            <a:pPr algn="ctr" marL="12700" marR="5080">
              <a:lnSpc>
                <a:spcPct val="109100"/>
              </a:lnSpc>
              <a:tabLst>
                <a:tab pos="5175885" algn="l"/>
              </a:tabLst>
            </a:pPr>
            <a:r>
              <a:rPr dirty="0" sz="1100">
                <a:latin typeface="Times New Roman"/>
                <a:cs typeface="Times New Roman"/>
              </a:rPr>
              <a:t>проспект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Берестейський.</a:t>
            </a:r>
            <a:r>
              <a:rPr dirty="0" sz="1100" spc="-60">
                <a:latin typeface="Times New Roman"/>
                <a:cs typeface="Times New Roman"/>
              </a:rPr>
              <a:t> </a:t>
            </a:r>
            <a:r>
              <a:rPr dirty="0" sz="1100" spc="-165">
                <a:latin typeface="Times New Roman"/>
                <a:cs typeface="Times New Roman"/>
              </a:rPr>
              <a:t>120—</a:t>
            </a:r>
            <a:r>
              <a:rPr dirty="0" sz="1100" spc="-65">
                <a:latin typeface="Times New Roman"/>
                <a:cs typeface="Times New Roman"/>
              </a:rPr>
              <a:t>A,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м.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Киів,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03115,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7’ел/факс: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(044)</a:t>
            </a:r>
            <a:r>
              <a:rPr dirty="0" sz="1100" spc="-45">
                <a:latin typeface="Times New Roman"/>
                <a:cs typeface="Times New Roman"/>
              </a:rPr>
              <a:t> </a:t>
            </a:r>
            <a:r>
              <a:rPr dirty="0" sz="1100" spc="-110">
                <a:latin typeface="Times New Roman"/>
                <a:cs typeface="Times New Roman"/>
              </a:rPr>
              <a:t>422—</a:t>
            </a:r>
            <a:r>
              <a:rPr dirty="0" sz="1100" spc="-80">
                <a:latin typeface="Times New Roman"/>
                <a:cs typeface="Times New Roman"/>
              </a:rPr>
              <a:t>55-</a:t>
            </a:r>
            <a:r>
              <a:rPr dirty="0" sz="1100" spc="-35">
                <a:latin typeface="Times New Roman"/>
                <a:cs typeface="Times New Roman"/>
              </a:rPr>
              <a:t>77,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80">
                <a:latin typeface="Times New Roman"/>
                <a:cs typeface="Times New Roman"/>
              </a:rPr>
              <a:t>c—</a:t>
            </a:r>
            <a:r>
              <a:rPr dirty="0" sz="1100" spc="-90">
                <a:latin typeface="Times New Roman"/>
                <a:cs typeface="Times New Roman"/>
              </a:rPr>
              <a:t>mail: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u="sng" sz="1100" spc="-25">
                <a:uFill>
                  <a:solidFill>
                    <a:srgbClr val="2F2F2F"/>
                  </a:solidFill>
                </a:uFill>
                <a:latin typeface="Times New Roman"/>
                <a:cs typeface="Times New Roman"/>
              </a:rPr>
              <a:t>dls</a:t>
            </a:r>
            <a:r>
              <a:rPr dirty="0" u="sng" sz="1100">
                <a:uFill>
                  <a:solidFill>
                    <a:srgbClr val="2F2F2F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u="sng" sz="1100" spc="-20">
                <a:uFill>
                  <a:solidFill>
                    <a:srgbClr val="2F2F2F"/>
                  </a:solidFill>
                </a:uFill>
                <a:latin typeface="Times New Roman"/>
                <a:cs typeface="Times New Roman"/>
              </a:rPr>
              <a:t>dls.цov.ha.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u="sng" sz="1100" spc="-10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lзttps://</a:t>
            </a:r>
            <a:r>
              <a:rPr dirty="0" u="sng" sz="1100" spc="-10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  <a:hlinkClick r:id="rId9"/>
              </a:rPr>
              <a:t>www.dls.gov.na</a:t>
            </a:r>
            <a:r>
              <a:rPr dirty="0" u="sng" sz="1100" spc="-10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,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Код</a:t>
            </a:r>
            <a:r>
              <a:rPr dirty="0" sz="1100">
                <a:latin typeface="Times New Roman"/>
                <a:cs typeface="Times New Roman"/>
              </a:rPr>
              <a:t> CДPflOY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35">
                <a:latin typeface="Times New Roman"/>
                <a:cs typeface="Times New Roman"/>
              </a:rPr>
              <a:t>4051781</a:t>
            </a:r>
            <a:r>
              <a:rPr dirty="0" sz="1100" spc="-9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209301" y="2329688"/>
            <a:ext cx="2576195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184275" algn="l"/>
                <a:tab pos="2562860" algn="l"/>
              </a:tabLst>
            </a:pPr>
            <a:r>
              <a:rPr dirty="0" u="sng" sz="1500">
                <a:uFill>
                  <a:solidFill>
                    <a:srgbClr val="232323"/>
                  </a:solidFill>
                </a:uFill>
                <a:latin typeface="Courier New"/>
                <a:cs typeface="Courier New"/>
              </a:rPr>
              <a:t>	</a:t>
            </a:r>
            <a:r>
              <a:rPr dirty="0" sz="1500" spc="-254">
                <a:latin typeface="Courier New"/>
                <a:cs typeface="Courier New"/>
              </a:rPr>
              <a:t>N•</a:t>
            </a:r>
            <a:r>
              <a:rPr dirty="0" sz="1500" spc="-645">
                <a:latin typeface="Courier New"/>
                <a:cs typeface="Courier New"/>
              </a:rPr>
              <a:t> </a:t>
            </a:r>
            <a:r>
              <a:rPr dirty="0" u="sng" sz="1500">
                <a:uFill>
                  <a:solidFill>
                    <a:srgbClr val="232323"/>
                  </a:solidFill>
                </a:uFill>
                <a:latin typeface="Courier New"/>
                <a:cs typeface="Courier New"/>
              </a:rPr>
              <a:t>	</a:t>
            </a:r>
            <a:endParaRPr sz="1500">
              <a:latin typeface="Courier New"/>
              <a:cs typeface="Courier New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271933" y="2322829"/>
            <a:ext cx="2834005" cy="21424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>
              <a:lnSpc>
                <a:spcPct val="100000"/>
              </a:lnSpc>
              <a:spcBef>
                <a:spcPts val="100"/>
              </a:spcBef>
              <a:tabLst>
                <a:tab pos="1412240" algn="l"/>
                <a:tab pos="2797810" algn="l"/>
              </a:tabLst>
            </a:pPr>
            <a:r>
              <a:rPr dirty="0" sz="1400">
                <a:latin typeface="Times New Roman"/>
                <a:cs typeface="Times New Roman"/>
              </a:rPr>
              <a:t>На </a:t>
            </a:r>
            <a:r>
              <a:rPr dirty="0" sz="1400" spc="-405">
                <a:latin typeface="Times New Roman"/>
                <a:cs typeface="Times New Roman"/>
              </a:rPr>
              <a:t>№</a:t>
            </a:r>
            <a:r>
              <a:rPr dirty="0" sz="1400" spc="440"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baseline="1683" sz="2475">
                <a:latin typeface="Times New Roman"/>
                <a:cs typeface="Times New Roman"/>
              </a:rPr>
              <a:t>від </a:t>
            </a:r>
            <a:r>
              <a:rPr dirty="0" u="sng" baseline="1683" sz="2475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	</a:t>
            </a:r>
            <a:endParaRPr baseline="1683" sz="2475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65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19685" marR="11430" indent="-4445">
              <a:lnSpc>
                <a:spcPct val="113100"/>
              </a:lnSpc>
              <a:spcBef>
                <a:spcPts val="5"/>
              </a:spcBef>
              <a:tabLst>
                <a:tab pos="2094230" algn="l"/>
              </a:tabLst>
            </a:pPr>
            <a:r>
              <a:rPr dirty="0" sz="1350" spc="55">
                <a:latin typeface="Times New Roman"/>
                <a:cs typeface="Times New Roman"/>
              </a:rPr>
              <a:t>Керівникам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45">
                <a:latin typeface="Times New Roman"/>
                <a:cs typeface="Times New Roman"/>
              </a:rPr>
              <a:t>суб'сктів </a:t>
            </a:r>
            <a:r>
              <a:rPr dirty="0" sz="1350" spc="65">
                <a:latin typeface="Times New Roman"/>
                <a:cs typeface="Times New Roman"/>
              </a:rPr>
              <a:t>господарювання,</a:t>
            </a:r>
            <a:r>
              <a:rPr dirty="0" sz="1350" spc="480">
                <a:latin typeface="Times New Roman"/>
                <a:cs typeface="Times New Roman"/>
              </a:rPr>
              <a:t> </a:t>
            </a:r>
            <a:r>
              <a:rPr dirty="0" sz="1350" spc="55">
                <a:latin typeface="Times New Roman"/>
                <a:cs typeface="Times New Roman"/>
              </a:rPr>
              <a:t>які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займаються </a:t>
            </a:r>
            <a:r>
              <a:rPr dirty="0" sz="1350">
                <a:latin typeface="Times New Roman"/>
                <a:cs typeface="Times New Roman"/>
              </a:rPr>
              <a:t>реалізацісю,</a:t>
            </a:r>
            <a:r>
              <a:rPr dirty="0" sz="1350" spc="385">
                <a:latin typeface="Times New Roman"/>
                <a:cs typeface="Times New Roman"/>
              </a:rPr>
              <a:t>     </a:t>
            </a:r>
            <a:r>
              <a:rPr dirty="0" sz="1350">
                <a:latin typeface="Times New Roman"/>
                <a:cs typeface="Times New Roman"/>
              </a:rPr>
              <a:t>зберіганням</a:t>
            </a:r>
            <a:r>
              <a:rPr dirty="0" sz="1350" spc="420">
                <a:latin typeface="Times New Roman"/>
                <a:cs typeface="Times New Roman"/>
              </a:rPr>
              <a:t>     </a:t>
            </a:r>
            <a:r>
              <a:rPr dirty="0" sz="1350" spc="-50">
                <a:latin typeface="Times New Roman"/>
                <a:cs typeface="Times New Roman"/>
              </a:rPr>
              <a:t>i </a:t>
            </a:r>
            <a:r>
              <a:rPr dirty="0" sz="1350" spc="45">
                <a:latin typeface="Times New Roman"/>
                <a:cs typeface="Times New Roman"/>
              </a:rPr>
              <a:t>застосуванням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 spc="65">
                <a:latin typeface="Times New Roman"/>
                <a:cs typeface="Times New Roman"/>
              </a:rPr>
              <a:t>лікарських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засобів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80"/>
              </a:spcBef>
            </a:pPr>
            <a:endParaRPr sz="1350">
              <a:latin typeface="Times New Roman"/>
              <a:cs typeface="Times New Roman"/>
            </a:endParaRPr>
          </a:p>
          <a:p>
            <a:pPr algn="just" marL="24765" marR="5080" indent="-635">
              <a:lnSpc>
                <a:spcPct val="111400"/>
              </a:lnSpc>
              <a:tabLst>
                <a:tab pos="1565275" algn="l"/>
              </a:tabLst>
            </a:pPr>
            <a:r>
              <a:rPr dirty="0" sz="1400" spc="-10">
                <a:latin typeface="Times New Roman"/>
                <a:cs typeface="Times New Roman"/>
              </a:rPr>
              <a:t>Керівникам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територіальних </a:t>
            </a:r>
            <a:r>
              <a:rPr dirty="0" sz="1400">
                <a:latin typeface="Times New Roman"/>
                <a:cs typeface="Times New Roman"/>
              </a:rPr>
              <a:t>органів</a:t>
            </a:r>
            <a:r>
              <a:rPr dirty="0" sz="1400" spc="2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Держлікслужби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161083" y="4927091"/>
            <a:ext cx="6047740" cy="42151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3302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РОЗПОРЯДЖЕННЯ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80"/>
              </a:spcBef>
            </a:pPr>
            <a:endParaRPr sz="1400">
              <a:latin typeface="Times New Roman"/>
              <a:cs typeface="Times New Roman"/>
            </a:endParaRPr>
          </a:p>
          <a:p>
            <a:pPr algn="r" marR="34925">
              <a:lnSpc>
                <a:spcPct val="100000"/>
              </a:lnSpc>
              <a:spcBef>
                <a:spcPts val="5"/>
              </a:spcBef>
            </a:pPr>
            <a:r>
              <a:rPr dirty="0" sz="1350">
                <a:latin typeface="Times New Roman"/>
                <a:cs typeface="Times New Roman"/>
              </a:rPr>
              <a:t>Відповідно</a:t>
            </a:r>
            <a:r>
              <a:rPr dirty="0" sz="1350" spc="45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Конституції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Украіни,</a:t>
            </a:r>
            <a:r>
              <a:rPr dirty="0" sz="1350" spc="4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48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4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22,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55</a:t>
            </a:r>
            <a:r>
              <a:rPr dirty="0" sz="1350" spc="4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Закону</a:t>
            </a:r>
            <a:r>
              <a:rPr dirty="0" sz="1350" spc="45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</a:t>
            </a:r>
            <a:endParaRPr sz="1350">
              <a:latin typeface="Times New Roman"/>
              <a:cs typeface="Times New Roman"/>
            </a:endParaRPr>
          </a:p>
          <a:p>
            <a:pPr algn="r" marR="34290">
              <a:lnSpc>
                <a:spcPct val="100000"/>
              </a:lnSpc>
              <a:spcBef>
                <a:spcPts val="200"/>
              </a:spcBef>
            </a:pPr>
            <a:r>
              <a:rPr dirty="0" sz="1400">
                <a:latin typeface="Times New Roman"/>
                <a:cs typeface="Times New Roman"/>
              </a:rPr>
              <a:t>«Основи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законодавства</a:t>
            </a:r>
            <a:r>
              <a:rPr dirty="0" sz="1400" spc="2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охорону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здоров'я»,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статеи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l5,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21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Закону</a:t>
            </a:r>
            <a:endParaRPr sz="1400">
              <a:latin typeface="Times New Roman"/>
              <a:cs typeface="Times New Roman"/>
            </a:endParaRPr>
          </a:p>
          <a:p>
            <a:pPr algn="just" marL="19050" marR="5080">
              <a:lnSpc>
                <a:spcPct val="113900"/>
              </a:lnSpc>
              <a:spcBef>
                <a:spcPts val="40"/>
              </a:spcBef>
            </a:pP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«Про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лікарські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засоби»,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Положения</a:t>
            </a:r>
            <a:r>
              <a:rPr dirty="0" sz="1350" spc="4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Державну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службу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</a:t>
            </a:r>
            <a:r>
              <a:rPr dirty="0" sz="1350" spc="5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наркотиками,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постановою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12.08.2015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N*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647,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здlйснення </a:t>
            </a:r>
            <a:r>
              <a:rPr dirty="0" sz="1350">
                <a:latin typeface="Times New Roman"/>
                <a:cs typeface="Times New Roman"/>
              </a:rPr>
              <a:t>державного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контроліо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якістю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ввозяться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Україну,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постановою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Украі'ни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вlд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14.09.2005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N•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902, </a:t>
            </a:r>
            <a:r>
              <a:rPr dirty="0" sz="1350">
                <a:latin typeface="Times New Roman"/>
                <a:cs typeface="Times New Roman"/>
              </a:rPr>
              <a:t>п.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4.3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встановлення</a:t>
            </a:r>
            <a:r>
              <a:rPr dirty="0" sz="1350" spc="4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заборони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(тимчасової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заборони)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поновлення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2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3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2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25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територіl</a:t>
            </a:r>
            <a:r>
              <a:rPr dirty="0" sz="1350" spc="3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України,</a:t>
            </a:r>
            <a:r>
              <a:rPr dirty="0" sz="1350" spc="2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31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наказом </a:t>
            </a:r>
            <a:r>
              <a:rPr dirty="0" sz="1300">
                <a:latin typeface="Times New Roman"/>
                <a:cs typeface="Times New Roman"/>
              </a:rPr>
              <a:t>Міністерства</a:t>
            </a:r>
            <a:r>
              <a:rPr dirty="0" sz="1300" spc="204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охорони</a:t>
            </a:r>
            <a:r>
              <a:rPr dirty="0" sz="1300" spc="29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здоров</a:t>
            </a:r>
            <a:r>
              <a:rPr dirty="0" sz="1300" spc="33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я</a:t>
            </a:r>
            <a:r>
              <a:rPr dirty="0" sz="1300" spc="24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України</a:t>
            </a:r>
            <a:r>
              <a:rPr dirty="0" sz="1300" spc="34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від</a:t>
            </a:r>
            <a:r>
              <a:rPr dirty="0" sz="1300" spc="190">
                <a:latin typeface="Times New Roman"/>
                <a:cs typeface="Times New Roman"/>
              </a:rPr>
              <a:t> </a:t>
            </a:r>
            <a:r>
              <a:rPr dirty="0" sz="1300" spc="-35">
                <a:latin typeface="Times New Roman"/>
                <a:cs typeface="Times New Roman"/>
              </a:rPr>
              <a:t>22.1</a:t>
            </a:r>
            <a:r>
              <a:rPr dirty="0" sz="1300" spc="-4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1.2011</a:t>
            </a:r>
            <a:r>
              <a:rPr dirty="0" sz="1300" spc="27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N</a:t>
            </a:r>
            <a:r>
              <a:rPr dirty="0" sz="1300" spc="12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809,</a:t>
            </a:r>
            <a:r>
              <a:rPr dirty="0" sz="1300" spc="22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заресстрованого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юстиції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30.01.2012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N*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126/20439,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Порядку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4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4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4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4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під</a:t>
            </a:r>
            <a:r>
              <a:rPr dirty="0" sz="1350" spc="4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час</a:t>
            </a:r>
            <a:r>
              <a:rPr dirty="0" sz="1350" spc="3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оптової</a:t>
            </a:r>
            <a:r>
              <a:rPr dirty="0" sz="1350" spc="4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роздрібної</a:t>
            </a:r>
            <a:r>
              <a:rPr dirty="0" sz="1350" spc="46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торгівлі,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Украіни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29.09.2014 </a:t>
            </a:r>
            <a:r>
              <a:rPr dirty="0" sz="1350">
                <a:latin typeface="Times New Roman"/>
                <a:cs typeface="Times New Roman"/>
              </a:rPr>
              <a:t>N</a:t>
            </a:r>
            <a:r>
              <a:rPr dirty="0" sz="1350" spc="3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677,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заресстрованого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3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юстиції</a:t>
            </a:r>
            <a:r>
              <a:rPr dirty="0" sz="1350" spc="2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26.11.2014 </a:t>
            </a:r>
            <a:r>
              <a:rPr dirty="0" sz="1350" spc="-260">
                <a:latin typeface="Times New Roman"/>
                <a:cs typeface="Times New Roman"/>
              </a:rPr>
              <a:t>N*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1515/26292,</a:t>
            </a:r>
            <a:r>
              <a:rPr dirty="0" sz="1350" spc="-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Правил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утилізації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-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лікарськгіх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затверджених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Мlністерства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здоров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</a:t>
            </a:r>
            <a:r>
              <a:rPr dirty="0" sz="1350" spc="45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Украіни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4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24.04.2015</a:t>
            </a:r>
            <a:r>
              <a:rPr dirty="0" sz="1350" spc="4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409">
                <a:latin typeface="Times New Roman"/>
                <a:cs typeface="Times New Roman"/>
              </a:rPr>
              <a:t> </a:t>
            </a:r>
            <a:r>
              <a:rPr dirty="0" sz="1350" spc="-310">
                <a:latin typeface="Times New Roman"/>
                <a:cs typeface="Times New Roman"/>
              </a:rPr>
              <a:t>№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 spc="-20">
                <a:latin typeface="Times New Roman"/>
                <a:cs typeface="Times New Roman"/>
              </a:rPr>
              <a:t>242,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790601" y="9279635"/>
            <a:ext cx="24765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1400" spc="-585">
                <a:latin typeface="Times New Roman"/>
                <a:cs typeface="Times New Roman"/>
              </a:rPr>
              <a:t>п</a:t>
            </a:r>
            <a:r>
              <a:rPr dirty="0" baseline="-29761" sz="2100" spc="-165">
                <a:latin typeface="Times New Roman"/>
                <a:cs typeface="Times New Roman"/>
              </a:rPr>
              <a:t>т</a:t>
            </a:r>
            <a:r>
              <a:rPr dirty="0" sz="1400" spc="-665">
                <a:latin typeface="Times New Roman"/>
                <a:cs typeface="Times New Roman"/>
              </a:rPr>
              <a:t>в</a:t>
            </a:r>
            <a:r>
              <a:rPr dirty="0" baseline="-29761" sz="2100" spc="-82">
                <a:latin typeface="Times New Roman"/>
                <a:cs typeface="Times New Roman"/>
              </a:rPr>
              <a:t>а</a:t>
            </a:r>
            <a:endParaRPr baseline="-29761" sz="21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145780" y="9358883"/>
            <a:ext cx="4626610" cy="7378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6355" marR="55880" indent="3810">
              <a:lnSpc>
                <a:spcPct val="107100"/>
              </a:lnSpc>
              <a:spcBef>
                <a:spcPts val="100"/>
              </a:spcBef>
              <a:tabLst>
                <a:tab pos="268605" algn="l"/>
                <a:tab pos="945515" algn="l"/>
                <a:tab pos="1195070" algn="l"/>
                <a:tab pos="2263775" algn="l"/>
                <a:tab pos="2902585" algn="l"/>
              </a:tabLst>
            </a:pPr>
            <a:r>
              <a:rPr dirty="0" sz="1400" spc="-50">
                <a:latin typeface="Times New Roman"/>
                <a:cs typeface="Times New Roman"/>
              </a:rPr>
              <a:t>у</a:t>
            </a:r>
            <a:r>
              <a:rPr dirty="0" sz="1400">
                <a:latin typeface="Times New Roman"/>
                <a:cs typeface="Times New Roman"/>
              </a:rPr>
              <a:t>	зв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язку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із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закінченням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строку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40">
                <a:latin typeface="Times New Roman"/>
                <a:cs typeface="Times New Roman"/>
              </a:rPr>
              <a:t>тимчасовоі</a:t>
            </a:r>
            <a:r>
              <a:rPr dirty="0" baseline="29761" sz="2100" spc="-60">
                <a:latin typeface="Times New Roman"/>
                <a:cs typeface="Times New Roman"/>
              </a:rPr>
              <a:t>..</a:t>
            </a:r>
            <a:r>
              <a:rPr dirty="0" baseline="29761" sz="2100" spc="547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заборони здійснення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контролю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якості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засобу:</a:t>
            </a:r>
            <a:endParaRPr sz="1400">
              <a:latin typeface="Times New Roman"/>
              <a:cs typeface="Times New Roman"/>
            </a:endParaRPr>
          </a:p>
          <a:p>
            <a:pPr marL="1348105">
              <a:lnSpc>
                <a:spcPts val="840"/>
              </a:lnSpc>
              <a:spcBef>
                <a:spcPts val="25"/>
              </a:spcBef>
            </a:pPr>
            <a:r>
              <a:rPr dirty="0" sz="750" spc="-45">
                <a:latin typeface="Times New Roman"/>
                <a:cs typeface="Times New Roman"/>
              </a:rPr>
              <a:t>M2</a:t>
            </a:r>
            <a:r>
              <a:rPr dirty="0" sz="750" spc="180">
                <a:latin typeface="Times New Roman"/>
                <a:cs typeface="Times New Roman"/>
              </a:rPr>
              <a:t> </a:t>
            </a:r>
            <a:r>
              <a:rPr dirty="0" sz="750" spc="-10">
                <a:latin typeface="Times New Roman"/>
                <a:cs typeface="Times New Roman"/>
              </a:rPr>
              <a:t>Держліхслужба</a:t>
            </a:r>
            <a:endParaRPr sz="750">
              <a:latin typeface="Times New Roman"/>
              <a:cs typeface="Times New Roman"/>
            </a:endParaRPr>
          </a:p>
          <a:p>
            <a:pPr marL="1508760">
              <a:lnSpc>
                <a:spcPts val="1140"/>
              </a:lnSpc>
            </a:pPr>
            <a:r>
              <a:rPr dirty="0" sz="1000" spc="-130">
                <a:latin typeface="Lucida Sans Unicode"/>
                <a:cs typeface="Lucida Sans Unicode"/>
              </a:rPr>
              <a:t>№274-</a:t>
            </a:r>
            <a:r>
              <a:rPr dirty="0" sz="1000" spc="-110">
                <a:latin typeface="Lucida Sans Unicode"/>
                <a:cs typeface="Lucida Sans Unicode"/>
              </a:rPr>
              <a:t>001.2/002.0/17-</a:t>
            </a:r>
            <a:r>
              <a:rPr dirty="0" sz="1000" spc="-120">
                <a:latin typeface="Lucida Sans Unicode"/>
                <a:cs typeface="Lucida Sans Unicode"/>
              </a:rPr>
              <a:t>26</a:t>
            </a:r>
            <a:r>
              <a:rPr dirty="0" sz="1000" spc="15">
                <a:latin typeface="Lucida Sans Unicode"/>
                <a:cs typeface="Lucida Sans Unicode"/>
              </a:rPr>
              <a:t> </a:t>
            </a:r>
            <a:r>
              <a:rPr dirty="0" sz="1000">
                <a:latin typeface="Lucida Sans Unicode"/>
                <a:cs typeface="Lucida Sans Unicode"/>
              </a:rPr>
              <a:t>від</a:t>
            </a:r>
            <a:r>
              <a:rPr dirty="0" sz="1000" spc="20">
                <a:latin typeface="Lucida Sans Unicode"/>
                <a:cs typeface="Lucida Sans Unicode"/>
              </a:rPr>
              <a:t> </a:t>
            </a:r>
            <a:r>
              <a:rPr dirty="0" sz="1000" spc="-10">
                <a:latin typeface="Lucida Sans Unicode"/>
                <a:cs typeface="Lucida Sans Unicode"/>
              </a:rPr>
              <a:t>01.06.2026</a:t>
            </a:r>
            <a:endParaRPr sz="1000">
              <a:latin typeface="Lucida Sans Unicode"/>
              <a:cs typeface="Lucida Sans Unicode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182839" y="9142476"/>
            <a:ext cx="601281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зареестрованого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Міністерством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юстиції України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40">
                <a:latin typeface="Times New Roman"/>
                <a:cs typeface="Times New Roman"/>
              </a:rPr>
              <a:t>18.05.20</a:t>
            </a:r>
            <a:r>
              <a:rPr dirty="0" sz="1400" spc="-16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15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baseline="-3968" sz="2100" spc="-225">
                <a:latin typeface="Times New Roman"/>
                <a:cs typeface="Times New Roman"/>
              </a:rPr>
              <a:t>N‹</a:t>
            </a:r>
            <a:r>
              <a:rPr dirty="0" baseline="-3968" sz="2100" spc="165">
                <a:latin typeface="Times New Roman"/>
                <a:cs typeface="Times New Roman"/>
              </a:rPr>
              <a:t> </a:t>
            </a:r>
            <a:r>
              <a:rPr dirty="0" baseline="-3968" sz="2100" spc="-15">
                <a:latin typeface="Times New Roman"/>
                <a:cs typeface="Times New Roman"/>
              </a:rPr>
              <a:t>550/26995,</a:t>
            </a:r>
            <a:endParaRPr baseline="-3968" sz="21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235955" y="9318243"/>
            <a:ext cx="988060" cy="8108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>
                <a:latin typeface="Times New Roman"/>
                <a:cs typeface="Times New Roman"/>
              </a:rPr>
              <a:t>Державна</a:t>
            </a:r>
            <a:r>
              <a:rPr dirty="0" sz="950" spc="155">
                <a:latin typeface="Times New Roman"/>
                <a:cs typeface="Times New Roman"/>
              </a:rPr>
              <a:t> </a:t>
            </a:r>
            <a:r>
              <a:rPr dirty="0" baseline="2777" sz="1500" spc="-15">
                <a:latin typeface="Times New Roman"/>
                <a:cs typeface="Times New Roman"/>
              </a:rPr>
              <a:t>служба</a:t>
            </a:r>
            <a:endParaRPr baseline="2777" sz="1500">
              <a:latin typeface="Times New Roman"/>
              <a:cs typeface="Times New Roman"/>
            </a:endParaRPr>
          </a:p>
          <a:p>
            <a:pPr algn="ctr" marL="90805" marR="5080" indent="81915">
              <a:lnSpc>
                <a:spcPct val="83700"/>
              </a:lnSpc>
              <a:spcBef>
                <a:spcPts val="960"/>
              </a:spcBef>
            </a:pPr>
            <a:r>
              <a:rPr dirty="0" sz="1000" spc="-10">
                <a:latin typeface="Times New Roman"/>
                <a:cs typeface="Times New Roman"/>
              </a:rPr>
              <a:t>контролю</a:t>
            </a:r>
            <a:r>
              <a:rPr dirty="0" sz="1000" spc="-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за </a:t>
            </a: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 </a:t>
            </a:r>
            <a:r>
              <a:rPr dirty="0" sz="950" spc="-10">
                <a:latin typeface="Times New Roman"/>
                <a:cs typeface="Times New Roman"/>
              </a:rPr>
              <a:t>Кіровоградській</a:t>
            </a:r>
            <a:endParaRPr sz="950">
              <a:latin typeface="Times New Roman"/>
              <a:cs typeface="Times New Roman"/>
            </a:endParaRPr>
          </a:p>
          <a:p>
            <a:pPr algn="ctr" marL="219075">
              <a:lnSpc>
                <a:spcPts val="1010"/>
              </a:lnSpc>
            </a:pPr>
            <a:r>
              <a:rPr dirty="0" sz="950" spc="-10">
                <a:latin typeface="Times New Roman"/>
                <a:cs typeface="Times New Roman"/>
              </a:rPr>
              <a:t>області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6166604" y="10102595"/>
            <a:ext cx="129032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Times New Roman"/>
                <a:cs typeface="Times New Roman"/>
              </a:rPr>
              <a:t>№486'02.12-</a:t>
            </a:r>
            <a:r>
              <a:rPr dirty="0" sz="800">
                <a:latin typeface="Times New Roman"/>
                <a:cs typeface="Times New Roman"/>
              </a:rPr>
              <a:t>26</a:t>
            </a:r>
            <a:r>
              <a:rPr dirty="0" sz="800" spc="9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від</a:t>
            </a:r>
            <a:r>
              <a:rPr dirty="0" sz="800" spc="-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03.06.2026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314700" y="5193791"/>
            <a:ext cx="1700783" cy="2564892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1105062" y="634238"/>
            <a:ext cx="6055995" cy="4488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32384" indent="360045">
              <a:lnSpc>
                <a:spcPct val="115599"/>
              </a:lnSpc>
              <a:spcBef>
                <a:spcPts val="100"/>
              </a:spcBef>
            </a:pPr>
            <a:r>
              <a:rPr dirty="0" sz="1350" b="1">
                <a:latin typeface="Times New Roman"/>
                <a:cs typeface="Times New Roman"/>
              </a:rPr>
              <a:t>ЗАБОРОНЯЮ</a:t>
            </a:r>
            <a:r>
              <a:rPr dirty="0" sz="1350" spc="135" b="1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зберігангІя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4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серій</a:t>
            </a:r>
            <a:r>
              <a:rPr dirty="0" sz="1350" spc="465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GX3009, </a:t>
            </a:r>
            <a:r>
              <a:rPr dirty="0" sz="1350" b="1">
                <a:latin typeface="Times New Roman"/>
                <a:cs typeface="Times New Roman"/>
              </a:rPr>
              <a:t>GX3010</a:t>
            </a:r>
            <a:r>
              <a:rPr dirty="0" sz="1350" spc="225" b="1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254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225">
                <a:latin typeface="Times New Roman"/>
                <a:cs typeface="Times New Roman"/>
              </a:rPr>
              <a:t>   </a:t>
            </a:r>
            <a:r>
              <a:rPr dirty="0" sz="1350" b="1">
                <a:latin typeface="Times New Roman"/>
                <a:cs typeface="Times New Roman"/>
              </a:rPr>
              <a:t>СВРОФАСТ</a:t>
            </a:r>
            <a:r>
              <a:rPr dirty="0" sz="1350" spc="275" b="1">
                <a:latin typeface="Times New Roman"/>
                <a:cs typeface="Times New Roman"/>
              </a:rPr>
              <a:t>   </a:t>
            </a:r>
            <a:r>
              <a:rPr dirty="0" sz="1350" b="1">
                <a:latin typeface="Times New Roman"/>
                <a:cs typeface="Times New Roman"/>
              </a:rPr>
              <a:t>КОМБІ,</a:t>
            </a:r>
            <a:r>
              <a:rPr dirty="0" sz="1350" spc="229" b="1">
                <a:latin typeface="Times New Roman"/>
                <a:cs typeface="Times New Roman"/>
              </a:rPr>
              <a:t>   </a:t>
            </a:r>
            <a:r>
              <a:rPr dirty="0" sz="1350" b="1">
                <a:latin typeface="Times New Roman"/>
                <a:cs typeface="Times New Roman"/>
              </a:rPr>
              <a:t>капсули</a:t>
            </a:r>
            <a:r>
              <a:rPr dirty="0" sz="1350" spc="235" b="1">
                <a:latin typeface="Times New Roman"/>
                <a:cs typeface="Times New Roman"/>
              </a:rPr>
              <a:t>   </a:t>
            </a:r>
            <a:r>
              <a:rPr dirty="0" sz="1350" spc="-10" b="1">
                <a:latin typeface="Times New Roman"/>
                <a:cs typeface="Times New Roman"/>
              </a:rPr>
              <a:t>м'які, </a:t>
            </a:r>
            <a:r>
              <a:rPr dirty="0" sz="1350" b="1">
                <a:latin typeface="Times New Roman"/>
                <a:cs typeface="Times New Roman"/>
              </a:rPr>
              <a:t>200</a:t>
            </a:r>
            <a:r>
              <a:rPr dirty="0" sz="1350" spc="18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мг/500</a:t>
            </a:r>
            <a:r>
              <a:rPr dirty="0" sz="1350" spc="24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мг,</a:t>
            </a:r>
            <a:r>
              <a:rPr dirty="0" sz="1350" spc="16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по</a:t>
            </a:r>
            <a:r>
              <a:rPr dirty="0" sz="1350" spc="18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10</a:t>
            </a:r>
            <a:r>
              <a:rPr dirty="0" sz="1350" spc="18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капсул</a:t>
            </a:r>
            <a:r>
              <a:rPr dirty="0" sz="1350" spc="19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у</a:t>
            </a:r>
            <a:r>
              <a:rPr dirty="0" sz="1350" spc="17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блістері;</a:t>
            </a:r>
            <a:r>
              <a:rPr dirty="0" sz="1350" spc="28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по</a:t>
            </a:r>
            <a:r>
              <a:rPr dirty="0" sz="1350" spc="14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1</a:t>
            </a:r>
            <a:r>
              <a:rPr dirty="0" sz="1350" spc="190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бліетеру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в</a:t>
            </a:r>
            <a:r>
              <a:rPr dirty="0" sz="1350" spc="17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картонній</a:t>
            </a:r>
            <a:r>
              <a:rPr dirty="0" sz="1350" spc="245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коробці, </a:t>
            </a:r>
            <a:r>
              <a:rPr dirty="0" sz="1350" b="1">
                <a:latin typeface="Times New Roman"/>
                <a:cs typeface="Times New Roman"/>
              </a:rPr>
              <a:t>виробництва</a:t>
            </a:r>
            <a:r>
              <a:rPr dirty="0" sz="1350" spc="459" b="1">
                <a:latin typeface="Times New Roman"/>
                <a:cs typeface="Times New Roman"/>
              </a:rPr>
              <a:t>   </a:t>
            </a:r>
            <a:r>
              <a:rPr dirty="0" sz="1350" b="1">
                <a:latin typeface="Times New Roman"/>
                <a:cs typeface="Times New Roman"/>
              </a:rPr>
              <a:t>Олів</a:t>
            </a:r>
            <a:r>
              <a:rPr dirty="0" sz="1350" spc="409" b="1">
                <a:latin typeface="Times New Roman"/>
                <a:cs typeface="Times New Roman"/>
              </a:rPr>
              <a:t>   </a:t>
            </a:r>
            <a:r>
              <a:rPr dirty="0" sz="1350" b="1">
                <a:latin typeface="Times New Roman"/>
                <a:cs typeface="Times New Roman"/>
              </a:rPr>
              <a:t>Хелскер,</a:t>
            </a:r>
            <a:r>
              <a:rPr dirty="0" sz="1350" spc="430" b="1">
                <a:latin typeface="Times New Roman"/>
                <a:cs typeface="Times New Roman"/>
              </a:rPr>
              <a:t>   </a:t>
            </a:r>
            <a:r>
              <a:rPr dirty="0" sz="1350" b="1">
                <a:latin typeface="Times New Roman"/>
                <a:cs typeface="Times New Roman"/>
              </a:rPr>
              <a:t>Індія</a:t>
            </a:r>
            <a:r>
              <a:rPr dirty="0" sz="1350" spc="425" b="1">
                <a:latin typeface="Times New Roman"/>
                <a:cs typeface="Times New Roman"/>
              </a:rPr>
              <a:t>   </a:t>
            </a:r>
            <a:r>
              <a:rPr dirty="0" sz="1350" b="1">
                <a:latin typeface="Times New Roman"/>
                <a:cs typeface="Times New Roman"/>
              </a:rPr>
              <a:t>(ресстраційне</a:t>
            </a:r>
            <a:r>
              <a:rPr dirty="0" sz="1350" spc="450" b="1">
                <a:latin typeface="Times New Roman"/>
                <a:cs typeface="Times New Roman"/>
              </a:rPr>
              <a:t>   </a:t>
            </a:r>
            <a:r>
              <a:rPr dirty="0" sz="1350" spc="-10" b="1">
                <a:latin typeface="Times New Roman"/>
                <a:cs typeface="Times New Roman"/>
              </a:rPr>
              <a:t>посвідчення </a:t>
            </a:r>
            <a:r>
              <a:rPr dirty="0" sz="1350" b="1">
                <a:latin typeface="Times New Roman"/>
                <a:cs typeface="Times New Roman"/>
              </a:rPr>
              <a:t>3•</a:t>
            </a:r>
            <a:r>
              <a:rPr dirty="0" sz="1350" spc="280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UA/19195/01/01).</a:t>
            </a:r>
            <a:endParaRPr sz="1350">
              <a:latin typeface="Times New Roman"/>
              <a:cs typeface="Times New Roman"/>
            </a:endParaRPr>
          </a:p>
          <a:p>
            <a:pPr algn="just" marL="22860" marR="22860" indent="355600">
              <a:lnSpc>
                <a:spcPct val="113300"/>
              </a:lnSpc>
            </a:pPr>
            <a:r>
              <a:rPr dirty="0" sz="1350">
                <a:latin typeface="Times New Roman"/>
                <a:cs typeface="Times New Roman"/>
              </a:rPr>
              <a:t>Cy6’ектам</a:t>
            </a:r>
            <a:r>
              <a:rPr dirty="0" sz="1350" spc="4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господарювання,</a:t>
            </a:r>
            <a:r>
              <a:rPr dirty="0" sz="1350" spc="3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які</a:t>
            </a:r>
            <a:r>
              <a:rPr dirty="0" sz="1350" spc="3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здійснюють</a:t>
            </a:r>
            <a:r>
              <a:rPr dirty="0" sz="1350" spc="3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36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зберігання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невідкладно,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після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одержання</a:t>
            </a:r>
            <a:r>
              <a:rPr dirty="0" sz="1350" spc="17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даного </a:t>
            </a:r>
            <a:r>
              <a:rPr dirty="0" sz="1350">
                <a:latin typeface="Times New Roman"/>
                <a:cs typeface="Times New Roman"/>
              </a:rPr>
              <a:t>розпорядження,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перевірити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наявність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вказаних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серій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засобу,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вжити</a:t>
            </a:r>
            <a:endParaRPr sz="1350">
              <a:latin typeface="Times New Roman"/>
              <a:cs typeface="Times New Roman"/>
            </a:endParaRPr>
          </a:p>
          <a:p>
            <a:pPr algn="just" marL="27305" marR="15240" indent="-1270">
              <a:lnSpc>
                <a:spcPct val="113300"/>
              </a:lnSpc>
              <a:spcBef>
                <a:spcPts val="35"/>
              </a:spcBef>
            </a:pPr>
            <a:r>
              <a:rPr dirty="0" sz="1350">
                <a:latin typeface="Times New Roman"/>
                <a:cs typeface="Times New Roman"/>
              </a:rPr>
              <a:t>заходи</a:t>
            </a:r>
            <a:r>
              <a:rPr dirty="0" sz="1350" spc="315">
                <a:latin typeface="Times New Roman"/>
                <a:cs typeface="Times New Roman"/>
              </a:rPr>
              <a:t>   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305">
                <a:latin typeface="Times New Roman"/>
                <a:cs typeface="Times New Roman"/>
              </a:rPr>
              <a:t>    </a:t>
            </a:r>
            <a:r>
              <a:rPr dirty="0" sz="1350">
                <a:latin typeface="Times New Roman"/>
                <a:cs typeface="Times New Roman"/>
              </a:rPr>
              <a:t>вилучення</a:t>
            </a:r>
            <a:r>
              <a:rPr dirty="0" sz="1350" spc="320">
                <a:latin typeface="Times New Roman"/>
                <a:cs typeface="Times New Roman"/>
              </a:rPr>
              <a:t>    </a:t>
            </a:r>
            <a:r>
              <a:rPr dirty="0" sz="1350">
                <a:latin typeface="Times New Roman"/>
                <a:cs typeface="Times New Roman"/>
              </a:rPr>
              <a:t>ïx</a:t>
            </a:r>
            <a:r>
              <a:rPr dirty="0" sz="1350" spc="305">
                <a:latin typeface="Times New Roman"/>
                <a:cs typeface="Times New Roman"/>
              </a:rPr>
              <a:t>   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49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310">
                <a:latin typeface="Times New Roman"/>
                <a:cs typeface="Times New Roman"/>
              </a:rPr>
              <a:t>    </a:t>
            </a:r>
            <a:r>
              <a:rPr dirty="0" sz="1350">
                <a:latin typeface="Times New Roman"/>
                <a:cs typeface="Times New Roman"/>
              </a:rPr>
              <a:t>шляхом</a:t>
            </a:r>
            <a:r>
              <a:rPr dirty="0" sz="1350" spc="315">
                <a:latin typeface="Times New Roman"/>
                <a:cs typeface="Times New Roman"/>
              </a:rPr>
              <a:t>    </a:t>
            </a:r>
            <a:r>
              <a:rPr dirty="0" sz="1350" spc="-10">
                <a:latin typeface="Times New Roman"/>
                <a:cs typeface="Times New Roman"/>
              </a:rPr>
              <a:t>повернення </a:t>
            </a:r>
            <a:r>
              <a:rPr dirty="0" sz="1350" spc="10">
                <a:latin typeface="Times New Roman"/>
                <a:cs typeface="Times New Roman"/>
              </a:rPr>
              <a:t>постачальнику/виробнику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a6o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знищення,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про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що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повідомити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територіальний </a:t>
            </a:r>
            <a:r>
              <a:rPr dirty="0" sz="1350">
                <a:latin typeface="Times New Roman"/>
                <a:cs typeface="Times New Roman"/>
              </a:rPr>
              <a:t>орган</a:t>
            </a:r>
            <a:r>
              <a:rPr dirty="0" sz="1350" spc="4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Держлікслужби.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43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разi</a:t>
            </a:r>
            <a:r>
              <a:rPr dirty="0" sz="1350" spc="4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4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препарату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двотижневий </a:t>
            </a:r>
            <a:r>
              <a:rPr dirty="0" sz="1350">
                <a:latin typeface="Times New Roman"/>
                <a:cs typeface="Times New Roman"/>
              </a:rPr>
              <a:t>строк</a:t>
            </a:r>
            <a:r>
              <a:rPr dirty="0" sz="1350" spc="4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направили</a:t>
            </a:r>
            <a:r>
              <a:rPr dirty="0" sz="1350" spc="4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територіального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органу</a:t>
            </a:r>
            <a:r>
              <a:rPr dirty="0" sz="1350" spc="45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копію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акта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про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засобу.</a:t>
            </a:r>
            <a:endParaRPr sz="1350">
              <a:latin typeface="Times New Roman"/>
              <a:cs typeface="Times New Roman"/>
            </a:endParaRPr>
          </a:p>
          <a:p>
            <a:pPr algn="just" marL="31750" marR="36195" indent="368300">
              <a:lnSpc>
                <a:spcPct val="113300"/>
              </a:lnSpc>
            </a:pPr>
            <a:r>
              <a:rPr dirty="0" sz="1350">
                <a:latin typeface="Times New Roman"/>
                <a:cs typeface="Times New Roman"/>
              </a:rPr>
              <a:t>Контроль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виконанням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здійснюють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територіальні </a:t>
            </a:r>
            <a:r>
              <a:rPr dirty="0" sz="1350">
                <a:latin typeface="Times New Roman"/>
                <a:cs typeface="Times New Roman"/>
              </a:rPr>
              <a:t>органи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відповідній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території.</a:t>
            </a:r>
            <a:endParaRPr sz="1350">
              <a:latin typeface="Times New Roman"/>
              <a:cs typeface="Times New Roman"/>
            </a:endParaRPr>
          </a:p>
          <a:p>
            <a:pPr algn="just" marL="40005" marR="5080" indent="350520">
              <a:lnSpc>
                <a:spcPct val="113300"/>
              </a:lnSpc>
              <a:spcBef>
                <a:spcPts val="35"/>
              </a:spcBef>
            </a:pPr>
            <a:r>
              <a:rPr dirty="0" sz="1350">
                <a:latin typeface="Times New Roman"/>
                <a:cs typeface="Times New Roman"/>
              </a:rPr>
              <a:t>Невиконання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тягне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собою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відповідальність </a:t>
            </a:r>
            <a:r>
              <a:rPr dirty="0" sz="1350">
                <a:latin typeface="Times New Roman"/>
                <a:cs typeface="Times New Roman"/>
              </a:rPr>
              <a:t>згідно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чинним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законодавством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0"/>
              </a:spcBef>
            </a:pPr>
            <a:endParaRPr sz="1350">
              <a:latin typeface="Times New Roman"/>
              <a:cs typeface="Times New Roman"/>
            </a:endParaRPr>
          </a:p>
          <a:p>
            <a:pPr algn="just" marL="34925">
              <a:lnSpc>
                <a:spcPct val="100000"/>
              </a:lnSpc>
            </a:pPr>
            <a:r>
              <a:rPr dirty="0" sz="1350">
                <a:latin typeface="Times New Roman"/>
                <a:cs typeface="Times New Roman"/>
              </a:rPr>
              <a:t>Koпii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направлені: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32694" y="5101082"/>
            <a:ext cx="3337560" cy="7162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73380" marR="5080" indent="3810">
              <a:lnSpc>
                <a:spcPct val="111100"/>
              </a:lnSpc>
              <a:spcBef>
                <a:spcPts val="100"/>
              </a:spcBef>
              <a:tabLst>
                <a:tab pos="772795" algn="l"/>
                <a:tab pos="1873250" algn="l"/>
                <a:tab pos="2904490" algn="l"/>
                <a:tab pos="2988945" algn="l"/>
              </a:tabLst>
            </a:pPr>
            <a:r>
              <a:rPr dirty="0" sz="1350">
                <a:latin typeface="Times New Roman"/>
                <a:cs typeface="Times New Roman"/>
              </a:rPr>
              <a:t>Міністерство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здоров'я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кра ДП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«Державний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експертний</a:t>
            </a:r>
            <a:r>
              <a:rPr dirty="0" sz="1350">
                <a:latin typeface="Times New Roman"/>
                <a:cs typeface="Times New Roman"/>
              </a:rPr>
              <a:t>		</a:t>
            </a:r>
            <a:r>
              <a:rPr dirty="0" sz="1350" spc="-20">
                <a:latin typeface="Times New Roman"/>
                <a:cs typeface="Times New Roman"/>
              </a:rPr>
              <a:t>ентр</a:t>
            </a:r>
            <a:endParaRPr sz="13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15"/>
              </a:spcBef>
            </a:pPr>
            <a:r>
              <a:rPr dirty="0" sz="1350" spc="-10">
                <a:latin typeface="Times New Roman"/>
                <a:cs typeface="Times New Roman"/>
              </a:rPr>
              <a:t>України»;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497535" y="5832601"/>
            <a:ext cx="305244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791460" algn="l"/>
              </a:tabLst>
            </a:pPr>
            <a:r>
              <a:rPr dirty="0" sz="1350">
                <a:latin typeface="Times New Roman"/>
                <a:cs typeface="Times New Roman"/>
              </a:rPr>
              <a:t>Представнику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Компаніі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«Свро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Лау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кер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597600" y="5352541"/>
            <a:ext cx="2552700" cy="7112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161415" algn="l"/>
                <a:tab pos="1938020" algn="l"/>
              </a:tabLst>
            </a:pPr>
            <a:r>
              <a:rPr dirty="0" sz="1350" spc="-10">
                <a:latin typeface="Times New Roman"/>
                <a:cs typeface="Times New Roman"/>
              </a:rPr>
              <a:t>Міністерства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охорони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здоров'я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05"/>
              </a:spcBef>
            </a:pPr>
            <a:endParaRPr sz="1350">
              <a:latin typeface="Times New Roman"/>
              <a:cs typeface="Times New Roman"/>
            </a:endParaRPr>
          </a:p>
          <a:p>
            <a:pPr marL="111760">
              <a:lnSpc>
                <a:spcPct val="100000"/>
              </a:lnSpc>
            </a:pPr>
            <a:r>
              <a:rPr dirty="0" sz="1350">
                <a:latin typeface="Times New Roman"/>
                <a:cs typeface="Times New Roman"/>
              </a:rPr>
              <a:t>райвіт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Лімітед»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-1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Украіні.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200020" y="6532117"/>
            <a:ext cx="149987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b="1">
                <a:latin typeface="Times New Roman"/>
                <a:cs typeface="Times New Roman"/>
              </a:rPr>
              <a:t>Заступник</a:t>
            </a:r>
            <a:r>
              <a:rPr dirty="0" sz="1350" spc="270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Голови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139551" y="9552940"/>
            <a:ext cx="2585085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35">
                <a:latin typeface="Times New Roman"/>
                <a:cs typeface="Times New Roman"/>
              </a:rPr>
              <a:t>Оле</a:t>
            </a:r>
            <a:r>
              <a:rPr dirty="0" sz="1000" spc="-16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на</a:t>
            </a:r>
            <a:r>
              <a:rPr dirty="0" sz="1000" spc="35">
                <a:latin typeface="Times New Roman"/>
                <a:cs typeface="Times New Roman"/>
              </a:rPr>
              <a:t> </a:t>
            </a:r>
            <a:r>
              <a:rPr dirty="0" sz="1000" spc="-30">
                <a:latin typeface="Times New Roman"/>
                <a:cs typeface="Times New Roman"/>
              </a:rPr>
              <a:t>ВЯЗОВС</a:t>
            </a:r>
            <a:r>
              <a:rPr dirty="0" sz="1000" spc="-7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bKA</a:t>
            </a:r>
            <a:r>
              <a:rPr dirty="0" sz="1000" spc="40"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31313"/>
                </a:solidFill>
                <a:latin typeface="Times New Roman"/>
                <a:cs typeface="Times New Roman"/>
              </a:rPr>
              <a:t>,</a:t>
            </a:r>
            <a:r>
              <a:rPr dirty="0" sz="1000" spc="-1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тел</a:t>
            </a:r>
            <a:r>
              <a:rPr dirty="0" sz="1000" spc="3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(044)</a:t>
            </a:r>
            <a:r>
              <a:rPr dirty="0" sz="1000" spc="20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422-55-</a:t>
            </a:r>
            <a:r>
              <a:rPr dirty="0" sz="1000">
                <a:latin typeface="Times New Roman"/>
                <a:cs typeface="Times New Roman"/>
              </a:rPr>
              <a:t>76</a:t>
            </a:r>
            <a:r>
              <a:rPr dirty="0" sz="1000" spc="65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(127)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852364" y="6539483"/>
            <a:ext cx="123825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Tapac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ПPOHIB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82369" y="179831"/>
            <a:ext cx="457107" cy="627887"/>
          </a:xfrm>
          <a:prstGeom prst="rect">
            <a:avLst/>
          </a:prstGeom>
        </p:spPr>
      </p:pic>
      <p:sp>
        <p:nvSpPr>
          <p:cNvPr id="3" name="object 3"/>
          <p:cNvSpPr/>
          <p:nvPr/>
        </p:nvSpPr>
        <p:spPr>
          <a:xfrm>
            <a:off x="1197622" y="2351531"/>
            <a:ext cx="1152525" cy="0"/>
          </a:xfrm>
          <a:custGeom>
            <a:avLst/>
            <a:gdLst/>
            <a:ahLst/>
            <a:cxnLst/>
            <a:rect l="l" t="t" r="r" b="b"/>
            <a:pathLst>
              <a:path w="1152525" h="0">
                <a:moveTo>
                  <a:pt x="0" y="0"/>
                </a:moveTo>
                <a:lnTo>
                  <a:pt x="1151911" y="0"/>
                </a:lnTo>
              </a:path>
            </a:pathLst>
          </a:custGeom>
          <a:ln w="9144">
            <a:solidFill>
              <a:srgbClr val="28282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2565899" y="2345435"/>
            <a:ext cx="1146175" cy="0"/>
          </a:xfrm>
          <a:custGeom>
            <a:avLst/>
            <a:gdLst/>
            <a:ahLst/>
            <a:cxnLst/>
            <a:rect l="l" t="t" r="r" b="b"/>
            <a:pathLst>
              <a:path w="1146175" h="0">
                <a:moveTo>
                  <a:pt x="0" y="0"/>
                </a:moveTo>
                <a:lnTo>
                  <a:pt x="1145816" y="0"/>
                </a:lnTo>
              </a:path>
            </a:pathLst>
          </a:custGeom>
          <a:ln w="9144">
            <a:solidFill>
              <a:srgbClr val="282828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498855" y="10122407"/>
            <a:ext cx="1871094" cy="240791"/>
          </a:xfrm>
          <a:prstGeom prst="rect">
            <a:avLst/>
          </a:prstGeom>
        </p:spPr>
      </p:pic>
      <p:grpSp>
        <p:nvGrpSpPr>
          <p:cNvPr id="6" name="object 6"/>
          <p:cNvGrpSpPr/>
          <p:nvPr/>
        </p:nvGrpSpPr>
        <p:grpSpPr>
          <a:xfrm>
            <a:off x="6125244" y="9396983"/>
            <a:ext cx="1085215" cy="399415"/>
            <a:chOff x="6125244" y="9396983"/>
            <a:chExt cx="1085215" cy="399415"/>
          </a:xfrm>
        </p:grpSpPr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125244" y="9396983"/>
              <a:ext cx="1084869" cy="271272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341609" y="9674351"/>
              <a:ext cx="810604" cy="121919"/>
            </a:xfrm>
            <a:prstGeom prst="rect">
              <a:avLst/>
            </a:prstGeom>
          </p:spPr>
        </p:pic>
      </p:grpSp>
      <p:pic>
        <p:nvPicPr>
          <p:cNvPr id="9" name="object 9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5765653" y="10308335"/>
            <a:ext cx="1697393" cy="198120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2373913" y="2221991"/>
            <a:ext cx="140179" cy="131064"/>
          </a:xfrm>
          <a:prstGeom prst="rect">
            <a:avLst/>
          </a:prstGeom>
        </p:spPr>
      </p:pic>
      <p:sp>
        <p:nvSpPr>
          <p:cNvPr id="11" name="object 11"/>
          <p:cNvSpPr txBox="1"/>
          <p:nvPr/>
        </p:nvSpPr>
        <p:spPr>
          <a:xfrm>
            <a:off x="1136703" y="827531"/>
            <a:ext cx="6039485" cy="82581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102235">
              <a:lnSpc>
                <a:spcPts val="1670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ДЕРЖАВНА</a:t>
            </a:r>
            <a:r>
              <a:rPr dirty="0" sz="1400" spc="3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СЛУЖБА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2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3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 spc="-20" b="1">
                <a:latin typeface="Times New Roman"/>
                <a:cs typeface="Times New Roman"/>
              </a:rPr>
              <a:t>ЛІКАРСЬКИХ</a:t>
            </a:r>
            <a:r>
              <a:rPr dirty="0" sz="1400" spc="40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ЗАСОБІВ</a:t>
            </a:r>
            <a:endParaRPr sz="1400">
              <a:latin typeface="Times New Roman"/>
              <a:cs typeface="Times New Roman"/>
            </a:endParaRPr>
          </a:p>
          <a:p>
            <a:pPr algn="ctr" marR="99060">
              <a:lnSpc>
                <a:spcPts val="1620"/>
              </a:lnSpc>
            </a:pP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 spc="55">
                <a:latin typeface="Times New Roman"/>
                <a:cs typeface="Times New Roman"/>
              </a:rPr>
              <a:t>КОНТРОЛЮ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endParaRPr sz="1400">
              <a:latin typeface="Times New Roman"/>
              <a:cs typeface="Times New Roman"/>
            </a:endParaRPr>
          </a:p>
          <a:p>
            <a:pPr algn="ctr" marR="64769">
              <a:lnSpc>
                <a:spcPts val="1630"/>
              </a:lnSpc>
            </a:pPr>
            <a:r>
              <a:rPr dirty="0" sz="1400" spc="-10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 algn="ctr" marR="63500">
              <a:lnSpc>
                <a:spcPts val="1285"/>
              </a:lnSpc>
              <a:spcBef>
                <a:spcPts val="1520"/>
              </a:spcBef>
            </a:pPr>
            <a:r>
              <a:rPr dirty="0" sz="1100">
                <a:latin typeface="Times New Roman"/>
                <a:cs typeface="Times New Roman"/>
              </a:rPr>
              <a:t>проспект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Берестейський,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 spc="-204">
                <a:latin typeface="Times New Roman"/>
                <a:cs typeface="Times New Roman"/>
              </a:rPr>
              <a:t>I</a:t>
            </a:r>
            <a:r>
              <a:rPr dirty="0" sz="1100" spc="-3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20-</a:t>
            </a:r>
            <a:r>
              <a:rPr dirty="0" sz="1100">
                <a:latin typeface="Times New Roman"/>
                <a:cs typeface="Times New Roman"/>
              </a:rPr>
              <a:t>А.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м.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Київ,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45">
                <a:latin typeface="Times New Roman"/>
                <a:cs typeface="Times New Roman"/>
              </a:rPr>
              <a:t>0311</a:t>
            </a:r>
            <a:r>
              <a:rPr dirty="0" sz="1100" spc="-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5,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 spc="-35">
                <a:latin typeface="Times New Roman"/>
                <a:cs typeface="Times New Roman"/>
              </a:rPr>
              <a:t>тел/dзакс: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(044)</a:t>
            </a:r>
            <a:r>
              <a:rPr dirty="0" sz="1100" spc="-20">
                <a:latin typeface="Times New Roman"/>
                <a:cs typeface="Times New Roman"/>
              </a:rPr>
              <a:t> 422-</a:t>
            </a:r>
            <a:r>
              <a:rPr dirty="0" sz="1100" spc="-10">
                <a:latin typeface="Times New Roman"/>
                <a:cs typeface="Times New Roman"/>
              </a:rPr>
              <a:t>55-</a:t>
            </a:r>
            <a:r>
              <a:rPr dirty="0" sz="1100">
                <a:latin typeface="Times New Roman"/>
                <a:cs typeface="Times New Roman"/>
              </a:rPr>
              <a:t>77,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e-</a:t>
            </a:r>
            <a:r>
              <a:rPr dirty="0" sz="1100">
                <a:latin typeface="Times New Roman"/>
                <a:cs typeface="Times New Roman"/>
              </a:rPr>
              <a:t>mail: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u="sng" sz="1100" spc="-1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dlsЙdls.цov.na</a:t>
            </a:r>
            <a:r>
              <a:rPr dirty="0" sz="1100" spc="-10">
                <a:latin typeface="Times New Roman"/>
                <a:cs typeface="Times New Roman"/>
              </a:rPr>
              <a:t>,</a:t>
            </a:r>
            <a:endParaRPr sz="1100">
              <a:latin typeface="Times New Roman"/>
              <a:cs typeface="Times New Roman"/>
            </a:endParaRPr>
          </a:p>
          <a:p>
            <a:pPr algn="ctr" marR="56515">
              <a:lnSpc>
                <a:spcPts val="1285"/>
              </a:lnSpc>
            </a:pPr>
            <a:r>
              <a:rPr dirty="0" u="sng" sz="110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htips://</a:t>
            </a:r>
            <a:r>
              <a:rPr dirty="0" u="sng" sz="1100" spc="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00" spc="-3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  <a:hlinkClick r:id="rId8"/>
              </a:rPr>
              <a:t>www.dls.boy.ua</a:t>
            </a:r>
            <a:r>
              <a:rPr dirty="0" u="sng" sz="1100" spc="-3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,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Код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СДРПОУ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35">
                <a:latin typeface="Times New Roman"/>
                <a:cs typeface="Times New Roman"/>
              </a:rPr>
              <a:t>4051781</a:t>
            </a:r>
            <a:r>
              <a:rPr dirty="0" sz="1100" spc="-9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5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90"/>
              </a:spcBef>
            </a:pPr>
            <a:endParaRPr sz="1100">
              <a:latin typeface="Times New Roman"/>
              <a:cs typeface="Times New Roman"/>
            </a:endParaRPr>
          </a:p>
          <a:p>
            <a:pPr algn="just" marL="3119755" indent="-2540">
              <a:lnSpc>
                <a:spcPct val="100000"/>
              </a:lnSpc>
              <a:tabLst>
                <a:tab pos="4691380" algn="l"/>
                <a:tab pos="5901055" algn="l"/>
              </a:tabLst>
            </a:pPr>
            <a:r>
              <a:rPr dirty="0" sz="1400">
                <a:latin typeface="Times New Roman"/>
                <a:cs typeface="Times New Roman"/>
              </a:rPr>
              <a:t>На N‹</a:t>
            </a:r>
            <a:r>
              <a:rPr dirty="0" sz="1400" spc="305"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baseline="1984" sz="2100">
                <a:latin typeface="Times New Roman"/>
                <a:cs typeface="Times New Roman"/>
              </a:rPr>
              <a:t>від </a:t>
            </a:r>
            <a:r>
              <a:rPr dirty="0" u="sng" baseline="1984" sz="210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	</a:t>
            </a:r>
            <a:endParaRPr baseline="1984" sz="2100">
              <a:latin typeface="Times New Roman"/>
              <a:cs typeface="Times New Roman"/>
            </a:endParaRPr>
          </a:p>
          <a:p>
            <a:pPr algn="just" marL="3122930" marR="114300" indent="-3810">
              <a:lnSpc>
                <a:spcPct val="96200"/>
              </a:lnSpc>
              <a:spcBef>
                <a:spcPts val="1600"/>
              </a:spcBef>
              <a:tabLst>
                <a:tab pos="5194935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Керівникам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10" b="1">
                <a:latin typeface="Times New Roman"/>
                <a:cs typeface="Times New Roman"/>
              </a:rPr>
              <a:t>суб'сктів </a:t>
            </a:r>
            <a:r>
              <a:rPr dirty="0" sz="1400" b="1">
                <a:latin typeface="Times New Roman"/>
                <a:cs typeface="Times New Roman"/>
              </a:rPr>
              <a:t>господарювання,</a:t>
            </a:r>
            <a:r>
              <a:rPr dirty="0" sz="1400" spc="36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які</a:t>
            </a:r>
            <a:r>
              <a:rPr dirty="0" sz="1400" spc="45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займаються </a:t>
            </a:r>
            <a:r>
              <a:rPr dirty="0" sz="1400" b="1">
                <a:latin typeface="Times New Roman"/>
                <a:cs typeface="Times New Roman"/>
              </a:rPr>
              <a:t>реалізацісю,</a:t>
            </a:r>
            <a:r>
              <a:rPr dirty="0" sz="1400" spc="390" b="1">
                <a:latin typeface="Times New Roman"/>
                <a:cs typeface="Times New Roman"/>
              </a:rPr>
              <a:t>    </a:t>
            </a:r>
            <a:r>
              <a:rPr dirty="0" sz="1400" b="1">
                <a:latin typeface="Times New Roman"/>
                <a:cs typeface="Times New Roman"/>
              </a:rPr>
              <a:t>зберіганням</a:t>
            </a:r>
            <a:r>
              <a:rPr dirty="0" sz="1400" spc="390" b="1">
                <a:latin typeface="Times New Roman"/>
                <a:cs typeface="Times New Roman"/>
              </a:rPr>
              <a:t>    </a:t>
            </a:r>
            <a:r>
              <a:rPr dirty="0" sz="1400" spc="-50">
                <a:latin typeface="Times New Roman"/>
                <a:cs typeface="Times New Roman"/>
              </a:rPr>
              <a:t>i </a:t>
            </a:r>
            <a:r>
              <a:rPr dirty="0" sz="1400">
                <a:latin typeface="Times New Roman"/>
                <a:cs typeface="Times New Roman"/>
              </a:rPr>
              <a:t>застосуванням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9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</a:t>
            </a:r>
            <a:endParaRPr sz="1400">
              <a:latin typeface="Times New Roman"/>
              <a:cs typeface="Times New Roman"/>
            </a:endParaRPr>
          </a:p>
          <a:p>
            <a:pPr algn="just" marL="3129280" marR="109855" indent="-635">
              <a:lnSpc>
                <a:spcPts val="1610"/>
              </a:lnSpc>
              <a:spcBef>
                <a:spcPts val="1600"/>
              </a:spcBef>
              <a:tabLst>
                <a:tab pos="4664710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Керівникам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10" b="1">
                <a:latin typeface="Times New Roman"/>
                <a:cs typeface="Times New Roman"/>
              </a:rPr>
              <a:t>територіальних </a:t>
            </a:r>
            <a:r>
              <a:rPr dirty="0" sz="1400" b="1">
                <a:latin typeface="Times New Roman"/>
                <a:cs typeface="Times New Roman"/>
              </a:rPr>
              <a:t>органів</a:t>
            </a:r>
            <a:r>
              <a:rPr dirty="0" sz="1400" spc="-4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Держлікслужби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40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R="34290">
              <a:lnSpc>
                <a:spcPct val="100000"/>
              </a:lnSpc>
            </a:pPr>
            <a:r>
              <a:rPr dirty="0" sz="1400" spc="-10" b="1">
                <a:latin typeface="Times New Roman"/>
                <a:cs typeface="Times New Roman"/>
              </a:rPr>
              <a:t>РОЗПОРЯДЖЕННЯ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459740">
              <a:lnSpc>
                <a:spcPct val="100000"/>
              </a:lnSpc>
            </a:pPr>
            <a:r>
              <a:rPr dirty="0" sz="1400">
                <a:latin typeface="Times New Roman"/>
                <a:cs typeface="Times New Roman"/>
              </a:rPr>
              <a:t>Відповідно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Конституції</a:t>
            </a:r>
            <a:r>
              <a:rPr dirty="0" sz="1400" spc="2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Украіни,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статей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15,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22,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55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Закону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Украіни</a:t>
            </a:r>
            <a:endParaRPr sz="1400">
              <a:latin typeface="Times New Roman"/>
              <a:cs typeface="Times New Roman"/>
            </a:endParaRPr>
          </a:p>
          <a:p>
            <a:pPr algn="just" marL="15875" marR="5080" indent="-3810">
              <a:lnSpc>
                <a:spcPct val="110000"/>
              </a:lnSpc>
              <a:spcBef>
                <a:spcPts val="50"/>
              </a:spcBef>
            </a:pPr>
            <a:r>
              <a:rPr dirty="0" sz="1400" spc="-10">
                <a:latin typeface="Times New Roman"/>
                <a:cs typeface="Times New Roman"/>
              </a:rPr>
              <a:t>«Основи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законодавства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45">
                <a:latin typeface="Times New Roman"/>
                <a:cs typeface="Times New Roman"/>
              </a:rPr>
              <a:t>про </a:t>
            </a:r>
            <a:r>
              <a:rPr dirty="0" sz="1400" spc="-10">
                <a:latin typeface="Times New Roman"/>
                <a:cs typeface="Times New Roman"/>
              </a:rPr>
              <a:t>охорону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здоров'я»,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статей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15,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17,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21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Закону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«Про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лікарськl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засоби»,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Положения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Державну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службу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 </a:t>
            </a:r>
            <a:r>
              <a:rPr dirty="0" sz="1400">
                <a:latin typeface="Times New Roman"/>
                <a:cs typeface="Times New Roman"/>
              </a:rPr>
              <a:t>з лікарських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наркотиками,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постановою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12.08.2015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N*</a:t>
            </a:r>
            <a:r>
              <a:rPr dirty="0" sz="1400" spc="4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647,</a:t>
            </a:r>
            <a:r>
              <a:rPr dirty="0" sz="1400" spc="4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9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здійснення </a:t>
            </a:r>
            <a:r>
              <a:rPr dirty="0" sz="1400">
                <a:latin typeface="Times New Roman"/>
                <a:cs typeface="Times New Roman"/>
              </a:rPr>
              <a:t>державного</a:t>
            </a:r>
            <a:r>
              <a:rPr dirty="0" sz="1400" spc="40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4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4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4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3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ввозяться</a:t>
            </a:r>
            <a:r>
              <a:rPr dirty="0" sz="1400" spc="4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Украіну,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постановою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14.09.2005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 spc="-405">
                <a:latin typeface="Times New Roman"/>
                <a:cs typeface="Times New Roman"/>
              </a:rPr>
              <a:t>№</a:t>
            </a:r>
            <a:r>
              <a:rPr dirty="0" sz="1400" spc="31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902, </a:t>
            </a:r>
            <a:r>
              <a:rPr dirty="0" sz="1400">
                <a:latin typeface="Times New Roman"/>
                <a:cs typeface="Times New Roman"/>
              </a:rPr>
              <a:t>пункту</a:t>
            </a:r>
            <a:r>
              <a:rPr dirty="0" sz="1400" spc="3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3.2.2</a:t>
            </a:r>
            <a:r>
              <a:rPr dirty="0" sz="1400" spc="3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31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встановлення</a:t>
            </a:r>
            <a:r>
              <a:rPr dirty="0" sz="1400" spc="37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заборони</a:t>
            </a:r>
            <a:r>
              <a:rPr dirty="0" sz="1400" spc="3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(тимчасової</a:t>
            </a:r>
            <a:r>
              <a:rPr dirty="0" sz="1400" spc="32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заборони)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поновлення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територіі‘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України,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затвердікеного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22.11.2011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 i="1">
                <a:latin typeface="Times New Roman"/>
                <a:cs typeface="Times New Roman"/>
              </a:rPr>
              <a:t>No</a:t>
            </a:r>
            <a:r>
              <a:rPr dirty="0" sz="1400" spc="95" i="1">
                <a:latin typeface="Times New Roman"/>
                <a:cs typeface="Times New Roman"/>
              </a:rPr>
              <a:t>  </a:t>
            </a:r>
            <a:r>
              <a:rPr dirty="0" sz="1400" spc="-25">
                <a:latin typeface="Times New Roman"/>
                <a:cs typeface="Times New Roman"/>
              </a:rPr>
              <a:t>809 </a:t>
            </a:r>
            <a:r>
              <a:rPr dirty="0" sz="1400">
                <a:latin typeface="Times New Roman"/>
                <a:cs typeface="Times New Roman"/>
              </a:rPr>
              <a:t>(зі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змінами),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зареестрованого</a:t>
            </a:r>
            <a:r>
              <a:rPr dirty="0" sz="1400" spc="4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Міністерством</a:t>
            </a:r>
            <a:r>
              <a:rPr dirty="0" sz="1400" spc="14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юстиціі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Украіни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30.01.2012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3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126/20439,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під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час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оптової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роздрібної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торгівлі,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Мінlстерства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здоров'я </a:t>
            </a:r>
            <a:r>
              <a:rPr dirty="0" sz="1400" spc="-30">
                <a:latin typeface="Times New Roman"/>
                <a:cs typeface="Times New Roman"/>
              </a:rPr>
              <a:t>Украі'ни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29.09,2014 </a:t>
            </a:r>
            <a:r>
              <a:rPr dirty="0" sz="1400">
                <a:latin typeface="Times New Roman"/>
                <a:cs typeface="Times New Roman"/>
              </a:rPr>
              <a:t>N'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677,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зареестрованого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Міністерством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юстиції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Украіни </a:t>
            </a:r>
            <a:r>
              <a:rPr dirty="0" sz="1400">
                <a:latin typeface="Times New Roman"/>
                <a:cs typeface="Times New Roman"/>
              </a:rPr>
              <a:t>26.11.2014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N›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1515/26292,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Іlравил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утилізації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знищення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засобів, затверджених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Міністерства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охорони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24.04,2015</a:t>
            </a:r>
            <a:endParaRPr sz="1400">
              <a:latin typeface="Times New Roman"/>
              <a:cs typeface="Times New Roman"/>
            </a:endParaRPr>
          </a:p>
          <a:p>
            <a:pPr algn="just" marL="27940" marR="10160" indent="635">
              <a:lnSpc>
                <a:spcPct val="108600"/>
              </a:lnSpc>
            </a:pP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242,</a:t>
            </a:r>
            <a:r>
              <a:rPr dirty="0" sz="1400" spc="229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заресстрованих</a:t>
            </a:r>
            <a:r>
              <a:rPr dirty="0" sz="1400" spc="24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Міністерством</a:t>
            </a:r>
            <a:r>
              <a:rPr dirty="0" sz="1400" spc="3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юстиції</a:t>
            </a:r>
            <a:r>
              <a:rPr dirty="0" sz="1400" spc="25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2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21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18.05.2015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 spc="-140">
                <a:latin typeface="Times New Roman"/>
                <a:cs typeface="Times New Roman"/>
              </a:rPr>
              <a:t>J'fs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550/26995,</a:t>
            </a:r>
            <a:r>
              <a:rPr dirty="0" sz="1400" spc="4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3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підставі</a:t>
            </a:r>
            <a:r>
              <a:rPr dirty="0" sz="1400" spc="4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надходження</a:t>
            </a:r>
            <a:r>
              <a:rPr dirty="0" sz="1400" spc="4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міжнародного</a:t>
            </a:r>
            <a:r>
              <a:rPr dirty="0" sz="1400" spc="434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повідомлення</a:t>
            </a:r>
            <a:r>
              <a:rPr dirty="0" sz="1400" spc="49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від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158104" y="9063228"/>
            <a:ext cx="110490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0">
                <a:latin typeface="Times New Roman"/>
                <a:cs typeface="Times New Roman"/>
              </a:rPr>
              <a:t>регуляторного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419220" y="9081516"/>
            <a:ext cx="474599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92150" algn="l"/>
                <a:tab pos="1537970" algn="l"/>
                <a:tab pos="1861185" algn="l"/>
                <a:tab pos="2610485" algn="l"/>
                <a:tab pos="3174365" algn="l"/>
                <a:tab pos="4116070" algn="l"/>
                <a:tab pos="4358005" algn="l"/>
              </a:tabLst>
            </a:pPr>
            <a:r>
              <a:rPr dirty="0" sz="1400" spc="-10">
                <a:latin typeface="Times New Roman"/>
                <a:cs typeface="Times New Roman"/>
              </a:rPr>
              <a:t>органу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Мексики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 i="1">
                <a:latin typeface="Times New Roman"/>
                <a:cs typeface="Times New Roman"/>
              </a:rPr>
              <a:t>N•</a:t>
            </a:r>
            <a:r>
              <a:rPr dirty="0" sz="1400" i="1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25/202d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0">
                <a:latin typeface="Times New Roman"/>
                <a:cs typeface="Times New Roman"/>
              </a:rPr>
              <a:t>щодо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виявлення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в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0">
                <a:latin typeface="Times New Roman"/>
                <a:cs typeface="Times New Roman"/>
              </a:rPr>
              <a:t>обігу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126018" y="9310116"/>
            <a:ext cx="495427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cepiï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РР5Кб</a:t>
            </a:r>
            <a:r>
              <a:rPr dirty="0" sz="1400" spc="-1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17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фальсифlкованого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засобу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baseline="-5952" sz="2100" spc="-15">
                <a:latin typeface="Times New Roman"/>
                <a:cs typeface="Times New Roman"/>
              </a:rPr>
              <a:t>OZEMRIC"</a:t>
            </a:r>
            <a:endParaRPr baseline="-5952" sz="21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151071" y="9544811"/>
            <a:ext cx="3989704" cy="5918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89584" algn="l"/>
                <a:tab pos="1165860" algn="l"/>
                <a:tab pos="2042795" algn="l"/>
                <a:tab pos="2731770" algn="l"/>
                <a:tab pos="3155315" algn="l"/>
                <a:tab pos="3896995" algn="l"/>
              </a:tabLst>
            </a:pPr>
            <a:r>
              <a:rPr dirty="0" sz="1400" spc="-20">
                <a:latin typeface="Times New Roman"/>
                <a:cs typeface="Times New Roman"/>
              </a:rPr>
              <a:t>0.25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5">
                <a:latin typeface="Times New Roman"/>
                <a:cs typeface="Times New Roman"/>
              </a:rPr>
              <a:t>mg-</a:t>
            </a:r>
            <a:r>
              <a:rPr dirty="0" sz="1400" spc="-25">
                <a:latin typeface="Times New Roman"/>
                <a:cs typeface="Times New Roman"/>
              </a:rPr>
              <a:t>0.5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mg/doses,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розчин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для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ін'екцій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у</a:t>
            </a:r>
            <a:endParaRPr sz="1400">
              <a:latin typeface="Times New Roman"/>
              <a:cs typeface="Times New Roman"/>
            </a:endParaRPr>
          </a:p>
          <a:p>
            <a:pPr algn="ctr" marR="438784">
              <a:lnSpc>
                <a:spcPts val="840"/>
              </a:lnSpc>
              <a:spcBef>
                <a:spcPts val="795"/>
              </a:spcBef>
            </a:pPr>
            <a:r>
              <a:rPr dirty="0" sz="750" spc="-65">
                <a:latin typeface="Lucida Sans Unicode"/>
                <a:cs typeface="Lucida Sans Unicode"/>
              </a:rPr>
              <a:t>MZ</a:t>
            </a:r>
            <a:r>
              <a:rPr dirty="0" sz="750" spc="105"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Держлікслужба</a:t>
            </a:r>
            <a:endParaRPr sz="750">
              <a:latin typeface="Lucida Sans Unicode"/>
              <a:cs typeface="Lucida Sans Unicode"/>
            </a:endParaRPr>
          </a:p>
          <a:p>
            <a:pPr marL="1506220">
              <a:lnSpc>
                <a:spcPts val="1140"/>
              </a:lnSpc>
            </a:pPr>
            <a:r>
              <a:rPr dirty="0" sz="1000" spc="-155">
                <a:latin typeface="Lucida Sans Unicode"/>
                <a:cs typeface="Lucida Sans Unicode"/>
              </a:rPr>
              <a:t>N-•278-</a:t>
            </a:r>
            <a:r>
              <a:rPr dirty="0" sz="1000" spc="-145">
                <a:latin typeface="Lucida Sans Unicode"/>
                <a:cs typeface="Lucida Sans Unicode"/>
              </a:rPr>
              <a:t>001.2/002.0/17-</a:t>
            </a:r>
            <a:r>
              <a:rPr dirty="0" sz="1000" spc="-155">
                <a:latin typeface="Lucida Sans Unicode"/>
                <a:cs typeface="Lucida Sans Unicode"/>
              </a:rPr>
              <a:t>26</a:t>
            </a:r>
            <a:r>
              <a:rPr dirty="0" sz="1000" spc="10">
                <a:latin typeface="Lucida Sans Unicode"/>
                <a:cs typeface="Lucida Sans Unicode"/>
              </a:rPr>
              <a:t> </a:t>
            </a:r>
            <a:r>
              <a:rPr dirty="0" sz="1000">
                <a:latin typeface="Lucida Sans Unicode"/>
                <a:cs typeface="Lucida Sans Unicode"/>
              </a:rPr>
              <a:t>від</a:t>
            </a:r>
            <a:r>
              <a:rPr dirty="0" sz="1000" spc="65">
                <a:latin typeface="Lucida Sans Unicode"/>
                <a:cs typeface="Lucida Sans Unicode"/>
              </a:rPr>
              <a:t> </a:t>
            </a:r>
            <a:r>
              <a:rPr dirty="0" sz="1000" spc="-10">
                <a:latin typeface="Lucida Sans Unicode"/>
                <a:cs typeface="Lucida Sans Unicode"/>
              </a:rPr>
              <a:t>01.06.2026</a:t>
            </a:r>
            <a:endParaRPr sz="1000">
              <a:latin typeface="Lucida Sans Unicode"/>
              <a:cs typeface="Lucida Sans Unicode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263404" y="9335177"/>
            <a:ext cx="2131060" cy="972819"/>
          </a:xfrm>
          <a:prstGeom prst="rect">
            <a:avLst/>
          </a:prstGeom>
        </p:spPr>
        <p:txBody>
          <a:bodyPr wrap="square" lIns="0" tIns="12446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80"/>
              </a:spcBef>
            </a:pPr>
            <a:r>
              <a:rPr dirty="0" baseline="-35714" sz="2100" spc="-52">
                <a:latin typeface="Times New Roman"/>
                <a:cs typeface="Times New Roman"/>
              </a:rPr>
              <a:t>попередньо</a:t>
            </a:r>
            <a:r>
              <a:rPr dirty="0" sz="950" spc="-35">
                <a:latin typeface="Times New Roman"/>
                <a:cs typeface="Times New Roman"/>
              </a:rPr>
              <a:t>ліка</a:t>
            </a:r>
            <a:r>
              <a:rPr dirty="0" sz="950" spc="300">
                <a:latin typeface="Times New Roman"/>
                <a:cs typeface="Times New Roman"/>
              </a:rPr>
              <a:t> </a:t>
            </a:r>
            <a:r>
              <a:rPr dirty="0" sz="650">
                <a:latin typeface="Times New Roman"/>
                <a:cs typeface="Times New Roman"/>
              </a:rPr>
              <a:t>СЬКИХ</a:t>
            </a:r>
            <a:r>
              <a:rPr dirty="0" sz="650" spc="145">
                <a:latin typeface="Times New Roman"/>
                <a:cs typeface="Times New Roman"/>
              </a:rPr>
              <a:t> </a:t>
            </a:r>
            <a:r>
              <a:rPr dirty="0" sz="950">
                <a:latin typeface="Times New Roman"/>
                <a:cs typeface="Times New Roman"/>
              </a:rPr>
              <a:t>засобів</a:t>
            </a:r>
            <a:r>
              <a:rPr dirty="0" sz="950" spc="110">
                <a:latin typeface="Times New Roman"/>
                <a:cs typeface="Times New Roman"/>
              </a:rPr>
              <a:t> </a:t>
            </a:r>
            <a:r>
              <a:rPr dirty="0" sz="950" spc="-25">
                <a:latin typeface="Times New Roman"/>
                <a:cs typeface="Times New Roman"/>
              </a:rPr>
              <a:t>та</a:t>
            </a:r>
            <a:endParaRPr sz="950">
              <a:latin typeface="Times New Roman"/>
              <a:cs typeface="Times New Roman"/>
            </a:endParaRPr>
          </a:p>
          <a:p>
            <a:pPr algn="ctr" marL="768985">
              <a:lnSpc>
                <a:spcPts val="1185"/>
              </a:lnSpc>
              <a:spcBef>
                <a:spcPts val="665"/>
              </a:spcBef>
            </a:pP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</a:t>
            </a:r>
            <a:endParaRPr sz="1050">
              <a:latin typeface="Times New Roman"/>
              <a:cs typeface="Times New Roman"/>
            </a:endParaRPr>
          </a:p>
          <a:p>
            <a:pPr algn="ctr" marL="721995">
              <a:lnSpc>
                <a:spcPts val="985"/>
              </a:lnSpc>
            </a:pPr>
            <a:r>
              <a:rPr dirty="0" sz="950" spc="-10">
                <a:latin typeface="Times New Roman"/>
                <a:cs typeface="Times New Roman"/>
              </a:rPr>
              <a:t>Кіровоградській</a:t>
            </a:r>
            <a:endParaRPr sz="950">
              <a:latin typeface="Times New Roman"/>
              <a:cs typeface="Times New Roman"/>
            </a:endParaRPr>
          </a:p>
          <a:p>
            <a:pPr algn="ctr" marL="856615">
              <a:lnSpc>
                <a:spcPts val="1060"/>
              </a:lnSpc>
            </a:pPr>
            <a:r>
              <a:rPr dirty="0" sz="950" spc="-10">
                <a:latin typeface="Times New Roman"/>
                <a:cs typeface="Times New Roman"/>
              </a:rPr>
              <a:t>області</a:t>
            </a:r>
            <a:endParaRPr sz="950">
              <a:latin typeface="Times New Roman"/>
              <a:cs typeface="Times New Roman"/>
            </a:endParaRPr>
          </a:p>
          <a:p>
            <a:pPr algn="ctr" marL="794385">
              <a:lnSpc>
                <a:spcPct val="100000"/>
              </a:lnSpc>
              <a:spcBef>
                <a:spcPts val="40"/>
              </a:spcBef>
            </a:pPr>
            <a:r>
              <a:rPr dirty="0" sz="800" spc="-70">
                <a:latin typeface="Times New Roman"/>
                <a:cs typeface="Times New Roman"/>
              </a:rPr>
              <a:t>N°.490</a:t>
            </a:r>
            <a:r>
              <a:rPr dirty="0" sz="800" spc="4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02.12-</a:t>
            </a:r>
            <a:r>
              <a:rPr dirty="0" sz="800">
                <a:latin typeface="Times New Roman"/>
                <a:cs typeface="Times New Roman"/>
              </a:rPr>
              <a:t>26</a:t>
            </a:r>
            <a:r>
              <a:rPr dirty="0" sz="800" spc="2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від</a:t>
            </a:r>
            <a:r>
              <a:rPr dirty="0" sz="800" spc="-3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03.06.2026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234439" y="6803135"/>
            <a:ext cx="3927475" cy="1518285"/>
            <a:chOff x="1234439" y="6803135"/>
            <a:chExt cx="3927475" cy="151828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527047" y="6803135"/>
              <a:ext cx="3634740" cy="1517903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234439" y="7731251"/>
              <a:ext cx="1472184" cy="160019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1104979" y="611377"/>
            <a:ext cx="6074410" cy="54114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5880" indent="3175">
              <a:lnSpc>
                <a:spcPct val="115599"/>
              </a:lnSpc>
              <a:spcBef>
                <a:spcPts val="100"/>
              </a:spcBef>
            </a:pPr>
            <a:r>
              <a:rPr dirty="0" sz="1350">
                <a:latin typeface="Times New Roman"/>
                <a:cs typeface="Times New Roman"/>
              </a:rPr>
              <a:t>шприц-ручці,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4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картонній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коробці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</a:t>
            </a:r>
            <a:r>
              <a:rPr dirty="0" sz="1350" spc="4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ручкою</a:t>
            </a:r>
            <a:r>
              <a:rPr dirty="0" sz="1350" spc="40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6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одноразовими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голками </a:t>
            </a:r>
            <a:r>
              <a:rPr dirty="0" sz="1350">
                <a:latin typeface="Times New Roman"/>
                <a:cs typeface="Times New Roman"/>
              </a:rPr>
              <a:t>(6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доз),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маркуванням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виробника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Novo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Nordisk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А/Ѕ.</a:t>
            </a:r>
            <a:endParaRPr sz="1350">
              <a:latin typeface="Times New Roman"/>
              <a:cs typeface="Times New Roman"/>
            </a:endParaRPr>
          </a:p>
          <a:p>
            <a:pPr marL="24765" marR="41275" indent="444500">
              <a:lnSpc>
                <a:spcPts val="1839"/>
              </a:lnSpc>
              <a:spcBef>
                <a:spcPts val="55"/>
              </a:spcBef>
              <a:tabLst>
                <a:tab pos="692150" algn="l"/>
                <a:tab pos="1175385" algn="l"/>
                <a:tab pos="1306830" algn="l"/>
                <a:tab pos="1472565" algn="l"/>
                <a:tab pos="2088514" algn="l"/>
                <a:tab pos="2854960" algn="l"/>
                <a:tab pos="3032125" algn="l"/>
                <a:tab pos="3531235" algn="l"/>
                <a:tab pos="3886200" algn="l"/>
                <a:tab pos="4363085" algn="l"/>
                <a:tab pos="4836160" algn="l"/>
                <a:tab pos="5286375" algn="l"/>
                <a:tab pos="5542915" algn="l"/>
                <a:tab pos="5875020" algn="l"/>
              </a:tabLst>
            </a:pPr>
            <a:r>
              <a:rPr dirty="0" sz="1350" spc="-50">
                <a:latin typeface="Times New Roman"/>
                <a:cs typeface="Times New Roman"/>
              </a:rPr>
              <a:t>3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0">
                <a:latin typeface="Times New Roman"/>
                <a:cs typeface="Times New Roman"/>
              </a:rPr>
              <a:t>метою</a:t>
            </a:r>
            <a:r>
              <a:rPr dirty="0" sz="1350">
                <a:latin typeface="Times New Roman"/>
                <a:cs typeface="Times New Roman"/>
              </a:rPr>
              <a:t>		</a:t>
            </a:r>
            <a:r>
              <a:rPr dirty="0" sz="1350" spc="-10">
                <a:latin typeface="Times New Roman"/>
                <a:cs typeface="Times New Roman"/>
              </a:rPr>
              <a:t>активной’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протидіі	</a:t>
            </a:r>
            <a:r>
              <a:rPr dirty="0" sz="1350" spc="-10">
                <a:latin typeface="Times New Roman"/>
                <a:cs typeface="Times New Roman"/>
              </a:rPr>
              <a:t>поширенню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лікарських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засобів,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шляхи надходження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та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умови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зберігання</a:t>
            </a:r>
            <a:r>
              <a:rPr dirty="0" sz="1350">
                <a:latin typeface="Times New Roman"/>
                <a:cs typeface="Times New Roman"/>
              </a:rPr>
              <a:t>		</a:t>
            </a:r>
            <a:r>
              <a:rPr dirty="0" sz="1350" spc="-20">
                <a:latin typeface="Times New Roman"/>
                <a:cs typeface="Times New Roman"/>
              </a:rPr>
              <a:t>яких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невідомі,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визначити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якість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та</a:t>
            </a:r>
            <a:endParaRPr sz="1350">
              <a:latin typeface="Times New Roman"/>
              <a:cs typeface="Times New Roman"/>
            </a:endParaRPr>
          </a:p>
          <a:p>
            <a:pPr marL="27305" marR="52705" indent="-5715">
              <a:lnSpc>
                <a:spcPts val="1839"/>
              </a:lnSpc>
              <a:spcBef>
                <a:spcPts val="30"/>
              </a:spcBef>
            </a:pPr>
            <a:r>
              <a:rPr dirty="0" sz="1350">
                <a:latin typeface="Times New Roman"/>
                <a:cs typeface="Times New Roman"/>
              </a:rPr>
              <a:t>безпечність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неможвиво,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огляду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те,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така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продукція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е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небезпечною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може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нести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загрозу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життю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ю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населения:</a:t>
            </a:r>
            <a:endParaRPr sz="1350">
              <a:latin typeface="Times New Roman"/>
              <a:cs typeface="Times New Roman"/>
            </a:endParaRPr>
          </a:p>
          <a:p>
            <a:pPr algn="r" marR="40640">
              <a:lnSpc>
                <a:spcPct val="100000"/>
              </a:lnSpc>
              <a:spcBef>
                <a:spcPts val="115"/>
              </a:spcBef>
            </a:pPr>
            <a:r>
              <a:rPr dirty="0" sz="1350" b="1">
                <a:latin typeface="Times New Roman"/>
                <a:cs typeface="Times New Roman"/>
              </a:rPr>
              <a:t>ЗАБОРОНЯЮ</a:t>
            </a:r>
            <a:r>
              <a:rPr dirty="0" sz="1350" spc="490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43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4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425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cepfi</a:t>
            </a:r>
            <a:r>
              <a:rPr dirty="0" sz="1350" spc="345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PP5K617</a:t>
            </a:r>
            <a:endParaRPr sz="1350">
              <a:latin typeface="Times New Roman"/>
              <a:cs typeface="Times New Roman"/>
            </a:endParaRPr>
          </a:p>
          <a:p>
            <a:pPr algn="r" marR="27940">
              <a:lnSpc>
                <a:spcPct val="100000"/>
              </a:lnSpc>
              <a:spcBef>
                <a:spcPts val="215"/>
              </a:spcBef>
              <a:tabLst>
                <a:tab pos="1756410" algn="l"/>
                <a:tab pos="2980690" algn="l"/>
                <a:tab pos="3735070" algn="l"/>
                <a:tab pos="4919345" algn="l"/>
              </a:tabLst>
            </a:pPr>
            <a:r>
              <a:rPr dirty="0" sz="1350" spc="-10" b="1">
                <a:latin typeface="Times New Roman"/>
                <a:cs typeface="Times New Roman"/>
              </a:rPr>
              <a:t>фальсифікованого</a:t>
            </a:r>
            <a:r>
              <a:rPr dirty="0" sz="1350" b="1">
                <a:latin typeface="Times New Roman"/>
                <a:cs typeface="Times New Roman"/>
              </a:rPr>
              <a:t>	</a:t>
            </a:r>
            <a:r>
              <a:rPr dirty="0" sz="1350" spc="-10" b="1">
                <a:latin typeface="Times New Roman"/>
                <a:cs typeface="Times New Roman"/>
              </a:rPr>
              <a:t>лікарського</a:t>
            </a:r>
            <a:r>
              <a:rPr dirty="0" sz="1350" b="1">
                <a:latin typeface="Times New Roman"/>
                <a:cs typeface="Times New Roman"/>
              </a:rPr>
              <a:t>	</a:t>
            </a:r>
            <a:r>
              <a:rPr dirty="0" sz="1350" spc="-10" b="1">
                <a:latin typeface="Times New Roman"/>
                <a:cs typeface="Times New Roman"/>
              </a:rPr>
              <a:t>засобу</a:t>
            </a:r>
            <a:r>
              <a:rPr dirty="0" sz="1350" b="1">
                <a:latin typeface="Times New Roman"/>
                <a:cs typeface="Times New Roman"/>
              </a:rPr>
              <a:t>	</a:t>
            </a:r>
            <a:r>
              <a:rPr dirty="0" sz="1350" spc="-10" b="1">
                <a:latin typeface="Times New Roman"/>
                <a:cs typeface="Times New Roman"/>
              </a:rPr>
              <a:t>OZEMPIC</a:t>
            </a:r>
            <a:r>
              <a:rPr dirty="0" sz="800" spc="-10" b="1">
                <a:latin typeface="Times New Roman"/>
                <a:cs typeface="Times New Roman"/>
              </a:rPr>
              <a:t>"</a:t>
            </a:r>
            <a:r>
              <a:rPr dirty="0" sz="800" b="1">
                <a:latin typeface="Times New Roman"/>
                <a:cs typeface="Times New Roman"/>
              </a:rPr>
              <a:t>	</a:t>
            </a:r>
            <a:r>
              <a:rPr dirty="0" sz="1350" spc="-10" b="1">
                <a:latin typeface="Times New Roman"/>
                <a:cs typeface="Times New Roman"/>
              </a:rPr>
              <a:t>(Semaglutide),</a:t>
            </a:r>
            <a:endParaRPr sz="1350">
              <a:latin typeface="Times New Roman"/>
              <a:cs typeface="Times New Roman"/>
            </a:endParaRPr>
          </a:p>
          <a:p>
            <a:pPr algn="just" marL="30480" marR="38100" indent="635">
              <a:lnSpc>
                <a:spcPct val="113300"/>
              </a:lnSpc>
              <a:spcBef>
                <a:spcPts val="70"/>
              </a:spcBef>
            </a:pPr>
            <a:r>
              <a:rPr dirty="0" sz="1350" b="1">
                <a:latin typeface="Times New Roman"/>
                <a:cs typeface="Times New Roman"/>
              </a:rPr>
              <a:t>0.25</a:t>
            </a:r>
            <a:r>
              <a:rPr dirty="0" sz="1350" spc="275" b="1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mg-0.5</a:t>
            </a:r>
            <a:r>
              <a:rPr dirty="0" sz="1350" spc="260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mg/doses,</a:t>
            </a:r>
            <a:r>
              <a:rPr dirty="0" sz="1350" spc="295" b="1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розчин</a:t>
            </a:r>
            <a:r>
              <a:rPr dirty="0" sz="1350" spc="265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для</a:t>
            </a:r>
            <a:r>
              <a:rPr dirty="0" sz="1350" spc="245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ін'скцій</a:t>
            </a:r>
            <a:r>
              <a:rPr dirty="0" sz="1350" spc="265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у</a:t>
            </a:r>
            <a:r>
              <a:rPr dirty="0" sz="1350" spc="250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попередньо</a:t>
            </a:r>
            <a:r>
              <a:rPr dirty="0" sz="1350" spc="300" b="1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заповненій </a:t>
            </a:r>
            <a:r>
              <a:rPr dirty="0" sz="1350" spc="55">
                <a:latin typeface="Times New Roman"/>
                <a:cs typeface="Times New Roman"/>
              </a:rPr>
              <a:t>шприц-</a:t>
            </a:r>
            <a:r>
              <a:rPr dirty="0" sz="1350">
                <a:latin typeface="Times New Roman"/>
                <a:cs typeface="Times New Roman"/>
              </a:rPr>
              <a:t>ручці,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 spc="50">
                <a:latin typeface="Times New Roman"/>
                <a:cs typeface="Times New Roman"/>
              </a:rPr>
              <a:t>картонній</a:t>
            </a:r>
            <a:r>
              <a:rPr dirty="0" sz="1350" spc="40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коробці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 spc="50">
                <a:latin typeface="Times New Roman"/>
                <a:cs typeface="Times New Roman"/>
              </a:rPr>
              <a:t>ручкою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6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одноразовими</a:t>
            </a:r>
            <a:r>
              <a:rPr dirty="0" sz="1350" spc="430">
                <a:latin typeface="Times New Roman"/>
                <a:cs typeface="Times New Roman"/>
              </a:rPr>
              <a:t> </a:t>
            </a:r>
            <a:r>
              <a:rPr dirty="0" sz="1350" spc="50">
                <a:latin typeface="Times New Roman"/>
                <a:cs typeface="Times New Roman"/>
              </a:rPr>
              <a:t>голками </a:t>
            </a:r>
            <a:r>
              <a:rPr dirty="0" sz="1350">
                <a:latin typeface="Times New Roman"/>
                <a:cs typeface="Times New Roman"/>
              </a:rPr>
              <a:t>(6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доз),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маркуванням</a:t>
            </a:r>
            <a:r>
              <a:rPr dirty="0" sz="1350" spc="25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виробника</a:t>
            </a:r>
            <a:r>
              <a:rPr dirty="0" sz="1350" spc="265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Novo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Nordisk</a:t>
            </a:r>
            <a:r>
              <a:rPr dirty="0" sz="1350" spc="180" b="1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А/Ѕ.</a:t>
            </a:r>
            <a:endParaRPr sz="1350">
              <a:latin typeface="Times New Roman"/>
              <a:cs typeface="Times New Roman"/>
            </a:endParaRPr>
          </a:p>
          <a:p>
            <a:pPr algn="just" marL="36830" marR="23495" indent="451484">
              <a:lnSpc>
                <a:spcPct val="113300"/>
              </a:lnSpc>
            </a:pPr>
            <a:r>
              <a:rPr dirty="0" sz="1350">
                <a:latin typeface="Times New Roman"/>
                <a:cs typeface="Times New Roman"/>
              </a:rPr>
              <a:t>Cy6’ектам</a:t>
            </a:r>
            <a:r>
              <a:rPr dirty="0" sz="1350" spc="3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господарювання,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які</a:t>
            </a:r>
            <a:r>
              <a:rPr dirty="0" sz="1350" spc="2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здійснюютв</a:t>
            </a:r>
            <a:r>
              <a:rPr dirty="0" sz="1350" spc="3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31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зберігання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1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невідкладно,</a:t>
            </a:r>
            <a:r>
              <a:rPr dirty="0" sz="1350" spc="1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після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одержання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даного </a:t>
            </a:r>
            <a:r>
              <a:rPr dirty="0" sz="1350">
                <a:latin typeface="Times New Roman"/>
                <a:cs typeface="Times New Roman"/>
              </a:rPr>
              <a:t>розпорядження,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перевірити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наявність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вказаної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cepiï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засобу,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вжити</a:t>
            </a:r>
            <a:endParaRPr sz="1350">
              <a:latin typeface="Times New Roman"/>
              <a:cs typeface="Times New Roman"/>
            </a:endParaRPr>
          </a:p>
          <a:p>
            <a:pPr algn="just" marL="43180" marR="14604" indent="-3175">
              <a:lnSpc>
                <a:spcPct val="112799"/>
              </a:lnSpc>
              <a:spcBef>
                <a:spcPts val="45"/>
              </a:spcBef>
            </a:pPr>
            <a:r>
              <a:rPr dirty="0" sz="1350">
                <a:latin typeface="Times New Roman"/>
                <a:cs typeface="Times New Roman"/>
              </a:rPr>
              <a:t>заходи</a:t>
            </a:r>
            <a:r>
              <a:rPr dirty="0" sz="1350" spc="2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2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вилучення</a:t>
            </a:r>
            <a:r>
              <a:rPr dirty="0" sz="1350" spc="2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iï</a:t>
            </a:r>
            <a:r>
              <a:rPr dirty="0" sz="1350" spc="2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2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шляхом</a:t>
            </a:r>
            <a:r>
              <a:rPr dirty="0" sz="1350" spc="2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2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a6o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повернення </a:t>
            </a:r>
            <a:r>
              <a:rPr dirty="0" sz="1350">
                <a:latin typeface="Times New Roman"/>
                <a:cs typeface="Times New Roman"/>
              </a:rPr>
              <a:t>постачалвнику,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повідомити</a:t>
            </a:r>
            <a:r>
              <a:rPr dirty="0" sz="1350" spc="1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територіальний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Держлlкслужби.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разі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зазначеної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cepiï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двотиягневий </a:t>
            </a:r>
            <a:r>
              <a:rPr dirty="0" sz="1350">
                <a:latin typeface="Times New Roman"/>
                <a:cs typeface="Times New Roman"/>
              </a:rPr>
              <a:t>строк</a:t>
            </a:r>
            <a:r>
              <a:rPr dirty="0" sz="1350" spc="25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направити</a:t>
            </a:r>
            <a:r>
              <a:rPr dirty="0" sz="1350" spc="2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територіального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органу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3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копію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 spc="-20">
                <a:latin typeface="Times New Roman"/>
                <a:cs typeface="Times New Roman"/>
              </a:rPr>
              <a:t>акта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засобу.</a:t>
            </a:r>
            <a:endParaRPr sz="1350">
              <a:latin typeface="Times New Roman"/>
              <a:cs typeface="Times New Roman"/>
            </a:endParaRPr>
          </a:p>
          <a:p>
            <a:pPr algn="just" marL="50165" marR="40640" indent="358775">
              <a:lnSpc>
                <a:spcPct val="113300"/>
              </a:lnSpc>
              <a:spcBef>
                <a:spcPts val="40"/>
              </a:spcBef>
            </a:pPr>
            <a:r>
              <a:rPr dirty="0" sz="1350">
                <a:latin typeface="Times New Roman"/>
                <a:cs typeface="Times New Roman"/>
              </a:rPr>
              <a:t>Контроль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-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виконанням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здійснюють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територіальні </a:t>
            </a:r>
            <a:r>
              <a:rPr dirty="0" sz="1350">
                <a:latin typeface="Times New Roman"/>
                <a:cs typeface="Times New Roman"/>
              </a:rPr>
              <a:t>органи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відповідній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територіі.</a:t>
            </a:r>
            <a:endParaRPr sz="1350">
              <a:latin typeface="Times New Roman"/>
              <a:cs typeface="Times New Roman"/>
            </a:endParaRPr>
          </a:p>
          <a:p>
            <a:pPr algn="just" marL="53975" marR="5080" indent="451484">
              <a:lnSpc>
                <a:spcPct val="113300"/>
              </a:lnSpc>
            </a:pPr>
            <a:r>
              <a:rPr dirty="0" sz="1350">
                <a:latin typeface="Times New Roman"/>
                <a:cs typeface="Times New Roman"/>
              </a:rPr>
              <a:t>Невиконання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4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тягне</a:t>
            </a:r>
            <a:r>
              <a:rPr dirty="0" sz="1350" spc="4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4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собою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відповідальність </a:t>
            </a:r>
            <a:r>
              <a:rPr dirty="0" sz="1350">
                <a:latin typeface="Times New Roman"/>
                <a:cs typeface="Times New Roman"/>
              </a:rPr>
              <a:t>згідно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чинним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законодавством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Украіни.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138459" y="6244082"/>
            <a:ext cx="3450590" cy="725170"/>
          </a:xfrm>
          <a:prstGeom prst="rect">
            <a:avLst/>
          </a:prstGeom>
        </p:spPr>
        <p:txBody>
          <a:bodyPr wrap="square" lIns="0" tIns="400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15"/>
              </a:spcBef>
            </a:pPr>
            <a:r>
              <a:rPr dirty="0" sz="1350">
                <a:latin typeface="Cambria"/>
                <a:cs typeface="Cambria"/>
              </a:rPr>
              <a:t>Koпii</a:t>
            </a:r>
            <a:r>
              <a:rPr dirty="0" sz="1350" spc="25">
                <a:latin typeface="Cambria"/>
                <a:cs typeface="Cambria"/>
              </a:rPr>
              <a:t> </a:t>
            </a:r>
            <a:r>
              <a:rPr dirty="0" sz="1350" spc="-25">
                <a:latin typeface="Cambria"/>
                <a:cs typeface="Cambria"/>
              </a:rPr>
              <a:t>даного</a:t>
            </a:r>
            <a:r>
              <a:rPr dirty="0" sz="1350" spc="90">
                <a:latin typeface="Cambria"/>
                <a:cs typeface="Cambria"/>
              </a:rPr>
              <a:t> </a:t>
            </a:r>
            <a:r>
              <a:rPr dirty="0" sz="1350" spc="-50">
                <a:latin typeface="Cambria"/>
                <a:cs typeface="Cambria"/>
              </a:rPr>
              <a:t>розпорядження</a:t>
            </a:r>
            <a:r>
              <a:rPr dirty="0" sz="1350" spc="200">
                <a:latin typeface="Cambria"/>
                <a:cs typeface="Cambria"/>
              </a:rPr>
              <a:t> </a:t>
            </a:r>
            <a:r>
              <a:rPr dirty="0" sz="1350" spc="-10">
                <a:latin typeface="Cambria"/>
                <a:cs typeface="Cambria"/>
              </a:rPr>
              <a:t>направлені:</a:t>
            </a:r>
            <a:endParaRPr sz="1350">
              <a:latin typeface="Cambria"/>
              <a:cs typeface="Cambria"/>
            </a:endParaRPr>
          </a:p>
          <a:p>
            <a:pPr marL="385445">
              <a:lnSpc>
                <a:spcPct val="100000"/>
              </a:lnSpc>
              <a:spcBef>
                <a:spcPts val="215"/>
              </a:spcBef>
            </a:pPr>
            <a:r>
              <a:rPr dirty="0" sz="1350">
                <a:latin typeface="Times New Roman"/>
                <a:cs typeface="Times New Roman"/>
              </a:rPr>
              <a:t>Міністерство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Украіни;</a:t>
            </a:r>
            <a:endParaRPr sz="1350">
              <a:latin typeface="Times New Roman"/>
              <a:cs typeface="Times New Roman"/>
            </a:endParaRPr>
          </a:p>
          <a:p>
            <a:pPr marL="785495">
              <a:lnSpc>
                <a:spcPct val="100000"/>
              </a:lnSpc>
              <a:spcBef>
                <a:spcPts val="215"/>
              </a:spcBef>
              <a:tabLst>
                <a:tab pos="1881505" algn="l"/>
                <a:tab pos="2908300" algn="l"/>
              </a:tabLst>
            </a:pPr>
            <a:r>
              <a:rPr dirty="0" sz="1350" spc="-10">
                <a:latin typeface="Times New Roman"/>
                <a:cs typeface="Times New Roman"/>
              </a:rPr>
              <a:t>«Дерікавний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експертний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центр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964919" y="6737857"/>
            <a:ext cx="65786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стерства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760532" y="6737857"/>
            <a:ext cx="63754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охорони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536966" y="6737857"/>
            <a:ext cx="62738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здоров'я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150982" y="6961885"/>
            <a:ext cx="76327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Українгі».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153267" y="9520935"/>
            <a:ext cx="2554605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35">
                <a:latin typeface="Times New Roman"/>
                <a:cs typeface="Times New Roman"/>
              </a:rPr>
              <a:t>Оле</a:t>
            </a:r>
            <a:r>
              <a:rPr dirty="0" sz="1000" spc="-16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на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-30">
                <a:latin typeface="Times New Roman"/>
                <a:cs typeface="Times New Roman"/>
              </a:rPr>
              <a:t>ВЯЗОВСЬ</a:t>
            </a:r>
            <a:r>
              <a:rPr dirty="0" sz="1000" spc="-8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КА.</a:t>
            </a:r>
            <a:r>
              <a:rPr dirty="0" sz="1000" spc="-1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тел.(044)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-20">
                <a:latin typeface="Times New Roman"/>
                <a:cs typeface="Times New Roman"/>
              </a:rPr>
              <a:t>422-55-</a:t>
            </a:r>
            <a:r>
              <a:rPr dirty="0" sz="1000">
                <a:latin typeface="Times New Roman"/>
                <a:cs typeface="Times New Roman"/>
              </a:rPr>
              <a:t>76</a:t>
            </a:r>
            <a:r>
              <a:rPr dirty="0" sz="1000" spc="35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(127)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865267" y="7684261"/>
            <a:ext cx="124142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b="1">
                <a:latin typeface="Times New Roman"/>
                <a:cs typeface="Times New Roman"/>
              </a:rPr>
              <a:t>Tapae</a:t>
            </a:r>
            <a:r>
              <a:rPr dirty="0" sz="1350" spc="170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ПPOHIB</a:t>
            </a:r>
            <a:endParaRPr sz="13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51894" y="185927"/>
            <a:ext cx="463202" cy="627887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471430" y="10134600"/>
            <a:ext cx="1861952" cy="240791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732132" y="10332719"/>
            <a:ext cx="1770531" cy="192024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003349" y="9445752"/>
            <a:ext cx="1176290" cy="155447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1197021" y="803147"/>
            <a:ext cx="5783580" cy="1343660"/>
          </a:xfrm>
          <a:prstGeom prst="rect">
            <a:avLst/>
          </a:prstGeom>
        </p:spPr>
        <p:txBody>
          <a:bodyPr wrap="square" lIns="0" tIns="40005" rIns="0" bIns="0" rtlCol="0" vert="horz">
            <a:spAutoFit/>
          </a:bodyPr>
          <a:lstStyle/>
          <a:p>
            <a:pPr algn="ctr" marR="15240">
              <a:lnSpc>
                <a:spcPct val="100000"/>
              </a:lnSpc>
              <a:spcBef>
                <a:spcPts val="315"/>
              </a:spcBef>
            </a:pPr>
            <a:r>
              <a:rPr dirty="0" sz="1400" spc="-20" b="1">
                <a:latin typeface="Times New Roman"/>
                <a:cs typeface="Times New Roman"/>
              </a:rPr>
              <a:t>ДЕРЖАВНА</a:t>
            </a:r>
            <a:r>
              <a:rPr dirty="0" sz="1400" spc="4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СЛУЖБА</a:t>
            </a:r>
            <a:r>
              <a:rPr dirty="0" sz="1400" spc="8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УКРАЇНИ</a:t>
            </a:r>
            <a:r>
              <a:rPr dirty="0" sz="1400" spc="7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3</a:t>
            </a:r>
            <a:r>
              <a:rPr dirty="0" sz="1400" spc="-8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ЛІКАРСЬКИХ</a:t>
            </a:r>
            <a:r>
              <a:rPr dirty="0" sz="1400" spc="5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ЗАСОБІВ</a:t>
            </a:r>
            <a:endParaRPr sz="1400">
              <a:latin typeface="Times New Roman"/>
              <a:cs typeface="Times New Roman"/>
            </a:endParaRPr>
          </a:p>
          <a:p>
            <a:pPr algn="ctr" marR="21590">
              <a:lnSpc>
                <a:spcPct val="100000"/>
              </a:lnSpc>
              <a:spcBef>
                <a:spcPts val="215"/>
              </a:spcBef>
            </a:pP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 spc="55">
                <a:latin typeface="Times New Roman"/>
                <a:cs typeface="Times New Roman"/>
              </a:rPr>
              <a:t>КОНТРОЛЮ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endParaRPr sz="1400">
              <a:latin typeface="Times New Roman"/>
              <a:cs typeface="Times New Roman"/>
            </a:endParaRPr>
          </a:p>
          <a:p>
            <a:pPr algn="ctr" marL="7620">
              <a:lnSpc>
                <a:spcPct val="100000"/>
              </a:lnSpc>
              <a:spcBef>
                <a:spcPts val="170"/>
              </a:spcBef>
            </a:pPr>
            <a:r>
              <a:rPr dirty="0" sz="1400" spc="-10" b="1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0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12700" marR="5080">
              <a:lnSpc>
                <a:spcPct val="109100"/>
              </a:lnSpc>
              <a:tabLst>
                <a:tab pos="5173345" algn="l"/>
              </a:tabLst>
            </a:pPr>
            <a:r>
              <a:rPr dirty="0" sz="1100">
                <a:latin typeface="Times New Roman"/>
                <a:cs typeface="Times New Roman"/>
              </a:rPr>
              <a:t>проспект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Берестейський,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30">
                <a:latin typeface="Times New Roman"/>
                <a:cs typeface="Times New Roman"/>
              </a:rPr>
              <a:t>120-</a:t>
            </a:r>
            <a:r>
              <a:rPr dirty="0" sz="1100">
                <a:latin typeface="Times New Roman"/>
                <a:cs typeface="Times New Roman"/>
              </a:rPr>
              <a:t>A.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м.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45">
                <a:latin typeface="Times New Roman"/>
                <a:cs typeface="Times New Roman"/>
              </a:rPr>
              <a:t>Киі'в,</a:t>
            </a:r>
            <a:r>
              <a:rPr dirty="0" sz="1100">
                <a:latin typeface="Times New Roman"/>
                <a:cs typeface="Times New Roman"/>
              </a:rPr>
              <a:t> 03115,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тел/факс: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(044)</a:t>
            </a:r>
            <a:r>
              <a:rPr dirty="0" sz="1100" spc="-20">
                <a:latin typeface="Times New Roman"/>
                <a:cs typeface="Times New Roman"/>
              </a:rPr>
              <a:t> 422-</a:t>
            </a:r>
            <a:r>
              <a:rPr dirty="0" sz="1100" spc="-10">
                <a:latin typeface="Times New Roman"/>
                <a:cs typeface="Times New Roman"/>
              </a:rPr>
              <a:t>55-</a:t>
            </a:r>
            <a:r>
              <a:rPr dirty="0" sz="1100">
                <a:latin typeface="Times New Roman"/>
                <a:cs typeface="Times New Roman"/>
              </a:rPr>
              <a:t>77.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e-</a:t>
            </a:r>
            <a:r>
              <a:rPr dirty="0" sz="1100">
                <a:latin typeface="Times New Roman"/>
                <a:cs typeface="Times New Roman"/>
              </a:rPr>
              <a:t>mail: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u="sng" sz="1100" spc="-25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dls</a:t>
            </a:r>
            <a:r>
              <a:rPr dirty="0" u="sng" sz="110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u="sng" sz="1100" spc="-2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dls.gov.na,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u="sng" sz="1100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https://www.dls.яov.na.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Код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CДPflOY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40517815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163590" y="2379979"/>
            <a:ext cx="250063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179830" algn="l"/>
                <a:tab pos="2487295" algn="l"/>
              </a:tabLst>
            </a:pPr>
            <a:r>
              <a:rPr dirty="0" u="sng" sz="1200">
                <a:uFill>
                  <a:solidFill>
                    <a:srgbClr val="2F2F2F"/>
                  </a:solidFill>
                </a:uFill>
                <a:latin typeface="Cambria"/>
                <a:cs typeface="Cambria"/>
              </a:rPr>
              <a:t>	</a:t>
            </a:r>
            <a:r>
              <a:rPr dirty="0" sz="1200">
                <a:latin typeface="Cambria"/>
                <a:cs typeface="Cambria"/>
              </a:rPr>
              <a:t>Ns </a:t>
            </a:r>
            <a:r>
              <a:rPr dirty="0" u="sng" sz="1200">
                <a:uFill>
                  <a:solidFill>
                    <a:srgbClr val="2F2F2F"/>
                  </a:solidFill>
                </a:uFill>
                <a:latin typeface="Cambria"/>
                <a:cs typeface="Cambria"/>
              </a:rPr>
              <a:t>	</a:t>
            </a:r>
            <a:endParaRPr sz="1200">
              <a:latin typeface="Cambria"/>
              <a:cs typeface="Cambri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208839" y="2328671"/>
            <a:ext cx="2831465" cy="9740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24305" algn="l"/>
                <a:tab pos="2804160" algn="l"/>
              </a:tabLst>
            </a:pPr>
            <a:r>
              <a:rPr dirty="0" sz="1700">
                <a:latin typeface="Courier New"/>
                <a:cs typeface="Courier New"/>
              </a:rPr>
              <a:t>HaN•</a:t>
            </a:r>
            <a:r>
              <a:rPr dirty="0" sz="1700" spc="-580">
                <a:latin typeface="Courier New"/>
                <a:cs typeface="Courier New"/>
              </a:rPr>
              <a:t> </a:t>
            </a:r>
            <a:r>
              <a:rPr dirty="0" u="sng" sz="1700">
                <a:uFill>
                  <a:solidFill>
                    <a:srgbClr val="131313"/>
                  </a:solidFill>
                </a:uFill>
                <a:latin typeface="Courier New"/>
                <a:cs typeface="Courier New"/>
              </a:rPr>
              <a:t>	</a:t>
            </a:r>
            <a:r>
              <a:rPr dirty="0" baseline="1984" sz="2100">
                <a:latin typeface="Times New Roman"/>
                <a:cs typeface="Times New Roman"/>
              </a:rPr>
              <a:t>від </a:t>
            </a:r>
            <a:r>
              <a:rPr dirty="0" u="sng" baseline="1984" sz="210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	</a:t>
            </a:r>
            <a:endParaRPr baseline="1984" sz="2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700">
              <a:latin typeface="Times New Roman"/>
              <a:cs typeface="Times New Roman"/>
            </a:endParaRPr>
          </a:p>
          <a:p>
            <a:pPr marL="136525">
              <a:lnSpc>
                <a:spcPct val="100000"/>
              </a:lnSpc>
              <a:tabLst>
                <a:tab pos="2105025" algn="l"/>
              </a:tabLst>
            </a:pPr>
            <a:r>
              <a:rPr dirty="0" sz="1350" spc="55">
                <a:latin typeface="Times New Roman"/>
                <a:cs typeface="Times New Roman"/>
              </a:rPr>
              <a:t>Керівникам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45">
                <a:latin typeface="Times New Roman"/>
                <a:cs typeface="Times New Roman"/>
              </a:rPr>
              <a:t>суб'сктів</a:t>
            </a:r>
            <a:endParaRPr sz="1350">
              <a:latin typeface="Times New Roman"/>
              <a:cs typeface="Times New Roman"/>
            </a:endParaRPr>
          </a:p>
          <a:p>
            <a:pPr marL="136525">
              <a:lnSpc>
                <a:spcPct val="100000"/>
              </a:lnSpc>
              <a:spcBef>
                <a:spcPts val="229"/>
              </a:spcBef>
            </a:pPr>
            <a:r>
              <a:rPr dirty="0" sz="1350" b="1">
                <a:latin typeface="Times New Roman"/>
                <a:cs typeface="Times New Roman"/>
              </a:rPr>
              <a:t>господарювання,</a:t>
            </a:r>
            <a:r>
              <a:rPr dirty="0" sz="1350" spc="26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які</a:t>
            </a:r>
            <a:r>
              <a:rPr dirty="0" sz="1350" spc="335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займаються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668413" y="3280963"/>
            <a:ext cx="1383665" cy="488950"/>
          </a:xfrm>
          <a:prstGeom prst="rect">
            <a:avLst/>
          </a:prstGeom>
        </p:spPr>
        <p:txBody>
          <a:bodyPr wrap="square" lIns="0" tIns="34290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270"/>
              </a:spcBef>
              <a:tabLst>
                <a:tab pos="1313180" algn="l"/>
              </a:tabLst>
            </a:pPr>
            <a:r>
              <a:rPr dirty="0" sz="1350" spc="-10" b="1">
                <a:latin typeface="Times New Roman"/>
                <a:cs typeface="Times New Roman"/>
              </a:rPr>
              <a:t>зберіганням</a:t>
            </a:r>
            <a:r>
              <a:rPr dirty="0" sz="1350" b="1">
                <a:latin typeface="Times New Roman"/>
                <a:cs typeface="Times New Roman"/>
              </a:rPr>
              <a:t>	</a:t>
            </a:r>
            <a:r>
              <a:rPr dirty="0" sz="1350" spc="-50">
                <a:latin typeface="Times New Roman"/>
                <a:cs typeface="Times New Roman"/>
              </a:rPr>
              <a:t>i</a:t>
            </a:r>
            <a:endParaRPr sz="1350">
              <a:latin typeface="Times New Roman"/>
              <a:cs typeface="Times New Roman"/>
            </a:endParaRPr>
          </a:p>
          <a:p>
            <a:pPr algn="r" marR="19685">
              <a:lnSpc>
                <a:spcPct val="100000"/>
              </a:lnSpc>
              <a:spcBef>
                <a:spcPts val="180"/>
              </a:spcBef>
            </a:pPr>
            <a:r>
              <a:rPr dirty="0" sz="1400" spc="-10" b="1">
                <a:latin typeface="Times New Roman"/>
                <a:cs typeface="Times New Roman"/>
              </a:rPr>
              <a:t>лікарських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336622" y="3280963"/>
            <a:ext cx="1179830" cy="722630"/>
          </a:xfrm>
          <a:prstGeom prst="rect">
            <a:avLst/>
          </a:prstGeom>
        </p:spPr>
        <p:txBody>
          <a:bodyPr wrap="square" lIns="0" tIns="9525" rIns="0" bIns="0" rtlCol="0" vert="horz">
            <a:spAutoFit/>
          </a:bodyPr>
          <a:lstStyle/>
          <a:p>
            <a:pPr marL="12700" marR="5080" indent="5080">
              <a:lnSpc>
                <a:spcPct val="112000"/>
              </a:lnSpc>
              <a:spcBef>
                <a:spcPts val="75"/>
              </a:spcBef>
            </a:pPr>
            <a:r>
              <a:rPr dirty="0" sz="1350" spc="-10" b="1">
                <a:latin typeface="Times New Roman"/>
                <a:cs typeface="Times New Roman"/>
              </a:rPr>
              <a:t>реалізацісю, </a:t>
            </a:r>
            <a:r>
              <a:rPr dirty="0" sz="1400" spc="-35" b="1">
                <a:latin typeface="Times New Roman"/>
                <a:cs typeface="Times New Roman"/>
              </a:rPr>
              <a:t>застосуванням </a:t>
            </a:r>
            <a:r>
              <a:rPr dirty="0" sz="1350" spc="-10">
                <a:latin typeface="Times New Roman"/>
                <a:cs typeface="Times New Roman"/>
              </a:rPr>
              <a:t>засобів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119885" y="4212589"/>
            <a:ext cx="6035675" cy="5180965"/>
          </a:xfrm>
          <a:prstGeom prst="rect">
            <a:avLst/>
          </a:prstGeom>
        </p:spPr>
        <p:txBody>
          <a:bodyPr wrap="square" lIns="0" tIns="41275" rIns="0" bIns="0" rtlCol="0" vert="horz">
            <a:spAutoFit/>
          </a:bodyPr>
          <a:lstStyle/>
          <a:p>
            <a:pPr marL="3233420">
              <a:lnSpc>
                <a:spcPct val="100000"/>
              </a:lnSpc>
              <a:spcBef>
                <a:spcPts val="325"/>
              </a:spcBef>
              <a:tabLst>
                <a:tab pos="4667885" algn="l"/>
              </a:tabLst>
            </a:pPr>
            <a:r>
              <a:rPr dirty="0" sz="1350" spc="-10">
                <a:latin typeface="Cambria"/>
                <a:cs typeface="Cambria"/>
              </a:rPr>
              <a:t>Керівникам</a:t>
            </a:r>
            <a:r>
              <a:rPr dirty="0" sz="1350">
                <a:latin typeface="Cambria"/>
                <a:cs typeface="Cambria"/>
              </a:rPr>
              <a:t>	</a:t>
            </a:r>
            <a:r>
              <a:rPr dirty="0" sz="1350" spc="-10">
                <a:latin typeface="Cambria"/>
                <a:cs typeface="Cambria"/>
              </a:rPr>
              <a:t>територіальпих</a:t>
            </a:r>
            <a:endParaRPr sz="1350">
              <a:latin typeface="Cambria"/>
              <a:cs typeface="Cambria"/>
            </a:endParaRPr>
          </a:p>
          <a:p>
            <a:pPr marL="3235960">
              <a:lnSpc>
                <a:spcPct val="100000"/>
              </a:lnSpc>
              <a:spcBef>
                <a:spcPts val="229"/>
              </a:spcBef>
            </a:pPr>
            <a:r>
              <a:rPr dirty="0" sz="1350" spc="-30" b="1">
                <a:latin typeface="Cambria"/>
                <a:cs typeface="Cambria"/>
              </a:rPr>
              <a:t>органів</a:t>
            </a:r>
            <a:r>
              <a:rPr dirty="0" sz="1350" spc="15" b="1">
                <a:latin typeface="Cambria"/>
                <a:cs typeface="Cambria"/>
              </a:rPr>
              <a:t> </a:t>
            </a:r>
            <a:r>
              <a:rPr dirty="0" sz="1350" spc="-10" b="1">
                <a:latin typeface="Cambria"/>
                <a:cs typeface="Cambria"/>
              </a:rPr>
              <a:t>Держлікслужби</a:t>
            </a:r>
            <a:endParaRPr sz="1350">
              <a:latin typeface="Cambria"/>
              <a:cs typeface="Cambria"/>
            </a:endParaRPr>
          </a:p>
          <a:p>
            <a:pPr>
              <a:lnSpc>
                <a:spcPct val="100000"/>
              </a:lnSpc>
            </a:pPr>
            <a:endParaRPr sz="135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705"/>
              </a:spcBef>
            </a:pPr>
            <a:endParaRPr sz="1350">
              <a:latin typeface="Cambria"/>
              <a:cs typeface="Cambria"/>
            </a:endParaRPr>
          </a:p>
          <a:p>
            <a:pPr algn="ctr" marR="33655">
              <a:lnSpc>
                <a:spcPct val="100000"/>
              </a:lnSpc>
              <a:spcBef>
                <a:spcPts val="5"/>
              </a:spcBef>
            </a:pPr>
            <a:r>
              <a:rPr dirty="0" sz="1400" spc="-10" b="1">
                <a:latin typeface="Times New Roman"/>
                <a:cs typeface="Times New Roman"/>
              </a:rPr>
              <a:t>РОЗПОРЯДЖЕННЯ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30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373380">
              <a:lnSpc>
                <a:spcPct val="100000"/>
              </a:lnSpc>
            </a:pPr>
            <a:r>
              <a:rPr dirty="0" sz="1400">
                <a:latin typeface="Times New Roman"/>
                <a:cs typeface="Times New Roman"/>
              </a:rPr>
              <a:t>Відповідно</a:t>
            </a:r>
            <a:r>
              <a:rPr dirty="0" sz="1400" spc="3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Конституції</a:t>
            </a:r>
            <a:r>
              <a:rPr dirty="0" sz="1400" spc="3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України,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статей</a:t>
            </a:r>
            <a:r>
              <a:rPr dirty="0" sz="1400" spc="3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15,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22,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55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Закону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endParaRPr sz="1400">
              <a:latin typeface="Times New Roman"/>
              <a:cs typeface="Times New Roman"/>
            </a:endParaRPr>
          </a:p>
          <a:p>
            <a:pPr algn="just" marL="12700" marR="5080" indent="1270">
              <a:lnSpc>
                <a:spcPct val="109900"/>
              </a:lnSpc>
              <a:spcBef>
                <a:spcPts val="30"/>
              </a:spcBef>
            </a:pPr>
            <a:r>
              <a:rPr dirty="0" sz="1400" spc="-10">
                <a:latin typeface="Times New Roman"/>
                <a:cs typeface="Times New Roman"/>
              </a:rPr>
              <a:t>«Основи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законодавства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45">
                <a:latin typeface="Times New Roman"/>
                <a:cs typeface="Times New Roman"/>
              </a:rPr>
              <a:t>про </a:t>
            </a:r>
            <a:r>
              <a:rPr dirty="0" sz="1400" spc="-10">
                <a:latin typeface="Times New Roman"/>
                <a:cs typeface="Times New Roman"/>
              </a:rPr>
              <a:t>охорону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здоров'я»,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статей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12,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15,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21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Закону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«Про лікарські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засоби»,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Положения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Державну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службу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 spc="-50">
                <a:latin typeface="Times New Roman"/>
                <a:cs typeface="Times New Roman"/>
              </a:rPr>
              <a:t>з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наркотиками,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постановою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4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12.05.2015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N*</a:t>
            </a:r>
            <a:r>
              <a:rPr dirty="0" sz="1400" spc="4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647,</a:t>
            </a:r>
            <a:r>
              <a:rPr dirty="0" sz="1400" spc="4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здійснення </a:t>
            </a:r>
            <a:r>
              <a:rPr dirty="0" sz="1400">
                <a:latin typeface="Times New Roman"/>
                <a:cs typeface="Times New Roman"/>
              </a:rPr>
              <a:t>державного</a:t>
            </a:r>
            <a:r>
              <a:rPr dirty="0" sz="1400" spc="4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4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3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3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3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ввозяться</a:t>
            </a:r>
            <a:r>
              <a:rPr dirty="0" sz="1400" spc="43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2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Україну,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постановою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Украіни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14.09.2005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 spc="-50">
                <a:latin typeface="Times New Roman"/>
                <a:cs typeface="Times New Roman"/>
              </a:rPr>
              <a:t>N‹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902, </a:t>
            </a:r>
            <a:r>
              <a:rPr dirty="0" sz="1400">
                <a:latin typeface="Times New Roman"/>
                <a:cs typeface="Times New Roman"/>
              </a:rPr>
              <a:t>п.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3.2.1 Порядку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встановлення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заборони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(тимчасової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заборони)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поновлення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1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2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17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14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території</a:t>
            </a:r>
            <a:r>
              <a:rPr dirty="0" sz="1400" spc="1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України,</a:t>
            </a:r>
            <a:r>
              <a:rPr dirty="0" sz="1400" spc="1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22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наказом Міністерства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здоров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Украіни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22.11.2011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 spc="-330">
                <a:latin typeface="Times New Roman"/>
                <a:cs typeface="Times New Roman"/>
              </a:rPr>
              <a:t>N*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809,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заресстрованого </a:t>
            </a:r>
            <a:r>
              <a:rPr dirty="0" sz="1400">
                <a:latin typeface="Times New Roman"/>
                <a:cs typeface="Times New Roman"/>
              </a:rPr>
              <a:t>Міністерством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юстиції</a:t>
            </a:r>
            <a:r>
              <a:rPr dirty="0" sz="1400" spc="43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Украі'ни</a:t>
            </a:r>
            <a:r>
              <a:rPr dirty="0" sz="1400" spc="4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40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30.01.2012</a:t>
            </a:r>
            <a:r>
              <a:rPr dirty="0" sz="1400" spc="48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475">
                <a:latin typeface="Times New Roman"/>
                <a:cs typeface="Times New Roman"/>
              </a:rPr>
              <a:t> </a:t>
            </a:r>
            <a:r>
              <a:rPr dirty="0" sz="1400" spc="-425" i="1">
                <a:latin typeface="Times New Roman"/>
                <a:cs typeface="Times New Roman"/>
              </a:rPr>
              <a:t>№</a:t>
            </a:r>
            <a:r>
              <a:rPr dirty="0" sz="1400" spc="155" i="1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126/20439,</a:t>
            </a:r>
            <a:r>
              <a:rPr dirty="0" sz="1400" spc="4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Порядку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3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засобlв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під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час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оптової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роздрібної</a:t>
            </a:r>
            <a:r>
              <a:rPr dirty="0" sz="1400" spc="2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торгівлі,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Міністерства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29.09.2014 </a:t>
            </a:r>
            <a:r>
              <a:rPr dirty="0" sz="1400">
                <a:latin typeface="Times New Roman"/>
                <a:cs typeface="Times New Roman"/>
              </a:rPr>
              <a:t>N</a:t>
            </a:r>
            <a:r>
              <a:rPr dirty="0" sz="1400" spc="2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677,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зареестрованого</a:t>
            </a:r>
            <a:r>
              <a:rPr dirty="0" sz="1400" spc="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Міністерством</a:t>
            </a:r>
            <a:r>
              <a:rPr dirty="0" sz="1400" spc="1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юстиціі’</a:t>
            </a:r>
            <a:r>
              <a:rPr dirty="0" sz="1400" spc="48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7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вlд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26.11.2014 </a:t>
            </a:r>
            <a:r>
              <a:rPr dirty="0" sz="1400">
                <a:latin typeface="Times New Roman"/>
                <a:cs typeface="Times New Roman"/>
              </a:rPr>
              <a:t>N‹</a:t>
            </a:r>
            <a:r>
              <a:rPr dirty="0" sz="1400" spc="48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1515/26292,</a:t>
            </a:r>
            <a:r>
              <a:rPr dirty="0" sz="1400" spc="4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3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маркування</a:t>
            </a:r>
            <a:r>
              <a:rPr dirty="0" sz="1400" spc="3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0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3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шрифтом</a:t>
            </a:r>
            <a:r>
              <a:rPr dirty="0" sz="1400" spc="40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Брайля, затвердженого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наказом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Мінlстерства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здоров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25.08.2010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126372" y="9389617"/>
            <a:ext cx="477964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26390" algn="l"/>
                <a:tab pos="770890" algn="l"/>
                <a:tab pos="3392804" algn="l"/>
                <a:tab pos="4114800" algn="l"/>
              </a:tabLst>
            </a:pPr>
            <a:r>
              <a:rPr dirty="0" sz="1350" spc="-375">
                <a:latin typeface="Cambria"/>
                <a:cs typeface="Cambria"/>
              </a:rPr>
              <a:t>№</a:t>
            </a:r>
            <a:r>
              <a:rPr dirty="0" sz="1350">
                <a:latin typeface="Cambria"/>
                <a:cs typeface="Cambria"/>
              </a:rPr>
              <a:t>	</a:t>
            </a:r>
            <a:r>
              <a:rPr dirty="0" sz="1350" spc="-20">
                <a:latin typeface="Cambria"/>
                <a:cs typeface="Cambria"/>
              </a:rPr>
              <a:t>722,</a:t>
            </a:r>
            <a:r>
              <a:rPr dirty="0" sz="1350">
                <a:latin typeface="Cambria"/>
                <a:cs typeface="Cambria"/>
              </a:rPr>
              <a:t>	</a:t>
            </a:r>
            <a:r>
              <a:rPr dirty="0" sz="1350" spc="-10">
                <a:latin typeface="Cambria"/>
                <a:cs typeface="Cambria"/>
              </a:rPr>
              <a:t>заресстрованого</a:t>
            </a:r>
            <a:r>
              <a:rPr dirty="0" sz="1350" spc="345">
                <a:latin typeface="Cambria"/>
                <a:cs typeface="Cambria"/>
              </a:rPr>
              <a:t> </a:t>
            </a:r>
            <a:r>
              <a:rPr dirty="0" sz="1350" spc="-10">
                <a:latin typeface="Cambria"/>
                <a:cs typeface="Cambria"/>
              </a:rPr>
              <a:t>Міністерством</a:t>
            </a:r>
            <a:r>
              <a:rPr dirty="0" sz="1350">
                <a:latin typeface="Cambria"/>
                <a:cs typeface="Cambria"/>
              </a:rPr>
              <a:t>	</a:t>
            </a:r>
            <a:r>
              <a:rPr dirty="0" sz="1350" spc="-10">
                <a:latin typeface="Cambria"/>
                <a:cs typeface="Cambria"/>
              </a:rPr>
              <a:t>юстиції’</a:t>
            </a:r>
            <a:r>
              <a:rPr dirty="0" sz="1350">
                <a:latin typeface="Cambria"/>
                <a:cs typeface="Cambria"/>
              </a:rPr>
              <a:t>	</a:t>
            </a:r>
            <a:r>
              <a:rPr dirty="0" sz="1350" spc="95">
                <a:latin typeface="Cambria"/>
                <a:cs typeface="Cambria"/>
              </a:rPr>
              <a:t>УкраїМ</a:t>
            </a:r>
            <a:endParaRPr sz="1350">
              <a:latin typeface="Cambria"/>
              <a:cs typeface="Cambria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440113" y="9867900"/>
            <a:ext cx="2486025" cy="2774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869"/>
              </a:lnSpc>
              <a:spcBef>
                <a:spcPts val="100"/>
              </a:spcBef>
            </a:pPr>
            <a:r>
              <a:rPr dirty="0" sz="800" spc="-35">
                <a:latin typeface="Lucida Sans Unicode"/>
                <a:cs typeface="Lucida Sans Unicode"/>
              </a:rPr>
              <a:t>N2</a:t>
            </a:r>
            <a:r>
              <a:rPr dirty="0" sz="800" spc="50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Держлікслужба</a:t>
            </a:r>
            <a:endParaRPr sz="800">
              <a:latin typeface="Lucida Sans Unicode"/>
              <a:cs typeface="Lucida Sans Unicode"/>
            </a:endParaRPr>
          </a:p>
          <a:p>
            <a:pPr marL="183515">
              <a:lnSpc>
                <a:spcPts val="1110"/>
              </a:lnSpc>
            </a:pPr>
            <a:r>
              <a:rPr dirty="0" sz="1000" spc="-130">
                <a:latin typeface="Lucida Sans Unicode"/>
                <a:cs typeface="Lucida Sans Unicode"/>
              </a:rPr>
              <a:t>№279-</a:t>
            </a:r>
            <a:r>
              <a:rPr dirty="0" sz="1000" spc="-110">
                <a:latin typeface="Lucida Sans Unicode"/>
                <a:cs typeface="Lucida Sans Unicode"/>
              </a:rPr>
              <a:t>001.2/002.0/17-</a:t>
            </a:r>
            <a:r>
              <a:rPr dirty="0" sz="1000" spc="-120">
                <a:latin typeface="Lucida Sans Unicode"/>
                <a:cs typeface="Lucida Sans Unicode"/>
              </a:rPr>
              <a:t>26</a:t>
            </a:r>
            <a:r>
              <a:rPr dirty="0" sz="1000" spc="-35">
                <a:latin typeface="Lucida Sans Unicode"/>
                <a:cs typeface="Lucida Sans Unicode"/>
              </a:rPr>
              <a:t> </a:t>
            </a:r>
            <a:r>
              <a:rPr dirty="0" sz="1000">
                <a:latin typeface="Lucida Sans Unicode"/>
                <a:cs typeface="Lucida Sans Unicode"/>
              </a:rPr>
              <a:t>від</a:t>
            </a:r>
            <a:r>
              <a:rPr dirty="0" sz="1000" spc="30">
                <a:latin typeface="Lucida Sans Unicode"/>
                <a:cs typeface="Lucida Sans Unicode"/>
              </a:rPr>
              <a:t> </a:t>
            </a:r>
            <a:r>
              <a:rPr dirty="0" sz="1000" spc="-65">
                <a:latin typeface="Lucida Sans Unicode"/>
                <a:cs typeface="Lucida Sans Unicode"/>
              </a:rPr>
              <a:t>01.06.2026</a:t>
            </a:r>
            <a:endParaRPr sz="1000">
              <a:latin typeface="Lucida Sans Unicode"/>
              <a:cs typeface="Lucida Sans Unicode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064982" y="9519411"/>
            <a:ext cx="1177290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>
                <a:latin typeface="Times New Roman"/>
                <a:cs typeface="Times New Roman"/>
              </a:rPr>
              <a:t>fіkарських</a:t>
            </a:r>
            <a:r>
              <a:rPr dirty="0" sz="1000" spc="85">
                <a:latin typeface="Times New Roman"/>
                <a:cs typeface="Times New Roman"/>
              </a:rPr>
              <a:t> </a:t>
            </a:r>
            <a:r>
              <a:rPr dirty="0" sz="1000" spc="-80">
                <a:latin typeface="Times New Roman"/>
                <a:cs typeface="Times New Roman"/>
              </a:rPr>
              <a:t>зacoТэів</a:t>
            </a:r>
            <a:r>
              <a:rPr dirty="0" sz="1000" spc="100">
                <a:latin typeface="Times New Roman"/>
                <a:cs typeface="Times New Roman"/>
              </a:rPr>
              <a:t> </a:t>
            </a:r>
            <a:r>
              <a:rPr dirty="0" sz="950" spc="-25">
                <a:latin typeface="Times New Roman"/>
                <a:cs typeface="Times New Roman"/>
              </a:rPr>
              <a:t>та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109375" y="9621011"/>
            <a:ext cx="541147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baseline="5952" sz="2100" spc="-525">
                <a:latin typeface="Times New Roman"/>
                <a:cs typeface="Times New Roman"/>
              </a:rPr>
              <a:t>№</a:t>
            </a:r>
            <a:r>
              <a:rPr dirty="0" baseline="5952" sz="2100" spc="3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1044/18339,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Правил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утилізаціі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та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знищення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засобів,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baseline="-6410" sz="1950" spc="-15">
                <a:latin typeface="Cambria"/>
                <a:cs typeface="Cambria"/>
              </a:rPr>
              <a:t>зат88</a:t>
            </a:r>
            <a:endParaRPr baseline="-6410" sz="1950">
              <a:latin typeface="Cambria"/>
              <a:cs typeface="Cambria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7043190" y="9652000"/>
            <a:ext cx="107314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50">
                <a:latin typeface="Cambria"/>
                <a:cs typeface="Cambria"/>
              </a:rPr>
              <a:t>х</a:t>
            </a:r>
            <a:endParaRPr sz="1300">
              <a:latin typeface="Cambria"/>
              <a:cs typeface="Cambria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6268012" y="9769093"/>
            <a:ext cx="823594" cy="1854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748665" algn="l"/>
              </a:tabLst>
            </a:pPr>
            <a:r>
              <a:rPr dirty="0" sz="1050" spc="50">
                <a:latin typeface="Times New Roman"/>
                <a:cs typeface="Times New Roman"/>
              </a:rPr>
              <a:t>на</a:t>
            </a:r>
            <a:r>
              <a:rPr dirty="0" sz="1050" spc="90">
                <a:latin typeface="Times New Roman"/>
                <a:cs typeface="Times New Roman"/>
              </a:rPr>
              <a:t>р</a:t>
            </a:r>
            <a:r>
              <a:rPr dirty="0" sz="1050" spc="40">
                <a:latin typeface="Times New Roman"/>
                <a:cs typeface="Times New Roman"/>
              </a:rPr>
              <a:t>к</a:t>
            </a:r>
            <a:r>
              <a:rPr dirty="0" sz="1050" spc="50">
                <a:latin typeface="Times New Roman"/>
                <a:cs typeface="Times New Roman"/>
              </a:rPr>
              <a:t>о</a:t>
            </a:r>
            <a:r>
              <a:rPr dirty="0" sz="1050" spc="-420">
                <a:latin typeface="Times New Roman"/>
                <a:cs typeface="Times New Roman"/>
              </a:rPr>
              <a:t>т</a:t>
            </a:r>
            <a:r>
              <a:rPr dirty="0" sz="1050" spc="50">
                <a:latin typeface="Times New Roman"/>
                <a:cs typeface="Times New Roman"/>
              </a:rPr>
              <a:t>и</a:t>
            </a:r>
            <a:r>
              <a:rPr dirty="0" sz="1050">
                <a:latin typeface="Times New Roman"/>
                <a:cs typeface="Times New Roman"/>
              </a:rPr>
              <a:t>	</a:t>
            </a:r>
            <a:r>
              <a:rPr dirty="0" sz="1050" spc="-50">
                <a:latin typeface="Times New Roman"/>
                <a:cs typeface="Times New Roman"/>
              </a:rPr>
              <a:t>у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6052252" y="9906761"/>
            <a:ext cx="1296035" cy="4216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61925">
              <a:lnSpc>
                <a:spcPts val="1075"/>
              </a:lnSpc>
              <a:spcBef>
                <a:spcPts val="100"/>
              </a:spcBef>
            </a:pPr>
            <a:r>
              <a:rPr dirty="0" sz="950" spc="-10">
                <a:latin typeface="Times New Roman"/>
                <a:cs typeface="Times New Roman"/>
              </a:rPr>
              <a:t>Кіровоградській</a:t>
            </a:r>
            <a:endParaRPr sz="950">
              <a:latin typeface="Times New Roman"/>
              <a:cs typeface="Times New Roman"/>
            </a:endParaRPr>
          </a:p>
          <a:p>
            <a:pPr algn="ctr" marL="47625">
              <a:lnSpc>
                <a:spcPts val="1075"/>
              </a:lnSpc>
            </a:pPr>
            <a:r>
              <a:rPr dirty="0" sz="950" spc="-10">
                <a:latin typeface="Cambria"/>
                <a:cs typeface="Cambria"/>
              </a:rPr>
              <a:t>області</a:t>
            </a:r>
            <a:endParaRPr sz="950">
              <a:latin typeface="Cambria"/>
              <a:cs typeface="Cambria"/>
            </a:endParaRPr>
          </a:p>
          <a:p>
            <a:pPr algn="ctr">
              <a:lnSpc>
                <a:spcPct val="100000"/>
              </a:lnSpc>
              <a:spcBef>
                <a:spcPts val="65"/>
              </a:spcBef>
            </a:pPr>
            <a:r>
              <a:rPr dirty="0" sz="750" spc="-35">
                <a:latin typeface="Cambria"/>
                <a:cs typeface="Cambria"/>
              </a:rPr>
              <a:t>№491,'02.</a:t>
            </a:r>
            <a:r>
              <a:rPr dirty="0" sz="750" spc="-10">
                <a:latin typeface="Cambria"/>
                <a:cs typeface="Cambria"/>
              </a:rPr>
              <a:t> </a:t>
            </a:r>
            <a:r>
              <a:rPr dirty="0" sz="750" spc="-40">
                <a:latin typeface="Cambria"/>
                <a:cs typeface="Cambria"/>
              </a:rPr>
              <a:t>12-</a:t>
            </a:r>
            <a:r>
              <a:rPr dirty="0" sz="750">
                <a:latin typeface="Cambria"/>
                <a:cs typeface="Cambria"/>
              </a:rPr>
              <a:t>26</a:t>
            </a:r>
            <a:r>
              <a:rPr dirty="0" sz="750" spc="50">
                <a:latin typeface="Cambria"/>
                <a:cs typeface="Cambria"/>
              </a:rPr>
              <a:t> </a:t>
            </a:r>
            <a:r>
              <a:rPr dirty="0" sz="750">
                <a:latin typeface="Cambria"/>
                <a:cs typeface="Cambria"/>
              </a:rPr>
              <a:t>від</a:t>
            </a:r>
            <a:r>
              <a:rPr dirty="0" sz="750" spc="5">
                <a:latin typeface="Cambria"/>
                <a:cs typeface="Cambria"/>
              </a:rPr>
              <a:t> </a:t>
            </a:r>
            <a:r>
              <a:rPr dirty="0" sz="750" spc="-10">
                <a:latin typeface="Cambria"/>
                <a:cs typeface="Cambria"/>
              </a:rPr>
              <a:t>03.06.2026</a:t>
            </a:r>
            <a:endParaRPr sz="75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97863" y="9162288"/>
            <a:ext cx="845819" cy="160019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607308" y="8915400"/>
            <a:ext cx="1508760" cy="260603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123944" y="9409176"/>
            <a:ext cx="91439" cy="196596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01084" y="9111995"/>
            <a:ext cx="160020" cy="114300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1064282" y="638810"/>
            <a:ext cx="6078220" cy="6600190"/>
          </a:xfrm>
          <a:prstGeom prst="rect">
            <a:avLst/>
          </a:prstGeom>
        </p:spPr>
        <p:txBody>
          <a:bodyPr wrap="square" lIns="0" tIns="10160" rIns="0" bIns="0" rtlCol="0" vert="horz">
            <a:spAutoFit/>
          </a:bodyPr>
          <a:lstStyle/>
          <a:p>
            <a:pPr algn="just" marL="12700" marR="54610" indent="2540">
              <a:lnSpc>
                <a:spcPct val="114399"/>
              </a:lnSpc>
              <a:spcBef>
                <a:spcPts val="80"/>
              </a:spcBef>
            </a:pP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4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24.04.2015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 spc="-370" i="1">
                <a:latin typeface="Times New Roman"/>
                <a:cs typeface="Times New Roman"/>
              </a:rPr>
              <a:t>№</a:t>
            </a:r>
            <a:r>
              <a:rPr dirty="0" sz="1350" spc="235" i="1">
                <a:latin typeface="Times New Roman"/>
                <a:cs typeface="Times New Roman"/>
              </a:rPr>
              <a:t>  </a:t>
            </a:r>
            <a:r>
              <a:rPr dirty="0" sz="1350" spc="-20">
                <a:latin typeface="Times New Roman"/>
                <a:cs typeface="Times New Roman"/>
              </a:rPr>
              <a:t>242, </a:t>
            </a:r>
            <a:r>
              <a:rPr dirty="0" sz="1350">
                <a:latin typeface="Times New Roman"/>
                <a:cs typeface="Times New Roman"/>
              </a:rPr>
              <a:t>зареестрованого Міністерством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юстиціі</a:t>
            </a:r>
            <a:r>
              <a:rPr dirty="0" sz="1350" spc="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Украіни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18.05.2015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 spc="4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550/26995,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4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підставі</a:t>
            </a:r>
            <a:r>
              <a:rPr dirty="0" sz="1350" spc="24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надходження</a:t>
            </a:r>
            <a:r>
              <a:rPr dirty="0" sz="1350" spc="27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термінового</a:t>
            </a:r>
            <a:r>
              <a:rPr dirty="0" sz="1350" spc="24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повідомлення</a:t>
            </a:r>
            <a:r>
              <a:rPr dirty="0" sz="1350" spc="27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48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28.05.2026</a:t>
            </a:r>
            <a:endParaRPr sz="1350">
              <a:latin typeface="Times New Roman"/>
              <a:cs typeface="Times New Roman"/>
            </a:endParaRPr>
          </a:p>
          <a:p>
            <a:pPr algn="just" marL="24130" marR="45720" indent="-2540">
              <a:lnSpc>
                <a:spcPts val="1870"/>
              </a:lnSpc>
              <a:spcBef>
                <a:spcPts val="35"/>
              </a:spcBef>
            </a:pP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 spc="4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216-01.1/03/06.04-26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Державної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служби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за </a:t>
            </a:r>
            <a:r>
              <a:rPr dirty="0" sz="1350">
                <a:latin typeface="Times New Roman"/>
                <a:cs typeface="Times New Roman"/>
              </a:rPr>
              <a:t>наркотиками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Дніпропетровській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області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негативного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сертифікату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аналізу</a:t>
            </a:r>
            <a:endParaRPr sz="1350">
              <a:latin typeface="Times New Roman"/>
              <a:cs typeface="Times New Roman"/>
            </a:endParaRPr>
          </a:p>
          <a:p>
            <a:pPr algn="just" marL="28575" marR="48260">
              <a:lnSpc>
                <a:spcPts val="1839"/>
              </a:lnSpc>
              <a:spcBef>
                <a:spcPts val="65"/>
              </a:spcBef>
            </a:pP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4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27.05.2026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0920</a:t>
            </a:r>
            <a:r>
              <a:rPr dirty="0" sz="1350" spc="4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уповноваженої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лабораторії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стосовно</a:t>
            </a:r>
            <a:r>
              <a:rPr dirty="0" sz="1350" spc="48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невідповідності </a:t>
            </a:r>
            <a:r>
              <a:rPr dirty="0" sz="1350">
                <a:latin typeface="Times New Roman"/>
                <a:cs typeface="Times New Roman"/>
              </a:rPr>
              <a:t>вимогам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методів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показником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«Маркування»</a:t>
            </a:r>
            <a:r>
              <a:rPr dirty="0" sz="1350" spc="340" b="1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(інформація,</a:t>
            </a:r>
            <a:endParaRPr sz="1350">
              <a:latin typeface="Times New Roman"/>
              <a:cs typeface="Times New Roman"/>
            </a:endParaRPr>
          </a:p>
          <a:p>
            <a:pPr algn="just" marL="28575">
              <a:lnSpc>
                <a:spcPct val="100000"/>
              </a:lnSpc>
              <a:spcBef>
                <a:spcPts val="150"/>
              </a:spcBef>
            </a:pP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нанесена</a:t>
            </a:r>
            <a:r>
              <a:rPr dirty="0" sz="1350" spc="40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шрифтом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Брайля,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нечитабельною)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cepiï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PGN6003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лікарського</a:t>
            </a:r>
            <a:endParaRPr sz="1350">
              <a:latin typeface="Times New Roman"/>
              <a:cs typeface="Times New Roman"/>
            </a:endParaRPr>
          </a:p>
          <a:p>
            <a:pPr algn="just" marL="34925" marR="24765">
              <a:lnSpc>
                <a:spcPct val="113300"/>
              </a:lnSpc>
              <a:spcBef>
                <a:spcPts val="70"/>
              </a:spcBef>
            </a:pP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МЕТРОГІЛ*,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гель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для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зовнішнього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застосування,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10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мг/г,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30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г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тубі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 spc="-50">
                <a:latin typeface="Times New Roman"/>
                <a:cs typeface="Times New Roman"/>
              </a:rPr>
              <a:t>ламі</a:t>
            </a:r>
            <a:r>
              <a:rPr dirty="0" sz="1350" spc="-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нованого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пластику,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тубі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картонній</a:t>
            </a:r>
            <a:r>
              <a:rPr dirty="0" sz="1350" spc="45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коробці,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виробництва</a:t>
            </a:r>
            <a:r>
              <a:rPr dirty="0" sz="1350" spc="470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Юнік </a:t>
            </a:r>
            <a:r>
              <a:rPr dirty="0" sz="1350">
                <a:latin typeface="Times New Roman"/>
                <a:cs typeface="Times New Roman"/>
              </a:rPr>
              <a:t>Фармасьютикал</a:t>
            </a:r>
            <a:r>
              <a:rPr dirty="0" sz="1350" spc="4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Лабораторіз</a:t>
            </a:r>
            <a:r>
              <a:rPr dirty="0" sz="1350" spc="3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(відділення</a:t>
            </a:r>
            <a:r>
              <a:rPr dirty="0" sz="1350" spc="3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фірми</a:t>
            </a:r>
            <a:r>
              <a:rPr dirty="0" sz="1350" spc="3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«Дж.</a:t>
            </a:r>
            <a:r>
              <a:rPr dirty="0" sz="1350" spc="3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Б.</a:t>
            </a:r>
            <a:r>
              <a:rPr dirty="0" sz="1350" spc="2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Кемікалз</a:t>
            </a:r>
            <a:r>
              <a:rPr dirty="0" sz="1350" spc="340">
                <a:latin typeface="Times New Roman"/>
                <a:cs typeface="Times New Roman"/>
              </a:rPr>
              <a:t>  </a:t>
            </a:r>
            <a:r>
              <a:rPr dirty="0" sz="1350" spc="-25">
                <a:latin typeface="Times New Roman"/>
                <a:cs typeface="Times New Roman"/>
              </a:rPr>
              <a:t>енд </a:t>
            </a:r>
            <a:r>
              <a:rPr dirty="0" sz="1350">
                <a:latin typeface="Times New Roman"/>
                <a:cs typeface="Times New Roman"/>
              </a:rPr>
              <a:t>Фармасьютикалз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Лтд.»),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Індія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(реестраційне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посвідчення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 spc="-300">
                <a:latin typeface="Times New Roman"/>
                <a:cs typeface="Times New Roman"/>
              </a:rPr>
              <a:t>№</a:t>
            </a:r>
            <a:r>
              <a:rPr dirty="0" sz="1350" spc="44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UA/2871/03/01):</a:t>
            </a:r>
            <a:endParaRPr sz="1350">
              <a:latin typeface="Times New Roman"/>
              <a:cs typeface="Times New Roman"/>
            </a:endParaRPr>
          </a:p>
          <a:p>
            <a:pPr algn="r" marR="30480">
              <a:lnSpc>
                <a:spcPct val="100000"/>
              </a:lnSpc>
              <a:spcBef>
                <a:spcPts val="180"/>
              </a:spcBef>
              <a:tabLst>
                <a:tab pos="1302385" algn="l"/>
              </a:tabLst>
            </a:pPr>
            <a:r>
              <a:rPr dirty="0" sz="1350" spc="-10" b="1">
                <a:latin typeface="Times New Roman"/>
                <a:cs typeface="Times New Roman"/>
              </a:rPr>
              <a:t>ЗАБОРОНЯЮ</a:t>
            </a:r>
            <a:r>
              <a:rPr dirty="0" sz="1350" b="1">
                <a:latin typeface="Times New Roman"/>
                <a:cs typeface="Times New Roman"/>
              </a:rPr>
              <a:t>	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43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cepiï</a:t>
            </a:r>
            <a:r>
              <a:rPr dirty="0" sz="1350" spc="450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PGN6003</a:t>
            </a:r>
            <a:endParaRPr sz="1350">
              <a:latin typeface="Times New Roman"/>
              <a:cs typeface="Times New Roman"/>
            </a:endParaRPr>
          </a:p>
          <a:p>
            <a:pPr algn="r" marR="39370">
              <a:lnSpc>
                <a:spcPct val="100000"/>
              </a:lnSpc>
              <a:spcBef>
                <a:spcPts val="219"/>
              </a:spcBef>
              <a:tabLst>
                <a:tab pos="1022985" algn="l"/>
                <a:tab pos="1647825" algn="l"/>
                <a:tab pos="2870200" algn="l"/>
                <a:tab pos="3347085" algn="l"/>
                <a:tab pos="3765550" algn="l"/>
                <a:tab pos="4904105" algn="l"/>
              </a:tabLst>
            </a:pPr>
            <a:r>
              <a:rPr dirty="0" sz="1350" spc="-10">
                <a:latin typeface="Times New Roman"/>
                <a:cs typeface="Times New Roman"/>
              </a:rPr>
              <a:t>лікарського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засобу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 b="1">
                <a:latin typeface="Times New Roman"/>
                <a:cs typeface="Times New Roman"/>
              </a:rPr>
              <a:t>МЕТРОГІЛ",</a:t>
            </a:r>
            <a:r>
              <a:rPr dirty="0" sz="1350" b="1">
                <a:latin typeface="Times New Roman"/>
                <a:cs typeface="Times New Roman"/>
              </a:rPr>
              <a:t>	</a:t>
            </a:r>
            <a:r>
              <a:rPr dirty="0" sz="1350" spc="-20" b="1">
                <a:latin typeface="Times New Roman"/>
                <a:cs typeface="Times New Roman"/>
              </a:rPr>
              <a:t>гель</a:t>
            </a:r>
            <a:r>
              <a:rPr dirty="0" sz="1350" b="1">
                <a:latin typeface="Times New Roman"/>
                <a:cs typeface="Times New Roman"/>
              </a:rPr>
              <a:t>	</a:t>
            </a:r>
            <a:r>
              <a:rPr dirty="0" sz="1350" spc="-25" b="1">
                <a:latin typeface="Times New Roman"/>
                <a:cs typeface="Times New Roman"/>
              </a:rPr>
              <a:t>для</a:t>
            </a:r>
            <a:r>
              <a:rPr dirty="0" sz="1350" b="1">
                <a:latin typeface="Times New Roman"/>
                <a:cs typeface="Times New Roman"/>
              </a:rPr>
              <a:t>	</a:t>
            </a:r>
            <a:r>
              <a:rPr dirty="0" sz="1350" spc="-10" b="1">
                <a:latin typeface="Times New Roman"/>
                <a:cs typeface="Times New Roman"/>
              </a:rPr>
              <a:t>зовнішнього</a:t>
            </a:r>
            <a:r>
              <a:rPr dirty="0" sz="1350" b="1">
                <a:latin typeface="Times New Roman"/>
                <a:cs typeface="Times New Roman"/>
              </a:rPr>
              <a:t>	</a:t>
            </a:r>
            <a:r>
              <a:rPr dirty="0" sz="1350" spc="-10" b="1">
                <a:latin typeface="Times New Roman"/>
                <a:cs typeface="Times New Roman"/>
              </a:rPr>
              <a:t>застосування,</a:t>
            </a:r>
            <a:endParaRPr sz="1350">
              <a:latin typeface="Times New Roman"/>
              <a:cs typeface="Times New Roman"/>
            </a:endParaRPr>
          </a:p>
          <a:p>
            <a:pPr algn="just" marL="43815" marR="37465" indent="-8890">
              <a:lnSpc>
                <a:spcPct val="114100"/>
              </a:lnSpc>
              <a:spcBef>
                <a:spcPts val="20"/>
              </a:spcBef>
            </a:pPr>
            <a:r>
              <a:rPr dirty="0" sz="1350" spc="50">
                <a:latin typeface="Times New Roman"/>
                <a:cs typeface="Times New Roman"/>
              </a:rPr>
              <a:t>10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 spc="50">
                <a:latin typeface="Times New Roman"/>
                <a:cs typeface="Times New Roman"/>
              </a:rPr>
              <a:t>мг/г,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30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г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тубі</a:t>
            </a:r>
            <a:r>
              <a:rPr dirty="0" sz="1350" spc="43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лаиінованого</a:t>
            </a:r>
            <a:r>
              <a:rPr dirty="0" sz="1350" spc="130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пластику,</a:t>
            </a:r>
            <a:r>
              <a:rPr dirty="0" sz="1350" spc="47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по</a:t>
            </a:r>
            <a:r>
              <a:rPr dirty="0" sz="1350" spc="295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</a:t>
            </a:r>
            <a:r>
              <a:rPr dirty="0" sz="1350" spc="4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тубі</a:t>
            </a:r>
            <a:r>
              <a:rPr dirty="0" sz="1350" spc="4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420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картонній </a:t>
            </a:r>
            <a:r>
              <a:rPr dirty="0" sz="1350" b="1">
                <a:latin typeface="Times New Roman"/>
                <a:cs typeface="Times New Roman"/>
              </a:rPr>
              <a:t>коробці,</a:t>
            </a:r>
            <a:r>
              <a:rPr dirty="0" sz="1350" spc="220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виробництва</a:t>
            </a:r>
            <a:r>
              <a:rPr dirty="0" sz="1350" spc="290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Юнік</a:t>
            </a:r>
            <a:r>
              <a:rPr dirty="0" sz="1350" spc="200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Фармасьютикал</a:t>
            </a:r>
            <a:r>
              <a:rPr dirty="0" sz="1350" spc="270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Лабораторіз</a:t>
            </a:r>
            <a:r>
              <a:rPr dirty="0" sz="1350" spc="260" b="1">
                <a:latin typeface="Times New Roman"/>
                <a:cs typeface="Times New Roman"/>
              </a:rPr>
              <a:t>  </a:t>
            </a:r>
            <a:r>
              <a:rPr dirty="0" sz="1350" spc="-10" b="1">
                <a:latin typeface="Times New Roman"/>
                <a:cs typeface="Times New Roman"/>
              </a:rPr>
              <a:t>(відділення </a:t>
            </a:r>
            <a:r>
              <a:rPr dirty="0" sz="1350" b="1">
                <a:latin typeface="Times New Roman"/>
                <a:cs typeface="Times New Roman"/>
              </a:rPr>
              <a:t>фірми</a:t>
            </a:r>
            <a:r>
              <a:rPr dirty="0" sz="1350" spc="36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«Дж.</a:t>
            </a:r>
            <a:r>
              <a:rPr dirty="0" sz="1350" spc="27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Б.</a:t>
            </a:r>
            <a:r>
              <a:rPr dirty="0" sz="1350" spc="24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Кеиікалз</a:t>
            </a:r>
            <a:r>
              <a:rPr dirty="0" sz="1350" spc="29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енд</a:t>
            </a:r>
            <a:r>
              <a:rPr dirty="0" sz="1350" spc="24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Фармасьютикалз</a:t>
            </a:r>
            <a:r>
              <a:rPr dirty="0" sz="1350" spc="22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Лтд.»),</a:t>
            </a:r>
            <a:r>
              <a:rPr dirty="0" sz="1350" spc="31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Індія</a:t>
            </a:r>
            <a:r>
              <a:rPr dirty="0" sz="1350" spc="285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(ресстраційне </a:t>
            </a:r>
            <a:r>
              <a:rPr dirty="0" sz="1350" b="1">
                <a:latin typeface="Times New Roman"/>
                <a:cs typeface="Times New Roman"/>
              </a:rPr>
              <a:t>посвідчення</a:t>
            </a:r>
            <a:r>
              <a:rPr dirty="0" sz="1350" spc="13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№</a:t>
            </a:r>
            <a:r>
              <a:rPr dirty="0" sz="1350" spc="240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UA/2871/03/01).</a:t>
            </a:r>
            <a:endParaRPr sz="1350">
              <a:latin typeface="Times New Roman"/>
              <a:cs typeface="Times New Roman"/>
            </a:endParaRPr>
          </a:p>
          <a:p>
            <a:pPr algn="just" marL="54610" marR="5080" indent="351155">
              <a:lnSpc>
                <a:spcPct val="112200"/>
              </a:lnSpc>
              <a:spcBef>
                <a:spcPts val="55"/>
              </a:spcBef>
            </a:pPr>
            <a:r>
              <a:rPr dirty="0" sz="1350">
                <a:latin typeface="Times New Roman"/>
                <a:cs typeface="Times New Roman"/>
              </a:rPr>
              <a:t>Cy6’ектам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господарювання,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які</a:t>
            </a:r>
            <a:r>
              <a:rPr dirty="0" sz="1350" spc="4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здійснюють</a:t>
            </a:r>
            <a:r>
              <a:rPr dirty="0" sz="1350" spc="4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реалізацію</a:t>
            </a:r>
            <a:r>
              <a:rPr dirty="0" sz="1350" spc="4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застосування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невідкладно,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після</a:t>
            </a:r>
            <a:r>
              <a:rPr dirty="0" sz="1350" spc="1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одержання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18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розпорядження, </a:t>
            </a:r>
            <a:r>
              <a:rPr dirty="0" sz="1350">
                <a:latin typeface="Times New Roman"/>
                <a:cs typeface="Times New Roman"/>
              </a:rPr>
              <a:t>перевірити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наявність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вищевказаної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cepii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засобу.</a:t>
            </a:r>
            <a:endParaRPr sz="1350">
              <a:latin typeface="Times New Roman"/>
              <a:cs typeface="Times New Roman"/>
            </a:endParaRPr>
          </a:p>
          <a:p>
            <a:pPr algn="just" marL="59690" marR="9525" indent="359410">
              <a:lnSpc>
                <a:spcPct val="113300"/>
              </a:lnSpc>
              <a:spcBef>
                <a:spcPts val="35"/>
              </a:spcBef>
            </a:pP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-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разі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виявлення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зазначеної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cepiï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препарату,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вжити</a:t>
            </a:r>
            <a:r>
              <a:rPr dirty="0" sz="1350" spc="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заходи</a:t>
            </a:r>
            <a:r>
              <a:rPr dirty="0" sz="1350" spc="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-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вилучення </a:t>
            </a:r>
            <a:r>
              <a:rPr dirty="0" sz="1350" spc="10">
                <a:latin typeface="Times New Roman"/>
                <a:cs typeface="Times New Roman"/>
              </a:rPr>
              <a:t>ii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з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обігу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шляхом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повернення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постачальнику/виробнику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a6o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знищення,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про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що </a:t>
            </a:r>
            <a:r>
              <a:rPr dirty="0" sz="1350">
                <a:latin typeface="Times New Roman"/>
                <a:cs typeface="Times New Roman"/>
              </a:rPr>
              <a:t>повідомити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територіальний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орган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місцем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розташування.</a:t>
            </a:r>
            <a:endParaRPr sz="1350">
              <a:latin typeface="Times New Roman"/>
              <a:cs typeface="Times New Roman"/>
            </a:endParaRPr>
          </a:p>
          <a:p>
            <a:pPr algn="just" marL="59055" marR="26034" indent="358775">
              <a:lnSpc>
                <a:spcPts val="1870"/>
              </a:lnSpc>
              <a:spcBef>
                <a:spcPts val="70"/>
              </a:spcBef>
            </a:pPr>
            <a:r>
              <a:rPr dirty="0" sz="1350">
                <a:latin typeface="Times New Roman"/>
                <a:cs typeface="Times New Roman"/>
              </a:rPr>
              <a:t>Контроль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виконанням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здійснюють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територіальні </a:t>
            </a:r>
            <a:r>
              <a:rPr dirty="0" sz="1350">
                <a:latin typeface="Times New Roman"/>
                <a:cs typeface="Times New Roman"/>
              </a:rPr>
              <a:t>органи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місцем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розташування.</a:t>
            </a:r>
            <a:endParaRPr sz="1350">
              <a:latin typeface="Times New Roman"/>
              <a:cs typeface="Times New Roman"/>
            </a:endParaRPr>
          </a:p>
          <a:p>
            <a:pPr algn="just" marL="62865" marR="5080" indent="360045">
              <a:lnSpc>
                <a:spcPct val="111100"/>
              </a:lnSpc>
              <a:spcBef>
                <a:spcPts val="10"/>
              </a:spcBef>
            </a:pPr>
            <a:r>
              <a:rPr dirty="0" sz="1350">
                <a:latin typeface="Times New Roman"/>
                <a:cs typeface="Times New Roman"/>
              </a:rPr>
              <a:t>Невиконання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тягне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собою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відповідальність </a:t>
            </a:r>
            <a:r>
              <a:rPr dirty="0" sz="1350">
                <a:latin typeface="Times New Roman"/>
                <a:cs typeface="Times New Roman"/>
              </a:rPr>
              <a:t>згідно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чинним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законодавством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Украіни.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118059" y="7441946"/>
            <a:ext cx="4497070" cy="95376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65455" marR="971550" indent="-453390">
              <a:lnSpc>
                <a:spcPct val="115599"/>
              </a:lnSpc>
              <a:spcBef>
                <a:spcPts val="100"/>
              </a:spcBef>
            </a:pPr>
            <a:r>
              <a:rPr dirty="0" sz="1350">
                <a:latin typeface="Times New Roman"/>
                <a:cs typeface="Times New Roman"/>
              </a:rPr>
              <a:t>Копіі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направлені: </a:t>
            </a:r>
            <a:r>
              <a:rPr dirty="0" sz="1350">
                <a:latin typeface="Times New Roman"/>
                <a:cs typeface="Times New Roman"/>
              </a:rPr>
              <a:t>Міністерство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України;</a:t>
            </a:r>
            <a:endParaRPr sz="1350">
              <a:latin typeface="Times New Roman"/>
              <a:cs typeface="Times New Roman"/>
            </a:endParaRPr>
          </a:p>
          <a:p>
            <a:pPr marL="13335" marR="5080" indent="452120">
              <a:lnSpc>
                <a:spcPct val="106700"/>
              </a:lnSpc>
              <a:spcBef>
                <a:spcPts val="105"/>
              </a:spcBef>
              <a:tabLst>
                <a:tab pos="846455" algn="l"/>
                <a:tab pos="1929130" algn="l"/>
                <a:tab pos="2941955" algn="l"/>
                <a:tab pos="3505835" algn="l"/>
              </a:tabLst>
            </a:pPr>
            <a:r>
              <a:rPr dirty="0" sz="1350" spc="-25">
                <a:latin typeface="Times New Roman"/>
                <a:cs typeface="Times New Roman"/>
              </a:rPr>
              <a:t>ДП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«Державний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експертний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центр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Міністерства Украіни»;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742244" y="7944865"/>
            <a:ext cx="139446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779780" algn="l"/>
              </a:tabLst>
            </a:pPr>
            <a:r>
              <a:rPr dirty="0" sz="1350" spc="-10">
                <a:latin typeface="Times New Roman"/>
                <a:cs typeface="Times New Roman"/>
              </a:rPr>
              <a:t>охорони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здоров'я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570687" y="8406638"/>
            <a:ext cx="518731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>
                <a:latin typeface="Times New Roman"/>
                <a:cs typeface="Times New Roman"/>
              </a:rPr>
              <a:t>Представнику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Компанії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«Свро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Лайфкер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Прайвіт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Лімітед»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Україні.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077116" y="9133331"/>
            <a:ext cx="603885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75">
                <a:latin typeface="Courier New"/>
                <a:cs typeface="Courier New"/>
              </a:rPr>
              <a:t>LОЛОВИ</a:t>
            </a:r>
            <a:endParaRPr sz="1100">
              <a:latin typeface="Courier New"/>
              <a:cs typeface="Courier New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121263" y="9562083"/>
            <a:ext cx="2555875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>
                <a:latin typeface="Times New Roman"/>
                <a:cs typeface="Times New Roman"/>
              </a:rPr>
              <a:t>Олсна</a:t>
            </a:r>
            <a:r>
              <a:rPr dirty="0" sz="1000" spc="20">
                <a:latin typeface="Times New Roman"/>
                <a:cs typeface="Times New Roman"/>
              </a:rPr>
              <a:t> </a:t>
            </a:r>
            <a:r>
              <a:rPr dirty="0" sz="1000" spc="-85">
                <a:latin typeface="Times New Roman"/>
                <a:cs typeface="Times New Roman"/>
              </a:rPr>
              <a:t>ВЯ</a:t>
            </a:r>
            <a:r>
              <a:rPr dirty="0" sz="1000" spc="-11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ЗОВСЬКА,</a:t>
            </a:r>
            <a:r>
              <a:rPr dirty="0" sz="1000" spc="3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тел.(044)</a:t>
            </a:r>
            <a:r>
              <a:rPr dirty="0" sz="1000" spc="5">
                <a:latin typeface="Times New Roman"/>
                <a:cs typeface="Times New Roman"/>
              </a:rPr>
              <a:t> </a:t>
            </a:r>
            <a:r>
              <a:rPr dirty="0" sz="1000" spc="-20">
                <a:latin typeface="Times New Roman"/>
                <a:cs typeface="Times New Roman"/>
              </a:rPr>
              <a:t>422-55-</a:t>
            </a:r>
            <a:r>
              <a:rPr dirty="0" sz="1000">
                <a:latin typeface="Times New Roman"/>
                <a:cs typeface="Times New Roman"/>
              </a:rPr>
              <a:t>76</a:t>
            </a:r>
            <a:r>
              <a:rPr dirty="0" sz="1000" spc="15">
                <a:latin typeface="Times New Roman"/>
                <a:cs typeface="Times New Roman"/>
              </a:rPr>
              <a:t> </a:t>
            </a:r>
            <a:r>
              <a:rPr dirty="0" sz="1000" spc="-45">
                <a:latin typeface="Times New Roman"/>
                <a:cs typeface="Times New Roman"/>
              </a:rPr>
              <a:t>(</a:t>
            </a:r>
            <a:r>
              <a:rPr dirty="0" sz="1000" spc="-130">
                <a:latin typeface="Times New Roman"/>
                <a:cs typeface="Times New Roman"/>
              </a:rPr>
              <a:t> </a:t>
            </a:r>
            <a:r>
              <a:rPr dirty="0" sz="1000" spc="-20">
                <a:latin typeface="Times New Roman"/>
                <a:cs typeface="Times New Roman"/>
              </a:rPr>
              <a:t>127)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032387" y="9562083"/>
            <a:ext cx="104139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25">
                <a:latin typeface="Times New Roman"/>
                <a:cs typeface="Times New Roman"/>
              </a:rPr>
              <a:t>?'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833263" y="9119869"/>
            <a:ext cx="124396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b="1">
                <a:latin typeface="Times New Roman"/>
                <a:cs typeface="Times New Roman"/>
              </a:rPr>
              <a:t>Tapac</a:t>
            </a:r>
            <a:r>
              <a:rPr dirty="0" sz="1350" spc="135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ПPOHIB</a:t>
            </a:r>
            <a:endParaRPr sz="13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2026-06-04T10:34:00Z</dcterms:created>
  <dcterms:modified xsi:type="dcterms:W3CDTF">2026-06-04T10:34:00Z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verter">
    <vt:lpwstr>SolidFramework v10.0.19910.1</vt:lpwstr>
  </property>
  <property fmtid="{D5CDD505-2E9C-101B-9397-08002B2CF9AE}" pid="3" name="Created">
    <vt:filetime>2026-06-04T00:00:00Z</vt:filetime>
  </property>
  <property fmtid="{D5CDD505-2E9C-101B-9397-08002B2CF9AE}" pid="4" name="LastSaved">
    <vt:filetime>2026-06-04T00:00:00Z</vt:filetime>
  </property>
  <property fmtid="{D5CDD505-2E9C-101B-9397-08002B2CF9AE}" pid="5" name="Producer">
    <vt:lpwstr>iLovePDF</vt:lpwstr>
  </property>
</Properties>
</file>