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hyperlink" Target="https://www.dls.gov.ua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jp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8" Type="http://schemas.openxmlformats.org/officeDocument/2006/relationships/image" Target="../media/image21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Relationship Id="rId3" Type="http://schemas.openxmlformats.org/officeDocument/2006/relationships/image" Target="../media/image24.jpg"/><Relationship Id="rId4" Type="http://schemas.openxmlformats.org/officeDocument/2006/relationships/image" Target="../media/image25.png"/><Relationship Id="rId5" Type="http://schemas.openxmlformats.org/officeDocument/2006/relationships/image" Target="../media/image26.png"/><Relationship Id="rId6" Type="http://schemas.openxmlformats.org/officeDocument/2006/relationships/hyperlink" Target="https://www.dls.pov.u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1847" y="118849"/>
            <a:ext cx="466187" cy="60338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2580788" y="2095101"/>
            <a:ext cx="1605915" cy="0"/>
          </a:xfrm>
          <a:custGeom>
            <a:avLst/>
            <a:gdLst/>
            <a:ahLst/>
            <a:cxnLst/>
            <a:rect l="l" t="t" r="r" b="b"/>
            <a:pathLst>
              <a:path w="1605914" h="0">
                <a:moveTo>
                  <a:pt x="0" y="0"/>
                </a:moveTo>
                <a:lnTo>
                  <a:pt x="1605756" y="0"/>
                </a:lnTo>
              </a:path>
            </a:pathLst>
          </a:custGeom>
          <a:ln w="9142">
            <a:solidFill>
              <a:srgbClr val="67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212696" y="2092054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5662" y="0"/>
                </a:lnTo>
              </a:path>
            </a:pathLst>
          </a:custGeom>
          <a:ln w="9142">
            <a:solidFill>
              <a:srgbClr val="6767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301145" y="2092054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1743" y="0"/>
                </a:lnTo>
              </a:path>
            </a:pathLst>
          </a:custGeom>
          <a:ln w="9142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5033604" y="2092054"/>
            <a:ext cx="999490" cy="0"/>
          </a:xfrm>
          <a:custGeom>
            <a:avLst/>
            <a:gdLst/>
            <a:ahLst/>
            <a:cxnLst/>
            <a:rect l="l" t="t" r="r" b="b"/>
            <a:pathLst>
              <a:path w="999489" h="0">
                <a:moveTo>
                  <a:pt x="0" y="0"/>
                </a:moveTo>
                <a:lnTo>
                  <a:pt x="999408" y="0"/>
                </a:lnTo>
              </a:path>
            </a:pathLst>
          </a:custGeom>
          <a:ln w="9142">
            <a:solidFill>
              <a:srgbClr val="6B6B6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/>
          <p:cNvGrpSpPr/>
          <p:nvPr/>
        </p:nvGrpSpPr>
        <p:grpSpPr>
          <a:xfrm>
            <a:off x="3583244" y="9779173"/>
            <a:ext cx="871855" cy="676910"/>
            <a:chOff x="3583244" y="9779173"/>
            <a:chExt cx="871855" cy="67691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83244" y="9779173"/>
              <a:ext cx="700804" cy="67652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046383" y="9779173"/>
              <a:ext cx="408294" cy="94470"/>
            </a:xfrm>
            <a:prstGeom prst="rect">
              <a:avLst/>
            </a:prstGeom>
          </p:spPr>
        </p:pic>
      </p:grpSp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03555" y="1889400"/>
            <a:ext cx="5045792" cy="21027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583244" y="9779173"/>
            <a:ext cx="356496" cy="17065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580196" y="10288092"/>
            <a:ext cx="97503" cy="106659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1081683" y="664080"/>
            <a:ext cx="6054725" cy="113411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ctr" marL="17780">
              <a:lnSpc>
                <a:spcPct val="100000"/>
              </a:lnSpc>
              <a:spcBef>
                <a:spcPts val="300"/>
              </a:spcBef>
            </a:pPr>
            <a:r>
              <a:rPr dirty="0" sz="1450" spc="-10">
                <a:solidFill>
                  <a:srgbClr val="3D3D3D"/>
                </a:solidFill>
                <a:latin typeface="Times New Roman"/>
                <a:cs typeface="Times New Roman"/>
              </a:rPr>
              <a:t>ДЕРЖЈІІКСЛУЖБА</a:t>
            </a:r>
            <a:endParaRPr sz="1450">
              <a:latin typeface="Times New Roman"/>
              <a:cs typeface="Times New Roman"/>
            </a:endParaRPr>
          </a:p>
          <a:p>
            <a:pPr algn="ctr" marL="2540">
              <a:lnSpc>
                <a:spcPts val="1675"/>
              </a:lnSpc>
              <a:spcBef>
                <a:spcPts val="204"/>
              </a:spcBef>
            </a:pPr>
            <a:r>
              <a:rPr dirty="0" sz="1450">
                <a:solidFill>
                  <a:srgbClr val="3B3B3B"/>
                </a:solidFill>
                <a:latin typeface="Times New Roman"/>
                <a:cs typeface="Times New Roman"/>
              </a:rPr>
              <a:t>ДЕРЖАВНА</a:t>
            </a:r>
            <a:r>
              <a:rPr dirty="0" sz="1450" spc="19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F3F3F"/>
                </a:solidFill>
                <a:latin typeface="Times New Roman"/>
                <a:cs typeface="Times New Roman"/>
              </a:rPr>
              <a:t>СЛУЖБА</a:t>
            </a:r>
            <a:r>
              <a:rPr dirty="0" sz="1450" spc="11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D3D3D"/>
                </a:solidFill>
                <a:latin typeface="Times New Roman"/>
                <a:cs typeface="Times New Roman"/>
              </a:rPr>
              <a:t>3</a:t>
            </a:r>
            <a:r>
              <a:rPr dirty="0" sz="1450" spc="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450">
                <a:solidFill>
                  <a:srgbClr val="3B3B3B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1450" spc="20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3D3D3D"/>
                </a:solidFill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 spc="10">
                <a:solidFill>
                  <a:srgbClr val="494949"/>
                </a:solidFill>
                <a:latin typeface="Times New Roman"/>
                <a:cs typeface="Times New Roman"/>
              </a:rPr>
              <a:t>ТА</a:t>
            </a:r>
            <a:r>
              <a:rPr dirty="0" sz="1450" spc="4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450" spc="10">
                <a:solidFill>
                  <a:srgbClr val="414141"/>
                </a:solidFill>
                <a:latin typeface="Times New Roman"/>
                <a:cs typeface="Times New Roman"/>
              </a:rPr>
              <a:t>КОНТРОЛЮ</a:t>
            </a:r>
            <a:r>
              <a:rPr dirty="0" sz="1450" spc="19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450" spc="10">
                <a:solidFill>
                  <a:srgbClr val="3D3D3D"/>
                </a:solidFill>
                <a:latin typeface="Times New Roman"/>
                <a:cs typeface="Times New Roman"/>
              </a:rPr>
              <a:t>ЗА</a:t>
            </a:r>
            <a:r>
              <a:rPr dirty="0" sz="1450" spc="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450" spc="10">
                <a:solidFill>
                  <a:srgbClr val="3B3B3B"/>
                </a:solidFill>
                <a:latin typeface="Times New Roman"/>
                <a:cs typeface="Times New Roman"/>
              </a:rPr>
              <a:t>НАРКОТИКАМИ</a:t>
            </a:r>
            <a:r>
              <a:rPr dirty="0" sz="1450" spc="22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450" spc="10">
                <a:solidFill>
                  <a:srgbClr val="3D3D3D"/>
                </a:solidFill>
                <a:latin typeface="Times New Roman"/>
                <a:cs typeface="Times New Roman"/>
              </a:rPr>
              <a:t>У</a:t>
            </a:r>
            <a:r>
              <a:rPr dirty="0" sz="1450" spc="2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450" spc="10">
                <a:solidFill>
                  <a:srgbClr val="3F3F3F"/>
                </a:solidFill>
                <a:latin typeface="Times New Roman"/>
                <a:cs typeface="Times New Roman"/>
              </a:rPr>
              <a:t>КІРОВОFРАДСЬШЙ</a:t>
            </a:r>
            <a:r>
              <a:rPr dirty="0" sz="1450" spc="-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450" spc="-10">
                <a:solidFill>
                  <a:srgbClr val="444444"/>
                </a:solidFill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5830" marR="908685">
              <a:lnSpc>
                <a:spcPts val="1130"/>
              </a:lnSpc>
              <a:spcBef>
                <a:spcPts val="990"/>
              </a:spcBef>
            </a:pPr>
            <a:r>
              <a:rPr dirty="0" sz="1050" spc="-20">
                <a:solidFill>
                  <a:srgbClr val="3F3F3F"/>
                </a:solidFill>
                <a:latin typeface="Times New Roman"/>
                <a:cs typeface="Times New Roman"/>
              </a:rPr>
              <a:t>вул.</a:t>
            </a:r>
            <a:r>
              <a:rPr dirty="0" sz="10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43434"/>
                </a:solidFill>
                <a:latin typeface="Times New Roman"/>
                <a:cs typeface="Times New Roman"/>
              </a:rPr>
              <a:t>Прсображснська,</a:t>
            </a:r>
            <a:r>
              <a:rPr dirty="0" sz="1050" spc="-40">
                <a:solidFill>
                  <a:srgbClr val="343434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414141"/>
                </a:solidFill>
                <a:latin typeface="Times New Roman"/>
                <a:cs typeface="Times New Roman"/>
              </a:rPr>
              <a:t>2,</a:t>
            </a:r>
            <a:r>
              <a:rPr dirty="0" sz="1050" spc="1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solidFill>
                  <a:srgbClr val="3F3F3F"/>
                </a:solidFill>
                <a:latin typeface="Times New Roman"/>
                <a:cs typeface="Times New Roman"/>
              </a:rPr>
              <a:t>м.</a:t>
            </a:r>
            <a:r>
              <a:rPr dirty="0" sz="1050" spc="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2F2F2F"/>
                </a:solidFill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solidFill>
                  <a:srgbClr val="2F2F2F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3D3D3D"/>
                </a:solidFill>
                <a:latin typeface="Times New Roman"/>
                <a:cs typeface="Times New Roman"/>
              </a:rPr>
              <a:t>250P6,</a:t>
            </a:r>
            <a:r>
              <a:rPr dirty="0" sz="1050" spc="-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50" spc="-25">
                <a:solidFill>
                  <a:srgbClr val="3B3B3B"/>
                </a:solidFill>
                <a:latin typeface="Times New Roman"/>
                <a:cs typeface="Times New Roman"/>
              </a:rPr>
              <a:t>тел/факс:</a:t>
            </a:r>
            <a:r>
              <a:rPr dirty="0" sz="1050" spc="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50" spc="-20">
                <a:solidFill>
                  <a:srgbClr val="444444"/>
                </a:solidFill>
                <a:latin typeface="Times New Roman"/>
                <a:cs typeface="Times New Roman"/>
              </a:rPr>
              <a:t>(0522)</a:t>
            </a:r>
            <a:r>
              <a:rPr dirty="0" sz="1050" spc="1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1050" spc="-40">
                <a:solidFill>
                  <a:srgbClr val="464646"/>
                </a:solidFill>
                <a:latin typeface="Times New Roman"/>
                <a:cs typeface="Times New Roman"/>
              </a:rPr>
              <a:t>32-14-</a:t>
            </a:r>
            <a:r>
              <a:rPr dirty="0" sz="1050" spc="-25">
                <a:solidFill>
                  <a:srgbClr val="464646"/>
                </a:solidFill>
                <a:latin typeface="Times New Roman"/>
                <a:cs typeface="Times New Roman"/>
              </a:rPr>
              <a:t>41, </a:t>
            </a:r>
            <a:r>
              <a:rPr dirty="0" sz="1050" spc="-35">
                <a:solidFill>
                  <a:srgbClr val="464646"/>
                </a:solidFill>
                <a:latin typeface="Times New Roman"/>
                <a:cs typeface="Times New Roman"/>
              </a:rPr>
              <a:t>e-</a:t>
            </a:r>
            <a:r>
              <a:rPr dirty="0" sz="1050" spc="-10">
                <a:solidFill>
                  <a:srgbClr val="464646"/>
                </a:solidFill>
                <a:latin typeface="Times New Roman"/>
                <a:cs typeface="Times New Roman"/>
              </a:rPr>
              <a:t>mail:</a:t>
            </a:r>
            <a:r>
              <a:rPr dirty="0" sz="1050" spc="-1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u="sng" sz="1050" spc="-40">
                <a:solidFill>
                  <a:srgbClr val="3B3B3B"/>
                </a:solidFill>
                <a:uFill>
                  <a:solidFill>
                    <a:srgbClr val="707070"/>
                  </a:solidFill>
                </a:uFill>
                <a:latin typeface="Times New Roman"/>
                <a:cs typeface="Times New Roman"/>
              </a:rPr>
              <a:t>dls.krf«</a:t>
            </a:r>
            <a:r>
              <a:rPr dirty="0" u="sng" sz="1050" spc="-20">
                <a:solidFill>
                  <a:srgbClr val="3B3B3B"/>
                </a:solidFill>
                <a:uFill>
                  <a:solidFill>
                    <a:srgbClr val="707070"/>
                  </a:solidFill>
                </a:uFill>
                <a:latin typeface="Times New Roman"/>
                <a:cs typeface="Times New Roman"/>
              </a:rPr>
              <a:t> dls.яov.na,</a:t>
            </a:r>
            <a:r>
              <a:rPr dirty="0" sz="1050" spc="4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u="sng" sz="1050" spc="-20">
                <a:solidFill>
                  <a:srgbClr val="3D3D3D"/>
                </a:solidFill>
                <a:uFill>
                  <a:solidFill>
                    <a:srgbClr val="707070"/>
                  </a:solidFill>
                </a:uFill>
                <a:latin typeface="Times New Roman"/>
                <a:cs typeface="Times New Roman"/>
              </a:rPr>
              <a:t>httos://www.dls.яov.ua,</a:t>
            </a:r>
            <a:r>
              <a:rPr dirty="0" sz="1050" spc="-3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50" spc="-55">
                <a:solidFill>
                  <a:srgbClr val="464646"/>
                </a:solidFill>
                <a:latin typeface="Times New Roman"/>
                <a:cs typeface="Times New Roman"/>
              </a:rPr>
              <a:t>Код</a:t>
            </a:r>
            <a:r>
              <a:rPr dirty="0" sz="1050" spc="-1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1050" spc="-35">
                <a:solidFill>
                  <a:srgbClr val="3B3B3B"/>
                </a:solidFill>
                <a:latin typeface="Times New Roman"/>
                <a:cs typeface="Times New Roman"/>
              </a:rPr>
              <a:t>СДРПОУ</a:t>
            </a:r>
            <a:r>
              <a:rPr dirty="0" sz="1050" spc="5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50" spc="-10">
                <a:solidFill>
                  <a:srgbClr val="3F3F3F"/>
                </a:solidFill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20519" y="3223915"/>
            <a:ext cx="6170930" cy="56419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До</a:t>
            </a:r>
            <a:r>
              <a:rPr dirty="0" sz="1150" spc="13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увагн</a:t>
            </a:r>
            <a:r>
              <a:rPr dirty="0" sz="1150" spc="26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Уповноваженнz</a:t>
            </a:r>
            <a:r>
              <a:rPr dirty="0" sz="1150" spc="34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F3F3F"/>
                </a:solidFill>
                <a:latin typeface="Cambria"/>
                <a:cs typeface="Cambria"/>
              </a:rPr>
              <a:t>осіб!</a:t>
            </a:r>
            <a:endParaRPr sz="11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50">
              <a:latin typeface="Cambria"/>
              <a:cs typeface="Cambria"/>
            </a:endParaRPr>
          </a:p>
          <a:p>
            <a:pPr algn="just" marL="368935">
              <a:lnSpc>
                <a:spcPts val="1360"/>
              </a:lnSpc>
            </a:pPr>
            <a:r>
              <a:rPr dirty="0" sz="1150" spc="-10">
                <a:solidFill>
                  <a:srgbClr val="414141"/>
                </a:solidFill>
                <a:latin typeface="Cambria"/>
                <a:cs typeface="Cambria"/>
              </a:rPr>
              <a:t>Надаемо</a:t>
            </a:r>
            <a:r>
              <a:rPr dirty="0" sz="1150" spc="114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3D3D3D"/>
                </a:solidFill>
                <a:latin typeface="Cambria"/>
                <a:cs typeface="Cambria"/>
              </a:rPr>
              <a:t>розпорядження</a:t>
            </a:r>
            <a:r>
              <a:rPr dirty="0" sz="1150" spc="15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Державної</a:t>
            </a:r>
            <a:r>
              <a:rPr dirty="0" sz="1150" spc="15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43434"/>
                </a:solidFill>
                <a:latin typeface="Cambria"/>
                <a:cs typeface="Cambria"/>
              </a:rPr>
              <a:t>служби</a:t>
            </a:r>
            <a:r>
              <a:rPr dirty="0" sz="1150" spc="13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Украіни</a:t>
            </a:r>
            <a:r>
              <a:rPr dirty="0" sz="1150" spc="114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з</a:t>
            </a:r>
            <a:r>
              <a:rPr dirty="0" sz="1150" spc="2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83838"/>
                </a:solidFill>
                <a:latin typeface="Cambria"/>
                <a:cs typeface="Cambria"/>
              </a:rPr>
              <a:t>лікарських</a:t>
            </a:r>
            <a:r>
              <a:rPr dirty="0" sz="1150" spc="11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150" spc="8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та</a:t>
            </a:r>
            <a:r>
              <a:rPr dirty="0" sz="1150" spc="4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контролю</a:t>
            </a:r>
            <a:endParaRPr sz="1150">
              <a:latin typeface="Cambria"/>
              <a:cs typeface="Cambria"/>
            </a:endParaRPr>
          </a:p>
          <a:p>
            <a:pPr algn="just" marL="15240">
              <a:lnSpc>
                <a:spcPts val="1420"/>
              </a:lnSpc>
            </a:pPr>
            <a:r>
              <a:rPr dirty="0" sz="1200" spc="-60">
                <a:solidFill>
                  <a:srgbClr val="414141"/>
                </a:solidFill>
                <a:latin typeface="Cambria"/>
                <a:cs typeface="Cambria"/>
              </a:rPr>
              <a:t>за</a:t>
            </a:r>
            <a:r>
              <a:rPr dirty="0" sz="1200" spc="-2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3D3D3D"/>
                </a:solidFill>
                <a:latin typeface="Cambria"/>
                <a:cs typeface="Cambria"/>
              </a:rPr>
              <a:t>наркотиками</a:t>
            </a:r>
            <a:r>
              <a:rPr dirty="0" sz="1200" spc="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3B3B3B"/>
                </a:solidFill>
                <a:latin typeface="Cambria"/>
                <a:cs typeface="Cambria"/>
              </a:rPr>
              <a:t>віодо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B3B3B"/>
                </a:solidFill>
                <a:latin typeface="Cambria"/>
                <a:cs typeface="Cambria"/>
              </a:rPr>
              <a:t>тнмчасової</a:t>
            </a:r>
            <a:r>
              <a:rPr dirty="0" sz="1200" spc="4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2A2A2A"/>
                </a:solidFill>
                <a:latin typeface="Cambria"/>
                <a:cs typeface="Cambria"/>
              </a:rPr>
              <a:t>заборонн</a:t>
            </a:r>
            <a:r>
              <a:rPr dirty="0" sz="1200" spc="40">
                <a:solidFill>
                  <a:srgbClr val="2A2A2A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3F3F3F"/>
                </a:solidFill>
                <a:latin typeface="Cambria"/>
                <a:cs typeface="Cambria"/>
              </a:rPr>
              <a:t>обігу</a:t>
            </a:r>
            <a:r>
              <a:rPr dirty="0" sz="1200" spc="4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F3F3F"/>
                </a:solidFill>
                <a:latin typeface="Cambria"/>
                <a:cs typeface="Cambria"/>
              </a:rPr>
              <a:t>лікарського</a:t>
            </a:r>
            <a:r>
              <a:rPr dirty="0" sz="1200" spc="9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B3B3B"/>
                </a:solidFill>
                <a:latin typeface="Cambria"/>
                <a:cs typeface="Cambria"/>
              </a:rPr>
              <a:t>зясобу.</a:t>
            </a:r>
            <a:endParaRPr sz="1200">
              <a:latin typeface="Cambria"/>
              <a:cs typeface="Cambria"/>
            </a:endParaRPr>
          </a:p>
          <a:p>
            <a:pPr algn="just" marL="13970" marR="5080" indent="355600">
              <a:lnSpc>
                <a:spcPts val="1390"/>
              </a:lnSpc>
              <a:spcBef>
                <a:spcPts val="40"/>
              </a:spcBef>
            </a:pPr>
            <a:r>
              <a:rPr dirty="0" u="sng" sz="1150">
                <a:solidFill>
                  <a:srgbClr val="414141"/>
                </a:solidFill>
                <a:uFill>
                  <a:solidFill>
                    <a:srgbClr val="575757"/>
                  </a:solidFill>
                </a:uFill>
                <a:latin typeface="Cambria"/>
                <a:cs typeface="Cambria"/>
              </a:rPr>
              <a:t>За</a:t>
            </a:r>
            <a:r>
              <a:rPr dirty="0" u="sng" sz="1150" spc="175">
                <a:solidFill>
                  <a:srgbClr val="414141"/>
                </a:solidFill>
                <a:uFill>
                  <a:solidFill>
                    <a:srgbClr val="575757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B3B3B"/>
                </a:solidFill>
                <a:uFill>
                  <a:solidFill>
                    <a:srgbClr val="575757"/>
                  </a:solidFill>
                </a:uFill>
                <a:latin typeface="Cambria"/>
                <a:cs typeface="Cambria"/>
              </a:rPr>
              <a:t>наявності,</a:t>
            </a:r>
            <a:r>
              <a:rPr dirty="0" sz="1150" spc="27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вказаних</a:t>
            </a:r>
            <a:r>
              <a:rPr dirty="0" sz="1150" spc="31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у</a:t>
            </a:r>
            <a:r>
              <a:rPr dirty="0" sz="1150" spc="19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63636"/>
                </a:solidFill>
                <a:latin typeface="Cambria"/>
                <a:cs typeface="Cambria"/>
              </a:rPr>
              <a:t>розпорядженні</a:t>
            </a:r>
            <a:r>
              <a:rPr dirty="0" sz="1150" spc="32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лікарських</a:t>
            </a:r>
            <a:r>
              <a:rPr dirty="0" sz="1150" spc="28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засобів,</a:t>
            </a:r>
            <a:r>
              <a:rPr dirty="0" sz="1150" spc="229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D3D3D"/>
                </a:solidFill>
                <a:uFill>
                  <a:solidFill>
                    <a:srgbClr val="575757"/>
                  </a:solidFill>
                </a:uFill>
                <a:latin typeface="Cambria"/>
                <a:cs typeface="Cambria"/>
              </a:rPr>
              <a:t>повідомити</a:t>
            </a:r>
            <a:r>
              <a:rPr dirty="0" sz="1150" spc="254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Державну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службу</a:t>
            </a:r>
            <a:r>
              <a:rPr dirty="0" sz="1150" spc="25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з</a:t>
            </a:r>
            <a:r>
              <a:rPr dirty="0" sz="1150" spc="13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15">
                <a:solidFill>
                  <a:srgbClr val="333333"/>
                </a:solidFill>
                <a:latin typeface="Cambria"/>
                <a:cs typeface="Cambria"/>
              </a:rPr>
              <a:t>лікарських</a:t>
            </a:r>
            <a:r>
              <a:rPr dirty="0" sz="1150" spc="28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150" spc="20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та</a:t>
            </a:r>
            <a:r>
              <a:rPr dirty="0" sz="1150" spc="16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B3B3B"/>
                </a:solidFill>
                <a:latin typeface="Cambria"/>
                <a:cs typeface="Cambria"/>
              </a:rPr>
              <a:t>контролю</a:t>
            </a:r>
            <a:r>
              <a:rPr dirty="0" sz="1150" spc="19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</a:t>
            </a:r>
            <a:r>
              <a:rPr dirty="0" sz="1150" spc="17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B3B3B"/>
                </a:solidFill>
                <a:latin typeface="Cambria"/>
                <a:cs typeface="Cambria"/>
              </a:rPr>
              <a:t>наркотиками</a:t>
            </a:r>
            <a:r>
              <a:rPr dirty="0" sz="1150" spc="26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505050"/>
                </a:solidFill>
                <a:latin typeface="Cambria"/>
                <a:cs typeface="Cambria"/>
              </a:rPr>
              <a:t>у</a:t>
            </a:r>
            <a:r>
              <a:rPr dirty="0" sz="1150" spc="190">
                <a:solidFill>
                  <a:srgbClr val="505050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83838"/>
                </a:solidFill>
                <a:latin typeface="Cambria"/>
                <a:cs typeface="Cambria"/>
              </a:rPr>
              <a:t>Кіровоградській</a:t>
            </a:r>
            <a:r>
              <a:rPr dirty="0" sz="1150" spc="12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області</a:t>
            </a:r>
            <a:r>
              <a:rPr dirty="0" sz="1150" spc="185">
                <a:solidFill>
                  <a:srgbClr val="414141"/>
                </a:solidFill>
                <a:latin typeface="Cambria"/>
                <a:cs typeface="Cambria"/>
              </a:rPr>
              <a:t>  </a:t>
            </a: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iip_o</a:t>
            </a:r>
            <a:endParaRPr sz="1150">
              <a:latin typeface="Cambria"/>
              <a:cs typeface="Cambria"/>
            </a:endParaRPr>
          </a:p>
          <a:p>
            <a:pPr algn="just" marL="17145">
              <a:lnSpc>
                <a:spcPts val="1285"/>
              </a:lnSpc>
            </a:pPr>
            <a:r>
              <a:rPr dirty="0" u="sng" sz="1100" spc="-10">
                <a:solidFill>
                  <a:srgbClr val="383838"/>
                </a:solidFill>
                <a:uFill>
                  <a:solidFill>
                    <a:srgbClr val="777777"/>
                  </a:solidFill>
                </a:uFill>
                <a:latin typeface="Cambria"/>
                <a:cs typeface="Cambria"/>
              </a:rPr>
              <a:t>вжиті</a:t>
            </a:r>
            <a:r>
              <a:rPr dirty="0" u="sng" sz="1100" spc="75">
                <a:solidFill>
                  <a:srgbClr val="383838"/>
                </a:solidFill>
                <a:uFill>
                  <a:solidFill>
                    <a:srgbClr val="777777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00">
                <a:solidFill>
                  <a:srgbClr val="383838"/>
                </a:solidFill>
                <a:uFill>
                  <a:solidFill>
                    <a:srgbClr val="777777"/>
                  </a:solidFill>
                </a:uFill>
                <a:latin typeface="Cambria"/>
                <a:cs typeface="Cambria"/>
              </a:rPr>
              <a:t>заходи</a:t>
            </a:r>
            <a:r>
              <a:rPr dirty="0" sz="1100" spc="5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00">
                <a:solidFill>
                  <a:srgbClr val="424242"/>
                </a:solidFill>
                <a:latin typeface="Cambria"/>
                <a:cs typeface="Cambria"/>
              </a:rPr>
              <a:t>щодо</a:t>
            </a:r>
            <a:r>
              <a:rPr dirty="0" sz="1100" spc="3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00" spc="-10">
                <a:solidFill>
                  <a:srgbClr val="383838"/>
                </a:solidFill>
                <a:latin typeface="Cambria"/>
                <a:cs typeface="Cambria"/>
              </a:rPr>
              <a:t>виконання</a:t>
            </a:r>
            <a:r>
              <a:rPr dirty="0" sz="1100" spc="6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00" spc="-10">
                <a:solidFill>
                  <a:srgbClr val="3A3A3A"/>
                </a:solidFill>
                <a:latin typeface="Cambria"/>
                <a:cs typeface="Cambria"/>
              </a:rPr>
              <a:t>розпорядження.</a:t>
            </a:r>
            <a:endParaRPr sz="1100">
              <a:latin typeface="Cambria"/>
              <a:cs typeface="Cambria"/>
            </a:endParaRPr>
          </a:p>
          <a:p>
            <a:pPr algn="just" marL="13335" marR="23495" indent="17145">
              <a:lnSpc>
                <a:spcPts val="1370"/>
              </a:lnSpc>
              <a:spcBef>
                <a:spcPts val="75"/>
              </a:spcBef>
            </a:pPr>
            <a:r>
              <a:rPr dirty="0" u="sng" sz="1150" spc="30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  </a:t>
            </a:r>
            <a:r>
              <a:rPr dirty="0" u="sng" sz="1150" spc="-1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Інформацію</a:t>
            </a:r>
            <a:r>
              <a:rPr dirty="0" u="sng" sz="1150" spc="8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solidFill>
                  <a:srgbClr val="3A3A3A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sng" sz="1150" spc="125">
                <a:solidFill>
                  <a:srgbClr val="3A3A3A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4444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50" spc="45">
                <a:solidFill>
                  <a:srgbClr val="444444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паперових</a:t>
            </a:r>
            <a:r>
              <a:rPr dirty="0" u="sng" sz="1150" spc="160">
                <a:solidFill>
                  <a:srgbClr val="383838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63636"/>
                </a:solidFill>
                <a:uFill>
                  <a:solidFill>
                    <a:srgbClr val="606060"/>
                  </a:solidFill>
                </a:uFill>
                <a:latin typeface="Cambria"/>
                <a:cs typeface="Cambria"/>
              </a:rPr>
              <a:t>носіях</a:t>
            </a:r>
            <a:r>
              <a:rPr dirty="0" sz="1150" spc="9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поштою,</a:t>
            </a:r>
            <a:r>
              <a:rPr dirty="0" sz="1150" spc="9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за</a:t>
            </a:r>
            <a:r>
              <a:rPr dirty="0" sz="1150" spc="1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83838"/>
                </a:solidFill>
                <a:latin typeface="Cambria"/>
                <a:cs typeface="Cambria"/>
              </a:rPr>
              <a:t>адресою:</a:t>
            </a:r>
            <a:r>
              <a:rPr dirty="0" sz="1150" spc="6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i="1">
                <a:solidFill>
                  <a:srgbClr val="363636"/>
                </a:solidFill>
                <a:latin typeface="Cambria"/>
                <a:cs typeface="Cambria"/>
              </a:rPr>
              <a:t>вуп. </a:t>
            </a:r>
            <a:r>
              <a:rPr dirty="0" sz="1150" i="1">
                <a:solidFill>
                  <a:srgbClr val="3D3D3D"/>
                </a:solidFill>
                <a:latin typeface="Cambria"/>
                <a:cs typeface="Cambria"/>
              </a:rPr>
              <a:t>Преображвнська,</a:t>
            </a:r>
            <a:r>
              <a:rPr dirty="0" sz="1150" spc="35" i="1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25" i="1">
                <a:solidFill>
                  <a:srgbClr val="3D3D3D"/>
                </a:solidFill>
                <a:latin typeface="Cambria"/>
                <a:cs typeface="Cambria"/>
              </a:rPr>
              <a:t>2, </a:t>
            </a:r>
            <a:r>
              <a:rPr dirty="0" sz="1150" spc="20" i="1">
                <a:solidFill>
                  <a:srgbClr val="343434"/>
                </a:solidFill>
                <a:latin typeface="Cambria"/>
                <a:cs typeface="Cambria"/>
              </a:rPr>
              <a:t>м.</a:t>
            </a:r>
            <a:r>
              <a:rPr dirty="0" sz="1150" spc="65" i="1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150" spc="20" i="1">
                <a:solidFill>
                  <a:srgbClr val="3B3B3B"/>
                </a:solidFill>
                <a:latin typeface="Cambria"/>
                <a:cs typeface="Cambria"/>
              </a:rPr>
              <a:t>Кропивницький,</a:t>
            </a:r>
            <a:r>
              <a:rPr dirty="0" sz="1150" spc="80" i="1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10" i="1">
                <a:solidFill>
                  <a:srgbClr val="3F3F3F"/>
                </a:solidFill>
                <a:latin typeface="Cambria"/>
                <a:cs typeface="Cambria"/>
              </a:rPr>
              <a:t>25006,</a:t>
            </a:r>
            <a:r>
              <a:rPr dirty="0" sz="1150" spc="85" i="1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u="sng" sz="1150" spc="20">
                <a:solidFill>
                  <a:srgbClr val="424242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з</a:t>
            </a:r>
            <a:r>
              <a:rPr dirty="0" u="sng" sz="1150" spc="35">
                <a:solidFill>
                  <a:srgbClr val="424242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10">
                <a:solidFill>
                  <a:srgbClr val="383838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додатками:</a:t>
            </a:r>
            <a:endParaRPr sz="1150">
              <a:latin typeface="Cambria"/>
              <a:cs typeface="Cambria"/>
            </a:endParaRPr>
          </a:p>
          <a:p>
            <a:pPr algn="just" marL="372110">
              <a:lnSpc>
                <a:spcPts val="1345"/>
              </a:lnSpc>
            </a:pP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а)</a:t>
            </a:r>
            <a:r>
              <a:rPr dirty="0" sz="1150" spc="-5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150" spc="25">
                <a:solidFill>
                  <a:srgbClr val="414141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5">
                <a:solidFill>
                  <a:srgbClr val="383838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вміщенні</a:t>
            </a:r>
            <a:r>
              <a:rPr dirty="0" u="sng" sz="1150" spc="105">
                <a:solidFill>
                  <a:srgbClr val="383838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494949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в</a:t>
            </a:r>
            <a:r>
              <a:rPr dirty="0" u="sng" sz="1150" spc="-5">
                <a:solidFill>
                  <a:srgbClr val="494949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5">
                <a:solidFill>
                  <a:srgbClr val="3B3B3B"/>
                </a:solidFill>
                <a:uFill>
                  <a:solidFill>
                    <a:srgbClr val="6B6B6B"/>
                  </a:solidFill>
                </a:uFill>
                <a:latin typeface="Cambria"/>
                <a:cs typeface="Cambria"/>
              </a:rPr>
              <a:t>карантин</a:t>
            </a:r>
            <a:r>
              <a:rPr dirty="0" sz="1150" spc="6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B3B3B"/>
                </a:solidFill>
                <a:latin typeface="Cambria"/>
                <a:cs typeface="Cambria"/>
              </a:rPr>
              <a:t>додасться</a:t>
            </a:r>
            <a:r>
              <a:rPr dirty="0" sz="1150" spc="7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B3B3B"/>
                </a:solidFill>
                <a:latin typeface="Cambria"/>
                <a:cs typeface="Cambria"/>
              </a:rPr>
              <a:t>копія</a:t>
            </a:r>
            <a:r>
              <a:rPr dirty="0" sz="1150" spc="2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3B3B3B"/>
                </a:solidFill>
                <a:latin typeface="Cambria"/>
                <a:cs typeface="Cambria"/>
              </a:rPr>
              <a:t>прибуткової</a:t>
            </a:r>
            <a:r>
              <a:rPr dirty="0" sz="1150" spc="6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накладної;</a:t>
            </a:r>
            <a:endParaRPr sz="1150">
              <a:latin typeface="Cambria"/>
              <a:cs typeface="Cambria"/>
            </a:endParaRPr>
          </a:p>
          <a:p>
            <a:pPr algn="just" marL="365125">
              <a:lnSpc>
                <a:spcPts val="1375"/>
              </a:lnSpc>
              <a:spcBef>
                <a:spcPts val="10"/>
              </a:spcBef>
            </a:pP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6)</a:t>
            </a:r>
            <a:r>
              <a:rPr dirty="0" sz="1150" spc="-6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F3F3F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150" spc="-30">
                <a:solidFill>
                  <a:srgbClr val="3F3F3F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solidFill>
                  <a:srgbClr val="363636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поверненні</a:t>
            </a:r>
            <a:r>
              <a:rPr dirty="0" u="sng" sz="1150" spc="120">
                <a:solidFill>
                  <a:srgbClr val="363636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0">
                <a:solidFill>
                  <a:srgbClr val="3D3D3D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пocтaчaльникy</a:t>
            </a:r>
            <a:r>
              <a:rPr dirty="0" u="sng" sz="1150" spc="30">
                <a:solidFill>
                  <a:srgbClr val="3D3D3D"/>
                </a:solidFill>
                <a:uFill>
                  <a:solidFill>
                    <a:srgbClr val="676767"/>
                  </a:solidFill>
                </a:uFill>
                <a:latin typeface="Cambria"/>
                <a:cs typeface="Cambria"/>
              </a:rPr>
              <a:t> </a:t>
            </a:r>
            <a:r>
              <a:rPr dirty="0" sz="1150" spc="-6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B3B3B"/>
                </a:solidFill>
                <a:latin typeface="Cambria"/>
                <a:cs typeface="Cambria"/>
              </a:rPr>
              <a:t>додаються:</a:t>
            </a:r>
            <a:r>
              <a:rPr dirty="0" sz="1150" spc="114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B3B3B"/>
                </a:solidFill>
                <a:latin typeface="Cambria"/>
                <a:cs typeface="Cambria"/>
              </a:rPr>
              <a:t>копія</a:t>
            </a:r>
            <a:r>
              <a:rPr dirty="0" sz="1150" spc="6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3D3D3D"/>
                </a:solidFill>
                <a:latin typeface="Cambria"/>
                <a:cs typeface="Cambria"/>
              </a:rPr>
              <a:t>прибуткової</a:t>
            </a:r>
            <a:r>
              <a:rPr dirty="0" sz="1150" spc="9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накладної;</a:t>
            </a:r>
            <a:endParaRPr sz="1150">
              <a:latin typeface="Cambria"/>
              <a:cs typeface="Cambria"/>
            </a:endParaRPr>
          </a:p>
          <a:p>
            <a:pPr algn="just" marL="3386454">
              <a:lnSpc>
                <a:spcPts val="1370"/>
              </a:lnSpc>
            </a:pP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копія</a:t>
            </a:r>
            <a:r>
              <a:rPr dirty="0" sz="1150" spc="1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F3F3F"/>
                </a:solidFill>
                <a:latin typeface="Cambria"/>
                <a:cs typeface="Cambria"/>
              </a:rPr>
              <a:t>накладної</a:t>
            </a:r>
            <a:r>
              <a:rPr dirty="0" sz="1150" spc="6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на</a:t>
            </a:r>
            <a:r>
              <a:rPr dirty="0" sz="1150" spc="-2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повернення.</a:t>
            </a:r>
            <a:endParaRPr sz="1150">
              <a:latin typeface="Cambria"/>
              <a:cs typeface="Cambria"/>
            </a:endParaRPr>
          </a:p>
          <a:p>
            <a:pPr algn="just" marL="13970" marR="16510" indent="353060">
              <a:lnSpc>
                <a:spcPts val="1390"/>
              </a:lnSpc>
              <a:spcBef>
                <a:spcPts val="35"/>
              </a:spcBef>
            </a:pP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в)</a:t>
            </a:r>
            <a:r>
              <a:rPr dirty="0" sz="1150" spc="459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u="sng" sz="1150" spc="15">
                <a:solidFill>
                  <a:srgbClr val="494949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530">
                <a:solidFill>
                  <a:srgbClr val="494949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випадку</a:t>
            </a:r>
            <a:r>
              <a:rPr dirty="0" u="sng" sz="1150" spc="575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5">
                <a:solidFill>
                  <a:srgbClr val="3A3A3A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передачі</a:t>
            </a:r>
            <a:r>
              <a:rPr dirty="0" u="sng" sz="1150" spc="610">
                <a:solidFill>
                  <a:srgbClr val="3A3A3A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0">
                <a:solidFill>
                  <a:srgbClr val="383838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відходів</a:t>
            </a:r>
            <a:r>
              <a:rPr dirty="0" u="sng" sz="1150" spc="570">
                <a:solidFill>
                  <a:srgbClr val="383838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0">
                <a:solidFill>
                  <a:srgbClr val="2D2D2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лікарського</a:t>
            </a:r>
            <a:r>
              <a:rPr dirty="0" u="sng" sz="1150" spc="610">
                <a:solidFill>
                  <a:srgbClr val="2D2D2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solidFill>
                  <a:srgbClr val="343434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засобу</a:t>
            </a:r>
            <a:r>
              <a:rPr dirty="0" u="sng" sz="1150" spc="600">
                <a:solidFill>
                  <a:srgbClr val="343434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5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150" spc="540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solidFill>
                  <a:srgbClr val="383838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утилізацію</a:t>
            </a:r>
            <a:r>
              <a:rPr dirty="0" u="sng" sz="1150" spc="590">
                <a:solidFill>
                  <a:srgbClr val="383838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solidFill>
                  <a:srgbClr val="3F3F3F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a6o</a:t>
            </a:r>
            <a:r>
              <a:rPr dirty="0" u="sng" sz="1150" spc="505">
                <a:solidFill>
                  <a:srgbClr val="3F3F3F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45">
                <a:solidFill>
                  <a:srgbClr val="3D3D3D"/>
                </a:solidFill>
                <a:uFill>
                  <a:solidFill>
                    <a:srgbClr val="676B6B"/>
                  </a:solidFill>
                </a:uFill>
                <a:latin typeface="Cambria"/>
                <a:cs typeface="Cambria"/>
              </a:rPr>
              <a:t>знищення,</a:t>
            </a:r>
            <a:r>
              <a:rPr dirty="0" sz="1150" spc="-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u="sng" sz="1200" spc="-200">
                <a:solidFill>
                  <a:srgbClr val="494949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200" spc="65">
                <a:solidFill>
                  <a:srgbClr val="494949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80">
                <a:solidFill>
                  <a:srgbClr val="383838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двотижневий</a:t>
            </a:r>
            <a:r>
              <a:rPr dirty="0" u="sng" sz="1200" spc="170">
                <a:solidFill>
                  <a:srgbClr val="383838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60">
                <a:solidFill>
                  <a:srgbClr val="363636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строк</a:t>
            </a:r>
            <a:r>
              <a:rPr dirty="0" u="sng" sz="1200" spc="150">
                <a:solidFill>
                  <a:srgbClr val="363636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70">
                <a:solidFill>
                  <a:srgbClr val="363636"/>
                </a:solidFill>
                <a:uFill>
                  <a:solidFill>
                    <a:srgbClr val="5B5B5B"/>
                  </a:solidFill>
                </a:uFill>
                <a:latin typeface="Cambria"/>
                <a:cs typeface="Cambria"/>
              </a:rPr>
              <a:t>поінdіопмувати</a:t>
            </a:r>
            <a:r>
              <a:rPr dirty="0" sz="1200" spc="434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43434"/>
                </a:solidFill>
                <a:latin typeface="Cambria"/>
                <a:cs typeface="Cambria"/>
              </a:rPr>
              <a:t>Державну</a:t>
            </a:r>
            <a:r>
              <a:rPr dirty="0" sz="1200" spc="18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83838"/>
                </a:solidFill>
                <a:latin typeface="Cambria"/>
                <a:cs typeface="Cambria"/>
              </a:rPr>
              <a:t>службу</a:t>
            </a:r>
            <a:r>
              <a:rPr dirty="0" sz="1200" spc="18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55">
                <a:solidFill>
                  <a:srgbClr val="3D3D3D"/>
                </a:solidFill>
                <a:latin typeface="Cambria"/>
                <a:cs typeface="Cambria"/>
              </a:rPr>
              <a:t>з</a:t>
            </a:r>
            <a:r>
              <a:rPr dirty="0" sz="1200" spc="40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65">
                <a:solidFill>
                  <a:srgbClr val="3B3B3B"/>
                </a:solidFill>
                <a:latin typeface="Cambria"/>
                <a:cs typeface="Cambria"/>
              </a:rPr>
              <a:t>лікарських</a:t>
            </a:r>
            <a:r>
              <a:rPr dirty="0" sz="1200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200" spc="-55">
                <a:solidFill>
                  <a:srgbClr val="3A3A3A"/>
                </a:solidFill>
                <a:latin typeface="Cambria"/>
                <a:cs typeface="Cambria"/>
              </a:rPr>
              <a:t>засобів</a:t>
            </a:r>
            <a:r>
              <a:rPr dirty="0" sz="1200" spc="114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464646"/>
                </a:solidFill>
                <a:latin typeface="Cambria"/>
                <a:cs typeface="Cambria"/>
              </a:rPr>
              <a:t>та</a:t>
            </a:r>
            <a:r>
              <a:rPr dirty="0" sz="1200" spc="7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3D3D3D"/>
                </a:solidFill>
                <a:latin typeface="Cambria"/>
                <a:cs typeface="Cambria"/>
              </a:rPr>
              <a:t>контролю</a:t>
            </a:r>
            <a:r>
              <a:rPr dirty="0" sz="1200" spc="1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85">
                <a:solidFill>
                  <a:srgbClr val="484848"/>
                </a:solidFill>
                <a:latin typeface="Cambria"/>
                <a:cs typeface="Cambria"/>
              </a:rPr>
              <a:t>за</a:t>
            </a:r>
            <a:r>
              <a:rPr dirty="0" sz="1200" spc="-4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65">
                <a:solidFill>
                  <a:srgbClr val="3D3D3D"/>
                </a:solidFill>
                <a:latin typeface="Cambria"/>
                <a:cs typeface="Cambria"/>
              </a:rPr>
              <a:t>наркотиками</a:t>
            </a:r>
            <a:r>
              <a:rPr dirty="0" sz="1150" spc="23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30">
                <a:solidFill>
                  <a:srgbClr val="424242"/>
                </a:solidFill>
                <a:latin typeface="Cambria"/>
                <a:cs typeface="Cambria"/>
              </a:rPr>
              <a:t>у</a:t>
            </a:r>
            <a:r>
              <a:rPr dirty="0" sz="1150" spc="9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83838"/>
                </a:solidFill>
                <a:latin typeface="Cambria"/>
                <a:cs typeface="Cambria"/>
              </a:rPr>
              <a:t>Кіровоградській</a:t>
            </a:r>
            <a:r>
              <a:rPr dirty="0" sz="1150" spc="5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D3D3D"/>
                </a:solidFill>
                <a:latin typeface="Cambria"/>
                <a:cs typeface="Cambria"/>
              </a:rPr>
              <a:t>оfіласті</a:t>
            </a:r>
            <a:r>
              <a:rPr dirty="0" sz="1150" spc="40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424242"/>
                </a:solidFill>
                <a:latin typeface="Cambria"/>
                <a:cs typeface="Cambria"/>
              </a:rPr>
              <a:t>та</a:t>
            </a:r>
            <a:r>
              <a:rPr dirty="0" sz="1150" spc="4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150" spc="-50">
                <a:solidFill>
                  <a:srgbClr val="383838"/>
                </a:solidFill>
                <a:latin typeface="Cambria"/>
                <a:cs typeface="Cambria"/>
              </a:rPr>
              <a:t>надати</a:t>
            </a:r>
            <a:r>
              <a:rPr dirty="0" sz="1150" spc="7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spc="-15">
                <a:solidFill>
                  <a:srgbClr val="3F3F3F"/>
                </a:solidFill>
                <a:latin typeface="Cambria"/>
                <a:cs typeface="Cambria"/>
              </a:rPr>
              <a:t>копію</a:t>
            </a:r>
            <a:r>
              <a:rPr dirty="0" sz="1150" spc="7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D3D3D"/>
                </a:solidFill>
                <a:latin typeface="Cambria"/>
                <a:cs typeface="Cambria"/>
              </a:rPr>
              <a:t>приfіуткової</a:t>
            </a:r>
            <a:r>
              <a:rPr dirty="0" sz="1150" spc="16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40">
                <a:solidFill>
                  <a:srgbClr val="383838"/>
                </a:solidFill>
                <a:latin typeface="Cambria"/>
                <a:cs typeface="Cambria"/>
              </a:rPr>
              <a:t>накладної.</a:t>
            </a:r>
            <a:endParaRPr sz="1150">
              <a:latin typeface="Cambria"/>
              <a:cs typeface="Cambria"/>
            </a:endParaRPr>
          </a:p>
          <a:p>
            <a:pPr algn="just" marL="16510" marR="13335" indent="351790">
              <a:lnSpc>
                <a:spcPts val="1370"/>
              </a:lnSpc>
              <a:spcBef>
                <a:spcPts val="20"/>
              </a:spcBef>
            </a:pP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При</a:t>
            </a:r>
            <a:r>
              <a:rPr dirty="0" sz="1150" spc="26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наступних</a:t>
            </a:r>
            <a:r>
              <a:rPr dirty="0" sz="1150" spc="31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43434"/>
                </a:solidFill>
                <a:latin typeface="Cambria"/>
                <a:cs typeface="Cambria"/>
              </a:rPr>
              <a:t>поставках</a:t>
            </a:r>
            <a:r>
              <a:rPr dirty="0" sz="1150" spc="32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33333"/>
                </a:solidFill>
                <a:latin typeface="Cambria"/>
                <a:cs typeface="Cambria"/>
              </a:rPr>
              <a:t>лікарських</a:t>
            </a:r>
            <a:r>
              <a:rPr dirty="0" sz="1150" spc="32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63636"/>
                </a:solidFill>
                <a:latin typeface="Cambria"/>
                <a:cs typeface="Cambria"/>
              </a:rPr>
              <a:t>засобів,</a:t>
            </a:r>
            <a:r>
              <a:rPr dirty="0" sz="1150" spc="26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вказаних</a:t>
            </a:r>
            <a:r>
              <a:rPr dirty="0" sz="1150" spc="31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у</a:t>
            </a:r>
            <a:r>
              <a:rPr dirty="0" sz="1150" spc="24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розпорядженнях,</a:t>
            </a:r>
            <a:r>
              <a:rPr dirty="0" sz="1150" spc="20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24242"/>
                </a:solidFill>
                <a:latin typeface="Cambria"/>
                <a:cs typeface="Cambria"/>
              </a:rPr>
              <a:t>суб'скт </a:t>
            </a:r>
            <a:r>
              <a:rPr dirty="0" sz="1150" spc="-20">
                <a:solidFill>
                  <a:srgbClr val="383838"/>
                </a:solidFill>
                <a:latin typeface="Cambria"/>
                <a:cs typeface="Cambria"/>
              </a:rPr>
              <a:t>господарювання</a:t>
            </a:r>
            <a:r>
              <a:rPr dirty="0" sz="1150" spc="135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повинен</a:t>
            </a:r>
            <a:r>
              <a:rPr dirty="0" sz="1150" spc="180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63636"/>
                </a:solidFill>
                <a:latin typeface="Cambria"/>
                <a:cs typeface="Cambria"/>
              </a:rPr>
              <a:t>вжити</a:t>
            </a:r>
            <a:r>
              <a:rPr dirty="0" sz="1150" spc="145">
                <a:solidFill>
                  <a:srgbClr val="363636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43434"/>
                </a:solidFill>
                <a:latin typeface="Cambria"/>
                <a:cs typeface="Cambria"/>
              </a:rPr>
              <a:t>заходів</a:t>
            </a:r>
            <a:r>
              <a:rPr dirty="0" sz="1150" spc="150">
                <a:solidFill>
                  <a:srgbClr val="343434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63636"/>
                </a:solidFill>
                <a:latin typeface="Cambria"/>
                <a:cs typeface="Cambria"/>
              </a:rPr>
              <a:t>щодо</a:t>
            </a:r>
            <a:r>
              <a:rPr dirty="0" sz="1150" spc="130">
                <a:solidFill>
                  <a:srgbClr val="363636"/>
                </a:solidFill>
                <a:latin typeface="Cambria"/>
                <a:cs typeface="Cambria"/>
              </a:rPr>
              <a:t>  </a:t>
            </a:r>
            <a:r>
              <a:rPr dirty="0" sz="1150" spc="-10">
                <a:solidFill>
                  <a:srgbClr val="3A3A3A"/>
                </a:solidFill>
                <a:latin typeface="Cambria"/>
                <a:cs typeface="Cambria"/>
              </a:rPr>
              <a:t>запобігання</a:t>
            </a:r>
            <a:r>
              <a:rPr dirty="0" sz="1150" spc="160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придбання,</a:t>
            </a:r>
            <a:r>
              <a:rPr dirty="0" sz="1150" spc="160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реалізації</a:t>
            </a:r>
            <a:r>
              <a:rPr dirty="0" sz="1150" spc="130">
                <a:solidFill>
                  <a:srgbClr val="3F3F3F"/>
                </a:solidFill>
                <a:latin typeface="Cambria"/>
                <a:cs typeface="Cambria"/>
              </a:rPr>
              <a:t>  </a:t>
            </a:r>
            <a:r>
              <a:rPr dirty="0" sz="1150" spc="-25">
                <a:solidFill>
                  <a:srgbClr val="464646"/>
                </a:solidFill>
                <a:latin typeface="Cambria"/>
                <a:cs typeface="Cambria"/>
              </a:rPr>
              <a:t>та</a:t>
            </a:r>
            <a:endParaRPr sz="1150">
              <a:latin typeface="Cambria"/>
              <a:cs typeface="Cambria"/>
            </a:endParaRPr>
          </a:p>
          <a:p>
            <a:pPr algn="just" marL="12700">
              <a:lnSpc>
                <a:spcPts val="1345"/>
              </a:lnSpc>
            </a:pPr>
            <a:r>
              <a:rPr dirty="0" sz="1150" spc="-40">
                <a:solidFill>
                  <a:srgbClr val="3B3B3B"/>
                </a:solidFill>
                <a:latin typeface="Cambria"/>
                <a:cs typeface="Cambria"/>
              </a:rPr>
              <a:t>застосування</a:t>
            </a:r>
            <a:r>
              <a:rPr dirty="0" sz="1150" spc="11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83838"/>
                </a:solidFill>
                <a:latin typeface="Cambria"/>
                <a:cs typeface="Cambria"/>
              </a:rPr>
              <a:t>лікарських</a:t>
            </a:r>
            <a:r>
              <a:rPr dirty="0" sz="1150" spc="8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83838"/>
                </a:solidFill>
                <a:latin typeface="Cambria"/>
                <a:cs typeface="Cambria"/>
              </a:rPr>
              <a:t>засобів,</a:t>
            </a:r>
            <a:r>
              <a:rPr dirty="0" sz="1150" spc="2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A3A3A"/>
                </a:solidFill>
                <a:latin typeface="Cambria"/>
                <a:cs typeface="Cambria"/>
              </a:rPr>
              <a:t>зазначених</a:t>
            </a:r>
            <a:r>
              <a:rPr dirty="0" sz="1150" spc="114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у</a:t>
            </a:r>
            <a:r>
              <a:rPr dirty="0" sz="1150" spc="-1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A3A3A"/>
                </a:solidFill>
                <a:latin typeface="Cambria"/>
                <a:cs typeface="Cambria"/>
              </a:rPr>
              <a:t>розпорядженнях.</a:t>
            </a:r>
            <a:endParaRPr sz="1150">
              <a:latin typeface="Cambria"/>
              <a:cs typeface="Cambria"/>
            </a:endParaRPr>
          </a:p>
          <a:p>
            <a:pPr algn="just" marL="368935">
              <a:lnSpc>
                <a:spcPts val="1350"/>
              </a:lnSpc>
              <a:spcBef>
                <a:spcPts val="10"/>
              </a:spcBef>
            </a:pPr>
            <a:r>
              <a:rPr dirty="0" u="sng" sz="1150">
                <a:solidFill>
                  <a:srgbClr val="3A3A3A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130">
                <a:solidFill>
                  <a:srgbClr val="3A3A3A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 </a:t>
            </a:r>
            <a:r>
              <a:rPr dirty="0" u="sng" sz="1150">
                <a:solidFill>
                  <a:srgbClr val="383838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внпадку</a:t>
            </a:r>
            <a:r>
              <a:rPr dirty="0" u="sng" sz="1150" spc="425">
                <a:solidFill>
                  <a:srgbClr val="383838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383838"/>
                </a:solidFill>
                <a:uFill>
                  <a:solidFill>
                    <a:srgbClr val="545454"/>
                  </a:solidFill>
                </a:uFill>
                <a:latin typeface="Cambria"/>
                <a:cs typeface="Cambria"/>
              </a:rPr>
              <a:t>відсутності</a:t>
            </a:r>
            <a:r>
              <a:rPr dirty="0" sz="1150" spc="41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33333"/>
                </a:solidFill>
                <a:latin typeface="Cambria"/>
                <a:cs typeface="Cambria"/>
              </a:rPr>
              <a:t>лікарських</a:t>
            </a:r>
            <a:r>
              <a:rPr dirty="0" sz="1150" spc="434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засобів,</a:t>
            </a:r>
            <a:r>
              <a:rPr dirty="0" sz="1150" spc="36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вказаних</a:t>
            </a:r>
            <a:r>
              <a:rPr dirty="0" sz="1150" spc="43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94949"/>
                </a:solidFill>
                <a:latin typeface="Cambria"/>
                <a:cs typeface="Cambria"/>
              </a:rPr>
              <a:t>у</a:t>
            </a:r>
            <a:r>
              <a:rPr dirty="0" sz="1150" spc="325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B3B3B"/>
                </a:solidFill>
                <a:latin typeface="Cambria"/>
                <a:cs typeface="Cambria"/>
              </a:rPr>
              <a:t>розпоряджениях</a:t>
            </a:r>
            <a:r>
              <a:rPr dirty="0" sz="1150" spc="33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чи</a:t>
            </a:r>
            <a:r>
              <a:rPr dirty="0" sz="1150" spc="32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64646"/>
                </a:solidFill>
                <a:latin typeface="Cambria"/>
                <a:cs typeface="Cambria"/>
              </a:rPr>
              <a:t>листах</a:t>
            </a:r>
            <a:endParaRPr sz="1150">
              <a:latin typeface="Cambria"/>
              <a:cs typeface="Cambria"/>
            </a:endParaRPr>
          </a:p>
          <a:p>
            <a:pPr algn="just" marL="12700">
              <a:lnSpc>
                <a:spcPts val="1410"/>
              </a:lnSpc>
            </a:pPr>
            <a:r>
              <a:rPr dirty="0" sz="1200" spc="-40">
                <a:solidFill>
                  <a:srgbClr val="363636"/>
                </a:solidFill>
                <a:latin typeface="Cambria"/>
                <a:cs typeface="Cambria"/>
              </a:rPr>
              <a:t>Держлікслужби,</a:t>
            </a:r>
            <a:r>
              <a:rPr dirty="0" sz="1200" spc="-3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u="heavy" sz="1200" spc="-20">
                <a:solidFill>
                  <a:srgbClr val="3B3B3B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відповіді</a:t>
            </a:r>
            <a:r>
              <a:rPr dirty="0" u="heavy" sz="1200" spc="60">
                <a:solidFill>
                  <a:srgbClr val="3B3B3B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55">
                <a:solidFill>
                  <a:srgbClr val="424242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в</a:t>
            </a:r>
            <a:r>
              <a:rPr dirty="0" u="heavy" sz="1200" spc="-55">
                <a:solidFill>
                  <a:srgbClr val="424242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 spc="-10">
                <a:solidFill>
                  <a:srgbClr val="383838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пнсьмовомv</a:t>
            </a:r>
            <a:r>
              <a:rPr dirty="0" sz="1200" spc="9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63636"/>
                </a:solidFill>
                <a:latin typeface="Cambria"/>
                <a:cs typeface="Cambria"/>
              </a:rPr>
              <a:t>вигляді</a:t>
            </a:r>
            <a:r>
              <a:rPr dirty="0" sz="1200" spc="8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u="heavy" sz="1200" spc="-10">
                <a:solidFill>
                  <a:srgbClr val="3A3A3A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heavy" sz="1200" spc="70">
                <a:solidFill>
                  <a:srgbClr val="3A3A3A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200">
                <a:solidFill>
                  <a:srgbClr val="383838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не</a:t>
            </a:r>
            <a:r>
              <a:rPr dirty="0" u="heavy" sz="1200" spc="-10">
                <a:solidFill>
                  <a:srgbClr val="383838"/>
                </a:solidFill>
                <a:uFill>
                  <a:solidFill>
                    <a:srgbClr val="4F5454"/>
                  </a:solidFill>
                </a:uFill>
                <a:latin typeface="Cambria"/>
                <a:cs typeface="Cambria"/>
              </a:rPr>
              <a:t> потрібно.</a:t>
            </a:r>
            <a:endParaRPr sz="1200">
              <a:latin typeface="Cambria"/>
              <a:cs typeface="Cambria"/>
            </a:endParaRPr>
          </a:p>
          <a:p>
            <a:pPr algn="just" marL="12700" marR="16510" indent="356235">
              <a:lnSpc>
                <a:spcPts val="1370"/>
              </a:lnSpc>
              <a:spcBef>
                <a:spcPts val="80"/>
              </a:spcBef>
            </a:pP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Одночасно</a:t>
            </a:r>
            <a:r>
              <a:rPr dirty="0" sz="1150" spc="38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63636"/>
                </a:solidFill>
                <a:latin typeface="Cambria"/>
                <a:cs typeface="Cambria"/>
              </a:rPr>
              <a:t>нагадусмо,</a:t>
            </a:r>
            <a:r>
              <a:rPr dirty="0" sz="1150" spc="37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що</a:t>
            </a:r>
            <a:r>
              <a:rPr dirty="0" sz="1150" spc="31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</a:t>
            </a:r>
            <a:r>
              <a:rPr dirty="0" sz="1150" spc="30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43434"/>
                </a:solidFill>
                <a:latin typeface="Cambria"/>
                <a:cs typeface="Cambria"/>
              </a:rPr>
              <a:t>розпорядженнями</a:t>
            </a:r>
            <a:r>
              <a:rPr dirty="0" sz="1150" spc="260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та</a:t>
            </a:r>
            <a:r>
              <a:rPr dirty="0" sz="1150" spc="29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листами</a:t>
            </a:r>
            <a:r>
              <a:rPr dirty="0" sz="1150" spc="35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63636"/>
                </a:solidFill>
                <a:latin typeface="Cambria"/>
                <a:cs typeface="Cambria"/>
              </a:rPr>
              <a:t>Держлікслужби</a:t>
            </a:r>
            <a:r>
              <a:rPr dirty="0" sz="1150" spc="42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3D3D3D"/>
                </a:solidFill>
                <a:latin typeface="Cambria"/>
                <a:cs typeface="Cambria"/>
              </a:rPr>
              <a:t>можна </a:t>
            </a:r>
            <a:r>
              <a:rPr dirty="0" sz="1150" spc="-20">
                <a:solidFill>
                  <a:srgbClr val="363636"/>
                </a:solidFill>
                <a:latin typeface="Cambria"/>
                <a:cs typeface="Cambria"/>
              </a:rPr>
              <a:t>ознайомитися</a:t>
            </a:r>
            <a:r>
              <a:rPr dirty="0" sz="1150" spc="20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на</a:t>
            </a:r>
            <a:r>
              <a:rPr dirty="0" sz="1150" spc="9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офіційному</a:t>
            </a:r>
            <a:r>
              <a:rPr dirty="0" sz="1150" spc="17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вебсайті</a:t>
            </a:r>
            <a:r>
              <a:rPr dirty="0" sz="1150" spc="16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Державної</a:t>
            </a:r>
            <a:r>
              <a:rPr dirty="0" sz="1150" spc="15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служби</a:t>
            </a:r>
            <a:r>
              <a:rPr dirty="0" sz="1150" spc="17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України</a:t>
            </a:r>
            <a:r>
              <a:rPr dirty="0" sz="1150" spc="12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з</a:t>
            </a:r>
            <a:r>
              <a:rPr dirty="0" sz="1150" spc="7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лікарських</a:t>
            </a:r>
            <a:r>
              <a:rPr dirty="0" sz="1150" spc="17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150" spc="114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464646"/>
                </a:solidFill>
                <a:latin typeface="Cambria"/>
                <a:cs typeface="Cambria"/>
              </a:rPr>
              <a:t>та </a:t>
            </a:r>
            <a:r>
              <a:rPr dirty="0" sz="1150">
                <a:solidFill>
                  <a:srgbClr val="3F3F3F"/>
                </a:solidFill>
                <a:latin typeface="Cambria"/>
                <a:cs typeface="Cambria"/>
              </a:rPr>
              <a:t>контролю</a:t>
            </a:r>
            <a:r>
              <a:rPr dirty="0" sz="1150">
                <a:solidFill>
                  <a:srgbClr val="B1B1B1"/>
                </a:solidFill>
                <a:latin typeface="Cambria"/>
                <a:cs typeface="Cambria"/>
              </a:rPr>
              <a:t>-</a:t>
            </a:r>
            <a:r>
              <a:rPr dirty="0" sz="1150" spc="285">
                <a:solidFill>
                  <a:srgbClr val="B1B1B1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за</a:t>
            </a:r>
            <a:r>
              <a:rPr dirty="0" sz="1150" spc="245">
                <a:solidFill>
                  <a:srgbClr val="3B3B3B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83838"/>
                </a:solidFill>
                <a:latin typeface="Cambria"/>
                <a:cs typeface="Cambria"/>
              </a:rPr>
              <a:t>наркотиками</a:t>
            </a:r>
            <a:r>
              <a:rPr dirty="0" sz="1150" spc="275">
                <a:solidFill>
                  <a:srgbClr val="383838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(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  <a:hlinkClick r:id="rId8"/>
              </a:rPr>
              <a:t>https://www.dls.gov.ua/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)</a:t>
            </a:r>
            <a:r>
              <a:rPr dirty="0" sz="1150" spc="235">
                <a:solidFill>
                  <a:srgbClr val="3D3D3D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в</a:t>
            </a:r>
            <a:r>
              <a:rPr dirty="0" sz="1150" spc="225">
                <a:solidFill>
                  <a:srgbClr val="424242"/>
                </a:solidFill>
                <a:latin typeface="Cambria"/>
                <a:cs typeface="Cambria"/>
              </a:rPr>
              <a:t>  </a:t>
            </a:r>
            <a:r>
              <a:rPr dirty="0" sz="1150">
                <a:solidFill>
                  <a:srgbClr val="3A3A3A"/>
                </a:solidFill>
                <a:latin typeface="Cambria"/>
                <a:cs typeface="Cambria"/>
              </a:rPr>
              <a:t>розділі</a:t>
            </a:r>
            <a:r>
              <a:rPr dirty="0" sz="1150" spc="265">
                <a:solidFill>
                  <a:srgbClr val="3A3A3A"/>
                </a:solidFill>
                <a:latin typeface="Cambria"/>
                <a:cs typeface="Cambria"/>
              </a:rPr>
              <a:t>  </a:t>
            </a:r>
            <a:r>
              <a:rPr dirty="0" sz="1150" spc="35">
                <a:solidFill>
                  <a:srgbClr val="383838"/>
                </a:solidFill>
                <a:latin typeface="Cambria"/>
                <a:cs typeface="Cambria"/>
              </a:rPr>
              <a:t>РОЗПОРЯДЖЕННЯ </a:t>
            </a:r>
            <a:r>
              <a:rPr dirty="0" sz="1150" spc="40">
                <a:solidFill>
                  <a:srgbClr val="363636"/>
                </a:solidFill>
                <a:latin typeface="Cambria"/>
                <a:cs typeface="Cambria"/>
              </a:rPr>
              <a:t>ДЕРЖЛІКСЛУЖБИ.</a:t>
            </a:r>
            <a:endParaRPr sz="11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sz="1200" spc="-10">
                <a:solidFill>
                  <a:srgbClr val="363636"/>
                </a:solidFill>
                <a:latin typeface="Cambria"/>
                <a:cs typeface="Cambria"/>
              </a:rPr>
              <a:t>Додаткft:</a:t>
            </a:r>
            <a:endParaRPr sz="1200">
              <a:latin typeface="Cambria"/>
              <a:cs typeface="Cambria"/>
            </a:endParaRPr>
          </a:p>
          <a:p>
            <a:pPr marL="455295" indent="-205740">
              <a:lnSpc>
                <a:spcPts val="1350"/>
              </a:lnSpc>
              <a:buAutoNum type="arabicPeriod"/>
              <a:tabLst>
                <a:tab pos="455295" algn="l"/>
              </a:tabLst>
            </a:pPr>
            <a:r>
              <a:rPr dirty="0" sz="1150">
                <a:solidFill>
                  <a:srgbClr val="3B3B3B"/>
                </a:solidFill>
                <a:latin typeface="Cambria"/>
                <a:cs typeface="Cambria"/>
              </a:rPr>
              <a:t>Копія</a:t>
            </a:r>
            <a:r>
              <a:rPr dirty="0" sz="1150" spc="-3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83838"/>
                </a:solidFill>
                <a:latin typeface="Cambria"/>
                <a:cs typeface="Cambria"/>
              </a:rPr>
              <a:t>розпорядження</a:t>
            </a:r>
            <a:r>
              <a:rPr dirty="0" sz="1150" spc="6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63636"/>
                </a:solidFill>
                <a:latin typeface="Cambria"/>
                <a:cs typeface="Cambria"/>
              </a:rPr>
              <a:t>Державної</a:t>
            </a:r>
            <a:r>
              <a:rPr dirty="0" sz="1150" spc="5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D3D3D"/>
                </a:solidFill>
                <a:latin typeface="Cambria"/>
                <a:cs typeface="Cambria"/>
              </a:rPr>
              <a:t>служби</a:t>
            </a:r>
            <a:r>
              <a:rPr dirty="0" sz="1150" spc="2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313131"/>
                </a:solidFill>
                <a:latin typeface="Cambria"/>
                <a:cs typeface="Cambria"/>
              </a:rPr>
              <a:t>України</a:t>
            </a:r>
            <a:r>
              <a:rPr dirty="0" sz="1150" spc="25">
                <a:solidFill>
                  <a:srgbClr val="313131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44444"/>
                </a:solidFill>
                <a:latin typeface="Cambria"/>
                <a:cs typeface="Cambria"/>
              </a:rPr>
              <a:t>з</a:t>
            </a:r>
            <a:r>
              <a:rPr dirty="0" sz="1150" spc="-45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63636"/>
                </a:solidFill>
                <a:latin typeface="Cambria"/>
                <a:cs typeface="Cambria"/>
              </a:rPr>
              <a:t>лікарських</a:t>
            </a:r>
            <a:r>
              <a:rPr dirty="0" sz="1150" spc="7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150" spc="-20">
                <a:solidFill>
                  <a:srgbClr val="333333"/>
                </a:solidFill>
                <a:latin typeface="Cambria"/>
                <a:cs typeface="Cambria"/>
              </a:rPr>
              <a:t>засобів</a:t>
            </a:r>
            <a:r>
              <a:rPr dirty="0" sz="1150" spc="5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14141"/>
                </a:solidFill>
                <a:latin typeface="Cambria"/>
                <a:cs typeface="Cambria"/>
              </a:rPr>
              <a:t>та</a:t>
            </a:r>
            <a:r>
              <a:rPr dirty="0" sz="1150" spc="-3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150" spc="-35">
                <a:solidFill>
                  <a:srgbClr val="3F3F3F"/>
                </a:solidFill>
                <a:latin typeface="Cambria"/>
                <a:cs typeface="Cambria"/>
              </a:rPr>
              <a:t>контролю</a:t>
            </a:r>
            <a:r>
              <a:rPr dirty="0" sz="1150" spc="1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25">
                <a:solidFill>
                  <a:srgbClr val="3F3F3F"/>
                </a:solidFill>
                <a:latin typeface="Cambria"/>
                <a:cs typeface="Cambria"/>
              </a:rPr>
              <a:t>за</a:t>
            </a:r>
            <a:endParaRPr sz="1150">
              <a:latin typeface="Cambria"/>
              <a:cs typeface="Cambria"/>
            </a:endParaRPr>
          </a:p>
          <a:p>
            <a:pPr marL="470534">
              <a:lnSpc>
                <a:spcPts val="1395"/>
              </a:lnSpc>
            </a:pPr>
            <a:r>
              <a:rPr dirty="0" sz="1200" spc="-80">
                <a:solidFill>
                  <a:srgbClr val="363636"/>
                </a:solidFill>
                <a:latin typeface="Cambria"/>
                <a:cs typeface="Cambria"/>
              </a:rPr>
              <a:t>наркотиками</a:t>
            </a:r>
            <a:r>
              <a:rPr dirty="0" sz="1200" spc="90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D3D3D"/>
                </a:solidFill>
                <a:latin typeface="Cambria"/>
                <a:cs typeface="Cambria"/>
              </a:rPr>
              <a:t>від</a:t>
            </a:r>
            <a:r>
              <a:rPr dirty="0" sz="1200" spc="-3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01.06.2026</a:t>
            </a:r>
            <a:r>
              <a:rPr dirty="0" sz="1200" spc="-35" i="1">
                <a:solidFill>
                  <a:srgbClr val="444444"/>
                </a:solidFill>
                <a:latin typeface="Cambria"/>
                <a:cs typeface="Cambria"/>
              </a:rPr>
              <a:t>№</a:t>
            </a:r>
            <a:r>
              <a:rPr dirty="0" sz="1200" spc="325" i="1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B3B3B"/>
                </a:solidFill>
                <a:latin typeface="Cambria"/>
                <a:cs typeface="Cambria"/>
              </a:rPr>
              <a:t>275-001.2/002.0/17-</a:t>
            </a:r>
            <a:r>
              <a:rPr dirty="0" sz="1200" spc="-75">
                <a:solidFill>
                  <a:srgbClr val="3B3B3B"/>
                </a:solidFill>
                <a:latin typeface="Cambria"/>
                <a:cs typeface="Cambria"/>
              </a:rPr>
              <a:t>26</a:t>
            </a:r>
            <a:r>
              <a:rPr dirty="0" sz="1200" spc="-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3B3B3B"/>
                </a:solidFill>
                <a:latin typeface="Cambria"/>
                <a:cs typeface="Cambria"/>
              </a:rPr>
              <a:t>на</a:t>
            </a:r>
            <a:r>
              <a:rPr dirty="0" sz="1200" spc="6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340">
                <a:solidFill>
                  <a:srgbClr val="444444"/>
                </a:solidFill>
                <a:latin typeface="Cambria"/>
                <a:cs typeface="Cambria"/>
              </a:rPr>
              <a:t>1</a:t>
            </a:r>
            <a:r>
              <a:rPr dirty="0" sz="1200" spc="254">
                <a:solidFill>
                  <a:srgbClr val="444444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F3F3F"/>
                </a:solidFill>
                <a:latin typeface="Cambria"/>
                <a:cs typeface="Cambria"/>
              </a:rPr>
              <a:t>арк.;</a:t>
            </a:r>
            <a:endParaRPr sz="1200">
              <a:latin typeface="Cambria"/>
              <a:cs typeface="Cambria"/>
            </a:endParaRPr>
          </a:p>
          <a:p>
            <a:pPr marL="454659" indent="-217804">
              <a:lnSpc>
                <a:spcPts val="1415"/>
              </a:lnSpc>
              <a:buClr>
                <a:srgbClr val="464646"/>
              </a:buClr>
              <a:buAutoNum type="arabicPeriod" startAt="2"/>
              <a:tabLst>
                <a:tab pos="454659" algn="l"/>
              </a:tabLst>
            </a:pPr>
            <a:r>
              <a:rPr dirty="0" sz="1200" spc="-20">
                <a:solidFill>
                  <a:srgbClr val="3D3D3D"/>
                </a:solidFill>
                <a:latin typeface="Cambria"/>
                <a:cs typeface="Cambria"/>
              </a:rPr>
              <a:t>Копія</a:t>
            </a:r>
            <a:r>
              <a:rPr dirty="0" sz="1200" spc="-40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43434"/>
                </a:solidFill>
                <a:latin typeface="Cambria"/>
                <a:cs typeface="Cambria"/>
              </a:rPr>
              <a:t>розпорядження</a:t>
            </a:r>
            <a:r>
              <a:rPr dirty="0" sz="1200" spc="75">
                <a:solidFill>
                  <a:srgbClr val="343434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363636"/>
                </a:solidFill>
                <a:latin typeface="Cambria"/>
                <a:cs typeface="Cambria"/>
              </a:rPr>
              <a:t>Державної</a:t>
            </a:r>
            <a:r>
              <a:rPr dirty="0" sz="1200" spc="55">
                <a:solidFill>
                  <a:srgbClr val="363636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3B3B3B"/>
                </a:solidFill>
                <a:latin typeface="Cambria"/>
                <a:cs typeface="Cambria"/>
              </a:rPr>
              <a:t>служби</a:t>
            </a:r>
            <a:r>
              <a:rPr dirty="0" sz="1200" spc="7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A3A3A"/>
                </a:solidFill>
                <a:latin typeface="Cambria"/>
                <a:cs typeface="Cambria"/>
              </a:rPr>
              <a:t>України</a:t>
            </a:r>
            <a:r>
              <a:rPr dirty="0" sz="1200" spc="2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3D3D3D"/>
                </a:solidFill>
                <a:latin typeface="Cambria"/>
                <a:cs typeface="Cambria"/>
              </a:rPr>
              <a:t>з</a:t>
            </a:r>
            <a:r>
              <a:rPr dirty="0" sz="1200" spc="-6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3B3B3B"/>
                </a:solidFill>
                <a:latin typeface="Cambria"/>
                <a:cs typeface="Cambria"/>
              </a:rPr>
              <a:t>лікарських</a:t>
            </a:r>
            <a:r>
              <a:rPr dirty="0" sz="1200" spc="9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3D3D3D"/>
                </a:solidFill>
                <a:latin typeface="Cambria"/>
                <a:cs typeface="Cambria"/>
              </a:rPr>
              <a:t>засобів</a:t>
            </a:r>
            <a:r>
              <a:rPr dirty="0" sz="1200" spc="-1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494949"/>
                </a:solidFill>
                <a:latin typeface="Cambria"/>
                <a:cs typeface="Cambria"/>
              </a:rPr>
              <a:t>та</a:t>
            </a:r>
            <a:r>
              <a:rPr dirty="0" sz="1200" spc="10">
                <a:solidFill>
                  <a:srgbClr val="494949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3F3F3F"/>
                </a:solidFill>
                <a:latin typeface="Cambria"/>
                <a:cs typeface="Cambria"/>
              </a:rPr>
              <a:t>контролю</a:t>
            </a:r>
            <a:r>
              <a:rPr dirty="0" sz="1200" spc="10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24242"/>
                </a:solidFill>
                <a:latin typeface="Cambria"/>
                <a:cs typeface="Cambria"/>
              </a:rPr>
              <a:t>за</a:t>
            </a:r>
            <a:endParaRPr sz="1200">
              <a:latin typeface="Cambria"/>
              <a:cs typeface="Cambria"/>
            </a:endParaRPr>
          </a:p>
          <a:p>
            <a:pPr marL="464820">
              <a:lnSpc>
                <a:spcPts val="1350"/>
              </a:lnSpc>
            </a:pPr>
            <a:r>
              <a:rPr dirty="0" sz="1150" spc="-45">
                <a:solidFill>
                  <a:srgbClr val="3B3B3B"/>
                </a:solidFill>
                <a:latin typeface="Cambria"/>
                <a:cs typeface="Cambria"/>
              </a:rPr>
              <a:t>наркотиками</a:t>
            </a:r>
            <a:r>
              <a:rPr dirty="0" sz="1150" spc="5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424242"/>
                </a:solidFill>
                <a:latin typeface="Cambria"/>
                <a:cs typeface="Cambria"/>
              </a:rPr>
              <a:t>від </a:t>
            </a:r>
            <a:r>
              <a:rPr dirty="0" sz="1150" spc="-10">
                <a:solidFill>
                  <a:srgbClr val="383838"/>
                </a:solidFill>
                <a:latin typeface="Cambria"/>
                <a:cs typeface="Cambria"/>
              </a:rPr>
              <a:t>01.06.2026</a:t>
            </a:r>
            <a:r>
              <a:rPr dirty="0" sz="1150" spc="-10" i="1">
                <a:solidFill>
                  <a:srgbClr val="3F3F3F"/>
                </a:solidFill>
                <a:latin typeface="Cambria"/>
                <a:cs typeface="Cambria"/>
              </a:rPr>
              <a:t>№</a:t>
            </a:r>
            <a:r>
              <a:rPr dirty="0" sz="1150" spc="315" i="1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150" spc="-55">
                <a:solidFill>
                  <a:srgbClr val="3F3F3F"/>
                </a:solidFill>
                <a:latin typeface="Cambria"/>
                <a:cs typeface="Cambria"/>
              </a:rPr>
              <a:t>276-</a:t>
            </a:r>
            <a:r>
              <a:rPr dirty="0" sz="1150" spc="-50">
                <a:solidFill>
                  <a:srgbClr val="3F3F3F"/>
                </a:solidFill>
                <a:latin typeface="Cambria"/>
                <a:cs typeface="Cambria"/>
              </a:rPr>
              <a:t>001.2/002.0/17-26 </a:t>
            </a:r>
            <a:r>
              <a:rPr dirty="0" sz="1150">
                <a:solidFill>
                  <a:srgbClr val="484848"/>
                </a:solidFill>
                <a:latin typeface="Cambria"/>
                <a:cs typeface="Cambria"/>
              </a:rPr>
              <a:t>на</a:t>
            </a:r>
            <a:r>
              <a:rPr dirty="0" sz="1150" spc="95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150" spc="-285">
                <a:solidFill>
                  <a:srgbClr val="4B4B4B"/>
                </a:solidFill>
                <a:latin typeface="Cambria"/>
                <a:cs typeface="Cambria"/>
              </a:rPr>
              <a:t>1</a:t>
            </a:r>
            <a:r>
              <a:rPr dirty="0" sz="1150" spc="220">
                <a:solidFill>
                  <a:srgbClr val="4B4B4B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solidFill>
                  <a:srgbClr val="444444"/>
                </a:solidFill>
                <a:latin typeface="Cambria"/>
                <a:cs typeface="Cambria"/>
              </a:rPr>
              <a:t>арк.;</a:t>
            </a:r>
            <a:endParaRPr sz="1150">
              <a:latin typeface="Cambria"/>
              <a:cs typeface="Cambria"/>
            </a:endParaRPr>
          </a:p>
          <a:p>
            <a:pPr marL="461009" marR="99060" indent="-225425">
              <a:lnSpc>
                <a:spcPts val="1370"/>
              </a:lnSpc>
              <a:spcBef>
                <a:spcPts val="85"/>
              </a:spcBef>
              <a:buClr>
                <a:srgbClr val="444444"/>
              </a:buClr>
              <a:buAutoNum type="arabicPeriod" startAt="3"/>
              <a:tabLst>
                <a:tab pos="467359" algn="l"/>
              </a:tabLst>
            </a:pPr>
            <a:r>
              <a:rPr dirty="0" sz="1200" spc="-30">
                <a:solidFill>
                  <a:srgbClr val="3D3D3D"/>
                </a:solidFill>
                <a:latin typeface="Cambria"/>
                <a:cs typeface="Cambria"/>
              </a:rPr>
              <a:t>Копія</a:t>
            </a:r>
            <a:r>
              <a:rPr dirty="0" sz="1200" spc="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75">
                <a:solidFill>
                  <a:srgbClr val="3B3B3B"/>
                </a:solidFill>
                <a:latin typeface="Cambria"/>
                <a:cs typeface="Cambria"/>
              </a:rPr>
              <a:t>розпорядження</a:t>
            </a:r>
            <a:r>
              <a:rPr dirty="0" sz="1200" spc="110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3B3B3B"/>
                </a:solidFill>
                <a:latin typeface="Cambria"/>
                <a:cs typeface="Cambria"/>
              </a:rPr>
              <a:t>Державної</a:t>
            </a:r>
            <a:r>
              <a:rPr dirty="0" sz="1200" spc="35">
                <a:solidFill>
                  <a:srgbClr val="3B3B3B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3F3F3F"/>
                </a:solidFill>
                <a:latin typeface="Cambria"/>
                <a:cs typeface="Cambria"/>
              </a:rPr>
              <a:t>служби</a:t>
            </a:r>
            <a:r>
              <a:rPr dirty="0" sz="1200" spc="55">
                <a:solidFill>
                  <a:srgbClr val="3F3F3F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3D3D3D"/>
                </a:solidFill>
                <a:latin typeface="Cambria"/>
                <a:cs typeface="Cambria"/>
              </a:rPr>
              <a:t>України</a:t>
            </a:r>
            <a:r>
              <a:rPr dirty="0" sz="1200" spc="4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>
                <a:solidFill>
                  <a:srgbClr val="464646"/>
                </a:solidFill>
                <a:latin typeface="Cambria"/>
                <a:cs typeface="Cambria"/>
              </a:rPr>
              <a:t>з</a:t>
            </a:r>
            <a:r>
              <a:rPr dirty="0" sz="1200" spc="-65">
                <a:solidFill>
                  <a:srgbClr val="464646"/>
                </a:solidFill>
                <a:latin typeface="Cambria"/>
                <a:cs typeface="Cambria"/>
              </a:rPr>
              <a:t> </a:t>
            </a:r>
            <a:r>
              <a:rPr dirty="0" sz="1200" spc="-50">
                <a:solidFill>
                  <a:srgbClr val="383838"/>
                </a:solidFill>
                <a:latin typeface="Cambria"/>
                <a:cs typeface="Cambria"/>
              </a:rPr>
              <a:t>лікарських</a:t>
            </a:r>
            <a:r>
              <a:rPr dirty="0" sz="1200" spc="50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3A3A3A"/>
                </a:solidFill>
                <a:latin typeface="Cambria"/>
                <a:cs typeface="Cambria"/>
              </a:rPr>
              <a:t>засобів</a:t>
            </a:r>
            <a:r>
              <a:rPr dirty="0" sz="1200" spc="-5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200" spc="-35">
                <a:solidFill>
                  <a:srgbClr val="424242"/>
                </a:solidFill>
                <a:latin typeface="Cambria"/>
                <a:cs typeface="Cambria"/>
              </a:rPr>
              <a:t>та</a:t>
            </a:r>
            <a:r>
              <a:rPr dirty="0" sz="1200" spc="-5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414141"/>
                </a:solidFill>
                <a:latin typeface="Cambria"/>
                <a:cs typeface="Cambria"/>
              </a:rPr>
              <a:t>контролю</a:t>
            </a:r>
            <a:r>
              <a:rPr dirty="0" sz="1200" spc="30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25">
                <a:solidFill>
                  <a:srgbClr val="444444"/>
                </a:solidFill>
                <a:latin typeface="Cambria"/>
                <a:cs typeface="Cambria"/>
              </a:rPr>
              <a:t>за </a:t>
            </a:r>
            <a:r>
              <a:rPr dirty="0" sz="1200" spc="-25">
                <a:solidFill>
                  <a:srgbClr val="444444"/>
                </a:solidFill>
                <a:latin typeface="Cambria"/>
                <a:cs typeface="Cambria"/>
              </a:rPr>
              <a:t>	</a:t>
            </a:r>
            <a:r>
              <a:rPr dirty="0" sz="1200" spc="-75">
                <a:solidFill>
                  <a:srgbClr val="3A3A3A"/>
                </a:solidFill>
                <a:latin typeface="Cambria"/>
                <a:cs typeface="Cambria"/>
              </a:rPr>
              <a:t>наркотиками</a:t>
            </a:r>
            <a:r>
              <a:rPr dirty="0" sz="1200" spc="110">
                <a:solidFill>
                  <a:srgbClr val="3A3A3A"/>
                </a:solidFill>
                <a:latin typeface="Cambria"/>
                <a:cs typeface="Cambria"/>
              </a:rPr>
              <a:t> </a:t>
            </a:r>
            <a:r>
              <a:rPr dirty="0" sz="1200" spc="-40">
                <a:solidFill>
                  <a:srgbClr val="484848"/>
                </a:solidFill>
                <a:latin typeface="Cambria"/>
                <a:cs typeface="Cambria"/>
              </a:rPr>
              <a:t>від</a:t>
            </a:r>
            <a:r>
              <a:rPr dirty="0" sz="1200">
                <a:solidFill>
                  <a:srgbClr val="484848"/>
                </a:solidFill>
                <a:latin typeface="Cambria"/>
                <a:cs typeface="Cambria"/>
              </a:rPr>
              <a:t> </a:t>
            </a:r>
            <a:r>
              <a:rPr dirty="0" sz="1200" spc="-45">
                <a:solidFill>
                  <a:srgbClr val="383838"/>
                </a:solidFill>
                <a:latin typeface="Cambria"/>
                <a:cs typeface="Cambria"/>
              </a:rPr>
              <a:t>01.06.2026</a:t>
            </a:r>
            <a:r>
              <a:rPr dirty="0" sz="1200" spc="6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155">
                <a:solidFill>
                  <a:srgbClr val="414141"/>
                </a:solidFill>
                <a:latin typeface="Cambria"/>
                <a:cs typeface="Cambria"/>
              </a:rPr>
              <a:t>N•.</a:t>
            </a:r>
            <a:r>
              <a:rPr dirty="0" sz="1200" spc="-15">
                <a:solidFill>
                  <a:srgbClr val="414141"/>
                </a:solidFill>
                <a:latin typeface="Cambria"/>
                <a:cs typeface="Cambria"/>
              </a:rPr>
              <a:t> </a:t>
            </a:r>
            <a:r>
              <a:rPr dirty="0" sz="1200" spc="-70">
                <a:solidFill>
                  <a:srgbClr val="383838"/>
                </a:solidFill>
                <a:latin typeface="Cambria"/>
                <a:cs typeface="Cambria"/>
              </a:rPr>
              <a:t>277-001.2/002.0/17-</a:t>
            </a:r>
            <a:r>
              <a:rPr dirty="0" sz="1200" spc="-75">
                <a:solidFill>
                  <a:srgbClr val="383838"/>
                </a:solidFill>
                <a:latin typeface="Cambria"/>
                <a:cs typeface="Cambria"/>
              </a:rPr>
              <a:t>26</a:t>
            </a:r>
            <a:r>
              <a:rPr dirty="0" sz="1200" spc="-2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1200" spc="-10">
                <a:solidFill>
                  <a:srgbClr val="3D3D3D"/>
                </a:solidFill>
                <a:latin typeface="Cambria"/>
                <a:cs typeface="Cambria"/>
              </a:rPr>
              <a:t>на</a:t>
            </a:r>
            <a:r>
              <a:rPr dirty="0" sz="1200" spc="105">
                <a:solidFill>
                  <a:srgbClr val="3D3D3D"/>
                </a:solidFill>
                <a:latin typeface="Cambria"/>
                <a:cs typeface="Cambria"/>
              </a:rPr>
              <a:t> </a:t>
            </a:r>
            <a:r>
              <a:rPr dirty="0" sz="1200" spc="-265">
                <a:solidFill>
                  <a:srgbClr val="424242"/>
                </a:solidFill>
                <a:latin typeface="Cambria"/>
                <a:cs typeface="Cambria"/>
              </a:rPr>
              <a:t>1</a:t>
            </a:r>
            <a:r>
              <a:rPr dirty="0" sz="1200" spc="180">
                <a:solidFill>
                  <a:srgbClr val="424242"/>
                </a:solidFill>
                <a:latin typeface="Cambria"/>
                <a:cs typeface="Cambria"/>
              </a:rPr>
              <a:t> </a:t>
            </a:r>
            <a:r>
              <a:rPr dirty="0" sz="1200" spc="-20">
                <a:solidFill>
                  <a:srgbClr val="3B3B3B"/>
                </a:solidFill>
                <a:latin typeface="Cambria"/>
                <a:cs typeface="Cambria"/>
              </a:rPr>
              <a:t>арк.</a:t>
            </a:r>
            <a:endParaRPr sz="12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29321" y="2317815"/>
            <a:ext cx="2738755" cy="584835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 marR="5080" indent="-635">
              <a:lnSpc>
                <a:spcPts val="1390"/>
              </a:lnSpc>
              <a:spcBef>
                <a:spcPts val="335"/>
              </a:spcBef>
            </a:pPr>
            <a:r>
              <a:rPr dirty="0" sz="1350" spc="-10">
                <a:solidFill>
                  <a:srgbClr val="333333"/>
                </a:solidFill>
                <a:latin typeface="Times New Roman"/>
                <a:cs typeface="Times New Roman"/>
              </a:rPr>
              <a:t>Еерівнякам</a:t>
            </a:r>
            <a:r>
              <a:rPr dirty="0" sz="1350" spc="6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B3B3B"/>
                </a:solidFill>
                <a:latin typeface="Times New Roman"/>
                <a:cs typeface="Times New Roman"/>
              </a:rPr>
              <a:t>та</a:t>
            </a:r>
            <a:r>
              <a:rPr dirty="0" sz="1350" spc="-4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50" spc="-20">
                <a:solidFill>
                  <a:srgbClr val="3B3B3B"/>
                </a:solidFill>
                <a:latin typeface="Times New Roman"/>
                <a:cs typeface="Times New Roman"/>
              </a:rPr>
              <a:t>Увоввоважеввм</a:t>
            </a:r>
            <a:r>
              <a:rPr dirty="0" sz="1350" spc="6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50" spc="-65">
                <a:solidFill>
                  <a:srgbClr val="3B3B3B"/>
                </a:solidFill>
                <a:latin typeface="Times New Roman"/>
                <a:cs typeface="Times New Roman"/>
              </a:rPr>
              <a:t>особам </a:t>
            </a:r>
            <a:r>
              <a:rPr dirty="0" sz="1350" spc="-45">
                <a:solidFill>
                  <a:srgbClr val="3F3F3F"/>
                </a:solidFill>
                <a:latin typeface="Times New Roman"/>
                <a:cs typeface="Times New Roman"/>
              </a:rPr>
              <a:t>яптечних</a:t>
            </a:r>
            <a:r>
              <a:rPr dirty="0" sz="135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3D3D3D"/>
                </a:solidFill>
                <a:latin typeface="Times New Roman"/>
                <a:cs typeface="Times New Roman"/>
              </a:rPr>
              <a:t>та</a:t>
            </a:r>
            <a:r>
              <a:rPr dirty="0" sz="1350" spc="-3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350" spc="-50">
                <a:solidFill>
                  <a:srgbClr val="3B3B3B"/>
                </a:solidFill>
                <a:latin typeface="Times New Roman"/>
                <a:cs typeface="Times New Roman"/>
              </a:rPr>
              <a:t>медичпнх</a:t>
            </a:r>
            <a:r>
              <a:rPr dirty="0" sz="1350" spc="30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383838"/>
                </a:solidFill>
                <a:latin typeface="Times New Roman"/>
                <a:cs typeface="Times New Roman"/>
              </a:rPr>
              <a:t>зашіадів </a:t>
            </a:r>
            <a:r>
              <a:rPr dirty="0" sz="1350" spc="-30">
                <a:solidFill>
                  <a:srgbClr val="3D3D3D"/>
                </a:solidFill>
                <a:latin typeface="Times New Roman"/>
                <a:cs typeface="Times New Roman"/>
              </a:rPr>
              <a:t>Кіровоградської</a:t>
            </a:r>
            <a:r>
              <a:rPr dirty="0" sz="1350" spc="-5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350" spc="-10">
                <a:solidFill>
                  <a:srgbClr val="3A3A3A"/>
                </a:solidFill>
                <a:latin typeface="Times New Roman"/>
                <a:cs typeface="Times New Roman"/>
              </a:rPr>
              <a:t>області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023497" y="9345421"/>
            <a:ext cx="137477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>
                <a:solidFill>
                  <a:srgbClr val="3D3D3D"/>
                </a:solidFill>
                <a:latin typeface="Times New Roman"/>
                <a:cs typeface="Times New Roman"/>
              </a:rPr>
              <a:t>Начальник</a:t>
            </a:r>
            <a:r>
              <a:rPr dirty="0" sz="1300" spc="31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300" spc="-25">
                <a:solidFill>
                  <a:srgbClr val="3A3A3A"/>
                </a:solidFill>
                <a:latin typeface="Times New Roman"/>
                <a:cs typeface="Times New Roman"/>
              </a:rPr>
              <a:t>служби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21730" y="9996046"/>
            <a:ext cx="160909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solidFill>
                  <a:srgbClr val="494949"/>
                </a:solidFill>
                <a:latin typeface="Times New Roman"/>
                <a:cs typeface="Times New Roman"/>
              </a:rPr>
              <a:t>Свгейчук</a:t>
            </a:r>
            <a:r>
              <a:rPr dirty="0" sz="1000" spc="105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solidFill>
                  <a:srgbClr val="3D3D3D"/>
                </a:solidFill>
                <a:latin typeface="Times New Roman"/>
                <a:cs typeface="Times New Roman"/>
              </a:rPr>
              <a:t>Валентина</a:t>
            </a:r>
            <a:r>
              <a:rPr dirty="0" sz="1000" spc="50">
                <a:solidFill>
                  <a:srgbClr val="3D3D3D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494949"/>
                </a:solidFill>
                <a:latin typeface="Times New Roman"/>
                <a:cs typeface="Times New Roman"/>
              </a:rPr>
              <a:t>32</a:t>
            </a:r>
            <a:r>
              <a:rPr dirty="0" sz="1000" spc="4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1000" spc="-20">
                <a:solidFill>
                  <a:srgbClr val="3B3B3B"/>
                </a:solidFill>
                <a:latin typeface="Times New Roman"/>
                <a:cs typeface="Times New Roman"/>
              </a:rPr>
              <a:t>14</a:t>
            </a:r>
            <a:r>
              <a:rPr dirty="0" sz="1000" spc="-15">
                <a:solidFill>
                  <a:srgbClr val="3B3B3B"/>
                </a:solidFill>
                <a:latin typeface="Times New Roman"/>
                <a:cs typeface="Times New Roman"/>
              </a:rPr>
              <a:t> </a:t>
            </a:r>
            <a:r>
              <a:rPr dirty="0" sz="1000" spc="-25">
                <a:solidFill>
                  <a:srgbClr val="3D3D3D"/>
                </a:solidFill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00930" y="9354818"/>
            <a:ext cx="13970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solidFill>
                  <a:srgbClr val="3F3F3F"/>
                </a:solidFill>
                <a:latin typeface="Times New Roman"/>
                <a:cs typeface="Times New Roman"/>
              </a:rPr>
              <a:t>Лілія</a:t>
            </a:r>
            <a:r>
              <a:rPr dirty="0" sz="1250" spc="10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1250" spc="-10">
                <a:solidFill>
                  <a:srgbClr val="3B3B3B"/>
                </a:solidFill>
                <a:latin typeface="Times New Roman"/>
                <a:cs typeface="Times New Roman"/>
              </a:rPr>
              <a:t>ПАПФІЛОВА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42756" y="9860181"/>
            <a:ext cx="2623185" cy="54800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 indent="257810">
              <a:lnSpc>
                <a:spcPts val="790"/>
              </a:lnSpc>
              <a:spcBef>
                <a:spcPts val="215"/>
              </a:spcBef>
              <a:tabLst>
                <a:tab pos="277495" algn="l"/>
              </a:tabLst>
            </a:pPr>
            <a:r>
              <a:rPr dirty="0" sz="750" spc="-25">
                <a:solidFill>
                  <a:srgbClr val="444444"/>
                </a:solidFill>
                <a:latin typeface="Times New Roman"/>
                <a:cs typeface="Times New Roman"/>
              </a:rPr>
              <a:t>Дејэжнвтlв</a:t>
            </a:r>
            <a:r>
              <a:rPr dirty="0" sz="750" spc="65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solidFill>
                  <a:srgbClr val="424242"/>
                </a:solidFill>
                <a:latin typeface="Times New Roman"/>
                <a:cs typeface="Times New Roman"/>
              </a:rPr>
              <a:t>c.1yжfia</a:t>
            </a:r>
            <a:r>
              <a:rPr dirty="0" sz="750" spc="12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750" spc="-160">
                <a:solidFill>
                  <a:srgbClr val="464646"/>
                </a:solidFill>
                <a:latin typeface="Times New Roman"/>
                <a:cs typeface="Times New Roman"/>
              </a:rPr>
              <a:t>”‹</a:t>
            </a:r>
            <a:r>
              <a:rPr dirty="0" sz="750" spc="25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64646"/>
                </a:solidFill>
                <a:latin typeface="Times New Roman"/>
                <a:cs typeface="Times New Roman"/>
              </a:rPr>
              <a:t>лікарських</a:t>
            </a:r>
            <a:r>
              <a:rPr dirty="0" sz="750" spc="13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44444"/>
                </a:solidFill>
                <a:latin typeface="Times New Roman"/>
                <a:cs typeface="Times New Roman"/>
              </a:rPr>
              <a:t>засп0іе</a:t>
            </a:r>
            <a:r>
              <a:rPr dirty="0" sz="750" spc="6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B4B4B"/>
                </a:solidFill>
                <a:latin typeface="Times New Roman"/>
                <a:cs typeface="Times New Roman"/>
              </a:rPr>
              <a:t>та</a:t>
            </a:r>
            <a:r>
              <a:rPr dirty="0" sz="750" spc="70">
                <a:solidFill>
                  <a:srgbClr val="4B4B4B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D4D4D"/>
                </a:solidFill>
                <a:latin typeface="Times New Roman"/>
                <a:cs typeface="Times New Roman"/>
              </a:rPr>
              <a:t>коlгqтэліп</a:t>
            </a:r>
            <a:r>
              <a:rPr dirty="0" sz="750" spc="85">
                <a:solidFill>
                  <a:srgbClr val="4D4D4D"/>
                </a:solidFill>
                <a:latin typeface="Times New Roman"/>
                <a:cs typeface="Times New Roman"/>
              </a:rPr>
              <a:t> </a:t>
            </a:r>
            <a:r>
              <a:rPr dirty="0" sz="750" spc="-25">
                <a:solidFill>
                  <a:srgbClr val="565656"/>
                </a:solidFill>
                <a:latin typeface="Times New Roman"/>
                <a:cs typeface="Times New Roman"/>
              </a:rPr>
              <a:t>зit</a:t>
            </a:r>
            <a:r>
              <a:rPr dirty="0" sz="750" spc="500">
                <a:solidFill>
                  <a:srgbClr val="565656"/>
                </a:solidFill>
                <a:latin typeface="Times New Roman"/>
                <a:cs typeface="Times New Roman"/>
              </a:rPr>
              <a:t> </a:t>
            </a:r>
            <a:r>
              <a:rPr dirty="0" sz="750" spc="-50">
                <a:solidFill>
                  <a:srgbClr val="5D5D5D"/>
                </a:solidFill>
                <a:latin typeface="Times New Roman"/>
                <a:cs typeface="Times New Roman"/>
              </a:rPr>
              <a:t>“</a:t>
            </a:r>
            <a:r>
              <a:rPr dirty="0" sz="750">
                <a:solidFill>
                  <a:srgbClr val="5D5D5D"/>
                </a:solidFill>
                <a:latin typeface="Times New Roman"/>
                <a:cs typeface="Times New Roman"/>
              </a:rPr>
              <a:t>	</a:t>
            </a:r>
            <a:r>
              <a:rPr dirty="0" sz="750">
                <a:solidFill>
                  <a:srgbClr val="444444"/>
                </a:solidFill>
                <a:latin typeface="Times New Roman"/>
                <a:cs typeface="Times New Roman"/>
              </a:rPr>
              <a:t>іlиркотtlкзмн</a:t>
            </a:r>
            <a:r>
              <a:rPr dirty="0" sz="750" spc="90">
                <a:solidFill>
                  <a:srgbClr val="444444"/>
                </a:solidFill>
                <a:latin typeface="Times New Roman"/>
                <a:cs typeface="Times New Roman"/>
              </a:rPr>
              <a:t> </a:t>
            </a:r>
            <a:r>
              <a:rPr dirty="0" sz="750">
                <a:solidFill>
                  <a:srgbClr val="494949"/>
                </a:solidFill>
                <a:latin typeface="Times New Roman"/>
                <a:cs typeface="Times New Roman"/>
              </a:rPr>
              <a:t>у</a:t>
            </a:r>
            <a:r>
              <a:rPr dirty="0" sz="750" spc="20">
                <a:solidFill>
                  <a:srgbClr val="494949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424242"/>
                </a:solidFill>
                <a:latin typeface="Times New Roman"/>
                <a:cs typeface="Times New Roman"/>
              </a:rPr>
              <a:t>Хіјэовогјзалсl.кіїі</a:t>
            </a:r>
            <a:r>
              <a:rPr dirty="0" sz="750" spc="-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750" spc="-10">
                <a:solidFill>
                  <a:srgbClr val="464646"/>
                </a:solidFill>
                <a:latin typeface="Times New Roman"/>
                <a:cs typeface="Times New Roman"/>
              </a:rPr>
              <a:t>області</a:t>
            </a:r>
            <a:endParaRPr sz="750">
              <a:latin typeface="Times New Roman"/>
              <a:cs typeface="Times New Roman"/>
            </a:endParaRPr>
          </a:p>
          <a:p>
            <a:pPr marL="269240">
              <a:lnSpc>
                <a:spcPts val="735"/>
              </a:lnSpc>
            </a:pPr>
            <a:r>
              <a:rPr dirty="0" sz="800" spc="-40">
                <a:solidFill>
                  <a:srgbClr val="424242"/>
                </a:solidFill>
                <a:latin typeface="Times New Roman"/>
                <a:cs typeface="Times New Roman"/>
              </a:rPr>
              <a:t>J'fs26b-</a:t>
            </a:r>
            <a:r>
              <a:rPr dirty="0" sz="800" spc="-35">
                <a:solidFill>
                  <a:srgbClr val="424242"/>
                </a:solidFill>
                <a:latin typeface="Times New Roman"/>
                <a:cs typeface="Times New Roman"/>
              </a:rPr>
              <a:t>01.1</a:t>
            </a:r>
            <a:r>
              <a:rPr dirty="0" sz="800" spc="-70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Times New Roman"/>
                <a:cs typeface="Times New Roman"/>
              </a:rPr>
              <a:t>*02.0/05.12-</a:t>
            </a:r>
            <a:r>
              <a:rPr dirty="0" sz="800">
                <a:solidFill>
                  <a:srgbClr val="424242"/>
                </a:solidFill>
                <a:latin typeface="Times New Roman"/>
                <a:cs typeface="Times New Roman"/>
              </a:rPr>
              <a:t>26</a:t>
            </a:r>
            <a:r>
              <a:rPr dirty="0" sz="800" spc="45">
                <a:solidFill>
                  <a:srgbClr val="424242"/>
                </a:solidFill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3F3F3F"/>
                </a:solidFill>
                <a:latin typeface="Times New Roman"/>
                <a:cs typeface="Times New Roman"/>
              </a:rPr>
              <a:t>від</a:t>
            </a:r>
            <a:r>
              <a:rPr dirty="0" sz="800" spc="40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Times New Roman"/>
                <a:cs typeface="Times New Roman"/>
              </a:rPr>
              <a:t>04.06.2tl26</a:t>
            </a:r>
            <a:endParaRPr sz="800">
              <a:latin typeface="Times New Roman"/>
              <a:cs typeface="Times New Roman"/>
            </a:endParaRPr>
          </a:p>
          <a:p>
            <a:pPr marL="198120">
              <a:lnSpc>
                <a:spcPts val="765"/>
              </a:lnSpc>
            </a:pPr>
            <a:r>
              <a:rPr dirty="0" sz="800" spc="-10">
                <a:solidFill>
                  <a:srgbClr val="383838"/>
                </a:solidFill>
                <a:latin typeface="Courier New"/>
                <a:cs typeface="Courier New"/>
              </a:rPr>
              <a:t>яКNl:lЫнфШоа/ГЬtА(б2(Е6UV:12</a:t>
            </a:r>
            <a:endParaRPr sz="800">
              <a:latin typeface="Courier New"/>
              <a:cs typeface="Courier New"/>
            </a:endParaRPr>
          </a:p>
          <a:p>
            <a:pPr marL="219710">
              <a:lnSpc>
                <a:spcPts val="910"/>
              </a:lnSpc>
            </a:pPr>
            <a:r>
              <a:rPr dirty="0" sz="850">
                <a:solidFill>
                  <a:srgbClr val="5E5E5E"/>
                </a:solidFill>
                <a:latin typeface="Times New Roman"/>
                <a:cs typeface="Times New Roman"/>
              </a:rPr>
              <a:t>,</a:t>
            </a:r>
            <a:r>
              <a:rPr dirty="0" sz="850" spc="75">
                <a:solidFill>
                  <a:srgbClr val="5E5E5E"/>
                </a:solidFill>
                <a:latin typeface="Times New Roman"/>
                <a:cs typeface="Times New Roman"/>
              </a:rPr>
              <a:t> </a:t>
            </a:r>
            <a:r>
              <a:rPr dirty="0" sz="850" spc="-45">
                <a:solidFill>
                  <a:srgbClr val="3F3F3F"/>
                </a:solidFill>
                <a:latin typeface="Times New Roman"/>
                <a:cs typeface="Times New Roman"/>
              </a:rPr>
              <a:t>04AF2</a:t>
            </a:r>
            <a:r>
              <a:rPr dirty="0" sz="850" spc="15">
                <a:solidFill>
                  <a:srgbClr val="3F3F3F"/>
                </a:solidFill>
                <a:latin typeface="Times New Roman"/>
                <a:cs typeface="Times New Roman"/>
              </a:rPr>
              <a:t> </a:t>
            </a:r>
            <a:r>
              <a:rPr dirty="0" sz="850" spc="-45">
                <a:solidFill>
                  <a:srgbClr val="383838"/>
                </a:solidFill>
                <a:latin typeface="Times New Roman"/>
                <a:cs typeface="Times New Roman"/>
              </a:rPr>
              <a:t>l28Зб405П9004Ю0ЮfіВ94F</a:t>
            </a:r>
            <a:r>
              <a:rPr dirty="0" sz="850" spc="-45">
                <a:solidFill>
                  <a:srgbClr val="525252"/>
                </a:solidFill>
                <a:latin typeface="Times New Roman"/>
                <a:cs typeface="Times New Roman"/>
              </a:rPr>
              <a:t>I</a:t>
            </a:r>
            <a:r>
              <a:rPr dirty="0" sz="850" spc="-55">
                <a:solidFill>
                  <a:srgbClr val="525252"/>
                </a:solidFill>
                <a:latin typeface="Times New Roman"/>
                <a:cs typeface="Times New Roman"/>
              </a:rPr>
              <a:t> </a:t>
            </a:r>
            <a:r>
              <a:rPr dirty="0" sz="850" spc="-10">
                <a:solidFill>
                  <a:srgbClr val="424242"/>
                </a:solidFill>
                <a:latin typeface="Times New Roman"/>
                <a:cs typeface="Times New Roman"/>
              </a:rPr>
              <a:t>F00ЗО9СF0Ю</a:t>
            </a:r>
            <a:endParaRPr sz="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57989" y="192023"/>
            <a:ext cx="460155" cy="627887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176290" y="2570987"/>
            <a:ext cx="1158240" cy="0"/>
          </a:xfrm>
          <a:custGeom>
            <a:avLst/>
            <a:gdLst/>
            <a:ahLst/>
            <a:cxnLst/>
            <a:rect l="l" t="t" r="r" b="b"/>
            <a:pathLst>
              <a:path w="1158239" h="0">
                <a:moveTo>
                  <a:pt x="0" y="0"/>
                </a:moveTo>
                <a:lnTo>
                  <a:pt x="1158006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544566" y="2564891"/>
            <a:ext cx="1076325" cy="0"/>
          </a:xfrm>
          <a:custGeom>
            <a:avLst/>
            <a:gdLst/>
            <a:ahLst/>
            <a:cxnLst/>
            <a:rect l="l" t="t" r="r" b="b"/>
            <a:pathLst>
              <a:path w="1076325" h="0">
                <a:moveTo>
                  <a:pt x="0" y="0"/>
                </a:moveTo>
                <a:lnTo>
                  <a:pt x="1075726" y="0"/>
                </a:lnTo>
              </a:path>
            </a:pathLst>
          </a:custGeom>
          <a:ln w="9144">
            <a:solidFill>
              <a:srgbClr val="23232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69509" y="10137647"/>
            <a:ext cx="1651683" cy="240791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43529" y="9720071"/>
            <a:ext cx="993447" cy="22555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53144" y="10201655"/>
            <a:ext cx="63995" cy="10972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52581" y="2441447"/>
            <a:ext cx="143227" cy="11887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33946" y="2438400"/>
            <a:ext cx="408349" cy="146303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1200068" y="806196"/>
            <a:ext cx="5847715" cy="1802764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ctr" marR="73660">
              <a:lnSpc>
                <a:spcPct val="100000"/>
              </a:lnSpc>
              <a:spcBef>
                <a:spcPts val="315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86360">
              <a:lnSpc>
                <a:spcPct val="10000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2545">
              <a:lnSpc>
                <a:spcPct val="100000"/>
              </a:lnSpc>
              <a:spcBef>
                <a:spcPts val="120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49530">
              <a:lnSpc>
                <a:spcPct val="10910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0C0C0C"/>
                  </a:solidFill>
                </a:uFill>
                <a:latin typeface="Times New Roman"/>
                <a:cs typeface="Times New Roman"/>
              </a:rPr>
              <a:t>dlsJdls.поу.na</a:t>
            </a:r>
            <a:r>
              <a:rPr dirty="0" sz="1100" spc="-10">
                <a:latin typeface="Times New Roman"/>
                <a:cs typeface="Times New Roman"/>
              </a:rPr>
              <a:t>. </a:t>
            </a:r>
            <a:r>
              <a:rPr dirty="0" u="sng" sz="1100" spc="-10">
                <a:uFill>
                  <a:solidFill>
                    <a:srgbClr val="2F2F2F"/>
                  </a:solidFill>
                </a:uFill>
                <a:latin typeface="Times New Roman"/>
                <a:cs typeface="Times New Roman"/>
              </a:rPr>
              <a:t>littps://www.dls.цov.ua,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СДРНОУ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40517S15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665"/>
              </a:spcBef>
            </a:pPr>
            <a:endParaRPr sz="1100">
              <a:latin typeface="Times New Roman"/>
              <a:cs typeface="Times New Roman"/>
            </a:endParaRPr>
          </a:p>
          <a:p>
            <a:pPr marL="3702685">
              <a:lnSpc>
                <a:spcPct val="100000"/>
              </a:lnSpc>
              <a:tabLst>
                <a:tab pos="4631055" algn="l"/>
                <a:tab pos="5834380" algn="l"/>
              </a:tabLst>
            </a:pP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24138" y="2820924"/>
            <a:ext cx="1409065" cy="9582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 marR="5080" indent="2540">
              <a:lnSpc>
                <a:spcPct val="109000"/>
              </a:lnSpc>
              <a:spcBef>
                <a:spcPts val="114"/>
              </a:spcBef>
              <a:tabLst>
                <a:tab pos="119316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 господарювання, </a:t>
            </a:r>
            <a:r>
              <a:rPr dirty="0" sz="1400" spc="-10">
                <a:latin typeface="Times New Roman"/>
                <a:cs typeface="Times New Roman"/>
              </a:rPr>
              <a:t>займаються </a:t>
            </a: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 b="1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851173" y="2820924"/>
            <a:ext cx="1191895" cy="9582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265"/>
              </a:spcBef>
            </a:pPr>
            <a:r>
              <a:rPr dirty="0" sz="1400" spc="-10" b="1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algn="r" marL="12700" marR="5080" indent="928369">
              <a:lnSpc>
                <a:spcPct val="108600"/>
              </a:lnSpc>
              <a:spcBef>
                <a:spcPts val="25"/>
              </a:spcBef>
            </a:pPr>
            <a:r>
              <a:rPr dirty="0" sz="1400" spc="-50" b="1">
                <a:latin typeface="Times New Roman"/>
                <a:cs typeface="Times New Roman"/>
              </a:rPr>
              <a:t>які </a:t>
            </a:r>
            <a:r>
              <a:rPr dirty="0" sz="1400" spc="-10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5372" y="3771900"/>
            <a:ext cx="6033770" cy="5396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359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0"/>
              </a:spcBef>
            </a:pPr>
            <a:endParaRPr sz="1400">
              <a:latin typeface="Times New Roman"/>
              <a:cs typeface="Times New Roman"/>
            </a:endParaRPr>
          </a:p>
          <a:p>
            <a:pPr marL="3329940" marR="95250" indent="2540">
              <a:lnSpc>
                <a:spcPct val="110000"/>
              </a:lnSpc>
              <a:tabLst>
                <a:tab pos="467423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R="22860">
              <a:lnSpc>
                <a:spcPct val="100000"/>
              </a:lnSpc>
              <a:spcBef>
                <a:spcPts val="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875" marR="24765" indent="-3810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засобlв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5080">
              <a:lnSpc>
                <a:spcPct val="1097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N'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3.1.1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затверджег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вlд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N'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накюом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 за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5">
                <a:latin typeface="Times New Roman"/>
                <a:cs typeface="Times New Roman"/>
              </a:rPr>
              <a:t>N‹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Правил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Мlністерства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здоров’я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4081" y="9392411"/>
            <a:ext cx="45434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9090" algn="l"/>
                <a:tab pos="1549400" algn="l"/>
                <a:tab pos="1899920" algn="l"/>
                <a:tab pos="2686050" algn="l"/>
                <a:tab pos="3868420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31728" y="9142476"/>
            <a:ext cx="6006465" cy="488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  <a:tabLst>
                <a:tab pos="700405" algn="l"/>
                <a:tab pos="2066289" algn="l"/>
                <a:tab pos="2311400" algn="l"/>
                <a:tab pos="3435350" algn="l"/>
                <a:tab pos="4177029" algn="l"/>
                <a:tab pos="4958715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Украі'ни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marL="5563870">
              <a:lnSpc>
                <a:spcPct val="100000"/>
              </a:lnSpc>
              <a:spcBef>
                <a:spcPts val="145"/>
              </a:spcBef>
            </a:pPr>
            <a:r>
              <a:rPr dirty="0" sz="1400" spc="-50">
                <a:latin typeface="Times New Roman"/>
                <a:cs typeface="Times New Roman"/>
              </a:rPr>
              <a:t>@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62187" y="9510014"/>
            <a:ext cx="8128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50">
                <a:latin typeface="Times New Roman"/>
                <a:cs typeface="Times New Roman"/>
              </a:rPr>
              <a:t>а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06597" y="9598592"/>
            <a:ext cx="5065395" cy="548640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70"/>
              </a:spcBef>
            </a:pPr>
            <a:r>
              <a:rPr dirty="0" baseline="5952" sz="2100">
                <a:latin typeface="Times New Roman"/>
                <a:cs typeface="Times New Roman"/>
              </a:rPr>
              <a:t>вlд</a:t>
            </a:r>
            <a:r>
              <a:rPr dirty="0" baseline="5952" sz="2100" spc="-82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28.05.2026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104-01.1/02.0/06.07-</a:t>
            </a:r>
            <a:r>
              <a:rPr dirty="0" sz="1400">
                <a:latin typeface="Times New Roman"/>
                <a:cs typeface="Times New Roman"/>
              </a:rPr>
              <a:t>26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Державної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</a:t>
            </a:r>
            <a:endParaRPr sz="1400">
              <a:latin typeface="Times New Roman"/>
              <a:cs typeface="Times New Roman"/>
            </a:endParaRPr>
          </a:p>
          <a:p>
            <a:pPr marL="1330960">
              <a:lnSpc>
                <a:spcPts val="890"/>
              </a:lnSpc>
              <a:spcBef>
                <a:spcPts val="145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algn="ctr" marL="227329">
              <a:lnSpc>
                <a:spcPts val="1130"/>
              </a:lnSpc>
            </a:pPr>
            <a:r>
              <a:rPr dirty="0" sz="950" spc="-90">
                <a:latin typeface="Lucida Sans Unicode"/>
                <a:cs typeface="Lucida Sans Unicode"/>
              </a:rPr>
              <a:t>№275-</a:t>
            </a:r>
            <a:r>
              <a:rPr dirty="0" sz="950" spc="-80">
                <a:latin typeface="Lucida Sans Unicode"/>
                <a:cs typeface="Lucida Sans Unicode"/>
              </a:rPr>
              <a:t>001.2/002.0/17-26</a:t>
            </a:r>
            <a:r>
              <a:rPr dirty="0" sz="950" spc="9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10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01.06.2026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201787" y="9769093"/>
            <a:ext cx="909319" cy="436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8740">
              <a:lnSpc>
                <a:spcPts val="117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наркотиками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985"/>
              </a:lnSpc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marL="330200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50803" y="10181843"/>
            <a:ext cx="12903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№487/'02.12-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03.06.2026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0139" y="6830567"/>
            <a:ext cx="4475988" cy="204825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9859" y="647954"/>
            <a:ext cx="6052185" cy="214693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r" marL="15875" marR="5080" indent="-3810">
              <a:lnSpc>
                <a:spcPct val="114700"/>
              </a:lnSpc>
              <a:spcBef>
                <a:spcPts val="75"/>
              </a:spcBef>
              <a:tabLst>
                <a:tab pos="697865" algn="l"/>
                <a:tab pos="988060" algn="l"/>
                <a:tab pos="1527175" algn="l"/>
                <a:tab pos="1824355" algn="l"/>
                <a:tab pos="2694940" algn="l"/>
                <a:tab pos="3021965" algn="l"/>
                <a:tab pos="3632835" algn="l"/>
                <a:tab pos="4131310" algn="l"/>
                <a:tab pos="4331970" algn="l"/>
                <a:tab pos="4533900" algn="l"/>
                <a:tab pos="4587240" algn="l"/>
                <a:tab pos="5493385" algn="l"/>
              </a:tabLst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Закарпатській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негативного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висновку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27.05.2026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80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Лабораторіі’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засобів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медичної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продукції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Державної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служби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з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Рівненській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стосовно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невідповідності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методів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показником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«Опис»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(окремі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таблеток </a:t>
            </a:r>
            <a:r>
              <a:rPr dirty="0" sz="1350">
                <a:latin typeface="Times New Roman"/>
                <a:cs typeface="Times New Roman"/>
              </a:rPr>
              <a:t>мають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темні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вкраплення)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SAA5001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АБРОЛ”,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таблетки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30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мг;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таблеток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блістері;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упаковці,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виробництва </a:t>
            </a: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«KУCУM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ФАРМ»,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(ресстраційне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20" i="1">
                <a:latin typeface="Times New Roman"/>
                <a:cs typeface="Times New Roman"/>
              </a:rPr>
              <a:t>N•</a:t>
            </a:r>
            <a:r>
              <a:rPr dirty="0" sz="1350" spc="70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UA/9928/01/01): </a:t>
            </a:r>
            <a:r>
              <a:rPr dirty="0" sz="1350" spc="-10" b="1">
                <a:latin typeface="Times New Roman"/>
                <a:cs typeface="Times New Roman"/>
              </a:rPr>
              <a:t>ТИМЧАСОВО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ЗАБОРОНЯЮ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реалізацію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та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83290" y="2769361"/>
            <a:ext cx="2396490" cy="4921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539750" algn="l"/>
                <a:tab pos="1430020" algn="l"/>
              </a:tabLst>
            </a:pPr>
            <a:r>
              <a:rPr dirty="0" sz="1350" spc="-10">
                <a:latin typeface="Times New Roman"/>
                <a:cs typeface="Times New Roman"/>
              </a:rPr>
              <a:t>cepiï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SAA5001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лікарського</a:t>
            </a:r>
            <a:endParaRPr sz="1350">
              <a:latin typeface="Times New Roman"/>
              <a:cs typeface="Times New Roman"/>
            </a:endParaRPr>
          </a:p>
          <a:p>
            <a:pPr marL="21590">
              <a:lnSpc>
                <a:spcPct val="100000"/>
              </a:lnSpc>
              <a:spcBef>
                <a:spcPts val="215"/>
              </a:spcBef>
              <a:tabLst>
                <a:tab pos="335915" algn="l"/>
                <a:tab pos="641350" algn="l"/>
                <a:tab pos="1489075" algn="l"/>
              </a:tabLst>
            </a:pPr>
            <a:r>
              <a:rPr dirty="0" sz="1350" spc="-25" b="1">
                <a:latin typeface="Times New Roman"/>
                <a:cs typeface="Times New Roman"/>
              </a:rPr>
              <a:t>по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10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таблеток</a:t>
            </a:r>
            <a:r>
              <a:rPr dirty="0" sz="1350" b="1">
                <a:latin typeface="Times New Roman"/>
                <a:cs typeface="Times New Roman"/>
              </a:rPr>
              <a:t>	у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блістері;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65166" y="2769361"/>
            <a:ext cx="355092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085" marR="5080" indent="-33020">
              <a:lnSpc>
                <a:spcPct val="113300"/>
              </a:lnSpc>
              <a:spcBef>
                <a:spcPts val="100"/>
              </a:spcBef>
              <a:tabLst>
                <a:tab pos="357505" algn="l"/>
                <a:tab pos="730885" algn="l"/>
                <a:tab pos="1388745" algn="l"/>
                <a:tab pos="1652270" algn="l"/>
                <a:tab pos="2568575" algn="l"/>
                <a:tab pos="2933065" algn="l"/>
                <a:tab pos="3291204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засобу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 b="1">
                <a:latin typeface="Times New Roman"/>
                <a:cs typeface="Times New Roman"/>
              </a:rPr>
              <a:t>АБРОЛ</a:t>
            </a:r>
            <a:r>
              <a:rPr dirty="0" sz="800" spc="45" b="1">
                <a:latin typeface="Times New Roman"/>
                <a:cs typeface="Times New Roman"/>
              </a:rPr>
              <a:t>"</a:t>
            </a:r>
            <a:r>
              <a:rPr dirty="0" sz="1350" spc="45" b="1">
                <a:latin typeface="Times New Roman"/>
                <a:cs typeface="Times New Roman"/>
              </a:rPr>
              <a:t>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таблетки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по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25" b="1">
                <a:latin typeface="Times New Roman"/>
                <a:cs typeface="Times New Roman"/>
              </a:rPr>
              <a:t>30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35" b="1">
                <a:latin typeface="Times New Roman"/>
                <a:cs typeface="Times New Roman"/>
              </a:rPr>
              <a:t>мг; </a:t>
            </a:r>
            <a:r>
              <a:rPr dirty="0" sz="1350" spc="-25" b="1">
                <a:latin typeface="Times New Roman"/>
                <a:cs typeface="Times New Roman"/>
              </a:rPr>
              <a:t>по</a:t>
            </a:r>
            <a:r>
              <a:rPr dirty="0" sz="1350" b="1">
                <a:latin typeface="Times New Roman"/>
                <a:cs typeface="Times New Roman"/>
              </a:rPr>
              <a:t>	2</a:t>
            </a:r>
            <a:r>
              <a:rPr dirty="0" sz="1350" spc="16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блістери</a:t>
            </a:r>
            <a:r>
              <a:rPr dirty="0" sz="1350" b="1">
                <a:latin typeface="Times New Roman"/>
                <a:cs typeface="Times New Roman"/>
              </a:rPr>
              <a:t>	в</a:t>
            </a:r>
            <a:r>
              <a:rPr dirty="0" sz="1350" spc="160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упаковці,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88532" y="3263138"/>
            <a:ext cx="474726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7545" algn="l"/>
                <a:tab pos="1734820" algn="l"/>
                <a:tab pos="2708910" algn="l"/>
                <a:tab pos="3658870" algn="l"/>
              </a:tabLst>
            </a:pPr>
            <a:r>
              <a:rPr dirty="0" sz="1350" spc="40">
                <a:latin typeface="Times New Roman"/>
                <a:cs typeface="Times New Roman"/>
              </a:rPr>
              <a:t>ТОВ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«KУCУM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ФАРМ»,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Україна</a:t>
            </a:r>
            <a:r>
              <a:rPr dirty="0" sz="1350" b="1">
                <a:latin typeface="Times New Roman"/>
                <a:cs typeface="Times New Roman"/>
              </a:rPr>
              <a:t>	</a:t>
            </a:r>
            <a:r>
              <a:rPr dirty="0" sz="1350" spc="-10" b="1">
                <a:latin typeface="Times New Roman"/>
                <a:cs typeface="Times New Roman"/>
              </a:rPr>
              <a:t>(ресстраційне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48233" y="3002534"/>
            <a:ext cx="1052830" cy="4921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1280" marR="5080" indent="-69215">
              <a:lnSpc>
                <a:spcPct val="1133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виробництва посвідчення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87812" y="3464306"/>
            <a:ext cx="6045835" cy="3308350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315"/>
              </a:spcBef>
            </a:pP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UA/9928/01/01).</a:t>
            </a:r>
            <a:endParaRPr sz="1350">
              <a:latin typeface="Times New Roman"/>
              <a:cs typeface="Times New Roman"/>
            </a:endParaRPr>
          </a:p>
          <a:p>
            <a:pPr algn="just" marL="17145" marR="9525" indent="355600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розпорядження,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77190">
              <a:lnSpc>
                <a:spcPct val="1000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У разі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вилучення</a:t>
            </a:r>
            <a:endParaRPr sz="1350">
              <a:latin typeface="Times New Roman"/>
              <a:cs typeface="Times New Roman"/>
            </a:endParaRPr>
          </a:p>
          <a:p>
            <a:pPr algn="just" marL="17145" marR="11430" indent="508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поміщення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карантин,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17145" marR="31115" indent="36385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виконагlням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25400" marR="5080" indent="35560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чин</a:t>
            </a:r>
            <a:r>
              <a:rPr dirty="0" sz="1350" spc="-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1350">
              <a:latin typeface="Times New Roman"/>
              <a:cs typeface="Times New Roman"/>
            </a:endParaRPr>
          </a:p>
          <a:p>
            <a:pPr marL="390525" marR="2590800" indent="-366395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74740" y="6783578"/>
            <a:ext cx="10033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05262" y="6769861"/>
            <a:ext cx="3333115" cy="70675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772795">
              <a:lnSpc>
                <a:spcPct val="100000"/>
              </a:lnSpc>
              <a:spcBef>
                <a:spcPts val="204"/>
              </a:spcBef>
              <a:tabLst>
                <a:tab pos="1868805" algn="l"/>
                <a:tab pos="2895600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цегітр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України»;</a:t>
            </a:r>
            <a:endParaRPr sz="135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  <a:spcBef>
                <a:spcPts val="290"/>
              </a:spcBef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«KУCУM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ФАРМ»,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Україна.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19384" y="6783578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95819" y="6783578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02975" y="9562083"/>
            <a:ext cx="25558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35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ВЯЗОВСЬКА,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тел.(044)</a:t>
            </a:r>
            <a:r>
              <a:rPr dirty="0" sz="1000" spc="4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(l</a:t>
            </a:r>
            <a:r>
              <a:rPr dirty="0" sz="1000" spc="-10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19547" y="7958581"/>
            <a:ext cx="12414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00653" y="167639"/>
            <a:ext cx="457107" cy="63398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65424" y="9448800"/>
            <a:ext cx="115800" cy="8839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90366" y="9695688"/>
            <a:ext cx="542434" cy="12801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495809" y="10131552"/>
            <a:ext cx="1865000" cy="24384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774795" y="10302240"/>
            <a:ext cx="1697393" cy="198120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5485293" y="9427464"/>
            <a:ext cx="1786255" cy="490855"/>
            <a:chOff x="5485293" y="9427464"/>
            <a:chExt cx="1786255" cy="490855"/>
          </a:xfrm>
        </p:grpSpPr>
        <p:pic>
          <p:nvPicPr>
            <p:cNvPr id="8" name="object 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85293" y="9427464"/>
              <a:ext cx="1785767" cy="23774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23324" y="9701784"/>
              <a:ext cx="795367" cy="216408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1245779" y="797052"/>
            <a:ext cx="5789295" cy="1331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9095" marR="410209">
              <a:lnSpc>
                <a:spcPct val="11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УЕРАЇНИ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solidFill>
                  <a:srgbClr val="2A2A2A"/>
                </a:solidFill>
                <a:latin typeface="Times New Roman"/>
                <a:cs typeface="Times New Roman"/>
              </a:rPr>
              <a:t>3</a:t>
            </a:r>
            <a:r>
              <a:rPr dirty="0" sz="1400" spc="160">
                <a:solidFill>
                  <a:srgbClr val="2A2A2A"/>
                </a:solidFill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270">
              <a:lnSpc>
                <a:spcPct val="100000"/>
              </a:lnSpc>
              <a:spcBef>
                <a:spcPts val="165"/>
              </a:spcBef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ct val="10910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Берестейс</a:t>
            </a:r>
            <a:r>
              <a:rPr dirty="0" sz="1100" spc="-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ький,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Київ,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03115,</a:t>
            </a:r>
            <a:r>
              <a:rPr dirty="0" sz="1100">
                <a:latin typeface="Times New Roman"/>
                <a:cs typeface="Times New Roman"/>
              </a:rPr>
              <a:t> тел/факс: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95">
                <a:latin typeface="Times New Roman"/>
                <a:cs typeface="Times New Roman"/>
              </a:rPr>
              <a:t>422—</a:t>
            </a:r>
            <a:r>
              <a:rPr dirty="0" sz="1100" spc="-204">
                <a:latin typeface="Times New Roman"/>
                <a:cs typeface="Times New Roman"/>
              </a:rPr>
              <a:t>55—</a:t>
            </a:r>
            <a:r>
              <a:rPr dirty="0" sz="1100" spc="-80">
                <a:latin typeface="Times New Roman"/>
                <a:cs typeface="Times New Roman"/>
              </a:rPr>
              <a:t>77,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е-</a:t>
            </a:r>
            <a:r>
              <a:rPr dirty="0" sz="1100" spc="-20">
                <a:latin typeface="Times New Roman"/>
                <a:cs typeface="Times New Roman"/>
              </a:rPr>
              <a:t>нзаіl: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dlsJdls.gov.ua,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littps://www.d1s.::ov.na,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40517S1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9301" y="2339593"/>
            <a:ext cx="25590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4275" algn="l"/>
                <a:tab pos="2545715" algn="l"/>
              </a:tabLst>
            </a:pPr>
            <a:r>
              <a:rPr dirty="0" u="sng" sz="13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50">
                <a:latin typeface="Courier New"/>
                <a:cs typeface="Courier New"/>
              </a:rPr>
              <a:t>№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Courier New"/>
                <a:cs typeface="Courier New"/>
              </a:rPr>
              <a:t>	</a:t>
            </a:r>
            <a:endParaRPr sz="135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62790" y="2348483"/>
            <a:ext cx="2837815" cy="21094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  <a:tabLst>
                <a:tab pos="1416050" algn="l"/>
                <a:tab pos="2796540" algn="l"/>
              </a:tabLst>
            </a:pPr>
            <a:r>
              <a:rPr dirty="0" sz="1400">
                <a:latin typeface="Times New Roman"/>
                <a:cs typeface="Times New Roman"/>
              </a:rPr>
              <a:t>На N'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24765" marR="5080" indent="-635">
              <a:lnSpc>
                <a:spcPct val="113100"/>
              </a:lnSpc>
              <a:tabLst>
                <a:tab pos="209423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займаються </a:t>
            </a:r>
            <a:r>
              <a:rPr dirty="0" sz="1350">
                <a:latin typeface="Times New Roman"/>
                <a:cs typeface="Times New Roman"/>
              </a:rPr>
              <a:t>реалізацісю,</a:t>
            </a:r>
            <a:r>
              <a:rPr dirty="0" sz="1350" spc="395">
                <a:latin typeface="Times New Roman"/>
                <a:cs typeface="Times New Roman"/>
              </a:rPr>
              <a:t>     </a:t>
            </a:r>
            <a:r>
              <a:rPr dirty="0" sz="1350">
                <a:latin typeface="Times New Roman"/>
                <a:cs typeface="Times New Roman"/>
              </a:rPr>
              <a:t>зберіганням</a:t>
            </a:r>
            <a:r>
              <a:rPr dirty="0" sz="1350" spc="409">
                <a:latin typeface="Times New Roman"/>
                <a:cs typeface="Times New Roman"/>
              </a:rPr>
              <a:t>     </a:t>
            </a:r>
            <a:r>
              <a:rPr dirty="0" sz="1350" spc="-50">
                <a:latin typeface="Times New Roman"/>
                <a:cs typeface="Times New Roman"/>
              </a:rPr>
              <a:t>i </a:t>
            </a:r>
            <a:r>
              <a:rPr dirty="0" sz="1350" spc="45">
                <a:latin typeface="Times New Roman"/>
                <a:cs typeface="Times New Roman"/>
              </a:rPr>
              <a:t>застосуванням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5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27940" marR="8255" indent="-7620">
              <a:lnSpc>
                <a:spcPct val="115599"/>
              </a:lnSpc>
              <a:tabLst>
                <a:tab pos="156781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територіальних </a:t>
            </a:r>
            <a:r>
              <a:rPr dirty="0" sz="1350">
                <a:latin typeface="Cambria"/>
                <a:cs typeface="Cambria"/>
              </a:rPr>
              <a:t>органів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-10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55186" y="4692395"/>
            <a:ext cx="6038850" cy="4212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2545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80"/>
              </a:spcBef>
            </a:pPr>
            <a:endParaRPr sz="1400">
              <a:latin typeface="Times New Roman"/>
              <a:cs typeface="Times New Roman"/>
            </a:endParaRPr>
          </a:p>
          <a:p>
            <a:pPr marL="37465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marL="21590" marR="27940" indent="-9525">
              <a:lnSpc>
                <a:spcPts val="185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лікарськl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marL="17780" indent="635">
              <a:lnSpc>
                <a:spcPct val="100000"/>
              </a:lnSpc>
              <a:spcBef>
                <a:spcPts val="175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</a:t>
            </a:r>
            <a:endParaRPr sz="1350">
              <a:latin typeface="Times New Roman"/>
              <a:cs typeface="Times New Roman"/>
            </a:endParaRPr>
          </a:p>
          <a:p>
            <a:pPr marL="21590" marR="5080" indent="-4445">
              <a:lnSpc>
                <a:spcPct val="113500"/>
              </a:lnSpc>
              <a:spcBef>
                <a:spcPts val="10"/>
              </a:spcBef>
              <a:tabLst>
                <a:tab pos="377825" algn="l"/>
                <a:tab pos="685800" algn="l"/>
                <a:tab pos="753745" algn="l"/>
                <a:tab pos="794385" algn="l"/>
                <a:tab pos="822325" algn="l"/>
                <a:tab pos="1016000" algn="l"/>
                <a:tab pos="1177290" algn="l"/>
                <a:tab pos="1680210" algn="l"/>
                <a:tab pos="1875789" algn="l"/>
                <a:tab pos="1965960" algn="l"/>
                <a:tab pos="2042160" algn="l"/>
                <a:tab pos="2426970" algn="l"/>
                <a:tab pos="2613025" algn="l"/>
                <a:tab pos="2637790" algn="l"/>
                <a:tab pos="2773680" algn="l"/>
                <a:tab pos="3122930" algn="l"/>
                <a:tab pos="3406140" algn="l"/>
                <a:tab pos="3695065" algn="l"/>
                <a:tab pos="3898900" algn="l"/>
                <a:tab pos="3946525" algn="l"/>
                <a:tab pos="3990340" algn="l"/>
                <a:tab pos="4032885" algn="l"/>
                <a:tab pos="4156710" algn="l"/>
                <a:tab pos="4424045" algn="l"/>
                <a:tab pos="4504690" algn="l"/>
                <a:tab pos="4658995" algn="l"/>
                <a:tab pos="4984750" algn="l"/>
                <a:tab pos="5196205" algn="l"/>
                <a:tab pos="5408295" algn="l"/>
                <a:tab pos="5453380" algn="l"/>
                <a:tab pos="5863590" algn="l"/>
              </a:tabLst>
            </a:pPr>
            <a:r>
              <a:rPr dirty="0" sz="1350" spc="-10">
                <a:latin typeface="Times New Roman"/>
                <a:cs typeface="Times New Roman"/>
              </a:rPr>
              <a:t>Кабінету</a:t>
            </a:r>
            <a:r>
              <a:rPr dirty="0" sz="1350">
                <a:latin typeface="Times New Roman"/>
                <a:cs typeface="Times New Roman"/>
              </a:rPr>
              <a:t>				</a:t>
            </a:r>
            <a:r>
              <a:rPr dirty="0" sz="1350" spc="-10">
                <a:latin typeface="Times New Roman"/>
                <a:cs typeface="Times New Roman"/>
              </a:rPr>
              <a:t>Міністрів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Vкраїни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12.08.2015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Nв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20">
                <a:latin typeface="Times New Roman"/>
                <a:cs typeface="Times New Roman"/>
              </a:rPr>
              <a:t>647,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Порядку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400" spc="-10">
                <a:latin typeface="Times New Roman"/>
                <a:cs typeface="Times New Roman"/>
              </a:rPr>
              <a:t>пункту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3.1.1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встановлення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(тимчасової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заборони)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поновлення</a:t>
            </a:r>
            <a:r>
              <a:rPr dirty="0" sz="1350">
                <a:latin typeface="Times New Roman"/>
                <a:cs typeface="Times New Roman"/>
              </a:rPr>
              <a:t>	обігу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ї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затвердженого наказом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22.11.2Л’1’</a:t>
            </a:r>
            <a:r>
              <a:rPr dirty="0" sz="1350">
                <a:latin typeface="Times New Roman"/>
                <a:cs typeface="Times New Roman"/>
              </a:rPr>
              <a:t>		si"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au </a:t>
            </a:r>
            <a:r>
              <a:rPr dirty="0" sz="1350">
                <a:latin typeface="Times New Roman"/>
                <a:cs typeface="Times New Roman"/>
              </a:rPr>
              <a:t>заресстрованим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Міністерстві</a:t>
            </a:r>
            <a:r>
              <a:rPr dirty="0" sz="1350">
                <a:latin typeface="Times New Roman"/>
                <a:cs typeface="Times New Roman"/>
              </a:rPr>
              <a:t>	юстиції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10">
                <a:latin typeface="Times New Roman"/>
                <a:cs typeface="Times New Roman"/>
              </a:rPr>
              <a:t>30.0</a:t>
            </a:r>
            <a:r>
              <a:rPr dirty="0" sz="1350" spc="-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i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2012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126/20439,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пlд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оптової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роздрібної торгівлі,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r>
              <a:rPr dirty="0" sz="1350">
                <a:latin typeface="Times New Roman"/>
                <a:cs typeface="Times New Roman"/>
              </a:rPr>
              <a:t>			</a:t>
            </a:r>
            <a:r>
              <a:rPr dirty="0" sz="1350" spc="-10">
                <a:latin typeface="Times New Roman"/>
                <a:cs typeface="Times New Roman"/>
              </a:rPr>
              <a:t>наказом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аід</a:t>
            </a:r>
            <a:r>
              <a:rPr dirty="0" sz="1350">
                <a:latin typeface="Times New Roman"/>
                <a:cs typeface="Times New Roman"/>
              </a:rPr>
              <a:t>	29.09.2014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N*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Міністерстві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 spc="10">
                <a:latin typeface="Times New Roman"/>
                <a:cs typeface="Times New Roman"/>
              </a:rPr>
              <a:t>26.11.2014</a:t>
            </a:r>
            <a:r>
              <a:rPr dirty="0" sz="1300" spc="7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1515/26292,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Правил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утилізації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та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знищення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лікарських</a:t>
            </a:r>
            <a:r>
              <a:rPr dirty="0" sz="1300" spc="18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76744" y="8883187"/>
            <a:ext cx="4788535" cy="7270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 indent="3810">
              <a:lnSpc>
                <a:spcPct val="111200"/>
              </a:lnSpc>
              <a:spcBef>
                <a:spcPts val="90"/>
              </a:spcBef>
              <a:tabLst>
                <a:tab pos="592455" algn="l"/>
                <a:tab pos="707390" algn="l"/>
                <a:tab pos="1200785" algn="l"/>
                <a:tab pos="2030730" algn="l"/>
                <a:tab pos="2058035" algn="l"/>
                <a:tab pos="2306320" algn="l"/>
                <a:tab pos="2401570" algn="l"/>
                <a:tab pos="2633980" algn="l"/>
                <a:tab pos="3429635" algn="l"/>
                <a:tab pos="3663950" algn="l"/>
                <a:tab pos="4178300" algn="l"/>
              </a:tabLst>
            </a:pPr>
            <a:r>
              <a:rPr dirty="0" sz="1350" spc="-204">
                <a:latin typeface="Times New Roman"/>
                <a:cs typeface="Times New Roman"/>
              </a:rPr>
              <a:t>N*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зареестрованим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50">
                <a:latin typeface="Times New Roman"/>
                <a:cs typeface="Times New Roman"/>
              </a:rPr>
              <a:t>в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5">
                <a:latin typeface="Times New Roman"/>
                <a:cs typeface="Times New Roman"/>
              </a:rPr>
              <a:t>N•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	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надходження повідомлення</a:t>
            </a:r>
            <a:r>
              <a:rPr dirty="0" sz="1400">
                <a:latin typeface="Times New Roman"/>
                <a:cs typeface="Times New Roman"/>
              </a:rPr>
              <a:t>	від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26.05.2026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40">
                <a:latin typeface="Times New Roman"/>
                <a:cs typeface="Times New Roman"/>
              </a:rPr>
              <a:t>N•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127-01.2/02/06.21-</a:t>
            </a:r>
            <a:r>
              <a:rPr dirty="0" sz="1400" spc="-25">
                <a:latin typeface="Times New Roman"/>
                <a:cs typeface="Times New Roman"/>
              </a:rPr>
              <a:t>26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4738" y="9608819"/>
            <a:ext cx="5100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19550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у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Харківській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23764" y="8865552"/>
            <a:ext cx="1058545" cy="67373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09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10">
                <a:latin typeface="Times New Roman"/>
                <a:cs typeface="Times New Roman"/>
              </a:rPr>
              <a:t> 18.05.2015</a:t>
            </a:r>
            <a:endParaRPr sz="1350">
              <a:latin typeface="Times New Roman"/>
              <a:cs typeface="Times New Roman"/>
            </a:endParaRPr>
          </a:p>
          <a:p>
            <a:pPr algn="r" marR="8255">
              <a:lnSpc>
                <a:spcPts val="1664"/>
              </a:lnSpc>
              <a:spcBef>
                <a:spcPts val="320"/>
              </a:spcBef>
            </a:pPr>
            <a:r>
              <a:rPr dirty="0" sz="1400" spc="-1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  <a:p>
            <a:pPr algn="r" marR="90170">
              <a:lnSpc>
                <a:spcPts val="1185"/>
              </a:lnSpc>
            </a:pPr>
            <a:r>
              <a:rPr dirty="0" sz="1000" spc="-50">
                <a:latin typeface="Consolas"/>
                <a:cs typeface="Consolas"/>
              </a:rPr>
              <a:t>6</a:t>
            </a:r>
            <a:endParaRPr sz="1000">
              <a:latin typeface="Consolas"/>
              <a:cs typeface="Consola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68131" y="9862057"/>
            <a:ext cx="2485390" cy="279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80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975">
              <a:lnSpc>
                <a:spcPts val="1120"/>
              </a:lnSpc>
            </a:pPr>
            <a:r>
              <a:rPr dirty="0" sz="950" spc="-125">
                <a:latin typeface="Lucida Sans Unicode"/>
                <a:cs typeface="Lucida Sans Unicode"/>
              </a:rPr>
              <a:t>N•-</a:t>
            </a:r>
            <a:r>
              <a:rPr dirty="0" sz="950" spc="-120">
                <a:latin typeface="Lucida Sans Unicode"/>
                <a:cs typeface="Lucida Sans Unicode"/>
              </a:rPr>
              <a:t>276-</a:t>
            </a:r>
            <a:r>
              <a:rPr dirty="0" sz="950" spc="-110">
                <a:latin typeface="Lucida Sans Unicode"/>
                <a:cs typeface="Lucida Sans Unicode"/>
              </a:rPr>
              <a:t>001.2/002.0/17-</a:t>
            </a:r>
            <a:r>
              <a:rPr dirty="0" sz="950" spc="-120">
                <a:latin typeface="Lucida Sans Unicode"/>
                <a:cs typeface="Lucida Sans Unicode"/>
              </a:rPr>
              <a:t>26</a:t>
            </a:r>
            <a:r>
              <a:rPr dirty="0" sz="950" spc="-45">
                <a:latin typeface="Lucida Sans Unicode"/>
                <a:cs typeface="Lucida Sans Unicode"/>
              </a:rPr>
              <a:t> </a:t>
            </a:r>
            <a:r>
              <a:rPr dirty="0" sz="950" spc="-25">
                <a:latin typeface="Lucida Sans Unicode"/>
                <a:cs typeface="Lucida Sans Unicode"/>
              </a:rPr>
              <a:t>від</a:t>
            </a:r>
            <a:r>
              <a:rPr dirty="0" sz="950" spc="330">
                <a:latin typeface="Lucida Sans Unicode"/>
                <a:cs typeface="Lucida Sans Unicode"/>
              </a:rPr>
              <a:t> </a:t>
            </a:r>
            <a:r>
              <a:rPr dirty="0" sz="950" spc="-40">
                <a:latin typeface="Lucida Sans Unicode"/>
                <a:cs typeface="Lucida Sans Unicode"/>
              </a:rPr>
              <a:t>01.06.2026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96836" y="9639554"/>
            <a:ext cx="1009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50">
                <a:latin typeface="Times New Roman"/>
                <a:cs typeface="Times New Roman"/>
              </a:rPr>
              <a:t>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96514" y="9872980"/>
            <a:ext cx="1287780" cy="4292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2390">
              <a:lnSpc>
                <a:spcPts val="113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52069">
              <a:lnSpc>
                <a:spcPts val="107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№488'02.12-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віп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03.06.2026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0432" y="6327647"/>
            <a:ext cx="4425696" cy="2464307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96286" y="625094"/>
            <a:ext cx="6059805" cy="588264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42545" indent="2540">
              <a:lnSpc>
                <a:spcPct val="114100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негативного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висновку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25.05.2026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49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121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Лабораторіі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медичної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продукції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служби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Дніпропетровській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показником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«Розчинення»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(сертифікат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виробника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відповідае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специфікації)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070925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50">
                <a:latin typeface="Times New Roman"/>
                <a:cs typeface="Times New Roman"/>
              </a:rPr>
              <a:t>ФЕ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НІБУТ,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таблетки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250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таблеток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блістері,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коробці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картону,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«АСТРАФАРМ»,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Україна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(ресстраційне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посвідчення</a:t>
            </a:r>
            <a:endParaRPr sz="1350">
              <a:latin typeface="Times New Roman"/>
              <a:cs typeface="Times New Roman"/>
            </a:endParaRPr>
          </a:p>
          <a:p>
            <a:pPr algn="just" marL="31115">
              <a:lnSpc>
                <a:spcPct val="100000"/>
              </a:lnSpc>
              <a:spcBef>
                <a:spcPts val="254"/>
              </a:spcBef>
            </a:pP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405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UA/17285/01/01):</a:t>
            </a:r>
            <a:endParaRPr sz="1350">
              <a:latin typeface="Times New Roman"/>
              <a:cs typeface="Times New Roman"/>
            </a:endParaRPr>
          </a:p>
          <a:p>
            <a:pPr algn="just" marL="22225" marR="27305" indent="360045">
              <a:lnSpc>
                <a:spcPct val="112599"/>
              </a:lnSpc>
              <a:spcBef>
                <a:spcPts val="45"/>
              </a:spcBef>
            </a:pPr>
            <a:r>
              <a:rPr dirty="0" sz="1350" b="1">
                <a:latin typeface="Times New Roman"/>
                <a:cs typeface="Times New Roman"/>
              </a:rPr>
              <a:t>ТИМЧАСОВО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реалізацlю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070925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ФЕНІБУТ,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таблетки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250</a:t>
            </a:r>
            <a:r>
              <a:rPr dirty="0" sz="1350" spc="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мг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-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таблеток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 </a:t>
            </a:r>
            <a:r>
              <a:rPr dirty="0" sz="1350" spc="-10" b="1">
                <a:latin typeface="Times New Roman"/>
                <a:cs typeface="Times New Roman"/>
              </a:rPr>
              <a:t>блістері,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блістери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коробці</a:t>
            </a:r>
            <a:r>
              <a:rPr dirty="0" sz="1350" spc="9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картону,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95" b="1">
                <a:latin typeface="Times New Roman"/>
                <a:cs typeface="Times New Roman"/>
              </a:rPr>
              <a:t>  </a:t>
            </a:r>
            <a:r>
              <a:rPr dirty="0" sz="1350" spc="65">
                <a:latin typeface="Times New Roman"/>
                <a:cs typeface="Times New Roman"/>
              </a:rPr>
              <a:t>ТОВ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«АСТРАФАРМ», </a:t>
            </a:r>
            <a:r>
              <a:rPr dirty="0" sz="1350" b="1">
                <a:latin typeface="Times New Roman"/>
                <a:cs typeface="Times New Roman"/>
              </a:rPr>
              <a:t>Україна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(ресстраційне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посвідчення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N.</a:t>
            </a:r>
            <a:r>
              <a:rPr dirty="0" sz="1350" spc="1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UA/17285/01/01).</a:t>
            </a:r>
            <a:endParaRPr sz="1350">
              <a:latin typeface="Times New Roman"/>
              <a:cs typeface="Times New Roman"/>
            </a:endParaRPr>
          </a:p>
          <a:p>
            <a:pPr algn="just" marL="31750" indent="355600">
              <a:lnSpc>
                <a:spcPct val="1000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Cy6’сктам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застосування</a:t>
            </a:r>
            <a:endParaRPr sz="1350">
              <a:latin typeface="Times New Roman"/>
              <a:cs typeface="Times New Roman"/>
            </a:endParaRPr>
          </a:p>
          <a:p>
            <a:pPr algn="just" marL="33655" marR="9525" indent="-190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розпорядження,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cepli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1750" marR="8255" indent="36449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ïi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поміщення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карантин,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розтаіиування.</a:t>
            </a:r>
            <a:endParaRPr sz="1350">
              <a:latin typeface="Times New Roman"/>
              <a:cs typeface="Times New Roman"/>
            </a:endParaRPr>
          </a:p>
          <a:p>
            <a:pPr algn="just" marL="36195" marR="31115" indent="35877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44450" marR="5080" indent="355600">
              <a:lnSpc>
                <a:spcPct val="111100"/>
              </a:lnSpc>
              <a:spcBef>
                <a:spcPts val="75"/>
              </a:spcBef>
            </a:pPr>
            <a:r>
              <a:rPr dirty="0" sz="1350">
                <a:latin typeface="Times New Roman"/>
                <a:cs typeface="Times New Roman"/>
              </a:rPr>
              <a:t>Невиконаиня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15"/>
              </a:spcBef>
            </a:pPr>
            <a:endParaRPr sz="1350">
              <a:latin typeface="Times New Roman"/>
              <a:cs typeface="Times New Roman"/>
            </a:endParaRPr>
          </a:p>
          <a:p>
            <a:pPr marL="753745" marR="2872105" indent="-715010">
              <a:lnSpc>
                <a:spcPct val="113300"/>
              </a:lnSpc>
              <a:spcBef>
                <a:spcPts val="5"/>
              </a:spcBef>
              <a:tabLst>
                <a:tab pos="2931795" algn="l"/>
              </a:tabLst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кра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88456" y="6513830"/>
            <a:ext cx="9271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Міністерств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8122" y="6490970"/>
            <a:ext cx="3333115" cy="72072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768350">
              <a:lnSpc>
                <a:spcPct val="100000"/>
              </a:lnSpc>
              <a:spcBef>
                <a:spcPts val="280"/>
              </a:spcBef>
              <a:tabLst>
                <a:tab pos="1868805" algn="l"/>
                <a:tab pos="2891155" algn="l"/>
              </a:tabLst>
            </a:pP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dirty="0" sz="1350" spc="-10">
                <a:latin typeface="Times New Roman"/>
                <a:cs typeface="Times New Roman"/>
              </a:rPr>
              <a:t>України»;</a:t>
            </a:r>
            <a:endParaRPr sz="1350">
              <a:latin typeface="Times New Roman"/>
              <a:cs typeface="Times New Roman"/>
            </a:endParaRPr>
          </a:p>
          <a:p>
            <a:pPr marL="370840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ТОВ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«АСТРАФАРМ»,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Україна.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33100" y="6513830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14107" y="6513830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5835" y="9530080"/>
            <a:ext cx="256032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20">
                <a:latin typeface="Times New Roman"/>
                <a:cs typeface="Times New Roman"/>
              </a:rPr>
              <a:t>Оле</a:t>
            </a:r>
            <a:r>
              <a:rPr dirty="0" sz="1000" spc="-1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на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ВЯЗОВСЬКА,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1ел.(044)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422-55-</a:t>
            </a:r>
            <a:r>
              <a:rPr dirty="0" sz="1000">
                <a:latin typeface="Times New Roman"/>
                <a:cs typeface="Times New Roman"/>
              </a:rPr>
              <a:t>76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(127)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42407" y="7697978"/>
            <a:ext cx="12414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Tapac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ПPOHIB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7132" y="201167"/>
            <a:ext cx="447965" cy="60960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0571" y="10128504"/>
            <a:ext cx="1865000" cy="24384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018128" y="9826752"/>
            <a:ext cx="94468" cy="1188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32132" y="10332719"/>
            <a:ext cx="1770531" cy="192024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06163" y="806196"/>
            <a:ext cx="5793105" cy="134683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algn="ctr" marR="35560">
              <a:lnSpc>
                <a:spcPct val="100000"/>
              </a:lnSpc>
              <a:spcBef>
                <a:spcPts val="315"/>
              </a:spcBef>
            </a:pPr>
            <a:r>
              <a:rPr dirty="0" sz="1400" spc="-20" b="1">
                <a:latin typeface="Times New Roman"/>
                <a:cs typeface="Times New Roman"/>
              </a:rPr>
              <a:t>ДЕРЖАВНА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6830">
              <a:lnSpc>
                <a:spcPct val="10000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ct val="107300"/>
              </a:lnSpc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Берестейсы‹ий,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45">
                <a:latin typeface="Times New Roman"/>
                <a:cs typeface="Times New Roman"/>
              </a:rPr>
              <a:t>0311</a:t>
            </a:r>
            <a:r>
              <a:rPr dirty="0" sz="1100" spc="-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77. </a:t>
            </a:r>
            <a:r>
              <a:rPr dirty="0" sz="1100" spc="-80">
                <a:latin typeface="Times New Roman"/>
                <a:cs typeface="Times New Roman"/>
              </a:rPr>
              <a:t>e-</a:t>
            </a:r>
            <a:r>
              <a:rPr dirty="0" sz="1100" spc="-65">
                <a:latin typeface="Times New Roman"/>
                <a:cs typeface="Times New Roman"/>
              </a:rPr>
              <a:t>1пai1: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dlsЛdls.gov.na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  <a:hlinkClick r:id="rId6"/>
              </a:rPr>
              <a:t>https://www.dls.pov.ua</a:t>
            </a:r>
            <a:r>
              <a:rPr dirty="0" u="sng" sz="110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СДР</a:t>
            </a:r>
            <a:r>
              <a:rPr dirty="0" sz="1100" spc="-15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ПОУ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40517S15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69685" y="2360676"/>
            <a:ext cx="25660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87450" algn="l"/>
                <a:tab pos="2552065" algn="l"/>
              </a:tabLst>
            </a:pPr>
            <a:r>
              <a:rPr dirty="0" u="sng" sz="1400">
                <a:uFill>
                  <a:solidFill>
                    <a:srgbClr val="28282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 spc="-275">
                <a:latin typeface="Courier New"/>
                <a:cs typeface="Courier New"/>
              </a:rPr>
              <a:t>Ne</a:t>
            </a:r>
            <a:r>
              <a:rPr dirty="0" sz="1400" spc="-295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282828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32152" y="2334767"/>
            <a:ext cx="2829560" cy="2151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215">
              <a:lnSpc>
                <a:spcPct val="100000"/>
              </a:lnSpc>
              <a:spcBef>
                <a:spcPts val="100"/>
              </a:spcBef>
              <a:tabLst>
                <a:tab pos="1602105" algn="l"/>
                <a:tab pos="2808605" algn="l"/>
              </a:tabLst>
            </a:pPr>
            <a:r>
              <a:rPr dirty="0" sz="1700">
                <a:latin typeface="Courier New"/>
                <a:cs typeface="Courier New"/>
              </a:rPr>
              <a:t>HaN•</a:t>
            </a:r>
            <a:r>
              <a:rPr dirty="0" sz="1700" spc="-590">
                <a:latin typeface="Courier New"/>
                <a:cs typeface="Courier New"/>
              </a:rPr>
              <a:t> </a:t>
            </a:r>
            <a:r>
              <a:rPr dirty="0" u="sng" sz="1700">
                <a:uFill>
                  <a:solidFill>
                    <a:srgbClr val="0F0F0F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  <a:p>
            <a:pPr algn="just" marL="12700" marR="8255" indent="358775">
              <a:lnSpc>
                <a:spcPct val="110000"/>
              </a:lnSpc>
              <a:spcBef>
                <a:spcPts val="1765"/>
              </a:spcBef>
              <a:tabLst>
                <a:tab pos="208407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</a:t>
            </a: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459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займаіоться </a:t>
            </a:r>
            <a:r>
              <a:rPr dirty="0" sz="1400">
                <a:latin typeface="Times New Roman"/>
                <a:cs typeface="Times New Roman"/>
              </a:rPr>
              <a:t>реалізацісю,</a:t>
            </a:r>
            <a:r>
              <a:rPr dirty="0" sz="1400" spc="49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зберіганням</a:t>
            </a:r>
            <a:r>
              <a:rPr dirty="0" sz="1400" spc="345">
                <a:latin typeface="Times New Roman"/>
                <a:cs typeface="Times New Roman"/>
              </a:rPr>
              <a:t>     </a:t>
            </a:r>
            <a:r>
              <a:rPr dirty="0" sz="1400" spc="-50">
                <a:latin typeface="Times New Roman"/>
                <a:cs typeface="Times New Roman"/>
              </a:rPr>
              <a:t>i </a:t>
            </a:r>
            <a:r>
              <a:rPr dirty="0" sz="1400" spc="-20" b="1">
                <a:latin typeface="Times New Roman"/>
                <a:cs typeface="Times New Roman"/>
              </a:rPr>
              <a:t>застосуванням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21590" marR="5080" indent="361950">
              <a:lnSpc>
                <a:spcPct val="112900"/>
              </a:lnSpc>
            </a:pPr>
            <a:r>
              <a:rPr dirty="0" sz="1400" b="1">
                <a:latin typeface="Times New Roman"/>
                <a:cs typeface="Times New Roman"/>
              </a:rPr>
              <a:t>Керівникам</a:t>
            </a:r>
            <a:r>
              <a:rPr dirty="0" sz="1400" spc="405" b="1">
                <a:latin typeface="Times New Roman"/>
                <a:cs typeface="Times New Roman"/>
              </a:rPr>
              <a:t>  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18419" y="4716779"/>
            <a:ext cx="6031230" cy="4219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30835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37465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8415" marR="27940" indent="-6350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законодавства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охорону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здоров'я»,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7780" marR="5080" indent="635">
              <a:lnSpc>
                <a:spcPct val="1098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2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3.1.1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заборони)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та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809, </a:t>
            </a:r>
            <a:r>
              <a:rPr dirty="0" sz="1400">
                <a:latin typeface="Times New Roman"/>
                <a:cs typeface="Times New Roman"/>
              </a:rPr>
              <a:t>заресстрованим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30.01.2012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126/20439,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оптової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роздрібної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зареестрованим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Міністерстві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5">
                <a:latin typeface="Times New Roman"/>
                <a:cs typeface="Times New Roman"/>
              </a:rPr>
              <a:t>N*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34775" y="8916923"/>
            <a:ext cx="4788535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-5715">
              <a:lnSpc>
                <a:spcPct val="107100"/>
              </a:lnSpc>
              <a:spcBef>
                <a:spcPts val="100"/>
              </a:spcBef>
              <a:tabLst>
                <a:tab pos="345440" algn="l"/>
                <a:tab pos="706120" algn="l"/>
                <a:tab pos="1551940" algn="l"/>
                <a:tab pos="1905000" algn="l"/>
                <a:tab pos="2063750" algn="l"/>
                <a:tab pos="2308225" algn="l"/>
                <a:tab pos="2685415" algn="l"/>
                <a:tab pos="3432175" algn="l"/>
                <a:tab pos="3867785" algn="l"/>
                <a:tab pos="4180204" algn="l"/>
              </a:tabLst>
            </a:pP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зареестрованим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50">
                <a:latin typeface="Times New Roman"/>
                <a:cs typeface="Times New Roman"/>
              </a:rPr>
              <a:t>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N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55551" y="8932164"/>
            <a:ext cx="1108075" cy="488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40"/>
              </a:spcBef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-9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marL="53340">
              <a:lnSpc>
                <a:spcPct val="100000"/>
              </a:lnSpc>
              <a:spcBef>
                <a:spcPts val="14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114855" y="9413747"/>
            <a:ext cx="50634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14619" sz="1425">
                <a:latin typeface="Times New Roman"/>
                <a:cs typeface="Times New Roman"/>
              </a:rPr>
              <a:t>В</a:t>
            </a:r>
            <a:r>
              <a:rPr dirty="0" baseline="9920" sz="2100">
                <a:latin typeface="Times New Roman"/>
                <a:cs typeface="Times New Roman"/>
              </a:rPr>
              <a:t>lд</a:t>
            </a:r>
            <a:r>
              <a:rPr dirty="0" baseline="9920" sz="2100" spc="-135">
                <a:latin typeface="Times New Roman"/>
                <a:cs typeface="Times New Roman"/>
              </a:rPr>
              <a:t> </a:t>
            </a:r>
            <a:r>
              <a:rPr dirty="0" baseline="7936" sz="2100" spc="-15">
                <a:latin typeface="Times New Roman"/>
                <a:cs typeface="Times New Roman"/>
              </a:rPr>
              <a:t>28.05.2026</a:t>
            </a:r>
            <a:r>
              <a:rPr dirty="0" baseline="7936" sz="2100" spc="30">
                <a:latin typeface="Times New Roman"/>
                <a:cs typeface="Times New Roman"/>
              </a:rPr>
              <a:t> </a:t>
            </a:r>
            <a:r>
              <a:rPr dirty="0" baseline="5952" sz="2100" spc="-307">
                <a:latin typeface="Times New Roman"/>
                <a:cs typeface="Times New Roman"/>
              </a:rPr>
              <a:t>N1</a:t>
            </a:r>
            <a:r>
              <a:rPr dirty="0" baseline="5952" sz="2100" spc="-1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102-01.1/02.0/06.07-26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служби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40">
                <a:latin typeface="Times New Roman"/>
                <a:cs typeface="Times New Roman"/>
              </a:rPr>
              <a:t>з&amp;кар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590297" y="9465564"/>
            <a:ext cx="6515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2930" algn="l"/>
              </a:tabLst>
            </a:pPr>
            <a:r>
              <a:rPr dirty="0" sz="1400" spc="-20">
                <a:latin typeface="Times New Roman"/>
                <a:cs typeface="Times New Roman"/>
              </a:rPr>
              <a:t>З$$с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5">
                <a:latin typeface="Times New Roman"/>
                <a:cs typeface="Times New Roman"/>
              </a:rPr>
              <a:t>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52302" y="9849611"/>
            <a:ext cx="2481580" cy="289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19"/>
              </a:lnSpc>
              <a:spcBef>
                <a:spcPts val="100"/>
              </a:spcBef>
            </a:pPr>
            <a:r>
              <a:rPr dirty="0" sz="800" spc="-85">
                <a:latin typeface="Lucida Sans Unicode"/>
                <a:cs typeface="Lucida Sans Unicode"/>
              </a:rPr>
              <a:t>M2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Держпікслужба</a:t>
            </a:r>
            <a:endParaRPr sz="800">
              <a:latin typeface="Lucida Sans Unicode"/>
              <a:cs typeface="Lucida Sans Unicode"/>
            </a:endParaRPr>
          </a:p>
          <a:p>
            <a:pPr marL="186690">
              <a:lnSpc>
                <a:spcPts val="116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№277-</a:t>
            </a:r>
            <a:r>
              <a:rPr dirty="0" sz="1000" spc="-110">
                <a:latin typeface="Lucida Sans Unicode"/>
                <a:cs typeface="Lucida Sans Unicode"/>
              </a:rPr>
              <a:t>001.2/002.0/17-</a:t>
            </a:r>
            <a:r>
              <a:rPr dirty="0" sz="1000" spc="-120">
                <a:latin typeface="Lucida Sans Unicode"/>
                <a:cs typeface="Lucida Sans Unicode"/>
              </a:rPr>
              <a:t>26</a:t>
            </a:r>
            <a:r>
              <a:rPr dirty="0" sz="1000" spc="-6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60">
                <a:latin typeface="Lucida Sans Unicode"/>
                <a:cs typeface="Lucida Sans Unicode"/>
              </a:rPr>
              <a:t> </a:t>
            </a:r>
            <a:r>
              <a:rPr dirty="0" sz="1000" spc="-70">
                <a:latin typeface="Lucida Sans Unicode"/>
                <a:cs typeface="Lucida Sans Unicode"/>
              </a:rPr>
              <a:t>01.06.2026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9722" y="9630155"/>
            <a:ext cx="6066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>
                <a:latin typeface="Times New Roman"/>
                <a:cs typeface="Times New Roman"/>
              </a:rPr>
              <a:t>та</a:t>
            </a:r>
            <a:r>
              <a:rPr dirty="0" baseline="5952" sz="2100" spc="6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наркотиками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Закарпатській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та</a:t>
            </a:r>
            <a:r>
              <a:rPr dirty="0" baseline="-5952" sz="2100" spc="97">
                <a:latin typeface="Times New Roman"/>
                <a:cs typeface="Times New Roman"/>
              </a:rPr>
              <a:t> </a:t>
            </a:r>
            <a:r>
              <a:rPr dirty="0" baseline="-5952" sz="2100" spc="-22">
                <a:latin typeface="Times New Roman"/>
                <a:cs typeface="Times New Roman"/>
              </a:rPr>
              <a:t>негативног</a:t>
            </a:r>
            <a:r>
              <a:rPr dirty="0" baseline="-5952" sz="2100" spc="-1500">
                <a:latin typeface="Times New Roman"/>
                <a:cs typeface="Times New Roman"/>
              </a:rPr>
              <a:t>Н</a:t>
            </a:r>
            <a:r>
              <a:rPr dirty="0" baseline="-39682" sz="1575" spc="-22">
                <a:latin typeface="Times New Roman"/>
                <a:cs typeface="Times New Roman"/>
              </a:rPr>
              <a:t>н</a:t>
            </a:r>
            <a:r>
              <a:rPr dirty="0" baseline="-39682" sz="1575" spc="-52">
                <a:latin typeface="Times New Roman"/>
                <a:cs typeface="Times New Roman"/>
              </a:rPr>
              <a:t>а</a:t>
            </a:r>
            <a:r>
              <a:rPr dirty="0" baseline="-5952" sz="2100" spc="-1267">
                <a:latin typeface="Times New Roman"/>
                <a:cs typeface="Times New Roman"/>
              </a:rPr>
              <a:t>Т</a:t>
            </a:r>
            <a:r>
              <a:rPr dirty="0" baseline="-39682" sz="1575" spc="-22">
                <a:latin typeface="Times New Roman"/>
                <a:cs typeface="Times New Roman"/>
              </a:rPr>
              <a:t>р</a:t>
            </a:r>
            <a:r>
              <a:rPr dirty="0" baseline="-39682" sz="1575" spc="-300">
                <a:latin typeface="Times New Roman"/>
                <a:cs typeface="Times New Roman"/>
              </a:rPr>
              <a:t>к</a:t>
            </a:r>
            <a:r>
              <a:rPr dirty="0" baseline="-5952" sz="2100" spc="-330">
                <a:latin typeface="Times New Roman"/>
                <a:cs typeface="Times New Roman"/>
              </a:rPr>
              <a:t>і</a:t>
            </a:r>
            <a:r>
              <a:rPr dirty="0" baseline="-39682" sz="1575" spc="-22">
                <a:latin typeface="Times New Roman"/>
                <a:cs typeface="Times New Roman"/>
              </a:rPr>
              <a:t>оти</a:t>
            </a:r>
            <a:r>
              <a:rPr dirty="0" baseline="-39682" sz="1575" spc="-427">
                <a:latin typeface="Times New Roman"/>
                <a:cs typeface="Times New Roman"/>
              </a:rPr>
              <a:t>к</a:t>
            </a:r>
            <a:r>
              <a:rPr dirty="0" baseline="-5952" sz="2100" spc="-637">
                <a:latin typeface="Times New Roman"/>
                <a:cs typeface="Times New Roman"/>
              </a:rPr>
              <a:t>4</a:t>
            </a:r>
            <a:r>
              <a:rPr dirty="0" baseline="-39682" sz="1575" spc="-127">
                <a:latin typeface="Times New Roman"/>
                <a:cs typeface="Times New Roman"/>
              </a:rPr>
              <a:t>а</a:t>
            </a:r>
            <a:r>
              <a:rPr dirty="0" baseline="-5952" sz="2100" spc="-1312">
                <a:latin typeface="Times New Roman"/>
                <a:cs typeface="Times New Roman"/>
              </a:rPr>
              <a:t>B</a:t>
            </a:r>
            <a:r>
              <a:rPr dirty="0" baseline="-39682" sz="1575" spc="-22">
                <a:latin typeface="Times New Roman"/>
                <a:cs typeface="Times New Roman"/>
              </a:rPr>
              <a:t>м</a:t>
            </a:r>
            <a:r>
              <a:rPr dirty="0" baseline="-39682" sz="1575" spc="-644">
                <a:latin typeface="Times New Roman"/>
                <a:cs typeface="Times New Roman"/>
              </a:rPr>
              <a:t>и</a:t>
            </a:r>
            <a:r>
              <a:rPr dirty="0" baseline="-5952" sz="2100" spc="-22">
                <a:latin typeface="Times New Roman"/>
                <a:cs typeface="Times New Roman"/>
              </a:rPr>
              <a:t>dit•</a:t>
            </a:r>
            <a:endParaRPr baseline="-5952" sz="2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50803" y="9906761"/>
            <a:ext cx="129032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71120">
              <a:lnSpc>
                <a:spcPts val="1075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5244">
              <a:lnSpc>
                <a:spcPts val="107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20">
                <a:latin typeface="Times New Roman"/>
                <a:cs typeface="Times New Roman"/>
              </a:rPr>
              <a:t>№489/'02.12-</a:t>
            </a:r>
            <a:r>
              <a:rPr dirty="0" sz="800">
                <a:latin typeface="Times New Roman"/>
                <a:cs typeface="Times New Roman"/>
              </a:rPr>
              <a:t>26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 </a:t>
            </a:r>
            <a:r>
              <a:rPr dirty="0" sz="800" spc="-10">
                <a:latin typeface="Times New Roman"/>
                <a:cs typeface="Times New Roman"/>
              </a:rPr>
              <a:t>03.06.2026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85615" y="6853428"/>
            <a:ext cx="1321308" cy="177393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062439" y="652525"/>
            <a:ext cx="6057265" cy="5877560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algn="just" marL="13970" marR="34290" indent="-1905">
              <a:lnSpc>
                <a:spcPct val="114300"/>
              </a:lnSpc>
              <a:spcBef>
                <a:spcPts val="45"/>
              </a:spcBef>
            </a:pP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27.05.2026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81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Лабораторії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медичної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продукції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Рівненській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стосовно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невідповідності </a:t>
            </a:r>
            <a:r>
              <a:rPr dirty="0" sz="1350">
                <a:latin typeface="Times New Roman"/>
                <a:cs typeface="Times New Roman"/>
              </a:rPr>
              <a:t>вимогам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методів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показником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«Опис»</a:t>
            </a:r>
            <a:r>
              <a:rPr dirty="0" sz="1350" spc="4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(окремі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таблетки </a:t>
            </a:r>
            <a:r>
              <a:rPr dirty="0" sz="1350">
                <a:latin typeface="Times New Roman"/>
                <a:cs typeface="Times New Roman"/>
              </a:rPr>
              <a:t>мають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темні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включения,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надщерблені)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170226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лікарського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ДРОТАВЕРИНУ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ГІДРОХЛОРИД,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таблетки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40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мг,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10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таблеток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у </a:t>
            </a:r>
            <a:r>
              <a:rPr dirty="0" sz="1350">
                <a:latin typeface="Times New Roman"/>
                <a:cs typeface="Times New Roman"/>
              </a:rPr>
              <a:t>блістері;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пачці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картону,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виробництва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AT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«Лубнифарм», </a:t>
            </a:r>
            <a:r>
              <a:rPr dirty="0" sz="1350">
                <a:latin typeface="Times New Roman"/>
                <a:cs typeface="Times New Roman"/>
              </a:rPr>
              <a:t>Україна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(реестраційне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посвідчення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UA/0834/01/01):</a:t>
            </a:r>
            <a:endParaRPr sz="1350">
              <a:latin typeface="Times New Roman"/>
              <a:cs typeface="Times New Roman"/>
            </a:endParaRPr>
          </a:p>
          <a:p>
            <a:pPr algn="just" marL="24130" marR="24130" indent="356870">
              <a:lnSpc>
                <a:spcPct val="112599"/>
              </a:lnSpc>
              <a:spcBef>
                <a:spcPts val="50"/>
              </a:spcBef>
            </a:pPr>
            <a:r>
              <a:rPr dirty="0" sz="1350" spc="80">
                <a:latin typeface="Times New Roman"/>
                <a:cs typeface="Times New Roman"/>
              </a:rPr>
              <a:t>ТИМЧАСОВО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85">
                <a:latin typeface="Times New Roman"/>
                <a:cs typeface="Times New Roman"/>
              </a:rPr>
              <a:t>ЗАБОРОНЯЮ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170226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70">
                <a:latin typeface="Times New Roman"/>
                <a:cs typeface="Times New Roman"/>
              </a:rPr>
              <a:t>ДРОТАВЕРИНУ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FІДРОХЛОРИД,</a:t>
            </a:r>
            <a:r>
              <a:rPr dirty="0" sz="1350" spc="4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таблетки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</a:t>
            </a:r>
            <a:r>
              <a:rPr dirty="0" sz="1350" spc="2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40</a:t>
            </a:r>
            <a:r>
              <a:rPr dirty="0" sz="1350" spc="315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мг,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10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65">
                <a:latin typeface="Times New Roman"/>
                <a:cs typeface="Times New Roman"/>
              </a:rPr>
              <a:t>таблеток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блістері;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блістери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па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чці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картону,</a:t>
            </a:r>
            <a:r>
              <a:rPr dirty="0" sz="1350" spc="40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</a:t>
            </a:r>
            <a:r>
              <a:rPr dirty="0" sz="1350" b="1">
                <a:latin typeface="Times New Roman"/>
                <a:cs typeface="Times New Roman"/>
              </a:rPr>
              <a:t>AT</a:t>
            </a:r>
            <a:r>
              <a:rPr dirty="0" sz="1350" spc="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«Лубнифарм»,</a:t>
            </a:r>
            <a:r>
              <a:rPr dirty="0" sz="1350" spc="2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Україна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(реестраційне</a:t>
            </a:r>
            <a:r>
              <a:rPr dirty="0" sz="1350" spc="2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посвідчення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UA/0834/01/01).</a:t>
            </a:r>
            <a:endParaRPr sz="1350">
              <a:latin typeface="Times New Roman"/>
              <a:cs typeface="Times New Roman"/>
            </a:endParaRPr>
          </a:p>
          <a:p>
            <a:pPr algn="just" marL="29209" marR="9525" indent="36004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янг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застосування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розпорядження,</a:t>
            </a:r>
            <a:endParaRPr sz="1350">
              <a:latin typeface="Times New Roman"/>
              <a:cs typeface="Times New Roman"/>
            </a:endParaRPr>
          </a:p>
          <a:p>
            <a:pPr algn="just" marL="34925">
              <a:lnSpc>
                <a:spcPct val="100000"/>
              </a:lnSpc>
              <a:spcBef>
                <a:spcPts val="250"/>
              </a:spcBef>
            </a:pP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вищевказаної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34290" indent="359410">
              <a:lnSpc>
                <a:spcPct val="100000"/>
              </a:lnSpc>
              <a:spcBef>
                <a:spcPts val="219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препарату,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вжити заходи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вилучення</a:t>
            </a:r>
            <a:endParaRPr sz="1350">
              <a:latin typeface="Times New Roman"/>
              <a:cs typeface="Times New Roman"/>
            </a:endParaRPr>
          </a:p>
          <a:p>
            <a:pPr algn="just" marL="28575" marR="8255" indent="508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поміщення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карантин,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територіалвний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33020" marR="40640" indent="363855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територіальні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місцем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розташування.</a:t>
            </a:r>
            <a:endParaRPr sz="1350">
              <a:latin typeface="Times New Roman"/>
              <a:cs typeface="Times New Roman"/>
            </a:endParaRPr>
          </a:p>
          <a:p>
            <a:pPr algn="just" marL="36830" marR="5080" indent="360045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350">
              <a:latin typeface="Times New Roman"/>
              <a:cs typeface="Times New Roman"/>
            </a:endParaRPr>
          </a:p>
          <a:p>
            <a:pPr marL="401955" marR="2595245" indent="-361950">
              <a:lnSpc>
                <a:spcPct val="115599"/>
              </a:lnSpc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91546" y="6518402"/>
            <a:ext cx="2742565" cy="716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360680">
              <a:lnSpc>
                <a:spcPct val="111100"/>
              </a:lnSpc>
              <a:spcBef>
                <a:spcPts val="100"/>
              </a:spcBef>
              <a:tabLst>
                <a:tab pos="772795" algn="l"/>
                <a:tab pos="187325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 України»;</a:t>
            </a:r>
            <a:endParaRPr sz="1350">
              <a:latin typeface="Times New Roman"/>
              <a:cs typeface="Times New Roman"/>
            </a:endParaRPr>
          </a:p>
          <a:p>
            <a:pPr marL="374650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AT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«Лубнифарм».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74804" y="6541261"/>
            <a:ext cx="454659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центр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56452" y="6541261"/>
            <a:ext cx="9937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01096" y="6541261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82102" y="6541261"/>
            <a:ext cx="62738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4596" y="7738871"/>
            <a:ext cx="150876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95">
                <a:latin typeface="Cambria"/>
                <a:cs typeface="Cambria"/>
              </a:rPr>
              <a:t>ЗастуПНИ</a:t>
            </a:r>
            <a:r>
              <a:rPr dirty="0" sz="1100" spc="-95">
                <a:latin typeface="Cambria"/>
                <a:cs typeface="Cambria"/>
              </a:rPr>
              <a:t> </a:t>
            </a:r>
            <a:r>
              <a:rPr dirty="0" sz="1100" spc="110">
                <a:latin typeface="Cambria"/>
                <a:cs typeface="Cambria"/>
              </a:rPr>
              <a:t>К</a:t>
            </a:r>
            <a:r>
              <a:rPr dirty="0" sz="1100" spc="45">
                <a:latin typeface="Cambria"/>
                <a:cs typeface="Cambria"/>
              </a:rPr>
              <a:t> </a:t>
            </a:r>
            <a:r>
              <a:rPr dirty="0" sz="1100" spc="-10">
                <a:latin typeface="Cambria"/>
                <a:cs typeface="Cambria"/>
              </a:rPr>
              <a:t>ПОЛОВИ</a:t>
            </a:r>
            <a:endParaRPr sz="11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093607" y="9555733"/>
            <a:ext cx="255270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25">
                <a:latin typeface="Times New Roman"/>
                <a:cs typeface="Times New Roman"/>
              </a:rPr>
              <a:t>Олена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120">
                <a:latin typeface="Times New Roman"/>
                <a:cs typeface="Times New Roman"/>
              </a:rPr>
              <a:t>В</a:t>
            </a:r>
            <a:r>
              <a:rPr dirty="0" sz="1050" spc="-1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ЯЗОВСькА,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 spc="-70">
                <a:latin typeface="Times New Roman"/>
                <a:cs typeface="Times New Roman"/>
              </a:rPr>
              <a:t>шел.(044)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422-55-</a:t>
            </a:r>
            <a:r>
              <a:rPr dirty="0" sz="1050">
                <a:latin typeface="Times New Roman"/>
                <a:cs typeface="Times New Roman"/>
              </a:rPr>
              <a:t>76</a:t>
            </a:r>
            <a:r>
              <a:rPr dirty="0" sz="1050" spc="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(127)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06501" y="7725409"/>
            <a:ext cx="12477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Tapac</a:t>
            </a:r>
            <a:r>
              <a:rPr dirty="0" sz="1350" spc="250">
                <a:latin typeface="Cambria"/>
                <a:cs typeface="Cambria"/>
              </a:rPr>
              <a:t> </a:t>
            </a:r>
            <a:r>
              <a:rPr dirty="0" sz="1350" spc="110">
                <a:latin typeface="Cambria"/>
                <a:cs typeface="Cambria"/>
              </a:rPr>
              <a:t>ПPOHIB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2026-06-04T10:36:28Z</dcterms:created>
  <dcterms:modified xsi:type="dcterms:W3CDTF">2026-06-04T10:36:28Z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2026-06-04T00:00:00Z</vt:filetime>
  </property>
  <property fmtid="{D5CDD505-2E9C-101B-9397-08002B2CF9AE}" pid="4" name="LastSaved">
    <vt:filetime>2026-06-04T00:00:00Z</vt:filetime>
  </property>
  <property fmtid="{D5CDD505-2E9C-101B-9397-08002B2CF9AE}" pid="5" name="Producer">
    <vt:lpwstr>iLovePDF</vt:lpwstr>
  </property>
</Properties>
</file>