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mailto:dls.kr@dls.gov.ua" TargetMode="External"/><Relationship Id="rId8" Type="http://schemas.openxmlformats.org/officeDocument/2006/relationships/hyperlink" Target="http://www.dls.gov.ua/" TargetMode="External"/><Relationship Id="rId9" Type="http://schemas.openxmlformats.org/officeDocument/2006/relationships/hyperlink" Target="https://www.dls.gov.ua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hyperlink" Target="https://www.d1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Relationship Id="rId8" Type="http://schemas.openxmlformats.org/officeDocument/2006/relationships/hyperlink" Target="https://www.dls.q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hyperlink" Target="https://www.dls.gov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0935" y="9841992"/>
            <a:ext cx="2334767" cy="5760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20311" y="131063"/>
            <a:ext cx="420624" cy="606551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335024" y="2129027"/>
            <a:ext cx="1073150" cy="0"/>
          </a:xfrm>
          <a:custGeom>
            <a:avLst/>
            <a:gdLst/>
            <a:ahLst/>
            <a:cxnLst/>
            <a:rect l="l" t="t" r="r" b="b"/>
            <a:pathLst>
              <a:path w="1073150" h="0">
                <a:moveTo>
                  <a:pt x="0" y="0"/>
                </a:moveTo>
                <a:lnTo>
                  <a:pt x="1072896" y="0"/>
                </a:lnTo>
              </a:path>
            </a:pathLst>
          </a:custGeom>
          <a:ln w="9144">
            <a:solidFill>
              <a:srgbClr val="0F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788408" y="212902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0C08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202679" y="2122931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 h="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9144">
            <a:solidFill>
              <a:srgbClr val="0C08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/>
          <p:cNvGrpSpPr/>
          <p:nvPr/>
        </p:nvGrpSpPr>
        <p:grpSpPr>
          <a:xfrm>
            <a:off x="3709415" y="9823704"/>
            <a:ext cx="698500" cy="670560"/>
            <a:chOff x="3709415" y="9823704"/>
            <a:chExt cx="698500" cy="67056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2463" y="9823704"/>
              <a:ext cx="463296" cy="67055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09415" y="9823704"/>
              <a:ext cx="697991" cy="670559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17319" y="1938527"/>
            <a:ext cx="4733544" cy="21640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210260" y="690371"/>
            <a:ext cx="6026150" cy="114046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ctr" marR="1270">
              <a:lnSpc>
                <a:spcPct val="100000"/>
              </a:lnSpc>
              <a:spcBef>
                <a:spcPts val="38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645"/>
              </a:lnSpc>
              <a:spcBef>
                <a:spcPts val="29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КІРОВОГРАДСЬКІЙ 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ts val="1175"/>
              </a:lnSpc>
              <a:spcBef>
                <a:spcPts val="880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Преобриженська,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Кtэопивницький,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32-</a:t>
            </a:r>
            <a:r>
              <a:rPr dirty="0" sz="1000" spc="-14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14-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  <a:p>
            <a:pPr algn="ctr" marL="3810">
              <a:lnSpc>
                <a:spcPts val="1175"/>
              </a:lnSpc>
            </a:pPr>
            <a:r>
              <a:rPr dirty="0" sz="1000" spc="-25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  <a:hlinkClick r:id="rId7"/>
              </a:rPr>
              <a:t>dls.kr@dls.gov.ua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 spc="-10">
                <a:latin typeface="Times New Roman"/>
                <a:cs typeface="Times New Roman"/>
              </a:rPr>
              <a:t> https.//</a:t>
            </a:r>
            <a:r>
              <a:rPr dirty="0" sz="1000" spc="-10">
                <a:latin typeface="Times New Roman"/>
                <a:cs typeface="Times New Roman"/>
                <a:hlinkClick r:id="rId8"/>
              </a:rPr>
              <a:t>www.dls.gov.ua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згідно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з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СДРПОУ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55796" y="3321811"/>
            <a:ext cx="6142990" cy="1445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200">
              <a:latin typeface="Times New Roman"/>
              <a:cs typeface="Times New Roman"/>
            </a:endParaRPr>
          </a:p>
          <a:p>
            <a:pPr marL="15875" marR="12065" indent="35242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заборони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лікарського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15240" indent="354965">
              <a:lnSpc>
                <a:spcPts val="1330"/>
              </a:lnSpc>
            </a:pPr>
            <a:r>
              <a:rPr dirty="0" u="sng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9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розпорядкенні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7145" marR="5080" indent="-1905">
              <a:lnSpc>
                <a:spcPts val="1340"/>
              </a:lnSpc>
              <a:spcBef>
                <a:spcPts val="105"/>
              </a:spcBef>
              <a:tabLst>
                <a:tab pos="590232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5">
                <a:uFill>
                  <a:solidFill>
                    <a:srgbClr val="0C081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35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виконання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23495">
              <a:lnSpc>
                <a:spcPts val="1390"/>
              </a:lnSpc>
              <a:tabLst>
                <a:tab pos="275590" algn="l"/>
              </a:tabLst>
            </a:pPr>
            <a:r>
              <a:rPr dirty="0" u="sng" sz="120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1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200" spc="6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3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поштою,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45" b="1">
                <a:latin typeface="Times New Roman"/>
                <a:cs typeface="Times New Roman"/>
              </a:rPr>
              <a:t>аул.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10" b="1" i="1">
                <a:latin typeface="Times New Roman"/>
                <a:cs typeface="Times New Roman"/>
              </a:rPr>
              <a:t>Иреображенська,</a:t>
            </a:r>
            <a:r>
              <a:rPr dirty="0" sz="1200" spc="-65" b="1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47327" y="2443988"/>
            <a:ext cx="2724785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1390"/>
              </a:lnSpc>
              <a:spcBef>
                <a:spcPts val="185"/>
              </a:spcBef>
            </a:pPr>
            <a:r>
              <a:rPr dirty="0" sz="1200" spc="-10" b="1">
                <a:latin typeface="Times New Roman"/>
                <a:cs typeface="Times New Roman"/>
              </a:rPr>
              <a:t>Rерівниl‹ам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занладів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52598" y="4736083"/>
            <a:ext cx="6142990" cy="2497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5875">
              <a:lnSpc>
                <a:spcPts val="1415"/>
              </a:lnSpc>
              <a:spcBef>
                <a:spcPts val="100"/>
              </a:spcBef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300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0300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300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147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5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5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0C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084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6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2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518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3335" marR="7620" indent="356870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3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45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114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09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1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09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sz="1200" spc="47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або</a:t>
            </a:r>
            <a:r>
              <a:rPr dirty="0" u="sng" sz="1200" spc="41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45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-5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37147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наступни</a:t>
            </a:r>
            <a:r>
              <a:rPr dirty="0" sz="1200" spc="-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суб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скт</a:t>
            </a:r>
            <a:endParaRPr sz="1200">
              <a:latin typeface="Times New Roman"/>
              <a:cs typeface="Times New Roman"/>
            </a:endParaRPr>
          </a:p>
          <a:p>
            <a:pPr algn="just" marL="15875" marR="5080" indent="-635">
              <a:lnSpc>
                <a:spcPts val="1390"/>
              </a:lnSpc>
              <a:spcBef>
                <a:spcPts val="65"/>
              </a:spcBef>
            </a:pP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2700" marR="13970" indent="356235">
              <a:lnSpc>
                <a:spcPts val="1390"/>
              </a:lnSpc>
              <a:spcBef>
                <a:spcPts val="5"/>
              </a:spcBef>
            </a:pPr>
            <a:r>
              <a:rPr dirty="0" u="sng" sz="120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25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45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Держлікслужби,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7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25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u="heavy" sz="1200" spc="-1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1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45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 b="1">
                <a:uFill>
                  <a:solidFill>
                    <a:srgbClr val="08080F"/>
                  </a:solidFill>
                </a:uFill>
                <a:latin typeface="Times New Roman"/>
                <a:cs typeface="Times New Roman"/>
              </a:rPr>
              <a:t>потрібпо.</a:t>
            </a:r>
            <a:endParaRPr sz="1200">
              <a:latin typeface="Times New Roman"/>
              <a:cs typeface="Times New Roman"/>
            </a:endParaRPr>
          </a:p>
          <a:p>
            <a:pPr algn="just" marL="368935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Держлікслужби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0255" y="4912867"/>
            <a:ext cx="565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49699" y="7198867"/>
            <a:ext cx="6136640" cy="17907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5240" marR="5080" indent="1270">
              <a:lnSpc>
                <a:spcPts val="1370"/>
              </a:lnSpc>
              <a:spcBef>
                <a:spcPts val="204"/>
              </a:spcBef>
              <a:tabLst>
                <a:tab pos="835660" algn="l"/>
                <a:tab pos="1144905" algn="l"/>
                <a:tab pos="2174875" algn="l"/>
                <a:tab pos="3921125" algn="l"/>
                <a:tab pos="4171950" algn="l"/>
                <a:tab pos="4809490" algn="l"/>
              </a:tabLst>
            </a:pP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9"/>
              </a:rPr>
              <a:t>https://www.dls.gov.ua/</a:t>
            </a:r>
            <a:r>
              <a:rPr dirty="0" sz="1200" spc="-10">
                <a:latin typeface="Times New Roman"/>
                <a:cs typeface="Times New Roman"/>
              </a:rPr>
              <a:t>)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розд*лі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0">
                <a:latin typeface="Times New Roman"/>
                <a:cs typeface="Times New Roman"/>
              </a:rPr>
              <a:t>РОЗПОРЯДЖЕ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55">
                <a:latin typeface="Times New Roman"/>
                <a:cs typeface="Times New Roman"/>
              </a:rPr>
              <a:t>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28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464820" marR="38100" indent="-224790">
              <a:lnSpc>
                <a:spcPts val="1420"/>
              </a:lnSpc>
              <a:spcBef>
                <a:spcPts val="30"/>
              </a:spcBef>
              <a:buAutoNum type="arabicPeriod"/>
              <a:tabLst>
                <a:tab pos="464820" algn="l"/>
                <a:tab pos="495934" algn="l"/>
              </a:tabLst>
            </a:pPr>
            <a:r>
              <a:rPr dirty="0" sz="1200">
                <a:latin typeface="Times New Roman"/>
                <a:cs typeface="Times New Roman"/>
              </a:rPr>
              <a:t>	Копія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України</a:t>
            </a:r>
            <a:r>
              <a:rPr dirty="0" sz="1200">
                <a:latin typeface="Times New Roman"/>
                <a:cs typeface="Times New Roman"/>
              </a:rPr>
              <a:t> з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засобів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контролю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24.06.2026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N.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308-001.2/002.0/17-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458470" marR="74930" indent="-219075">
              <a:lnSpc>
                <a:spcPts val="1370"/>
              </a:lnSpc>
              <a:spcBef>
                <a:spcPts val="5"/>
              </a:spcBef>
              <a:buAutoNum type="arabicPeriod"/>
              <a:tabLst>
                <a:tab pos="47117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України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контролю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5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25.06.2026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60" i="1">
                <a:latin typeface="Times New Roman"/>
                <a:cs typeface="Times New Roman"/>
              </a:rPr>
              <a:t>N•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309-</a:t>
            </a:r>
            <a:r>
              <a:rPr dirty="0" sz="1200" spc="-10">
                <a:latin typeface="Times New Roman"/>
                <a:cs typeface="Times New Roman"/>
              </a:rPr>
              <a:t>001.2/002.0/17-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1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455295" marR="77470" indent="-219075">
              <a:lnSpc>
                <a:spcPts val="1370"/>
              </a:lnSpc>
              <a:spcBef>
                <a:spcPts val="45"/>
              </a:spcBef>
              <a:buAutoNum type="arabicPeriod"/>
              <a:tabLst>
                <a:tab pos="46482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України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контролю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5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25.06.2026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400" i="1">
                <a:latin typeface="Times New Roman"/>
                <a:cs typeface="Times New Roman"/>
              </a:rPr>
              <a:t>№</a:t>
            </a:r>
            <a:r>
              <a:rPr dirty="0" sz="1200" spc="325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310-001.2/002.0/17-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арк.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49104" y="9311131"/>
            <a:ext cx="17589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о.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начальника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служ0и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47275" y="9961626"/>
            <a:ext cx="160909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Свгейчуі‹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 spc="-40">
                <a:latin typeface="Times New Roman"/>
                <a:cs typeface="Times New Roman"/>
              </a:rPr>
              <a:t>.32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2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28255" y="9308083"/>
            <a:ext cx="1385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Людмила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ШИЛЮК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8871" y="152399"/>
            <a:ext cx="445008" cy="609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17884" y="10099922"/>
            <a:ext cx="125095" cy="23876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30">
                <a:latin typeface="Arial MT"/>
                <a:cs typeface="Arial MT"/>
              </a:rPr>
              <a:t>0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145">
                <a:latin typeface="Arial MT"/>
                <a:cs typeface="Arial MT"/>
              </a:rPr>
              <a:t>ZOO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6688" y="10104119"/>
            <a:ext cx="1652015" cy="2682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89647" y="9802367"/>
            <a:ext cx="60959" cy="8839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06440" y="10277855"/>
            <a:ext cx="1697736" cy="20116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251986" y="790955"/>
            <a:ext cx="5795645" cy="11868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5445" marR="40449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УЕРАЇНИ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 spc="5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HAPROTПKAMИ</a:t>
            </a:r>
            <a:endParaRPr sz="1400">
              <a:latin typeface="Times New Roman"/>
              <a:cs typeface="Times New Roman"/>
            </a:endParaRPr>
          </a:p>
          <a:p>
            <a:pPr algn="ctr" marL="8890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  <a:spcBef>
                <a:spcPts val="1610"/>
              </a:spcBef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20">
                <a:latin typeface="Times New Roman"/>
                <a:cs typeface="Times New Roman"/>
              </a:rPr>
              <a:t> 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dlsH.d1s.яov.na</a:t>
            </a:r>
            <a:r>
              <a:rPr dirty="0" sz="1150" spc="-35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https://www.d1s.gov.ua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15644" y="2113788"/>
            <a:ext cx="26396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1735" algn="l"/>
                <a:tab pos="262572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80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66700" y="2144267"/>
            <a:ext cx="2818130" cy="640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6865" algn="l"/>
                <a:tab pos="279400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1535"/>
              </a:spcBef>
              <a:tabLst>
                <a:tab pos="2091055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49127" y="2760471"/>
            <a:ext cx="6036310" cy="60845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3136900" marR="90805" indent="2540">
              <a:lnSpc>
                <a:spcPts val="1610"/>
              </a:lnSpc>
              <a:spcBef>
                <a:spcPts val="110"/>
              </a:spcBef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 spc="75">
                <a:latin typeface="Times New Roman"/>
                <a:cs typeface="Times New Roman"/>
              </a:rPr>
              <a:t>займаються </a:t>
            </a:r>
            <a:r>
              <a:rPr dirty="0" sz="1400">
                <a:latin typeface="Times New Roman"/>
                <a:cs typeface="Times New Roman"/>
              </a:rPr>
              <a:t>реалізацісю,</a:t>
            </a:r>
            <a:r>
              <a:rPr dirty="0" sz="1400" spc="330">
                <a:latin typeface="Times New Roman"/>
                <a:cs typeface="Times New Roman"/>
              </a:rPr>
              <a:t>     </a:t>
            </a:r>
            <a:r>
              <a:rPr dirty="0" sz="1400">
                <a:latin typeface="Times New Roman"/>
                <a:cs typeface="Times New Roman"/>
              </a:rPr>
              <a:t>зберіганням</a:t>
            </a:r>
            <a:r>
              <a:rPr dirty="0" sz="1400" spc="345">
                <a:latin typeface="Times New Roman"/>
                <a:cs typeface="Times New Roman"/>
              </a:rPr>
              <a:t> 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>
                <a:latin typeface="Times New Roman"/>
                <a:cs typeface="Times New Roman"/>
              </a:rPr>
              <a:t>застосувапням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36265" marR="92075" indent="-635">
              <a:lnSpc>
                <a:spcPts val="1580"/>
              </a:lnSpc>
              <a:tabLst>
                <a:tab pos="46805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3495">
              <a:lnSpc>
                <a:spcPct val="100000"/>
              </a:lnSpc>
              <a:spcBef>
                <a:spcPts val="5"/>
              </a:spcBef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4765">
              <a:lnSpc>
                <a:spcPct val="100000"/>
              </a:lnSpc>
              <a:spcBef>
                <a:spcPts val="20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r" marL="12700" marR="20320" indent="-635">
              <a:lnSpc>
                <a:spcPts val="185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нро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r" marR="26670">
              <a:lnSpc>
                <a:spcPct val="100000"/>
              </a:lnSpc>
              <a:spcBef>
                <a:spcPts val="150"/>
              </a:spcBef>
              <a:tabLst>
                <a:tab pos="804545" algn="l"/>
                <a:tab pos="1661795" algn="l"/>
                <a:tab pos="2406650" algn="l"/>
                <a:tab pos="2756535" algn="l"/>
                <a:tab pos="3677285" algn="l"/>
                <a:tab pos="3970020" algn="l"/>
                <a:tab pos="51790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Міністрів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647,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-1905">
              <a:lnSpc>
                <a:spcPct val="1135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 spc="10">
                <a:latin typeface="Times New Roman"/>
                <a:cs typeface="Times New Roman"/>
              </a:rPr>
              <a:t>України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29.09.2014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Міністерством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юстиціі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утилізацїі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1750">
              <a:lnSpc>
                <a:spcPct val="100000"/>
              </a:lnSpc>
              <a:spcBef>
                <a:spcPts val="195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67914" y="8822335"/>
            <a:ext cx="2433320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317500" algn="l"/>
                <a:tab pos="1497965" algn="l"/>
                <a:tab pos="18268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endParaRPr sz="13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200"/>
              </a:spcBef>
              <a:tabLst>
                <a:tab pos="438784" algn="l"/>
                <a:tab pos="17367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органу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9015" y="8822335"/>
            <a:ext cx="3580765" cy="4953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algn="r" marR="13970">
              <a:lnSpc>
                <a:spcPct val="100000"/>
              </a:lnSpc>
              <a:spcBef>
                <a:spcPts val="295"/>
              </a:spcBef>
              <a:tabLst>
                <a:tab pos="1157605" algn="l"/>
                <a:tab pos="2383155" algn="l"/>
              </a:tabLst>
            </a:pP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міжнародного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00"/>
              </a:spcBef>
              <a:tabLst>
                <a:tab pos="769620" algn="l"/>
                <a:tab pos="1136650" algn="l"/>
                <a:tab pos="2190115" algn="l"/>
                <a:tab pos="27876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Польщі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PL/1/147/01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72025" y="9316211"/>
            <a:ext cx="61004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64735" algn="l"/>
                <a:tab pos="5908675" algn="l"/>
              </a:tabLst>
            </a:pPr>
            <a:r>
              <a:rPr dirty="0" sz="1400">
                <a:latin typeface="Times New Roman"/>
                <a:cs typeface="Times New Roman"/>
              </a:rPr>
              <a:t>невідповідності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вимогам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нормативних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документів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покіf</a:t>
            </a:r>
            <a:r>
              <a:rPr dirty="0" sz="1400">
                <a:latin typeface="Times New Roman"/>
                <a:cs typeface="Times New Roman"/>
              </a:rPr>
              <a:t>	икfім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иіhіді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ii*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3414" y="9553955"/>
            <a:ext cx="8661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частинки»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15727" y="9553955"/>
            <a:ext cx="4565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20825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73551" y="9553955"/>
            <a:ext cx="2717165" cy="572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219200" algn="l"/>
                <a:tab pos="2337435" algn="l"/>
              </a:tabLst>
            </a:pPr>
            <a:r>
              <a:rPr dirty="0" sz="1400" spc="-10">
                <a:latin typeface="Times New Roman"/>
                <a:cs typeface="Times New Roman"/>
              </a:rPr>
              <a:t>(забруднення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частинками)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endParaRPr sz="1400">
              <a:latin typeface="Times New Roman"/>
              <a:cs typeface="Times New Roman"/>
            </a:endParaRPr>
          </a:p>
          <a:p>
            <a:pPr marL="57785">
              <a:lnSpc>
                <a:spcPts val="880"/>
              </a:lnSpc>
              <a:spcBef>
                <a:spcPts val="625"/>
              </a:spcBef>
            </a:pPr>
            <a:r>
              <a:rPr dirty="0" baseline="3703" sz="1125" spc="-82">
                <a:latin typeface="Lucida Sans Unicode"/>
                <a:cs typeface="Lucida Sans Unicode"/>
              </a:rPr>
              <a:t>M2</a:t>
            </a:r>
            <a:r>
              <a:rPr dirty="0" baseline="3703" sz="1125" spc="135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Держлікслу</a:t>
            </a:r>
            <a:r>
              <a:rPr dirty="0" sz="750" spc="-10">
                <a:latin typeface="Lucida Sans Unicode"/>
                <a:cs typeface="Lucida Sans Unicode"/>
              </a:rPr>
              <a:t>жба</a:t>
            </a:r>
            <a:endParaRPr sz="750">
              <a:latin typeface="Lucida Sans Unicode"/>
              <a:cs typeface="Lucida Sans Unicode"/>
            </a:endParaRPr>
          </a:p>
          <a:p>
            <a:pPr marL="228600">
              <a:lnSpc>
                <a:spcPts val="1120"/>
              </a:lnSpc>
            </a:pPr>
            <a:r>
              <a:rPr dirty="0" baseline="5847" sz="1425" spc="-104">
                <a:latin typeface="Lucida Sans Unicode"/>
                <a:cs typeface="Lucida Sans Unicode"/>
              </a:rPr>
              <a:t>№3</a:t>
            </a:r>
            <a:r>
              <a:rPr dirty="0" baseline="2923" sz="1425" spc="-104">
                <a:latin typeface="Lucida Sans Unicode"/>
                <a:cs typeface="Lucida Sans Unicode"/>
              </a:rPr>
              <a:t>0</a:t>
            </a:r>
            <a:r>
              <a:rPr dirty="0" sz="950" spc="-70">
                <a:latin typeface="Lucida Sans Unicode"/>
                <a:cs typeface="Lucida Sans Unicode"/>
              </a:rPr>
              <a:t>8-</a:t>
            </a:r>
            <a:r>
              <a:rPr dirty="0" sz="950" spc="-60">
                <a:latin typeface="Lucida Sans Unicode"/>
                <a:cs typeface="Lucida Sans Unicode"/>
              </a:rPr>
              <a:t>001.2/002.0/17</a:t>
            </a:r>
            <a:r>
              <a:rPr dirty="0" baseline="-5847" sz="1425" spc="-89">
                <a:latin typeface="Lucida Sans Unicode"/>
                <a:cs typeface="Lucida Sans Unicode"/>
              </a:rPr>
              <a:t>-</a:t>
            </a:r>
            <a:r>
              <a:rPr dirty="0" baseline="-5847" sz="1425" spc="-15">
                <a:latin typeface="Lucida Sans Unicode"/>
                <a:cs typeface="Lucida Sans Unicode"/>
              </a:rPr>
              <a:t>26</a:t>
            </a:r>
            <a:r>
              <a:rPr dirty="0" baseline="-2923" sz="1425" spc="-15">
                <a:latin typeface="Times New Roman"/>
                <a:cs typeface="Times New Roman"/>
              </a:rPr>
              <a:t>від</a:t>
            </a:r>
            <a:r>
              <a:rPr dirty="0" baseline="-2923" sz="1425" spc="487">
                <a:latin typeface="Times New Roman"/>
                <a:cs typeface="Times New Roman"/>
              </a:rPr>
              <a:t> </a:t>
            </a:r>
            <a:r>
              <a:rPr dirty="0" baseline="-8771" sz="1425" spc="67">
                <a:latin typeface="Times New Roman"/>
                <a:cs typeface="Times New Roman"/>
              </a:rPr>
              <a:t>24.06.2026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40467" y="9470643"/>
            <a:ext cx="117348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baseline="2777" sz="1500" spc="-15">
                <a:latin typeface="Times New Roman"/>
                <a:cs typeface="Times New Roman"/>
              </a:rPr>
              <a:t>засобів</a:t>
            </a:r>
            <a:r>
              <a:rPr dirty="0" baseline="2777" sz="1500" spc="15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Times New Roman"/>
                <a:cs typeface="Times New Roman"/>
              </a:rPr>
              <a:t>та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26165" y="9572752"/>
            <a:ext cx="116776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Cambria"/>
                <a:cs typeface="Cambria"/>
              </a:rPr>
              <a:t>лікарськог</a:t>
            </a:r>
            <a:r>
              <a:rPr dirty="0" baseline="2136" sz="1950" spc="-15">
                <a:latin typeface="Cambria"/>
                <a:cs typeface="Cambria"/>
              </a:rPr>
              <a:t>gонт</a:t>
            </a:r>
            <a:endParaRPr baseline="2136" sz="195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39383" y="9720326"/>
            <a:ext cx="71183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19082" y="9848595"/>
            <a:ext cx="1292225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6370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8768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 spc="-65">
                <a:latin typeface="Times New Roman"/>
                <a:cs typeface="Times New Roman"/>
              </a:rPr>
              <a:t>№604,302.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25.06.2026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9616" y="6705600"/>
            <a:ext cx="3697224" cy="234086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84069" y="492251"/>
            <a:ext cx="6078855" cy="544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9050" marR="43815" indent="-6985">
              <a:lnSpc>
                <a:spcPct val="111400"/>
              </a:lnSpc>
              <a:spcBef>
                <a:spcPts val="125"/>
              </a:spcBef>
            </a:pPr>
            <a:r>
              <a:rPr dirty="0" sz="1400">
                <a:latin typeface="Times New Roman"/>
                <a:cs typeface="Times New Roman"/>
              </a:rPr>
              <a:t>LEVOSIMENDAN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FARMAK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(Levosimendanum),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концентрат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для </a:t>
            </a:r>
            <a:r>
              <a:rPr dirty="0" sz="1400">
                <a:latin typeface="Times New Roman"/>
                <a:cs typeface="Times New Roman"/>
              </a:rPr>
              <a:t>інфузій,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2,5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мг/мл,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Farmak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Intemational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Sp.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z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о.о., </a:t>
            </a:r>
            <a:r>
              <a:rPr dirty="0" sz="1400">
                <a:latin typeface="Times New Roman"/>
                <a:cs typeface="Times New Roman"/>
              </a:rPr>
              <a:t>Польща,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4130" marR="41910" indent="356235">
              <a:lnSpc>
                <a:spcPts val="185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активной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протидїі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9845" marR="24130" indent="359410">
              <a:lnSpc>
                <a:spcPts val="1870"/>
              </a:lnSpc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’га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20825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LEVOSIMENDAN</a:t>
            </a:r>
            <a:r>
              <a:rPr dirty="0" sz="1400" spc="28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FARMAK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(Levosimendanum),</a:t>
            </a:r>
            <a:endParaRPr sz="1400">
              <a:latin typeface="Times New Roman"/>
              <a:cs typeface="Times New Roman"/>
            </a:endParaRPr>
          </a:p>
          <a:p>
            <a:pPr algn="just" marL="29845" marR="31750" indent="2540">
              <a:lnSpc>
                <a:spcPts val="182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концентрат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інфузіи,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2,5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мг/мл,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5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 </a:t>
            </a:r>
            <a:r>
              <a:rPr dirty="0" sz="1400" spc="85">
                <a:latin typeface="Times New Roman"/>
                <a:cs typeface="Times New Roman"/>
              </a:rPr>
              <a:t>Farmak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International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Sp.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z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о.о.,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Польща,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  <a:p>
            <a:pPr algn="just" marL="33020" marR="29209" indent="356870">
              <a:lnSpc>
                <a:spcPts val="182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вказаної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повернення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постачальнику</a:t>
            </a:r>
            <a:endParaRPr sz="1400">
              <a:latin typeface="Times New Roman"/>
              <a:cs typeface="Times New Roman"/>
            </a:endParaRPr>
          </a:p>
          <a:p>
            <a:pPr algn="just" marL="38100" marR="13335" indent="-1270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39370" marR="18415" indent="635">
              <a:lnSpc>
                <a:spcPts val="182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00050">
              <a:lnSpc>
                <a:spcPct val="1000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endParaRPr sz="1400">
              <a:latin typeface="Times New Roman"/>
              <a:cs typeface="Times New Roman"/>
            </a:endParaRPr>
          </a:p>
          <a:p>
            <a:pPr algn="just" marL="43180">
              <a:lnSpc>
                <a:spcPct val="100000"/>
              </a:lnSpc>
              <a:spcBef>
                <a:spcPts val="190"/>
              </a:spcBef>
            </a:pP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47625" marR="5080" indent="358140">
              <a:lnSpc>
                <a:spcPts val="192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8202" y="6146291"/>
            <a:ext cx="4471670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024890" indent="-36322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Koпïi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777875">
              <a:lnSpc>
                <a:spcPct val="100000"/>
              </a:lnSpc>
              <a:spcBef>
                <a:spcPts val="165"/>
              </a:spcBef>
              <a:tabLst>
                <a:tab pos="1877060" algn="l"/>
                <a:tab pos="2897505" algn="l"/>
              </a:tabLst>
            </a:pP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центр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.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38982" y="6630923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17079" y="6630923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4993" y="6865619"/>
            <a:ext cx="7715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96670" y="7581900"/>
            <a:ext cx="1500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Заступник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8250" y="9528809"/>
            <a:ext cx="25577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Олена</a:t>
            </a:r>
            <a:r>
              <a:rPr dirty="0" sz="950" spc="20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ВЯЗОВСЬКА,</a:t>
            </a:r>
            <a:r>
              <a:rPr dirty="0" sz="950" spc="2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тел.(044)</a:t>
            </a:r>
            <a:r>
              <a:rPr dirty="0" sz="950" spc="21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422-55-76</a:t>
            </a:r>
            <a:r>
              <a:rPr dirty="0" sz="950" spc="18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49316" y="7575804"/>
            <a:ext cx="12433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Tapac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ПPOПIB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9520" y="170687"/>
            <a:ext cx="448055" cy="61264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523206" y="10244756"/>
            <a:ext cx="140970" cy="24765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25">
                <a:latin typeface="Courier New"/>
                <a:cs typeface="Courier New"/>
              </a:rPr>
              <a:t>OZOO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86455" y="9988295"/>
            <a:ext cx="530352" cy="100584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773679" y="10152888"/>
            <a:ext cx="1655445" cy="329565"/>
            <a:chOff x="2773679" y="10152888"/>
            <a:chExt cx="1655445" cy="32956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98975" y="10162032"/>
              <a:ext cx="252984" cy="25298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5487" y="10152888"/>
              <a:ext cx="143255" cy="2499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73679" y="10177272"/>
              <a:ext cx="1222247" cy="3048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98975" y="10162032"/>
              <a:ext cx="252984" cy="25298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5487" y="10152888"/>
              <a:ext cx="143255" cy="249936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11367" y="10402823"/>
            <a:ext cx="1837943" cy="204215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108730" y="806195"/>
            <a:ext cx="5799455" cy="118046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82270" marR="40513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ЛІЕАРСЬБИХ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9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тел/факс: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https://www.dls.q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•ov.ua,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9339" y="2145029"/>
            <a:ext cx="26308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910" algn="l"/>
                <a:tab pos="2617470" algn="l"/>
              </a:tabLst>
            </a:pPr>
            <a:r>
              <a:rPr dirty="0" u="sng" sz="12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250">
                <a:latin typeface="Courier New"/>
                <a:cs typeface="Courier New"/>
              </a:rPr>
              <a:t>№ </a:t>
            </a:r>
            <a:r>
              <a:rPr dirty="0" u="sng" sz="12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16198" y="2137409"/>
            <a:ext cx="2878455" cy="659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0675" algn="l"/>
                <a:tab pos="2865120" algn="l"/>
              </a:tabLst>
            </a:pPr>
            <a:r>
              <a:rPr dirty="0" sz="1550">
                <a:latin typeface="Courier New"/>
                <a:cs typeface="Courier New"/>
              </a:rPr>
              <a:t>HaNe</a:t>
            </a:r>
            <a:r>
              <a:rPr dirty="0" sz="1550" spc="-1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  <a:p>
            <a:pPr marL="129539">
              <a:lnSpc>
                <a:spcPct val="100000"/>
              </a:lnSpc>
              <a:spcBef>
                <a:spcPts val="1505"/>
              </a:spcBef>
              <a:tabLst>
                <a:tab pos="210439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36664" y="2772409"/>
            <a:ext cx="27038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569226" y="2973578"/>
            <a:ext cx="13906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33527" y="3174745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37175" y="2973578"/>
            <a:ext cx="1190625" cy="641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5715">
              <a:lnSpc>
                <a:spcPct val="97800"/>
              </a:lnSpc>
              <a:spcBef>
                <a:spcPts val="13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35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99974" y="3793743"/>
            <a:ext cx="6051550" cy="5742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41675">
              <a:lnSpc>
                <a:spcPts val="1535"/>
              </a:lnSpc>
              <a:spcBef>
                <a:spcPts val="100"/>
              </a:spcBef>
              <a:tabLst>
                <a:tab pos="4682490" algn="l"/>
              </a:tabLst>
            </a:pPr>
            <a:r>
              <a:rPr dirty="0" sz="1300" spc="4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</a:t>
            </a:r>
            <a:endParaRPr sz="1300">
              <a:latin typeface="Cambria"/>
              <a:cs typeface="Cambria"/>
            </a:endParaRPr>
          </a:p>
          <a:p>
            <a:pPr marL="3248660">
              <a:lnSpc>
                <a:spcPts val="1655"/>
              </a:lnSpc>
            </a:pPr>
            <a:r>
              <a:rPr dirty="0" sz="1400">
                <a:latin typeface="Cambria"/>
                <a:cs typeface="Cambria"/>
              </a:rPr>
              <a:t>органів</a:t>
            </a:r>
            <a:r>
              <a:rPr dirty="0" sz="1400" spc="-2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Держлікслужби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1400">
              <a:latin typeface="Cambria"/>
              <a:cs typeface="Cambria"/>
            </a:endParaRPr>
          </a:p>
          <a:p>
            <a:pPr algn="ctr" marR="2667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1475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399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«Оенови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Україми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3.2.3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час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350" spc="10">
                <a:latin typeface="Times New Roman"/>
                <a:cs typeface="Times New Roman"/>
              </a:rPr>
              <a:t>України від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29.09.2014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Міністерством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юстиції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18.05.2015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  <a:spcBef>
                <a:spcPts val="240"/>
              </a:spcBef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міжнародного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повідомлення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  <a:p>
            <a:pPr algn="just" marL="36830">
              <a:lnSpc>
                <a:spcPct val="100000"/>
              </a:lnSpc>
              <a:spcBef>
                <a:spcPts val="180"/>
              </a:spcBef>
            </a:pP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Малайзії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MT/11/2026/02/01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22673" y="9538716"/>
            <a:ext cx="4476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69390" algn="l"/>
                <a:tab pos="2368550" algn="l"/>
                <a:tab pos="3620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невідповідності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вимогам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нормативних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документів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20952" y="9971531"/>
            <a:ext cx="479425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мз</a:t>
            </a:r>
            <a:r>
              <a:rPr dirty="0" sz="800" spc="31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Дер</a:t>
            </a:r>
            <a:endParaRPr sz="800">
              <a:latin typeface="Times New Roman"/>
              <a:cs typeface="Times New Roman"/>
            </a:endParaRPr>
          </a:p>
          <a:p>
            <a:pPr marL="196215">
              <a:lnSpc>
                <a:spcPts val="1075"/>
              </a:lnSpc>
            </a:pPr>
            <a:r>
              <a:rPr dirty="0" sz="950" spc="-20">
                <a:latin typeface="Times New Roman"/>
                <a:cs typeface="Times New Roman"/>
              </a:rPr>
              <a:t>N°30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50267" y="10009631"/>
            <a:ext cx="13760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7543" sz="1425">
                <a:latin typeface="Times New Roman"/>
                <a:cs typeface="Times New Roman"/>
              </a:rPr>
              <a:t>9</a:t>
            </a:r>
            <a:r>
              <a:rPr dirty="0" baseline="-17543" sz="1425" spc="367">
                <a:latin typeface="Times New Roman"/>
                <a:cs typeface="Times New Roman"/>
              </a:rPr>
              <a:t> </a:t>
            </a:r>
            <a:r>
              <a:rPr dirty="0" baseline="-12626" sz="1650" spc="-135">
                <a:latin typeface="Arial MT"/>
                <a:cs typeface="Arial MT"/>
              </a:rPr>
              <a:t>00</a:t>
            </a:r>
            <a:r>
              <a:rPr dirty="0" baseline="-8771" sz="1425" spc="-135">
                <a:latin typeface="Lucida Sans Unicode"/>
                <a:cs typeface="Lucida Sans Unicode"/>
              </a:rPr>
              <a:t>1.2/</a:t>
            </a:r>
            <a:r>
              <a:rPr dirty="0" baseline="-5847" sz="1425" spc="-135">
                <a:latin typeface="Lucida Sans Unicode"/>
                <a:cs typeface="Lucida Sans Unicode"/>
              </a:rPr>
              <a:t>0</a:t>
            </a:r>
            <a:r>
              <a:rPr dirty="0" baseline="-2923" sz="1425" spc="-135">
                <a:latin typeface="Lucida Sans Unicode"/>
                <a:cs typeface="Lucida Sans Unicode"/>
              </a:rPr>
              <a:t>0</a:t>
            </a:r>
            <a:r>
              <a:rPr dirty="0" sz="950" spc="-90">
                <a:latin typeface="Lucida Sans Unicode"/>
                <a:cs typeface="Lucida Sans Unicode"/>
              </a:rPr>
              <a:t>2.0/</a:t>
            </a:r>
            <a:r>
              <a:rPr dirty="0" baseline="5847" sz="1425" spc="-135">
                <a:latin typeface="Lucida Sans Unicode"/>
                <a:cs typeface="Lucida Sans Unicode"/>
              </a:rPr>
              <a:t>17</a:t>
            </a:r>
            <a:r>
              <a:rPr dirty="0" baseline="8771" sz="1425" spc="-135">
                <a:latin typeface="Lucida Sans Unicode"/>
                <a:cs typeface="Lucida Sans Unicode"/>
              </a:rPr>
              <a:t>-</a:t>
            </a:r>
            <a:r>
              <a:rPr dirty="0" baseline="8771" sz="1425" spc="-127">
                <a:latin typeface="Lucida Sans Unicode"/>
                <a:cs typeface="Lucida Sans Unicode"/>
              </a:rPr>
              <a:t>26</a:t>
            </a:r>
            <a:r>
              <a:rPr dirty="0" baseline="8771" sz="1425" spc="-15">
                <a:latin typeface="Lucida Sans Unicode"/>
                <a:cs typeface="Lucida Sans Unicode"/>
              </a:rPr>
              <a:t> </a:t>
            </a:r>
            <a:r>
              <a:rPr dirty="0" baseline="17543" sz="1425" spc="-37">
                <a:latin typeface="Times New Roman"/>
                <a:cs typeface="Times New Roman"/>
              </a:rPr>
              <a:t>від</a:t>
            </a:r>
            <a:endParaRPr baseline="17543" sz="142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45380" y="9989057"/>
            <a:ext cx="69596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5847" sz="1425" spc="67">
                <a:latin typeface="Times New Roman"/>
                <a:cs typeface="Times New Roman"/>
              </a:rPr>
              <a:t>25</a:t>
            </a:r>
            <a:r>
              <a:rPr dirty="0" baseline="-2923" sz="1425" spc="67">
                <a:latin typeface="Times New Roman"/>
                <a:cs typeface="Times New Roman"/>
              </a:rPr>
              <a:t>.0</a:t>
            </a:r>
            <a:r>
              <a:rPr dirty="0" sz="950" spc="45">
                <a:latin typeface="Times New Roman"/>
                <a:cs typeface="Times New Roman"/>
              </a:rPr>
              <a:t>6.20</a:t>
            </a:r>
            <a:r>
              <a:rPr dirty="0" baseline="2923" sz="1425" spc="67">
                <a:latin typeface="Times New Roman"/>
                <a:cs typeface="Times New Roman"/>
              </a:rPr>
              <a:t>2</a:t>
            </a:r>
            <a:r>
              <a:rPr dirty="0" baseline="5847" sz="1425" spc="67">
                <a:latin typeface="Times New Roman"/>
                <a:cs typeface="Times New Roman"/>
              </a:rPr>
              <a:t>6</a:t>
            </a:r>
            <a:endParaRPr baseline="5847" sz="1425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04116" y="9470897"/>
            <a:ext cx="1620520" cy="930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85"/>
              </a:lnSpc>
              <a:spcBef>
                <a:spcPts val="100"/>
              </a:spcBef>
              <a:tabLst>
                <a:tab pos="429259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marL="145415">
              <a:lnSpc>
                <a:spcPts val="955"/>
              </a:lnSpc>
            </a:pPr>
            <a:r>
              <a:rPr dirty="0" sz="900">
                <a:latin typeface="Times New Roman"/>
                <a:cs typeface="Times New Roman"/>
              </a:rPr>
              <a:t>'ЗН</a:t>
            </a:r>
            <a:r>
              <a:rPr dirty="0" sz="900" spc="254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ЛiKfфQlfИ</a:t>
            </a:r>
            <a:r>
              <a:rPr dirty="0" sz="900" spc="229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Иd4fïioЫra</a:t>
            </a:r>
            <a:endParaRPr sz="900">
              <a:latin typeface="Times New Roman"/>
              <a:cs typeface="Times New Roman"/>
            </a:endParaRPr>
          </a:p>
          <a:p>
            <a:pPr algn="ctr" marL="495300" marR="230504" indent="94615">
              <a:lnSpc>
                <a:spcPct val="83000"/>
              </a:lnSpc>
              <a:spcBef>
                <a:spcPts val="13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393700">
              <a:lnSpc>
                <a:spcPts val="10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340360">
              <a:lnSpc>
                <a:spcPct val="100000"/>
              </a:lnSpc>
              <a:spcBef>
                <a:spcPts val="55"/>
              </a:spcBef>
            </a:pPr>
            <a:r>
              <a:rPr dirty="0" sz="750" spc="-35">
                <a:latin typeface="Times New Roman"/>
                <a:cs typeface="Times New Roman"/>
              </a:rPr>
              <a:t>J‘f°605</a:t>
            </a:r>
            <a:r>
              <a:rPr dirty="0" sz="750" spc="114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02.12-26</a:t>
            </a:r>
            <a:r>
              <a:rPr dirty="0" sz="750" spc="8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2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25.06.2026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9032" y="6495288"/>
            <a:ext cx="4099560" cy="2548255"/>
            <a:chOff x="1399032" y="6495288"/>
            <a:chExt cx="4099560" cy="2548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9032" y="6495288"/>
              <a:ext cx="4099560" cy="254812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33544" y="6912864"/>
              <a:ext cx="109727" cy="35661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993148" y="528827"/>
            <a:ext cx="6072505" cy="5441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43815" indent="3175">
              <a:lnSpc>
                <a:spcPct val="1129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«Розчинення»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(результат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межами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специфікаціі)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H0444A,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H0444C, </a:t>
            </a:r>
            <a:r>
              <a:rPr dirty="0" sz="1400">
                <a:latin typeface="Times New Roman"/>
                <a:cs typeface="Times New Roman"/>
              </a:rPr>
              <a:t>H0444E,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H0444F,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H0444G,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H0444H,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H0444AA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(inbulk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KH0444)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endParaRPr sz="1400">
              <a:latin typeface="Times New Roman"/>
              <a:cs typeface="Times New Roman"/>
            </a:endParaRPr>
          </a:p>
          <a:p>
            <a:pPr algn="just" marL="17780" marR="33020" indent="127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NILOTNIB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капсули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112,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PHAROS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MT </a:t>
            </a:r>
            <a:r>
              <a:rPr dirty="0" sz="1400">
                <a:latin typeface="Times New Roman"/>
                <a:cs typeface="Times New Roman"/>
              </a:rPr>
              <a:t>LIMITED,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4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3495" marR="28575" indent="359410">
              <a:lnSpc>
                <a:spcPts val="187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 </a:t>
            </a:r>
            <a:r>
              <a:rPr dirty="0" sz="1400" spc="-45">
                <a:latin typeface="Times New Roman"/>
                <a:cs typeface="Times New Roman"/>
              </a:rPr>
              <a:t>активной</a:t>
            </a:r>
            <a:r>
              <a:rPr dirty="0" sz="1400">
                <a:latin typeface="Times New Roman"/>
                <a:cs typeface="Times New Roman"/>
              </a:rPr>
              <a:t> протидfі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25">
                <a:latin typeface="Times New Roman"/>
                <a:cs typeface="Times New Roman"/>
              </a:rPr>
              <a:t> те,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30480" marR="23495" indent="355600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ЗАБОРОПЯІО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H0444A, </a:t>
            </a:r>
            <a:r>
              <a:rPr dirty="0" sz="1400">
                <a:latin typeface="Times New Roman"/>
                <a:cs typeface="Times New Roman"/>
              </a:rPr>
              <a:t>H0444C,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H0444E,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H0444F,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H0444G,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H0444H,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П0444AA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(іп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bulk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KH0444)</a:t>
            </a:r>
            <a:endParaRPr sz="1400">
              <a:latin typeface="Times New Roman"/>
              <a:cs typeface="Times New Roman"/>
            </a:endParaRPr>
          </a:p>
          <a:p>
            <a:pPr algn="just" marL="26670">
              <a:lnSpc>
                <a:spcPct val="1000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NILOTNIB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капсули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112,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endParaRPr sz="1400">
              <a:latin typeface="Times New Roman"/>
              <a:cs typeface="Times New Roman"/>
            </a:endParaRPr>
          </a:p>
          <a:p>
            <a:pPr algn="just" marL="30480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PHAROS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MT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LIMITED,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ввозився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31750" marR="19685" indent="358140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33020" marR="15240" indent="1270">
              <a:lnSpc>
                <a:spcPct val="111100"/>
              </a:lnSpc>
              <a:spcBef>
                <a:spcPts val="5"/>
              </a:spcBef>
            </a:pPr>
            <a:r>
              <a:rPr dirty="0" sz="1400" spc="-55">
                <a:latin typeface="Times New Roman"/>
                <a:cs typeface="Times New Roman"/>
              </a:rPr>
              <a:t>розпоряджені-</a:t>
            </a:r>
            <a:r>
              <a:rPr dirty="0" sz="1400">
                <a:latin typeface="Times New Roman"/>
                <a:cs typeface="Times New Roman"/>
              </a:rPr>
              <a:t>гя,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вищевказаних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4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постачальнику/виробнику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6830" marR="38735" indent="358775">
              <a:lnSpc>
                <a:spcPct val="1071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37465" marR="5080" indent="361315">
              <a:lnSpc>
                <a:spcPct val="1086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0408" y="6179819"/>
            <a:ext cx="3625850" cy="739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7094" marR="178435" indent="-87503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ерство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775335">
              <a:lnSpc>
                <a:spcPct val="100000"/>
              </a:lnSpc>
              <a:spcBef>
                <a:spcPts val="190"/>
              </a:spcBef>
              <a:tabLst>
                <a:tab pos="1874520" algn="l"/>
                <a:tab pos="2898140" algn="l"/>
                <a:tab pos="3482340" algn="l"/>
              </a:tabLst>
            </a:pP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цен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6924" y="6679691"/>
            <a:ext cx="5975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Јтерств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38398" y="667969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16495" y="6679691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24409" y="6917435"/>
            <a:ext cx="7715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6086" y="7624571"/>
            <a:ext cx="15036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Заступник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4395" y="9491980"/>
            <a:ext cx="25615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51780" y="7624571"/>
            <a:ext cx="1245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Tapac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ПРОШВ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3840" y="67055"/>
            <a:ext cx="448056" cy="61874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388608" y="9247631"/>
            <a:ext cx="1118870" cy="234950"/>
            <a:chOff x="6388608" y="9247631"/>
            <a:chExt cx="1118870" cy="2349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0424" y="9247631"/>
              <a:ext cx="85344" cy="11277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88608" y="9250679"/>
              <a:ext cx="1118615" cy="23164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0424" y="9247631"/>
              <a:ext cx="85344" cy="112775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59607" y="10064495"/>
            <a:ext cx="1658112" cy="30784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56376" y="10098023"/>
            <a:ext cx="1450848" cy="2286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0400" y="9214104"/>
            <a:ext cx="469392" cy="10668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373906" y="702309"/>
            <a:ext cx="5801995" cy="1189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2225">
              <a:lnSpc>
                <a:spcPts val="168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ДЕРЖАВПА</a:t>
            </a:r>
            <a:r>
              <a:rPr dirty="0" sz="1450" spc="5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УКРАЇНИ</a:t>
            </a:r>
            <a:r>
              <a:rPr dirty="0" sz="1450" spc="20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0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ЛІКАРСЬКИХ</a:t>
            </a:r>
            <a:r>
              <a:rPr dirty="0" sz="1450" spc="3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32384">
              <a:lnSpc>
                <a:spcPts val="163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КОНТРОЛЮ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ЗА</a:t>
            </a:r>
            <a:r>
              <a:rPr dirty="0" sz="1450" spc="-7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ПАРКОТИКАМИ</a:t>
            </a:r>
            <a:endParaRPr sz="1450">
              <a:latin typeface="Times New Roman"/>
              <a:cs typeface="Times New Roman"/>
            </a:endParaRPr>
          </a:p>
          <a:p>
            <a:pPr algn="ctr" marL="8255">
              <a:lnSpc>
                <a:spcPts val="168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 algn="ctr" marL="12700" marR="5080">
              <a:lnSpc>
                <a:spcPts val="1300"/>
              </a:lnSpc>
              <a:spcBef>
                <a:spcPts val="1595"/>
              </a:spcBef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25">
                <a:latin typeface="Times New Roman"/>
                <a:cs typeface="Times New Roman"/>
              </a:rPr>
              <a:t> 03115,</a:t>
            </a:r>
            <a:r>
              <a:rPr dirty="0" sz="1150" spc="-30">
                <a:latin typeface="Times New Roman"/>
                <a:cs typeface="Times New Roman"/>
              </a:rPr>
              <a:t> 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dlsДdls.gov.ua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https://www.dls.gov.ua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СДРПОУ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7563" y="2022093"/>
            <a:ext cx="26460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275" algn="l"/>
                <a:tab pos="2632710" algn="l"/>
              </a:tabLst>
            </a:pP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50">
                <a:latin typeface="Courier New"/>
                <a:cs typeface="Courier New"/>
              </a:rPr>
              <a:t>№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6631" y="2049526"/>
            <a:ext cx="264096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0040" algn="l"/>
                <a:tab pos="2627630" algn="l"/>
              </a:tabLst>
            </a:pPr>
            <a:r>
              <a:rPr dirty="0" sz="1450">
                <a:latin typeface="Times New Roman"/>
                <a:cs typeface="Times New Roman"/>
              </a:rPr>
              <a:t>На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50">
                <a:latin typeface="Times New Roman"/>
                <a:cs typeface="Times New Roman"/>
              </a:rPr>
              <a:t>від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89049" y="2457957"/>
            <a:ext cx="1405255" cy="65786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5875" marR="5080" indent="-3810">
              <a:lnSpc>
                <a:spcPct val="93100"/>
              </a:lnSpc>
              <a:spcBef>
                <a:spcPts val="220"/>
              </a:spcBef>
            </a:pPr>
            <a:r>
              <a:rPr dirty="0" sz="1450" spc="-10" b="1">
                <a:latin typeface="Times New Roman"/>
                <a:cs typeface="Times New Roman"/>
              </a:rPr>
              <a:t>Керівникам </a:t>
            </a:r>
            <a:r>
              <a:rPr dirty="0" sz="1450" spc="-40" b="1">
                <a:latin typeface="Times New Roman"/>
                <a:cs typeface="Times New Roman"/>
              </a:rPr>
              <a:t>господарювання, </a:t>
            </a:r>
            <a:r>
              <a:rPr dirty="0" sz="1450" spc="-10" b="1">
                <a:latin typeface="Times New Roman"/>
                <a:cs typeface="Times New Roman"/>
              </a:rPr>
              <a:t>займаються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90399" y="3076702"/>
            <a:ext cx="125349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634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зберіганням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50" b="1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19911" y="2457957"/>
            <a:ext cx="1201420" cy="865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9050">
              <a:lnSpc>
                <a:spcPts val="1685"/>
              </a:lnSpc>
              <a:spcBef>
                <a:spcPts val="100"/>
              </a:spcBef>
            </a:pPr>
            <a:r>
              <a:rPr dirty="0" sz="1450" spc="-10" b="1">
                <a:latin typeface="Times New Roman"/>
                <a:cs typeface="Times New Roman"/>
              </a:rPr>
              <a:t>суб'сктів</a:t>
            </a:r>
            <a:endParaRPr sz="1450">
              <a:latin typeface="Times New Roman"/>
              <a:cs typeface="Times New Roman"/>
            </a:endParaRPr>
          </a:p>
          <a:p>
            <a:pPr algn="r" marL="12700" marR="5080" indent="931544">
              <a:lnSpc>
                <a:spcPct val="93100"/>
              </a:lnSpc>
              <a:spcBef>
                <a:spcPts val="65"/>
              </a:spcBef>
            </a:pPr>
            <a:r>
              <a:rPr dirty="0" sz="1450" spc="-55" b="1">
                <a:latin typeface="Times New Roman"/>
                <a:cs typeface="Times New Roman"/>
              </a:rPr>
              <a:t>які </a:t>
            </a:r>
            <a:r>
              <a:rPr dirty="0" sz="1450" spc="-10" b="1">
                <a:latin typeface="Times New Roman"/>
                <a:cs typeface="Times New Roman"/>
              </a:rPr>
              <a:t>реалізацісю, </a:t>
            </a:r>
            <a:r>
              <a:rPr dirty="0" sz="1450" spc="-45" b="1">
                <a:latin typeface="Times New Roman"/>
                <a:cs typeface="Times New Roman"/>
              </a:rPr>
              <a:t>застосуванням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7801" y="3277869"/>
            <a:ext cx="6039485" cy="5925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36290">
              <a:lnSpc>
                <a:spcPct val="100000"/>
              </a:lnSpc>
              <a:spcBef>
                <a:spcPts val="100"/>
              </a:spcBef>
            </a:pPr>
            <a:r>
              <a:rPr dirty="0" sz="1450" spc="-30" b="1">
                <a:latin typeface="Times New Roman"/>
                <a:cs typeface="Times New Roman"/>
              </a:rPr>
              <a:t>лікарських</a:t>
            </a:r>
            <a:r>
              <a:rPr dirty="0" sz="1450" spc="4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marL="3339465">
              <a:lnSpc>
                <a:spcPts val="1700"/>
              </a:lnSpc>
              <a:spcBef>
                <a:spcPts val="1425"/>
              </a:spcBef>
              <a:tabLst>
                <a:tab pos="4684395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Керівникам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10" b="1">
                <a:latin typeface="Times New Roman"/>
                <a:cs typeface="Times New Roman"/>
              </a:rPr>
              <a:t>територіальних</a:t>
            </a:r>
            <a:endParaRPr sz="1450">
              <a:latin typeface="Times New Roman"/>
              <a:cs typeface="Times New Roman"/>
            </a:endParaRPr>
          </a:p>
          <a:p>
            <a:pPr marL="3340100">
              <a:lnSpc>
                <a:spcPts val="1580"/>
              </a:lnSpc>
            </a:pP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20955">
              <a:lnSpc>
                <a:spcPct val="100000"/>
              </a:lnSpc>
            </a:pPr>
            <a:r>
              <a:rPr dirty="0" sz="1450" spc="-10" b="1">
                <a:latin typeface="Times New Roman"/>
                <a:cs typeface="Times New Roman"/>
              </a:rPr>
              <a:t>РОЗПОРЯДЖЕННЯ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371475">
              <a:lnSpc>
                <a:spcPct val="100000"/>
              </a:lnSpc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Конституції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Украіни,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Закону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5875" marR="20320" indent="-3810">
              <a:lnSpc>
                <a:spcPts val="1870"/>
              </a:lnSpc>
              <a:spcBef>
                <a:spcPts val="65"/>
              </a:spcBef>
            </a:pPr>
            <a:r>
              <a:rPr dirty="0" sz="1450" spc="-35">
                <a:latin typeface="Times New Roman"/>
                <a:cs typeface="Times New Roman"/>
              </a:rPr>
              <a:t>«Основи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законодавства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України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охорону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здоров'я»,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статей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17,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21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Украіни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лікарські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засоби»,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Положення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ripo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Державну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службу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4604" marR="26670" indent="635">
              <a:lnSpc>
                <a:spcPts val="1820"/>
              </a:lnSpc>
              <a:spcBef>
                <a:spcPts val="45"/>
              </a:spcBef>
            </a:pP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20">
                <a:latin typeface="Times New Roman"/>
                <a:cs typeface="Times New Roman"/>
              </a:rPr>
              <a:t> наркотиками,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постановою </a:t>
            </a:r>
            <a:r>
              <a:rPr dirty="0" sz="1450">
                <a:latin typeface="Times New Roman"/>
                <a:cs typeface="Times New Roman"/>
              </a:rPr>
              <a:t>Кабінету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Міпістрів</a:t>
            </a:r>
            <a:r>
              <a:rPr dirty="0" sz="1450" spc="4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4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 spc="-35">
                <a:latin typeface="Times New Roman"/>
                <a:cs typeface="Times New Roman"/>
              </a:rPr>
              <a:t>здійснення</a:t>
            </a:r>
            <a:endParaRPr sz="1450">
              <a:latin typeface="Times New Roman"/>
              <a:cs typeface="Times New Roman"/>
            </a:endParaRPr>
          </a:p>
          <a:p>
            <a:pPr algn="just" marL="19050" marR="8255" indent="-635">
              <a:lnSpc>
                <a:spcPts val="1820"/>
              </a:lnSpc>
              <a:spcBef>
                <a:spcPts val="55"/>
              </a:spcBef>
            </a:pPr>
            <a:r>
              <a:rPr dirty="0" sz="1450">
                <a:latin typeface="Times New Roman"/>
                <a:cs typeface="Times New Roman"/>
              </a:rPr>
              <a:t>державного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ввозяться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постановою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Кабінету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Міністрів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14.09.2005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902, </a:t>
            </a:r>
            <a:r>
              <a:rPr dirty="0" sz="1450">
                <a:latin typeface="Times New Roman"/>
                <a:cs typeface="Times New Roman"/>
              </a:rPr>
              <a:t>пункту</a:t>
            </a:r>
            <a:r>
              <a:rPr dirty="0" sz="1450" spc="2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3.2.3</a:t>
            </a:r>
            <a:r>
              <a:rPr dirty="0" sz="1450" spc="2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встановлення</a:t>
            </a:r>
            <a:r>
              <a:rPr dirty="0" sz="1450" spc="2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заборони</a:t>
            </a:r>
            <a:r>
              <a:rPr dirty="0" sz="1450" spc="25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(тимчасової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заборони)</a:t>
            </a:r>
            <a:endParaRPr sz="1450">
              <a:latin typeface="Times New Roman"/>
              <a:cs typeface="Times New Roman"/>
            </a:endParaRPr>
          </a:p>
          <a:p>
            <a:pPr algn="just" marL="22860" marR="6350">
              <a:lnSpc>
                <a:spcPts val="1850"/>
              </a:lnSpc>
              <a:spcBef>
                <a:spcPts val="35"/>
              </a:spcBef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поновлення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 на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територіі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Украіни,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5">
                <a:latin typeface="Times New Roman"/>
                <a:cs typeface="Times New Roman"/>
              </a:rPr>
              <a:t>затвердженого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Міністерства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охорони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здоров'я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22.11.2011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809</a:t>
            </a:r>
            <a:endParaRPr sz="1450">
              <a:latin typeface="Times New Roman"/>
              <a:cs typeface="Times New Roman"/>
            </a:endParaRPr>
          </a:p>
          <a:p>
            <a:pPr algn="just" marL="25400" indent="-2540">
              <a:lnSpc>
                <a:spcPct val="100000"/>
              </a:lnSpc>
              <a:spcBef>
                <a:spcPts val="50"/>
              </a:spcBef>
            </a:pP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4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змінами),</a:t>
            </a:r>
            <a:r>
              <a:rPr dirty="0" sz="1450" spc="4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зареестрованого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Міністерством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юстиціі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Украіни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30.01.2012</a:t>
            </a:r>
            <a:endParaRPr sz="1450">
              <a:latin typeface="Times New Roman"/>
              <a:cs typeface="Times New Roman"/>
            </a:endParaRPr>
          </a:p>
          <a:p>
            <a:pPr algn="just" marL="26034" marR="5080" indent="-1270">
              <a:lnSpc>
                <a:spcPct val="105500"/>
              </a:lnSpc>
              <a:spcBef>
                <a:spcPts val="35"/>
              </a:spcBef>
            </a:pP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126/20439,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якості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під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час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оптової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роздрібної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торгівлі,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Міністерства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здоров'я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29.09.2014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677,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зареестрованого</a:t>
            </a:r>
            <a:r>
              <a:rPr dirty="0" sz="1450" spc="-40">
                <a:latin typeface="Times New Roman"/>
                <a:cs typeface="Times New Roman"/>
              </a:rPr>
              <a:t> Міністерством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юстиціі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26.11.2014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1515/26292,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Правил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затверджених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здоров'я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algn="just" marL="31115" marR="10160" indent="635">
              <a:lnSpc>
                <a:spcPct val="106200"/>
              </a:lnSpc>
              <a:spcBef>
                <a:spcPts val="25"/>
              </a:spcBef>
            </a:pP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242,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зареестрованих</a:t>
            </a:r>
            <a:r>
              <a:rPr dirty="0" sz="1450" spc="1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Міністерством</a:t>
            </a:r>
            <a:r>
              <a:rPr dirty="0" sz="1450" spc="2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юстиціі</a:t>
            </a:r>
            <a:r>
              <a:rPr dirty="0" sz="1450" spc="1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20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70">
                <a:latin typeface="Times New Roman"/>
                <a:cs typeface="Times New Roman"/>
              </a:rPr>
              <a:t>  </a:t>
            </a:r>
            <a:r>
              <a:rPr dirty="0" sz="1450" spc="-30">
                <a:latin typeface="Times New Roman"/>
                <a:cs typeface="Times New Roman"/>
              </a:rPr>
              <a:t>18.05.2015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550/2d995,</a:t>
            </a:r>
            <a:r>
              <a:rPr dirty="0" sz="1450" spc="1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підставі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надходження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міжнародного</a:t>
            </a:r>
            <a:r>
              <a:rPr dirty="0" sz="1450" spc="170">
                <a:latin typeface="Times New Roman"/>
                <a:cs typeface="Times New Roman"/>
              </a:rPr>
              <a:t>  </a:t>
            </a:r>
            <a:r>
              <a:rPr dirty="0" sz="1450" spc="-35">
                <a:latin typeface="Times New Roman"/>
                <a:cs typeface="Times New Roman"/>
              </a:rPr>
              <a:t>повідомлення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87528" y="9170098"/>
            <a:ext cx="3369310" cy="50736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428625" algn="l"/>
                <a:tab pos="1717039" algn="l"/>
                <a:tab pos="2421255" algn="l"/>
                <a:tab pos="3185160" algn="l"/>
              </a:tabLst>
            </a:pP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регуляторного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органу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Польщі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  <a:tabLst>
                <a:tab pos="1469390" algn="l"/>
                <a:tab pos="23660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невідповідності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вимогам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нормативних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18369" y="9170098"/>
            <a:ext cx="1850389" cy="50736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1122680" algn="l"/>
              </a:tabLst>
            </a:pPr>
            <a:r>
              <a:rPr dirty="0" sz="1450" spc="-10">
                <a:latin typeface="Times New Roman"/>
                <a:cs typeface="Times New Roman"/>
              </a:rPr>
              <a:t>PL/11/146/01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Дo</a:t>
            </a:r>
            <a:endParaRPr sz="145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185"/>
              </a:spcBef>
              <a:tabLst>
                <a:tab pos="1195705" algn="l"/>
                <a:tab pos="15963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документів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75">
                <a:latin typeface="Times New Roman"/>
                <a:cs typeface="Times New Roman"/>
              </a:rPr>
              <a:t>поp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90201" y="9543288"/>
            <a:ext cx="806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imes New Roman"/>
                <a:cs typeface="Times New Roman"/>
              </a:rPr>
              <a:t>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60502" y="9943338"/>
            <a:ext cx="14801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5847" sz="1425">
                <a:latin typeface="Arial MT"/>
                <a:cs typeface="Arial MT"/>
              </a:rPr>
              <a:t>N°</a:t>
            </a:r>
            <a:r>
              <a:rPr dirty="0" sz="950">
                <a:latin typeface="Arial MT"/>
                <a:cs typeface="Arial MT"/>
              </a:rPr>
              <a:t>310-0</a:t>
            </a:r>
            <a:r>
              <a:rPr dirty="0" baseline="5847" sz="1425">
                <a:latin typeface="Arial MT"/>
                <a:cs typeface="Arial MT"/>
              </a:rPr>
              <a:t>01</a:t>
            </a:r>
            <a:r>
              <a:rPr dirty="0" baseline="5847" sz="1425" spc="412">
                <a:latin typeface="Arial MT"/>
                <a:cs typeface="Arial MT"/>
              </a:rPr>
              <a:t> </a:t>
            </a:r>
            <a:r>
              <a:rPr dirty="0" baseline="-5847" sz="1425">
                <a:latin typeface="Arial MT"/>
                <a:cs typeface="Arial MT"/>
              </a:rPr>
              <a:t>2/0</a:t>
            </a:r>
            <a:r>
              <a:rPr dirty="0" baseline="-2923" sz="1425">
                <a:latin typeface="Arial MT"/>
                <a:cs typeface="Arial MT"/>
              </a:rPr>
              <a:t>0</a:t>
            </a:r>
            <a:r>
              <a:rPr dirty="0" sz="950">
                <a:latin typeface="Arial MT"/>
                <a:cs typeface="Arial MT"/>
              </a:rPr>
              <a:t>2.0/17</a:t>
            </a:r>
            <a:r>
              <a:rPr dirty="0" baseline="5847" sz="1425">
                <a:latin typeface="Arial MT"/>
                <a:cs typeface="Arial MT"/>
              </a:rPr>
              <a:t>-</a:t>
            </a:r>
            <a:r>
              <a:rPr dirty="0" baseline="5847" sz="1425" spc="-37">
                <a:latin typeface="Arial MT"/>
                <a:cs typeface="Arial MT"/>
              </a:rPr>
              <a:t>26</a:t>
            </a:r>
            <a:endParaRPr baseline="5847" sz="1425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88593" y="9861550"/>
            <a:ext cx="9715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629" sz="900">
                <a:latin typeface="Times New Roman"/>
                <a:cs typeface="Times New Roman"/>
              </a:rPr>
              <a:t>M2</a:t>
            </a:r>
            <a:r>
              <a:rPr dirty="0" baseline="4629" sz="900" spc="457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Держл</a:t>
            </a:r>
            <a:r>
              <a:rPr dirty="0" baseline="3267" sz="1275" spc="-67">
                <a:latin typeface="Lucida Sans Unicode"/>
                <a:cs typeface="Lucida Sans Unicode"/>
              </a:rPr>
              <a:t>ікслу</a:t>
            </a:r>
            <a:r>
              <a:rPr dirty="0" baseline="13071" sz="1275" spc="-67">
                <a:latin typeface="Lucida Sans Unicode"/>
                <a:cs typeface="Lucida Sans Unicode"/>
              </a:rPr>
              <a:t>жба</a:t>
            </a:r>
            <a:endParaRPr baseline="13071" sz="1275">
              <a:latin typeface="Lucida Sans Unicode"/>
              <a:cs typeface="Lucida Sans Unicod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309917" y="9900411"/>
            <a:ext cx="9150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777" sz="1500" b="1">
                <a:latin typeface="Times New Roman"/>
                <a:cs typeface="Times New Roman"/>
              </a:rPr>
              <a:t>від</a:t>
            </a:r>
            <a:r>
              <a:rPr dirty="0" baseline="2777" sz="1500" spc="27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25</a:t>
            </a:r>
            <a:r>
              <a:rPr dirty="0" baseline="2777" sz="1500" spc="-15" b="1">
                <a:latin typeface="Times New Roman"/>
                <a:cs typeface="Times New Roman"/>
              </a:rPr>
              <a:t>.06.20</a:t>
            </a:r>
            <a:r>
              <a:rPr dirty="0" baseline="8333" sz="1500" spc="-15" b="1">
                <a:latin typeface="Times New Roman"/>
                <a:cs typeface="Times New Roman"/>
              </a:rPr>
              <a:t>26</a:t>
            </a:r>
            <a:endParaRPr baseline="8333" sz="1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42620" y="9699497"/>
            <a:ext cx="1202055" cy="408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1435">
              <a:lnSpc>
                <a:spcPts val="101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</a:t>
            </a:r>
            <a:r>
              <a:rPr dirty="0" baseline="5847" sz="1425" spc="-15">
                <a:latin typeface="Times New Roman"/>
                <a:cs typeface="Times New Roman"/>
              </a:rPr>
              <a:t>овоградс</a:t>
            </a:r>
            <a:r>
              <a:rPr dirty="0" baseline="8771" sz="1425" spc="-15">
                <a:latin typeface="Times New Roman"/>
                <a:cs typeface="Times New Roman"/>
              </a:rPr>
              <a:t>ьгі</a:t>
            </a:r>
            <a:r>
              <a:rPr dirty="0" baseline="11695" sz="1425" spc="-15">
                <a:latin typeface="Times New Roman"/>
                <a:cs typeface="Times New Roman"/>
              </a:rPr>
              <a:t>и</a:t>
            </a:r>
            <a:endParaRPr baseline="11695" sz="1425">
              <a:latin typeface="Times New Roman"/>
              <a:cs typeface="Times New Roman"/>
            </a:endParaRPr>
          </a:p>
          <a:p>
            <a:pPr marL="508000">
              <a:lnSpc>
                <a:spcPts val="101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sz="750" spc="-30">
                <a:latin typeface="Times New Roman"/>
                <a:cs typeface="Times New Roman"/>
              </a:rPr>
              <a:t>N°.606!02.</a:t>
            </a:r>
            <a:r>
              <a:rPr dirty="0" sz="750" spc="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t2-26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віа</a:t>
            </a:r>
            <a:r>
              <a:rPr dirty="0" sz="750" spc="13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25.06.2'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8015" y="7440167"/>
            <a:ext cx="1103376" cy="20208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35886" y="595883"/>
            <a:ext cx="6071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 b="1">
                <a:latin typeface="Times New Roman"/>
                <a:cs typeface="Times New Roman"/>
              </a:rPr>
              <a:t>«Хроматографічна</a:t>
            </a:r>
            <a:r>
              <a:rPr dirty="0" baseline="5952" sz="2100" spc="-67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чистота»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(вміст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окремих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загальних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домішок </a:t>
            </a:r>
            <a:r>
              <a:rPr dirty="0" baseline="-5952" sz="2100" spc="-15">
                <a:latin typeface="Times New Roman"/>
                <a:cs typeface="Times New Roman"/>
              </a:rPr>
              <a:t>перевищуе</a:t>
            </a:r>
            <a:endParaRPr baseline="-5952"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1719" y="809243"/>
            <a:ext cx="7232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гранично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75969" y="830579"/>
            <a:ext cx="35502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допустиму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норму)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251794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6151" y="854964"/>
            <a:ext cx="16135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7936" sz="2100">
                <a:latin typeface="Times New Roman"/>
                <a:cs typeface="Times New Roman"/>
              </a:rPr>
              <a:t>засобу</a:t>
            </a:r>
            <a:r>
              <a:rPr dirty="0" baseline="7936" sz="2100" spc="60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AZANESON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90571" y="1043940"/>
            <a:ext cx="6158230" cy="543560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79375" marR="68580" indent="-3810">
              <a:lnSpc>
                <a:spcPct val="110000"/>
              </a:lnSpc>
              <a:spcBef>
                <a:spcPts val="120"/>
              </a:spcBef>
            </a:pPr>
            <a:r>
              <a:rPr dirty="0" baseline="5952" sz="2100">
                <a:latin typeface="Times New Roman"/>
                <a:cs typeface="Times New Roman"/>
              </a:rPr>
              <a:t>(Azelastini</a:t>
            </a:r>
            <a:r>
              <a:rPr dirty="0" baseline="5952" sz="2100" spc="6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hydrochloridum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+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Fluticasoni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propionas),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назальний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спрей,</a:t>
            </a:r>
            <a:r>
              <a:rPr dirty="0" baseline="-5952" sz="2100" spc="-67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суспензія, </a:t>
            </a:r>
            <a:r>
              <a:rPr dirty="0" sz="1400">
                <a:latin typeface="Times New Roman"/>
                <a:cs typeface="Times New Roman"/>
              </a:rPr>
              <a:t>1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120 доз,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Basic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Pharma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Manufacturing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B.V.,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Нідерланди,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4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  <a:p>
            <a:pPr algn="just" marL="79375" marR="62230" indent="356235">
              <a:lnSpc>
                <a:spcPct val="1079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активной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протидн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 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79375" marR="53975" indent="363220">
              <a:lnSpc>
                <a:spcPct val="109600"/>
              </a:lnSpc>
              <a:spcBef>
                <a:spcPts val="80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ЗАБОРОПЯЮ</a:t>
            </a:r>
            <a:r>
              <a:rPr dirty="0" sz="1400" spc="15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251794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AZANESON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(Azelastini</a:t>
            </a:r>
            <a:r>
              <a:rPr dirty="0" sz="1400" spc="9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hydrochloridum</a:t>
            </a:r>
            <a:r>
              <a:rPr dirty="0" sz="1400" spc="4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+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Fluticasoni </a:t>
            </a:r>
            <a:r>
              <a:rPr dirty="0" sz="1400" b="1">
                <a:latin typeface="Times New Roman"/>
                <a:cs typeface="Times New Roman"/>
              </a:rPr>
              <a:t>propioпas),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назальний</a:t>
            </a:r>
            <a:r>
              <a:rPr dirty="0" sz="1400" spc="2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спрей,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суспензія</a:t>
            </a:r>
            <a:r>
              <a:rPr dirty="0" sz="1400" spc="12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1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флакон</a:t>
            </a:r>
            <a:r>
              <a:rPr dirty="0" sz="1400" spc="3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120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доз,</a:t>
            </a:r>
            <a:r>
              <a:rPr dirty="0" sz="1400" spc="2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 </a:t>
            </a:r>
            <a:r>
              <a:rPr dirty="0" sz="1400" b="1">
                <a:latin typeface="Times New Roman"/>
                <a:cs typeface="Times New Roman"/>
              </a:rPr>
              <a:t>Basic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Pharma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Manufacturing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B.V.,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Нідерланди,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85090" marR="55880" indent="360045">
              <a:lnSpc>
                <a:spcPts val="185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86995" marR="37465" indent="2540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засобу,</a:t>
            </a:r>
            <a:r>
              <a:rPr dirty="0" sz="1400" spc="-10">
                <a:latin typeface="Times New Roman"/>
                <a:cs typeface="Times New Roman"/>
              </a:rPr>
              <a:t> 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повернення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постачальнику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виконанням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endParaRPr sz="1400">
              <a:latin typeface="Times New Roman"/>
              <a:cs typeface="Times New Roman"/>
            </a:endParaRPr>
          </a:p>
          <a:p>
            <a:pPr algn="just" marL="98425">
              <a:lnSpc>
                <a:spcPct val="10000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 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102235" marR="26034" indent="35560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85584" y="6691884"/>
            <a:ext cx="4478655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1031875" indent="-360045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здоров'я України;</a:t>
            </a:r>
            <a:endParaRPr sz="1400">
              <a:latin typeface="Times New Roman"/>
              <a:cs typeface="Times New Roman"/>
            </a:endParaRPr>
          </a:p>
          <a:p>
            <a:pPr marL="382270">
              <a:lnSpc>
                <a:spcPct val="100000"/>
              </a:lnSpc>
              <a:spcBef>
                <a:spcPts val="120"/>
              </a:spcBef>
              <a:tabLst>
                <a:tab pos="777875" algn="l"/>
                <a:tab pos="1877060" algn="l"/>
                <a:tab pos="2901315" algn="l"/>
                <a:tab pos="348107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85"/>
              </a:spcBef>
            </a:pPr>
            <a:r>
              <a:rPr dirty="0" sz="1400" spc="-10"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06622" y="7176515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84721" y="7176515"/>
            <a:ext cx="636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67533" y="8124443"/>
            <a:ext cx="1496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 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08938" y="9580626"/>
            <a:ext cx="25577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Олена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ВЯЗОВСЬКА,</a:t>
            </a:r>
            <a:r>
              <a:rPr dirty="0" sz="950" spc="2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тел.(044)</a:t>
            </a:r>
            <a:r>
              <a:rPr dirty="0" sz="950" spc="22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422-55-76</a:t>
            </a:r>
            <a:r>
              <a:rPr dirty="0" sz="950" spc="19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23052" y="8106156"/>
            <a:ext cx="1245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Tapac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ПРОШВ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2026-06-26T12:25:12Z</dcterms:created>
  <dcterms:modified xsi:type="dcterms:W3CDTF">2026-06-26T12:25:12Z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2026-06-26T00:00:00Z</vt:filetime>
  </property>
  <property fmtid="{D5CDD505-2E9C-101B-9397-08002B2CF9AE}" pid="4" name="LastSaved">
    <vt:filetime>2026-06-26T00:00:00Z</vt:filetime>
  </property>
  <property fmtid="{D5CDD505-2E9C-101B-9397-08002B2CF9AE}" pid="5" name="Producer">
    <vt:lpwstr>iLovePDF</vt:lpwstr>
  </property>
</Properties>
</file>