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hyperlink" Target="https://wvwv.dls.g/" TargetMode="External"/><Relationship Id="rId10" Type="http://schemas.openxmlformats.org/officeDocument/2006/relationships/hyperlink" Target="https://www.d1s.gov.n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jpg"/><Relationship Id="rId4" Type="http://schemas.openxmlformats.org/officeDocument/2006/relationships/image" Target="../media/image10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9455" y="76199"/>
            <a:ext cx="420624" cy="60045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216355" y="629412"/>
            <a:ext cx="6031865" cy="113220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85"/>
              </a:spcBef>
            </a:pPr>
            <a:r>
              <a:rPr dirty="0" sz="1400" spc="-10">
                <a:latin typeface="Times New Roman"/>
                <a:cs typeface="Times New Roman"/>
              </a:rPr>
              <a:t>ДЕРЖЛІКСЛУЖБА</a:t>
            </a:r>
            <a:endParaRPr sz="1400">
              <a:latin typeface="Times New Roman"/>
              <a:cs typeface="Times New Roman"/>
            </a:endParaRPr>
          </a:p>
          <a:p>
            <a:pPr algn="ctr" marL="11430">
              <a:lnSpc>
                <a:spcPts val="1620"/>
              </a:lnSpc>
              <a:spcBef>
                <a:spcPts val="290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С.ЗУЖБА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spc="-204">
                <a:latin typeface="Times New Roman"/>
                <a:cs typeface="Times New Roman"/>
              </a:rPr>
              <a:t>’3</a:t>
            </a:r>
            <a:r>
              <a:rPr dirty="0" sz="1400" spc="50">
                <a:latin typeface="Times New Roman"/>
                <a:cs typeface="Times New Roman"/>
              </a:rPr>
              <a:t> .ЗІКАРСЬЕНХ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'ЗАСОБІВ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20"/>
              </a:lnSpc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КОНТРО.ЗЮ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 spc="-90">
                <a:latin typeface="Times New Roman"/>
                <a:cs typeface="Times New Roman"/>
              </a:rPr>
              <a:t>’3.¥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Н.УРКОТИКАМИ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3’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КІРОВОГРАДСЬКІИ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ОБ.ЗАСТІ</a:t>
            </a:r>
            <a:endParaRPr sz="1400">
              <a:latin typeface="Times New Roman"/>
              <a:cs typeface="Times New Roman"/>
            </a:endParaRPr>
          </a:p>
          <a:p>
            <a:pPr algn="ctr" marL="15240">
              <a:lnSpc>
                <a:spcPts val="1195"/>
              </a:lnSpc>
              <a:spcBef>
                <a:spcPts val="830"/>
              </a:spcBef>
            </a:pPr>
            <a:r>
              <a:rPr dirty="0" sz="1050" spc="-10">
                <a:latin typeface="Times New Roman"/>
                <a:cs typeface="Times New Roman"/>
              </a:rPr>
              <a:t>вул.</a:t>
            </a:r>
            <a:r>
              <a:rPr dirty="0" sz="1050" spc="50">
                <a:latin typeface="Times New Roman"/>
                <a:cs typeface="Times New Roman"/>
              </a:rPr>
              <a:t> </a:t>
            </a:r>
            <a:r>
              <a:rPr dirty="0" sz="1050" spc="-35">
                <a:latin typeface="Times New Roman"/>
                <a:cs typeface="Times New Roman"/>
              </a:rPr>
              <a:t>Преоfiраженська,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2.</a:t>
            </a:r>
            <a:r>
              <a:rPr dirty="0" sz="1050" spc="-7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м.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КропіівнпцькіЫі,</a:t>
            </a:r>
            <a:r>
              <a:rPr dirty="0" sz="1050" spc="2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25006,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тел.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(0322</a:t>
            </a:r>
            <a:r>
              <a:rPr dirty="0" sz="1050" spc="-70">
                <a:latin typeface="Times New Roman"/>
                <a:cs typeface="Times New Roman"/>
              </a:rPr>
              <a:t> </a:t>
            </a:r>
            <a:r>
              <a:rPr dirty="0" sz="1050" spc="-145">
                <a:latin typeface="Times New Roman"/>
                <a:cs typeface="Times New Roman"/>
              </a:rPr>
              <a:t>I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32-14-</a:t>
            </a:r>
            <a:r>
              <a:rPr dirty="0" sz="1050" spc="-25">
                <a:latin typeface="Times New Roman"/>
                <a:cs typeface="Times New Roman"/>
              </a:rPr>
              <a:t>41</a:t>
            </a:r>
            <a:endParaRPr sz="1050">
              <a:latin typeface="Times New Roman"/>
              <a:cs typeface="Times New Roman"/>
            </a:endParaRPr>
          </a:p>
          <a:p>
            <a:pPr algn="ctr" marL="10160">
              <a:lnSpc>
                <a:spcPts val="1195"/>
              </a:lnSpc>
              <a:tabLst>
                <a:tab pos="808990" algn="l"/>
              </a:tabLst>
            </a:pPr>
            <a:r>
              <a:rPr dirty="0" sz="1050" spc="-35">
                <a:latin typeface="Times New Roman"/>
                <a:cs typeface="Times New Roman"/>
              </a:rPr>
              <a:t>e-</a:t>
            </a:r>
            <a:r>
              <a:rPr dirty="0" sz="1050" spc="-10">
                <a:latin typeface="Times New Roman"/>
                <a:cs typeface="Times New Roman"/>
              </a:rPr>
              <a:t>mail:</a:t>
            </a:r>
            <a:r>
              <a:rPr dirty="0" sz="1050" spc="-3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dls.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20">
                <a:latin typeface="Times New Roman"/>
                <a:cs typeface="Times New Roman"/>
              </a:rPr>
              <a:t>dls.gov.na,</a:t>
            </a:r>
            <a:r>
              <a:rPr dirty="0" sz="1050" spc="50">
                <a:latin typeface="Times New Roman"/>
                <a:cs typeface="Times New Roman"/>
              </a:rPr>
              <a:t> </a:t>
            </a:r>
            <a:r>
              <a:rPr dirty="0" sz="1050" spc="-60">
                <a:latin typeface="Times New Roman"/>
                <a:cs typeface="Times New Roman"/>
                <a:hlinkClick r:id="rId9"/>
              </a:rPr>
              <a:t>https://wvwv.dls.g</a:t>
            </a:r>
            <a:r>
              <a:rPr dirty="0" sz="1050" spc="-60">
                <a:latin typeface="Times New Roman"/>
                <a:cs typeface="Times New Roman"/>
              </a:rPr>
              <a:t>•oз'.na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Код</a:t>
            </a:r>
            <a:r>
              <a:rPr dirty="0" sz="1050" spc="2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згідно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з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СДРПОУ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37039305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17920" y="2061971"/>
            <a:ext cx="990600" cy="0"/>
          </a:xfrm>
          <a:custGeom>
            <a:avLst/>
            <a:gdLst/>
            <a:ahLst/>
            <a:cxnLst/>
            <a:rect l="l" t="t" r="r" b="b"/>
            <a:pathLst>
              <a:path w="990600" h="0">
                <a:moveTo>
                  <a:pt x="0" y="0"/>
                </a:moveTo>
                <a:lnTo>
                  <a:pt x="990600" y="0"/>
                </a:lnTo>
              </a:path>
            </a:pathLst>
          </a:custGeom>
          <a:ln w="9144">
            <a:solidFill>
              <a:srgbClr val="0C0F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803647" y="2061971"/>
            <a:ext cx="1146175" cy="0"/>
          </a:xfrm>
          <a:custGeom>
            <a:avLst/>
            <a:gdLst/>
            <a:ahLst/>
            <a:cxnLst/>
            <a:rect l="l" t="t" r="r" b="b"/>
            <a:pathLst>
              <a:path w="1146175" h="0">
                <a:moveTo>
                  <a:pt x="0" y="0"/>
                </a:moveTo>
                <a:lnTo>
                  <a:pt x="1146048" y="0"/>
                </a:lnTo>
              </a:path>
            </a:pathLst>
          </a:custGeom>
          <a:ln w="9144">
            <a:solidFill>
              <a:srgbClr val="0C0F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39567" y="2061971"/>
            <a:ext cx="1000125" cy="0"/>
          </a:xfrm>
          <a:custGeom>
            <a:avLst/>
            <a:gdLst/>
            <a:ahLst/>
            <a:cxnLst/>
            <a:rect l="l" t="t" r="r" b="b"/>
            <a:pathLst>
              <a:path w="1000125" h="0">
                <a:moveTo>
                  <a:pt x="0" y="0"/>
                </a:moveTo>
                <a:lnTo>
                  <a:pt x="999744" y="0"/>
                </a:lnTo>
              </a:path>
            </a:pathLst>
          </a:custGeom>
          <a:ln w="9144">
            <a:solidFill>
              <a:srgbClr val="0C0F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50263" y="2061971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848" y="0"/>
                </a:lnTo>
              </a:path>
            </a:pathLst>
          </a:custGeom>
          <a:ln w="9144">
            <a:solidFill>
              <a:srgbClr val="0C0F2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95983" y="1786127"/>
            <a:ext cx="4773168" cy="280416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556916" y="2373883"/>
            <a:ext cx="2727325" cy="5651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 indent="2540">
              <a:lnSpc>
                <a:spcPct val="97500"/>
              </a:lnSpc>
              <a:spcBef>
                <a:spcPts val="135"/>
              </a:spcBef>
            </a:pPr>
            <a:r>
              <a:rPr dirty="0" sz="1200" spc="20">
                <a:latin typeface="Times New Roman"/>
                <a:cs typeface="Times New Roman"/>
              </a:rPr>
              <a:t>Керівникам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та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20">
                <a:latin typeface="Times New Roman"/>
                <a:cs typeface="Times New Roman"/>
              </a:rPr>
              <a:t>З'повяоважеяихі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особам </a:t>
            </a:r>
            <a:r>
              <a:rPr dirty="0" sz="1200">
                <a:latin typeface="Times New Roman"/>
                <a:cs typeface="Times New Roman"/>
              </a:rPr>
              <a:t>аптечних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медичвпх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зак.задів </a:t>
            </a:r>
            <a:r>
              <a:rPr dirty="0" sz="1200" spc="20">
                <a:latin typeface="Times New Roman"/>
                <a:cs typeface="Times New Roman"/>
              </a:rPr>
              <a:t>Кіровоградеьпої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об‹засті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53453" y="3248405"/>
            <a:ext cx="6158865" cy="5314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Times New Roman"/>
                <a:cs typeface="Times New Roman"/>
              </a:rPr>
              <a:t>До</a:t>
            </a:r>
            <a:r>
              <a:rPr dirty="0" sz="1250" spc="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уваги</a:t>
            </a:r>
            <a:r>
              <a:rPr dirty="0" sz="1250" spc="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Уповноважених</a:t>
            </a:r>
            <a:r>
              <a:rPr dirty="0" sz="1250" spc="14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осіб!</a:t>
            </a:r>
            <a:endParaRPr sz="1250">
              <a:latin typeface="Times New Roman"/>
              <a:cs typeface="Times New Roman"/>
            </a:endParaRPr>
          </a:p>
          <a:p>
            <a:pPr marL="27305" marR="17145" indent="358775">
              <a:lnSpc>
                <a:spcPts val="1390"/>
              </a:lnSpc>
              <a:spcBef>
                <a:spcPts val="1420"/>
              </a:spcBef>
            </a:pPr>
            <a:r>
              <a:rPr dirty="0" sz="1200">
                <a:latin typeface="Times New Roman"/>
                <a:cs typeface="Times New Roman"/>
              </a:rPr>
              <a:t>Надасмо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службіl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України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контролю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наркотиками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заборони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обіщ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.зікарського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’зисобу.</a:t>
            </a:r>
            <a:endParaRPr sz="1200">
              <a:latin typeface="Times New Roman"/>
              <a:cs typeface="Times New Roman"/>
            </a:endParaRPr>
          </a:p>
          <a:p>
            <a:pPr marL="23495" marR="5080" indent="358140">
              <a:lnSpc>
                <a:spcPct val="94200"/>
              </a:lnSpc>
              <a:spcBef>
                <a:spcPts val="25"/>
              </a:spcBef>
              <a:tabLst>
                <a:tab pos="5914390" algn="l"/>
              </a:tabLst>
            </a:pP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dirty="0" u="sng" sz="1200" spc="39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наявноеті,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вказаних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розпорядженні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лікарськііх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u="sng" sz="1200" spc="-2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повідомптН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ДержПВП </a:t>
            </a: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наркотиками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Кіровоградській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облаеті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u="sng" sz="1200" spc="-25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про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вжиті</a:t>
            </a:r>
            <a:r>
              <a:rPr dirty="0" u="sng" sz="1200" spc="2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заходи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впгонання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розпорядження.</a:t>
            </a:r>
            <a:endParaRPr sz="1200">
              <a:latin typeface="Times New Roman"/>
              <a:cs typeface="Times New Roman"/>
            </a:endParaRPr>
          </a:p>
          <a:p>
            <a:pPr marL="34925">
              <a:lnSpc>
                <a:spcPts val="1415"/>
              </a:lnSpc>
              <a:tabLst>
                <a:tab pos="287020" algn="l"/>
              </a:tabLst>
            </a:pPr>
            <a:r>
              <a:rPr dirty="0" u="sng" sz="120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200" spc="-45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Інdіормацікэ</a:t>
            </a:r>
            <a:r>
              <a:rPr dirty="0" u="sng" sz="1200" spc="105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надавать</a:t>
            </a:r>
            <a:r>
              <a:rPr dirty="0" u="sng" sz="1200" spc="7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45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45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папергэвих</a:t>
            </a:r>
            <a:r>
              <a:rPr dirty="0" u="sng" sz="1200" spc="10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поттою,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адресою: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аул.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Прео0ра.женська,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2,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000" i="1">
                <a:latin typeface="Times New Roman"/>
                <a:cs typeface="Times New Roman"/>
              </a:rPr>
              <a:t>.V.</a:t>
            </a:r>
            <a:r>
              <a:rPr dirty="0" sz="1000" spc="80" i="1">
                <a:latin typeface="Times New Roman"/>
                <a:cs typeface="Times New Roman"/>
              </a:rPr>
              <a:t> </a:t>
            </a:r>
            <a:r>
              <a:rPr dirty="0" sz="1000" spc="-25" i="1">
                <a:latin typeface="Times New Roman"/>
                <a:cs typeface="Times New Roman"/>
              </a:rPr>
              <a:t>ЙflOtf</a:t>
            </a:r>
            <a:r>
              <a:rPr dirty="0" sz="1000" spc="85" i="1">
                <a:latin typeface="Times New Roman"/>
                <a:cs typeface="Times New Roman"/>
              </a:rPr>
              <a:t> </a:t>
            </a:r>
            <a:r>
              <a:rPr dirty="0" sz="1000" spc="-60">
                <a:latin typeface="Times New Roman"/>
                <a:cs typeface="Times New Roman"/>
              </a:rPr>
              <a:t>ffffHfff{bfxfJf“ï,</a:t>
            </a:r>
            <a:r>
              <a:rPr dirty="0" sz="1000" spc="114">
                <a:latin typeface="Times New Roman"/>
                <a:cs typeface="Times New Roman"/>
              </a:rPr>
              <a:t> </a:t>
            </a:r>
            <a:r>
              <a:rPr dirty="0" sz="1000" spc="110" i="1">
                <a:latin typeface="Times New Roman"/>
                <a:cs typeface="Times New Roman"/>
              </a:rPr>
              <a:t>25006,</a:t>
            </a:r>
            <a:r>
              <a:rPr dirty="0" sz="1000" spc="25" i="1">
                <a:latin typeface="Times New Roman"/>
                <a:cs typeface="Times New Roman"/>
              </a:rPr>
              <a:t> </a:t>
            </a:r>
            <a:r>
              <a:rPr dirty="0" u="sng" sz="100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з</a:t>
            </a:r>
            <a:r>
              <a:rPr dirty="0" u="sng" sz="1000" spc="60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 spc="65">
                <a:uFill>
                  <a:solidFill>
                    <a:srgbClr val="0F0F28"/>
                  </a:solidFill>
                </a:uFill>
                <a:latin typeface="Times New Roman"/>
                <a:cs typeface="Times New Roman"/>
              </a:rPr>
              <a:t>додаткамп:</a:t>
            </a:r>
            <a:endParaRPr sz="1000">
              <a:latin typeface="Times New Roman"/>
              <a:cs typeface="Times New Roman"/>
            </a:endParaRPr>
          </a:p>
          <a:p>
            <a:pPr marL="379730">
              <a:lnSpc>
                <a:spcPts val="1390"/>
              </a:lnSpc>
              <a:spcBef>
                <a:spcPts val="20"/>
              </a:spcBef>
            </a:pPr>
            <a:r>
              <a:rPr dirty="0" sz="1200">
                <a:latin typeface="Times New Roman"/>
                <a:cs typeface="Times New Roman"/>
              </a:rPr>
              <a:t>а)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п</a:t>
            </a:r>
            <a:r>
              <a:rPr dirty="0" u="sng" sz="1200" spc="19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I</a:t>
            </a:r>
            <a:r>
              <a:rPr dirty="0" u="sng" sz="1200" spc="235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вміщенні</a:t>
            </a:r>
            <a:r>
              <a:rPr dirty="0" u="sng" sz="1200" spc="55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-1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гарантlін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додасться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прlібутгової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375920">
              <a:lnSpc>
                <a:spcPts val="1370"/>
              </a:lnSpc>
            </a:pPr>
            <a:r>
              <a:rPr dirty="0" sz="1200">
                <a:latin typeface="Times New Roman"/>
                <a:cs typeface="Times New Roman"/>
              </a:rPr>
              <a:t>6)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при поверненні</a:t>
            </a:r>
            <a:r>
              <a:rPr dirty="0" u="sng" sz="1200" spc="15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постачальнику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додаються: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прибуткової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3393440">
              <a:lnSpc>
                <a:spcPts val="1390"/>
              </a:lnSpc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 </a:t>
            </a:r>
            <a:r>
              <a:rPr dirty="0" sz="1200" spc="-10">
                <a:latin typeface="Times New Roman"/>
                <a:cs typeface="Times New Roman"/>
              </a:rPr>
              <a:t>повернення.</a:t>
            </a:r>
            <a:endParaRPr sz="1200">
              <a:latin typeface="Times New Roman"/>
              <a:cs typeface="Times New Roman"/>
            </a:endParaRPr>
          </a:p>
          <a:p>
            <a:pPr algn="just" marL="24765" marR="9525" indent="350520">
              <a:lnSpc>
                <a:spcPct val="95000"/>
              </a:lnSpc>
              <a:spcBef>
                <a:spcPts val="45"/>
              </a:spcBef>
            </a:pPr>
            <a:r>
              <a:rPr dirty="0" sz="1200">
                <a:latin typeface="Times New Roman"/>
                <a:cs typeface="Times New Roman"/>
              </a:rPr>
              <a:t>в)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34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випадку</a:t>
            </a:r>
            <a:r>
              <a:rPr dirty="0" u="sng" sz="1200" spc="39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передачі</a:t>
            </a:r>
            <a:r>
              <a:rPr dirty="0" u="sng" sz="1200" spc="42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відходів</a:t>
            </a:r>
            <a:r>
              <a:rPr dirty="0" u="sng" sz="1200" spc="37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лікарського</a:t>
            </a:r>
            <a:r>
              <a:rPr dirty="0" u="sng" sz="1200" spc="409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зacofiy</a:t>
            </a:r>
            <a:r>
              <a:rPr dirty="0" u="sng" sz="1200" spc="42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4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утНлізацію</a:t>
            </a:r>
            <a:r>
              <a:rPr dirty="0" u="sng" sz="1200" spc="42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aGo</a:t>
            </a:r>
            <a:r>
              <a:rPr dirty="0" u="sng" sz="1200" spc="35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зніодення.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-5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двотижневии</a:t>
            </a:r>
            <a:r>
              <a:rPr dirty="0" u="sng" sz="1200" spc="7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строк</a:t>
            </a:r>
            <a:r>
              <a:rPr dirty="0" u="sng" sz="1200" spc="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поін‹Ьормуватіі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Державну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служfiу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лікарсьтіх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 spc="-20">
                <a:latin typeface="Times New Roman"/>
                <a:cs typeface="Times New Roman"/>
              </a:rPr>
              <a:t>наркотиками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Кіровоградській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області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 надати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гопію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прибуткової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наклалної.</a:t>
            </a:r>
            <a:endParaRPr sz="1200">
              <a:latin typeface="Times New Roman"/>
              <a:cs typeface="Times New Roman"/>
            </a:endParaRPr>
          </a:p>
          <a:p>
            <a:pPr marL="26670" marR="9525" indent="353060">
              <a:lnSpc>
                <a:spcPts val="1390"/>
              </a:lnSpc>
              <a:spcBef>
                <a:spcPts val="40"/>
              </a:spcBef>
              <a:tabLst>
                <a:tab pos="1223010" algn="l"/>
                <a:tab pos="1893570" algn="l"/>
                <a:tab pos="2432050" algn="l"/>
                <a:tab pos="3027680" algn="l"/>
                <a:tab pos="3507740" algn="l"/>
                <a:tab pos="4402455" algn="l"/>
                <a:tab pos="5266055" algn="l"/>
                <a:tab pos="6010910" algn="l"/>
              </a:tabLst>
            </a:pPr>
            <a:r>
              <a:rPr dirty="0" sz="1200">
                <a:latin typeface="Times New Roman"/>
                <a:cs typeface="Times New Roman"/>
              </a:rPr>
              <a:t>Пpli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наступних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поставках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лігарсьшіх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вгазаннх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розпорядженвях,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cy6’скт господарювання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повтінен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вжнтп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заходів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щодо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запоfiігання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прндбапня,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реалізаціі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45">
                <a:latin typeface="Times New Roman"/>
                <a:cs typeface="Times New Roman"/>
              </a:rPr>
              <a:t>та</a:t>
            </a:r>
            <a:endParaRPr sz="1200">
              <a:latin typeface="Times New Roman"/>
              <a:cs typeface="Times New Roman"/>
            </a:endParaRPr>
          </a:p>
          <a:p>
            <a:pPr marL="27305">
              <a:lnSpc>
                <a:spcPts val="1330"/>
              </a:lnSpc>
            </a:pPr>
            <a:r>
              <a:rPr dirty="0" sz="1200" spc="-50">
                <a:latin typeface="Times New Roman"/>
                <a:cs typeface="Times New Roman"/>
              </a:rPr>
              <a:t>застгэсування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лікарсьгНх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зазпаченпх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розпорядженнях.</a:t>
            </a:r>
            <a:endParaRPr sz="1200">
              <a:latin typeface="Times New Roman"/>
              <a:cs typeface="Times New Roman"/>
            </a:endParaRPr>
          </a:p>
          <a:p>
            <a:pPr marL="17780" marR="15240" indent="362585">
              <a:lnSpc>
                <a:spcPts val="1390"/>
              </a:lnSpc>
              <a:spcBef>
                <a:spcPts val="40"/>
              </a:spcBef>
            </a:pP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409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вгіпадкl</a:t>
            </a:r>
            <a:r>
              <a:rPr dirty="0" u="sng" sz="1200" spc="145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відсvтпоеті</a:t>
            </a:r>
            <a:r>
              <a:rPr dirty="0" sz="1200" spc="4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вказанпх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чп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лтlстах </a:t>
            </a:r>
            <a:r>
              <a:rPr dirty="0" sz="1200">
                <a:latin typeface="Times New Roman"/>
                <a:cs typeface="Times New Roman"/>
              </a:rPr>
              <a:t>Держлікслужби,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u="heavy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відповіді</a:t>
            </a:r>
            <a:r>
              <a:rPr dirty="0" u="heavy" sz="1200" spc="24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heavy" sz="1200" spc="114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пнсьмовомv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внгляді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вадавати</a:t>
            </a:r>
            <a:r>
              <a:rPr dirty="0" u="sng" sz="1200" spc="254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яе</a:t>
            </a:r>
            <a:r>
              <a:rPr dirty="0" u="sng" sz="1200" spc="8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потрібно.</a:t>
            </a:r>
            <a:endParaRPr sz="1200">
              <a:latin typeface="Times New Roman"/>
              <a:cs typeface="Times New Roman"/>
            </a:endParaRPr>
          </a:p>
          <a:p>
            <a:pPr algn="just" marL="20955" marR="6985" indent="358775">
              <a:lnSpc>
                <a:spcPct val="956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Одночасно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нагадусьtо,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1071A"/>
                </a:solidFill>
                <a:latin typeface="Times New Roman"/>
                <a:cs typeface="Times New Roman"/>
              </a:rPr>
              <a:t>з</a:t>
            </a:r>
            <a:r>
              <a:rPr dirty="0" sz="1200" spc="345">
                <a:solidFill>
                  <a:srgbClr val="01071A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розпорядженняші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лпстаьиі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ДержлікслужGН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можна </a:t>
            </a:r>
            <a:r>
              <a:rPr dirty="0" sz="1200" spc="-20">
                <a:latin typeface="Times New Roman"/>
                <a:cs typeface="Times New Roman"/>
              </a:rPr>
              <a:t>ознайоміггИся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офіціпному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вебсайті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служби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України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лікарсьм</a:t>
            </a:r>
            <a:r>
              <a:rPr dirty="0" sz="1200" spc="35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та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34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29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наркоттжаьиі</a:t>
            </a:r>
            <a:r>
              <a:rPr dirty="0" sz="1200" spc="3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>
                <a:latin typeface="Times New Roman"/>
                <a:cs typeface="Times New Roman"/>
                <a:hlinkClick r:id="rId10"/>
              </a:rPr>
              <a:t>https://www.d1s.gov.na/</a:t>
            </a:r>
            <a:r>
              <a:rPr dirty="0" sz="1200">
                <a:latin typeface="Times New Roman"/>
                <a:cs typeface="Times New Roman"/>
              </a:rPr>
              <a:t>’)</a:t>
            </a:r>
            <a:r>
              <a:rPr dirty="0" sz="1200" spc="2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29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розділі</a:t>
            </a:r>
            <a:r>
              <a:rPr dirty="0" sz="1200" spc="31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РОЗПОРЯДЖЕННЯ ДЕРЖЛІКС'ЛУЖБІІ.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marL="14604">
              <a:lnSpc>
                <a:spcPts val="1325"/>
              </a:lnSpc>
            </a:pPr>
            <a:r>
              <a:rPr dirty="0" sz="1150" spc="-10">
                <a:latin typeface="Times New Roman"/>
                <a:cs typeface="Times New Roman"/>
              </a:rPr>
              <a:t>,Цодатгlі:</a:t>
            </a:r>
            <a:endParaRPr sz="1150">
              <a:latin typeface="Times New Roman"/>
              <a:cs typeface="Times New Roman"/>
            </a:endParaRPr>
          </a:p>
          <a:p>
            <a:pPr marL="467359" marR="88900" indent="-215900">
              <a:lnSpc>
                <a:spcPts val="1420"/>
              </a:lnSpc>
              <a:spcBef>
                <a:spcPts val="10"/>
              </a:spcBef>
              <a:buAutoNum type="arabicPeriod"/>
              <a:tabLst>
                <a:tab pos="476250" algn="l"/>
              </a:tabLst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службп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Yrpaiini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лікарськlіх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 </a:t>
            </a:r>
            <a:r>
              <a:rPr dirty="0" sz="1200" spc="-20">
                <a:latin typeface="Times New Roman"/>
                <a:cs typeface="Times New Roman"/>
              </a:rPr>
              <a:t>контролю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 spc="-25">
                <a:latin typeface="Times New Roman"/>
                <a:cs typeface="Times New Roman"/>
              </a:rPr>
              <a:t>	</a:t>
            </a:r>
            <a:r>
              <a:rPr dirty="0" sz="1200">
                <a:latin typeface="Times New Roman"/>
                <a:cs typeface="Times New Roman"/>
              </a:rPr>
              <a:t>наркотітами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21.09.2026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445-001.001/002.0/17-</a:t>
            </a:r>
            <a:r>
              <a:rPr dirty="0" sz="1200">
                <a:latin typeface="Times New Roman"/>
                <a:cs typeface="Times New Roman"/>
              </a:rPr>
              <a:t>26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арк.;</a:t>
            </a:r>
            <a:endParaRPr sz="1200">
              <a:latin typeface="Times New Roman"/>
              <a:cs typeface="Times New Roman"/>
            </a:endParaRPr>
          </a:p>
          <a:p>
            <a:pPr marL="467359" indent="-216535">
              <a:lnSpc>
                <a:spcPts val="1320"/>
              </a:lnSpc>
              <a:buAutoNum type="arabicPeriod"/>
              <a:tabLst>
                <a:tab pos="467359" algn="l"/>
              </a:tabLst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Державної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служfiп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України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лікарсьхпх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контролю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</a:t>
            </a:r>
            <a:endParaRPr sz="1200">
              <a:latin typeface="Times New Roman"/>
              <a:cs typeface="Times New Roman"/>
            </a:endParaRPr>
          </a:p>
          <a:p>
            <a:pPr marL="479425">
              <a:lnSpc>
                <a:spcPts val="1415"/>
              </a:lnSpc>
            </a:pPr>
            <a:r>
              <a:rPr dirty="0" sz="1200" spc="-10">
                <a:latin typeface="Times New Roman"/>
                <a:cs typeface="Times New Roman"/>
              </a:rPr>
              <a:t>наркотпкамп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21.09.2026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300">
                <a:latin typeface="Times New Roman"/>
                <a:cs typeface="Times New Roman"/>
              </a:rPr>
              <a:t>№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446-001.001/002.0</a:t>
            </a:r>
            <a:r>
              <a:rPr dirty="0" sz="1200" spc="-130">
                <a:latin typeface="Times New Roman"/>
                <a:cs typeface="Times New Roman"/>
              </a:rPr>
              <a:t> </a:t>
            </a:r>
            <a:r>
              <a:rPr dirty="0" sz="1200" spc="-170">
                <a:latin typeface="Times New Roman"/>
                <a:cs typeface="Times New Roman"/>
              </a:rPr>
              <a:t>'17—</a:t>
            </a:r>
            <a:r>
              <a:rPr dirty="0" sz="1200" spc="-135">
                <a:latin typeface="Times New Roman"/>
                <a:cs typeface="Times New Roman"/>
              </a:rPr>
              <a:t>26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арк.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0920" y="9061195"/>
            <a:ext cx="13925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Нача.пьнпк</a:t>
            </a:r>
            <a:r>
              <a:rPr dirty="0" sz="1200" spc="229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службп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34047" y="9064497"/>
            <a:ext cx="1396365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>
                <a:latin typeface="Times New Roman"/>
                <a:cs typeface="Times New Roman"/>
              </a:rPr>
              <a:t>.Зілія</a:t>
            </a:r>
            <a:r>
              <a:rPr dirty="0" sz="1150" spc="33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ПАПФІсЗОВА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62411" y="9705340"/>
            <a:ext cx="16859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Остапенко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Валентііна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32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14</a:t>
            </a:r>
            <a:r>
              <a:rPr dirty="0" sz="1000" spc="-25">
                <a:latin typeface="Times New Roman"/>
                <a:cs typeface="Times New Roman"/>
              </a:rPr>
              <a:t> 41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27703" y="9863328"/>
            <a:ext cx="2512060" cy="561340"/>
            <a:chOff x="3727703" y="9863328"/>
            <a:chExt cx="2512060" cy="5613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7703" y="9863328"/>
              <a:ext cx="704088" cy="5608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27703" y="10027920"/>
              <a:ext cx="307848" cy="3962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4799" y="9985248"/>
              <a:ext cx="2124455" cy="26822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4203191" y="10207752"/>
            <a:ext cx="1953895" cy="216535"/>
            <a:chOff x="4203191" y="10207752"/>
            <a:chExt cx="1953895" cy="21653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03191" y="10271760"/>
              <a:ext cx="158496" cy="1524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95215" y="10207752"/>
              <a:ext cx="1761743" cy="1706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8464" y="155447"/>
            <a:ext cx="463202" cy="6400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84350" y="809243"/>
            <a:ext cx="5783580" cy="119761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ctr" marL="379730" marR="400050">
              <a:lnSpc>
                <a:spcPts val="1630"/>
              </a:lnSpc>
              <a:spcBef>
                <a:spcPts val="195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СЛУЖБА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КОПТРОЛЮ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НАРКОТИКАМИ</a:t>
            </a:r>
            <a:endParaRPr sz="140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  <a:spcBef>
                <a:spcPts val="170"/>
              </a:spcBef>
            </a:pPr>
            <a:r>
              <a:rPr dirty="0" sz="1400" spc="-10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260"/>
              </a:lnSpc>
              <a:spcBef>
                <a:spcPts val="1500"/>
              </a:spcBef>
            </a:pPr>
            <a:r>
              <a:rPr dirty="0" sz="1100" spc="-55">
                <a:latin typeface="Cambria"/>
                <a:cs typeface="Cambria"/>
              </a:rPr>
              <a:t>проспект</a:t>
            </a:r>
            <a:r>
              <a:rPr dirty="0" sz="1100" spc="30">
                <a:latin typeface="Cambria"/>
                <a:cs typeface="Cambria"/>
              </a:rPr>
              <a:t> </a:t>
            </a:r>
            <a:r>
              <a:rPr dirty="0" sz="1100" spc="-50">
                <a:latin typeface="Cambria"/>
                <a:cs typeface="Cambria"/>
              </a:rPr>
              <a:t>Берестейський,</a:t>
            </a:r>
            <a:r>
              <a:rPr dirty="0" sz="1100" spc="35">
                <a:latin typeface="Cambria"/>
                <a:cs typeface="Cambria"/>
              </a:rPr>
              <a:t> </a:t>
            </a:r>
            <a:r>
              <a:rPr dirty="0" sz="1100" spc="-40">
                <a:latin typeface="Cambria"/>
                <a:cs typeface="Cambria"/>
              </a:rPr>
              <a:t>120-</a:t>
            </a:r>
            <a:r>
              <a:rPr dirty="0" sz="1100">
                <a:latin typeface="Cambria"/>
                <a:cs typeface="Cambria"/>
              </a:rPr>
              <a:t>A,</a:t>
            </a:r>
            <a:r>
              <a:rPr dirty="0" sz="1100" spc="8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м.</a:t>
            </a:r>
            <a:r>
              <a:rPr dirty="0" sz="1100" spc="35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Київ,</a:t>
            </a:r>
            <a:r>
              <a:rPr dirty="0" sz="1100" spc="45">
                <a:latin typeface="Cambria"/>
                <a:cs typeface="Cambria"/>
              </a:rPr>
              <a:t> </a:t>
            </a:r>
            <a:r>
              <a:rPr dirty="0" sz="1100" spc="-135">
                <a:latin typeface="Cambria"/>
                <a:cs typeface="Cambria"/>
              </a:rPr>
              <a:t>031</a:t>
            </a:r>
            <a:r>
              <a:rPr dirty="0" sz="1100" spc="45">
                <a:latin typeface="Cambria"/>
                <a:cs typeface="Cambria"/>
              </a:rPr>
              <a:t> </a:t>
            </a:r>
            <a:r>
              <a:rPr dirty="0" sz="1100" spc="-70">
                <a:latin typeface="Cambria"/>
                <a:cs typeface="Cambria"/>
              </a:rPr>
              <a:t>15,</a:t>
            </a:r>
            <a:r>
              <a:rPr dirty="0" sz="1100" spc="5">
                <a:latin typeface="Cambria"/>
                <a:cs typeface="Cambria"/>
              </a:rPr>
              <a:t> </a:t>
            </a:r>
            <a:r>
              <a:rPr dirty="0" sz="1100" spc="-75">
                <a:latin typeface="Cambria"/>
                <a:cs typeface="Cambria"/>
              </a:rPr>
              <a:t>тел/факс:</a:t>
            </a:r>
            <a:r>
              <a:rPr dirty="0" sz="1100" spc="75">
                <a:latin typeface="Cambria"/>
                <a:cs typeface="Cambria"/>
              </a:rPr>
              <a:t> </a:t>
            </a:r>
            <a:r>
              <a:rPr dirty="0" sz="1100" spc="-60">
                <a:latin typeface="Cambria"/>
                <a:cs typeface="Cambria"/>
              </a:rPr>
              <a:t>(044)</a:t>
            </a:r>
            <a:r>
              <a:rPr dirty="0" sz="1100" spc="5">
                <a:latin typeface="Cambria"/>
                <a:cs typeface="Cambria"/>
              </a:rPr>
              <a:t> </a:t>
            </a:r>
            <a:r>
              <a:rPr dirty="0" sz="1100" spc="-240">
                <a:latin typeface="Cambria"/>
                <a:cs typeface="Cambria"/>
              </a:rPr>
              <a:t>422—</a:t>
            </a:r>
            <a:r>
              <a:rPr dirty="0" sz="1100" spc="-254">
                <a:latin typeface="Cambria"/>
                <a:cs typeface="Cambria"/>
              </a:rPr>
              <a:t>55—</a:t>
            </a:r>
            <a:r>
              <a:rPr dirty="0" sz="1100" spc="-125">
                <a:latin typeface="Cambria"/>
                <a:cs typeface="Cambria"/>
              </a:rPr>
              <a:t>77,</a:t>
            </a:r>
            <a:r>
              <a:rPr dirty="0" sz="1100" spc="135">
                <a:latin typeface="Cambria"/>
                <a:cs typeface="Cambria"/>
              </a:rPr>
              <a:t> </a:t>
            </a:r>
            <a:r>
              <a:rPr dirty="0" sz="1100" spc="-35">
                <a:latin typeface="Cambria"/>
                <a:cs typeface="Cambria"/>
              </a:rPr>
              <a:t>e-</a:t>
            </a:r>
            <a:r>
              <a:rPr dirty="0" sz="1100" spc="-10">
                <a:latin typeface="Cambria"/>
                <a:cs typeface="Cambria"/>
              </a:rPr>
              <a:t>mail:</a:t>
            </a:r>
            <a:r>
              <a:rPr dirty="0" sz="1100" spc="30">
                <a:latin typeface="Cambria"/>
                <a:cs typeface="Cambria"/>
              </a:rPr>
              <a:t> </a:t>
            </a:r>
            <a:r>
              <a:rPr dirty="0" u="sng" sz="1100">
                <a:uFill>
                  <a:solidFill>
                    <a:srgbClr val="1C1C1C"/>
                  </a:solidFill>
                </a:uFill>
                <a:latin typeface="Cambria"/>
                <a:cs typeface="Cambria"/>
              </a:rPr>
              <a:t>dlsGdls.</a:t>
            </a:r>
            <a:r>
              <a:rPr dirty="0" u="sng" sz="1100" spc="-150">
                <a:uFill>
                  <a:solidFill>
                    <a:srgbClr val="1C1C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100" spc="-10">
                <a:uFill>
                  <a:solidFill>
                    <a:srgbClr val="1C1C1C"/>
                  </a:solidFill>
                </a:uFill>
                <a:latin typeface="Cambria"/>
                <a:cs typeface="Cambria"/>
              </a:rPr>
              <a:t>ogvлia,</a:t>
            </a:r>
            <a:endParaRPr sz="1100">
              <a:latin typeface="Cambria"/>
              <a:cs typeface="Cambria"/>
            </a:endParaRPr>
          </a:p>
          <a:p>
            <a:pPr algn="ctr" marL="24765">
              <a:lnSpc>
                <a:spcPts val="1260"/>
              </a:lnSpc>
            </a:pPr>
            <a:r>
              <a:rPr dirty="0" u="sng" sz="1100" spc="-55">
                <a:uFill>
                  <a:solidFill>
                    <a:srgbClr val="1C1C1C"/>
                  </a:solidFill>
                </a:uFill>
                <a:latin typeface="Cambria"/>
                <a:cs typeface="Cambria"/>
              </a:rPr>
              <a:t>lзttps://www.dls.*ov.iia.</a:t>
            </a:r>
            <a:r>
              <a:rPr dirty="0" sz="1100" spc="50">
                <a:latin typeface="Cambria"/>
                <a:cs typeface="Cambria"/>
              </a:rPr>
              <a:t> </a:t>
            </a:r>
            <a:r>
              <a:rPr dirty="0" sz="1100" spc="-10">
                <a:latin typeface="Cambria"/>
                <a:cs typeface="Cambria"/>
              </a:rPr>
              <a:t>Код</a:t>
            </a:r>
            <a:r>
              <a:rPr dirty="0" sz="1100" spc="80">
                <a:latin typeface="Cambria"/>
                <a:cs typeface="Cambria"/>
              </a:rPr>
              <a:t> </a:t>
            </a:r>
            <a:r>
              <a:rPr dirty="0" sz="1100">
                <a:latin typeface="Cambria"/>
                <a:cs typeface="Cambria"/>
              </a:rPr>
              <a:t>СДРПОУ</a:t>
            </a:r>
            <a:r>
              <a:rPr dirty="0" sz="1100" spc="265">
                <a:latin typeface="Cambria"/>
                <a:cs typeface="Cambria"/>
              </a:rPr>
              <a:t> </a:t>
            </a:r>
            <a:r>
              <a:rPr dirty="0" sz="1100" spc="-95">
                <a:latin typeface="Cambria"/>
                <a:cs typeface="Cambria"/>
              </a:rPr>
              <a:t>405</a:t>
            </a:r>
            <a:r>
              <a:rPr dirty="0" sz="1100" spc="-60">
                <a:latin typeface="Cambria"/>
                <a:cs typeface="Cambria"/>
              </a:rPr>
              <a:t> </a:t>
            </a:r>
            <a:r>
              <a:rPr dirty="0" sz="1100" spc="-140">
                <a:latin typeface="Cambria"/>
                <a:cs typeface="Cambria"/>
              </a:rPr>
              <a:t>1781</a:t>
            </a:r>
            <a:r>
              <a:rPr dirty="0" sz="1100" spc="30">
                <a:latin typeface="Cambria"/>
                <a:cs typeface="Cambria"/>
              </a:rPr>
              <a:t> </a:t>
            </a:r>
            <a:r>
              <a:rPr dirty="0" sz="1100" spc="-50">
                <a:latin typeface="Cambria"/>
                <a:cs typeface="Cambria"/>
              </a:rPr>
              <a:t>5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00159" y="2165604"/>
            <a:ext cx="25660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1100" algn="l"/>
                <a:tab pos="2552065" algn="l"/>
              </a:tabLst>
            </a:pPr>
            <a:r>
              <a:rPr dirty="0" u="sng" sz="1400">
                <a:uFill>
                  <a:solidFill>
                    <a:srgbClr val="2B2B2B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>
                <a:latin typeface="Courier New"/>
                <a:cs typeface="Courier New"/>
              </a:rPr>
              <a:t>№ </a:t>
            </a:r>
            <a:r>
              <a:rPr dirty="0" u="sng" sz="1400">
                <a:uFill>
                  <a:solidFill>
                    <a:srgbClr val="2B2B2B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53526" y="2146045"/>
            <a:ext cx="260731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6990" algn="l"/>
                <a:tab pos="2593975" algn="l"/>
              </a:tabLst>
            </a:pPr>
            <a:r>
              <a:rPr dirty="0" sz="1650">
                <a:latin typeface="Courier New"/>
                <a:cs typeface="Courier New"/>
              </a:rPr>
              <a:t>HaN•</a:t>
            </a:r>
            <a:r>
              <a:rPr dirty="0" sz="1650" spc="-655">
                <a:latin typeface="Courier New"/>
                <a:cs typeface="Courier New"/>
              </a:rPr>
              <a:t> </a:t>
            </a:r>
            <a:r>
              <a:rPr dirty="0" u="sng" sz="1650">
                <a:uFill>
                  <a:solidFill>
                    <a:srgbClr val="181818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 spc="-254">
                <a:latin typeface="Courier New"/>
                <a:cs typeface="Courier New"/>
              </a:rPr>
              <a:t>вiд </a:t>
            </a:r>
            <a:r>
              <a:rPr dirty="0" u="sng" sz="1400">
                <a:uFill>
                  <a:solidFill>
                    <a:srgbClr val="181818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1262" y="2592323"/>
            <a:ext cx="1408430" cy="64960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3970" marR="5080" indent="-1905">
              <a:lnSpc>
                <a:spcPct val="101600"/>
              </a:lnSpc>
              <a:spcBef>
                <a:spcPts val="70"/>
              </a:spcBef>
            </a:pPr>
            <a:r>
              <a:rPr dirty="0" sz="1400" spc="-10">
                <a:latin typeface="Times New Roman"/>
                <a:cs typeface="Times New Roman"/>
              </a:rPr>
              <a:t>Керівникам господарювання, </a:t>
            </a:r>
            <a:r>
              <a:rPr dirty="0" sz="1250" spc="100">
                <a:latin typeface="Times New Roman"/>
                <a:cs typeface="Times New Roman"/>
              </a:rPr>
              <a:t>займаються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94803" y="2592323"/>
            <a:ext cx="985519" cy="649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7620">
              <a:lnSpc>
                <a:spcPts val="167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суб'сктів</a:t>
            </a:r>
            <a:endParaRPr sz="1400">
              <a:latin typeface="Times New Roman"/>
              <a:cs typeface="Times New Roman"/>
            </a:endParaRPr>
          </a:p>
          <a:p>
            <a:pPr algn="r" marR="5080">
              <a:lnSpc>
                <a:spcPts val="1670"/>
              </a:lnSpc>
            </a:pPr>
            <a:r>
              <a:rPr dirty="0" sz="1400" spc="-25">
                <a:latin typeface="Times New Roman"/>
                <a:cs typeface="Times New Roman"/>
              </a:rPr>
              <a:t>які</a:t>
            </a:r>
            <a:endParaRPr sz="14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5"/>
              </a:spcBef>
            </a:pPr>
            <a:r>
              <a:rPr dirty="0" sz="1250" spc="65">
                <a:latin typeface="Times New Roman"/>
                <a:cs typeface="Times New Roman"/>
              </a:rPr>
              <a:t>реалізацtсю,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2624" y="3216401"/>
            <a:ext cx="6202680" cy="6026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46145" marR="271780" indent="-1270">
              <a:lnSpc>
                <a:spcPct val="105600"/>
              </a:lnSpc>
              <a:spcBef>
                <a:spcPts val="100"/>
              </a:spcBef>
              <a:tabLst>
                <a:tab pos="4573270" algn="l"/>
                <a:tab pos="4765040" algn="l"/>
              </a:tabLst>
            </a:pPr>
            <a:r>
              <a:rPr dirty="0" sz="1250" spc="90">
                <a:latin typeface="Times New Roman"/>
                <a:cs typeface="Times New Roman"/>
              </a:rPr>
              <a:t>зберігаккям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sz="1250" spc="-50">
                <a:latin typeface="Times New Roman"/>
                <a:cs typeface="Times New Roman"/>
              </a:rPr>
              <a:t>i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sz="1250" spc="85">
                <a:latin typeface="Times New Roman"/>
                <a:cs typeface="Times New Roman"/>
              </a:rPr>
              <a:t>застосуванням </a:t>
            </a:r>
            <a:r>
              <a:rPr dirty="0" sz="1250" spc="114">
                <a:latin typeface="Times New Roman"/>
                <a:cs typeface="Times New Roman"/>
              </a:rPr>
              <a:t>лікарських</a:t>
            </a:r>
            <a:r>
              <a:rPr dirty="0" sz="1250" spc="220">
                <a:latin typeface="Times New Roman"/>
                <a:cs typeface="Times New Roman"/>
              </a:rPr>
              <a:t> </a:t>
            </a:r>
            <a:r>
              <a:rPr dirty="0" sz="1250" spc="55">
                <a:latin typeface="Times New Roman"/>
                <a:cs typeface="Times New Roman"/>
              </a:rPr>
              <a:t>засобів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250">
              <a:latin typeface="Times New Roman"/>
              <a:cs typeface="Times New Roman"/>
            </a:endParaRPr>
          </a:p>
          <a:p>
            <a:pPr marL="3453765" marR="248920" indent="-635">
              <a:lnSpc>
                <a:spcPts val="1610"/>
              </a:lnSpc>
              <a:tabLst>
                <a:tab pos="4689475" algn="l"/>
              </a:tabLst>
            </a:pPr>
            <a:r>
              <a:rPr dirty="0" sz="1350" spc="55">
                <a:latin typeface="Times New Roman"/>
                <a:cs typeface="Times New Roman"/>
              </a:rPr>
              <a:t>Керівникам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50">
                <a:latin typeface="Times New Roman"/>
                <a:cs typeface="Times New Roman"/>
              </a:rPr>
              <a:t>територіальних </a:t>
            </a:r>
            <a:r>
              <a:rPr dirty="0" sz="1350" spc="55">
                <a:latin typeface="Times New Roman"/>
                <a:cs typeface="Times New Roman"/>
              </a:rPr>
              <a:t>органів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Держлікслужби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75"/>
              </a:spcBef>
            </a:pPr>
            <a:endParaRPr sz="1350">
              <a:latin typeface="Times New Roman"/>
              <a:cs typeface="Times New Roman"/>
            </a:endParaRPr>
          </a:p>
          <a:p>
            <a:pPr algn="ctr" marR="57785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 algn="just" marL="479425">
              <a:lnSpc>
                <a:spcPct val="100000"/>
              </a:lnSpc>
              <a:spcBef>
                <a:spcPts val="151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Конституції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31750" marR="51435" indent="-635">
              <a:lnSpc>
                <a:spcPct val="113100"/>
              </a:lnSpc>
              <a:spcBef>
                <a:spcPts val="30"/>
              </a:spcBef>
            </a:pPr>
            <a:r>
              <a:rPr dirty="0" sz="1350">
                <a:latin typeface="Times New Roman"/>
                <a:cs typeface="Times New Roman"/>
              </a:rPr>
              <a:t>«Основи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охорону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здоров'я»,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21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наркотиками,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постановою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12.08.2015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 spc="4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647,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здійснення </a:t>
            </a:r>
            <a:r>
              <a:rPr dirty="0" sz="1350">
                <a:latin typeface="Times New Roman"/>
                <a:cs typeface="Times New Roman"/>
              </a:rPr>
              <a:t>державного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якістю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4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ввозяться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Україну,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постановою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14.09.2005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902, </a:t>
            </a:r>
            <a:r>
              <a:rPr dirty="0" sz="1350">
                <a:latin typeface="Times New Roman"/>
                <a:cs typeface="Times New Roman"/>
              </a:rPr>
              <a:t>пунктів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1.4.1,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3.2.2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встановлення</a:t>
            </a:r>
            <a:r>
              <a:rPr dirty="0" sz="1350" spc="2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заборони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(тимчасової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заборони)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поновлення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території</a:t>
            </a:r>
            <a:r>
              <a:rPr dirty="0" sz="1350" spc="4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України,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затвердженого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75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809, </a:t>
            </a:r>
            <a:r>
              <a:rPr dirty="0" sz="1400">
                <a:latin typeface="Times New Roman"/>
                <a:cs typeface="Times New Roman"/>
              </a:rPr>
              <a:t>зареестрованим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126/20439,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якості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під</a:t>
            </a:r>
            <a:r>
              <a:rPr dirty="0" sz="1350" spc="4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час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оптової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роздрібної </a:t>
            </a:r>
            <a:r>
              <a:rPr dirty="0" sz="1350">
                <a:latin typeface="Times New Roman"/>
                <a:cs typeface="Times New Roman"/>
              </a:rPr>
              <a:t>торгівлі,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України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-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29.09.2014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677,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зареестрованим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Міністерстві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юстиціі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 spc="-45">
                <a:latin typeface="Times New Roman"/>
                <a:cs typeface="Times New Roman"/>
              </a:rPr>
              <a:t>26.11</a:t>
            </a:r>
            <a:r>
              <a:rPr dirty="0" sz="1350" spc="-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.2014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4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1515/26292,</a:t>
            </a:r>
            <a:r>
              <a:rPr dirty="0" sz="1350" spc="3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Правил</a:t>
            </a:r>
            <a:r>
              <a:rPr dirty="0" sz="1350" spc="3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утилізації</a:t>
            </a:r>
            <a:r>
              <a:rPr dirty="0" sz="1350" spc="3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3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лlкарських</a:t>
            </a:r>
            <a:r>
              <a:rPr dirty="0" sz="1350" spc="38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засобів, </a:t>
            </a:r>
            <a:r>
              <a:rPr dirty="0" sz="1350">
                <a:latin typeface="Times New Roman"/>
                <a:cs typeface="Times New Roman"/>
              </a:rPr>
              <a:t>затверджених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здоров’я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24.04.2015</a:t>
            </a:r>
            <a:endParaRPr sz="1350">
              <a:latin typeface="Times New Roman"/>
              <a:cs typeface="Times New Roman"/>
            </a:endParaRPr>
          </a:p>
          <a:p>
            <a:pPr algn="just" marL="50800" marR="43180" indent="635">
              <a:lnSpc>
                <a:spcPts val="1820"/>
              </a:lnSpc>
              <a:spcBef>
                <a:spcPts val="50"/>
              </a:spcBef>
            </a:pP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4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242,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зареестрованим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Міністерстві</a:t>
            </a:r>
            <a:r>
              <a:rPr dirty="0" sz="1350" spc="3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юстиції</a:t>
            </a:r>
            <a:r>
              <a:rPr dirty="0" sz="1350" spc="2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18.05.2015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N'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550/26995,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підставі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інформації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Головного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управління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baseline="-6172" sz="2025" spc="-75">
                <a:latin typeface="Times New Roman"/>
                <a:cs typeface="Times New Roman"/>
              </a:rPr>
              <a:t>з</a:t>
            </a:r>
            <a:endParaRPr baseline="-6172" sz="2025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1786" y="9240011"/>
            <a:ext cx="54197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77770" algn="l"/>
                <a:tab pos="3484879" algn="l"/>
                <a:tab pos="4365625" algn="l"/>
              </a:tabLst>
            </a:pPr>
            <a:r>
              <a:rPr dirty="0" sz="1400">
                <a:latin typeface="Times New Roman"/>
                <a:cs typeface="Times New Roman"/>
              </a:rPr>
              <a:t>протидії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систем</a:t>
            </a:r>
            <a:r>
              <a:rPr dirty="0" sz="1400" spc="-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ним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загрозам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управлінню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державою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Департаменту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98607" y="9258300"/>
            <a:ext cx="5810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захисту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71358" y="9443466"/>
            <a:ext cx="994410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80">
                <a:latin typeface="Times New Roman"/>
                <a:cs typeface="Times New Roman"/>
              </a:rPr>
              <a:t>національної</a:t>
            </a:r>
            <a:endParaRPr sz="15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6282" y="10104119"/>
            <a:ext cx="1861952" cy="24384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291670" y="9467850"/>
            <a:ext cx="3173730" cy="643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1067435" algn="l"/>
                <a:tab pos="1807845" algn="l"/>
                <a:tab pos="2544445" algn="l"/>
              </a:tabLst>
            </a:pPr>
            <a:r>
              <a:rPr dirty="0" sz="1550" spc="-10">
                <a:latin typeface="Times New Roman"/>
                <a:cs typeface="Times New Roman"/>
              </a:rPr>
              <a:t>державності</a:t>
            </a:r>
            <a:r>
              <a:rPr dirty="0" sz="1550">
                <a:latin typeface="Times New Roman"/>
                <a:cs typeface="Times New Roman"/>
              </a:rPr>
              <a:t>	</a:t>
            </a:r>
            <a:r>
              <a:rPr dirty="0" sz="1550" spc="-10">
                <a:latin typeface="Times New Roman"/>
                <a:cs typeface="Times New Roman"/>
              </a:rPr>
              <a:t>Служби</a:t>
            </a:r>
            <a:r>
              <a:rPr dirty="0" sz="1550">
                <a:latin typeface="Times New Roman"/>
                <a:cs typeface="Times New Roman"/>
              </a:rPr>
              <a:t>	</a:t>
            </a:r>
            <a:r>
              <a:rPr dirty="0" sz="1550" spc="-10">
                <a:latin typeface="Times New Roman"/>
                <a:cs typeface="Times New Roman"/>
              </a:rPr>
              <a:t>безпеки</a:t>
            </a:r>
            <a:r>
              <a:rPr dirty="0" sz="1550">
                <a:latin typeface="Times New Roman"/>
                <a:cs typeface="Times New Roman"/>
              </a:rPr>
              <a:t>	</a:t>
            </a:r>
            <a:r>
              <a:rPr dirty="0" sz="1550" spc="-75">
                <a:latin typeface="Times New Roman"/>
                <a:cs typeface="Times New Roman"/>
              </a:rPr>
              <a:t>України</a:t>
            </a:r>
            <a:endParaRPr sz="1550">
              <a:latin typeface="Times New Roman"/>
              <a:cs typeface="Times New Roman"/>
            </a:endParaRPr>
          </a:p>
          <a:p>
            <a:pPr marL="213360">
              <a:lnSpc>
                <a:spcPts val="815"/>
              </a:lnSpc>
              <a:spcBef>
                <a:spcPts val="1075"/>
              </a:spcBef>
            </a:pPr>
            <a:r>
              <a:rPr dirty="0" sz="750" spc="-60">
                <a:latin typeface="Lucida Sans Unicode"/>
                <a:cs typeface="Lucida Sans Unicode"/>
              </a:rPr>
              <a:t>M2</a:t>
            </a:r>
            <a:r>
              <a:rPr dirty="0" sz="750" spc="80">
                <a:latin typeface="Lucida Sans Unicode"/>
                <a:cs typeface="Lucida Sans Unicode"/>
              </a:rPr>
              <a:t> </a:t>
            </a:r>
            <a:r>
              <a:rPr dirty="0" sz="750" spc="-10">
                <a:latin typeface="Lucida Sans Unicode"/>
                <a:cs typeface="Lucida Sans Unicode"/>
              </a:rPr>
              <a:t>ДержлікслужGа</a:t>
            </a:r>
            <a:endParaRPr sz="750">
              <a:latin typeface="Lucida Sans Unicode"/>
              <a:cs typeface="Lucida Sans Unicode"/>
            </a:endParaRPr>
          </a:p>
          <a:p>
            <a:pPr algn="ctr" marL="19685">
              <a:lnSpc>
                <a:spcPts val="1115"/>
              </a:lnSpc>
            </a:pPr>
            <a:r>
              <a:rPr dirty="0" sz="1000" spc="-145">
                <a:latin typeface="Lucida Sans Unicode"/>
                <a:cs typeface="Lucida Sans Unicode"/>
              </a:rPr>
              <a:t>hïe145-</a:t>
            </a:r>
            <a:r>
              <a:rPr dirty="0" sz="1000" spc="-140">
                <a:latin typeface="Lucida Sans Unicode"/>
                <a:cs typeface="Lucida Sans Unicode"/>
              </a:rPr>
              <a:t>001.001/00.2.0/‘17-</a:t>
            </a:r>
            <a:r>
              <a:rPr dirty="0" sz="1000" spc="-155">
                <a:latin typeface="Lucida Sans Unicode"/>
                <a:cs typeface="Lucida Sans Unicode"/>
              </a:rPr>
              <a:t>26</a:t>
            </a:r>
            <a:r>
              <a:rPr dirty="0" sz="1000" spc="90">
                <a:latin typeface="Lucida Sans Unicode"/>
                <a:cs typeface="Lucida Sans Unicode"/>
              </a:rPr>
              <a:t> </a:t>
            </a:r>
            <a:r>
              <a:rPr dirty="0" sz="1000" spc="-140">
                <a:latin typeface="Lucida Sans Unicode"/>
                <a:cs typeface="Lucida Sans Unicode"/>
              </a:rPr>
              <a:t>ві,г\</a:t>
            </a:r>
            <a:r>
              <a:rPr dirty="0" sz="1000" spc="40">
                <a:latin typeface="Lucida Sans Unicode"/>
                <a:cs typeface="Lucida Sans Unicode"/>
              </a:rPr>
              <a:t> </a:t>
            </a:r>
            <a:r>
              <a:rPr dirty="0" sz="1000" spc="-10">
                <a:latin typeface="Lucida Sans Unicode"/>
                <a:cs typeface="Lucida Sans Unicode"/>
              </a:rPr>
              <a:t>21.09.2026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86417" y="9467850"/>
            <a:ext cx="419734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50" spc="-35">
                <a:latin typeface="Times New Roman"/>
                <a:cs typeface="Times New Roman"/>
              </a:rPr>
              <a:t>(лh&amp;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11751" y="9528809"/>
            <a:ext cx="1289050" cy="8769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03505">
              <a:lnSpc>
                <a:spcPts val="1695"/>
              </a:lnSpc>
              <a:spcBef>
                <a:spcPts val="100"/>
              </a:spcBef>
            </a:pPr>
            <a:r>
              <a:rPr dirty="0" sz="1550" spc="50">
                <a:latin typeface="Times New Roman"/>
                <a:cs typeface="Times New Roman"/>
              </a:rPr>
              <a:t>ïiÏc81.9f/#Pè</a:t>
            </a:r>
            <a:endParaRPr sz="1550">
              <a:latin typeface="Times New Roman"/>
              <a:cs typeface="Times New Roman"/>
            </a:endParaRPr>
          </a:p>
          <a:p>
            <a:pPr algn="ctr" marL="154305" marR="242570" indent="87630">
              <a:lnSpc>
                <a:spcPct val="83700"/>
              </a:lnSpc>
              <a:spcBef>
                <a:spcPts val="30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44450">
              <a:lnSpc>
                <a:spcPts val="985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800" spc="-35">
                <a:latin typeface="Times New Roman"/>
                <a:cs typeface="Times New Roman"/>
              </a:rPr>
              <a:t>№918,'02.</a:t>
            </a:r>
            <a:r>
              <a:rPr dirty="0" sz="800" spc="-8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5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від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22.09.2026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86984" y="10408919"/>
            <a:ext cx="1697393" cy="1981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11007" y="620522"/>
            <a:ext cx="6177915" cy="588264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38735" indent="3175">
              <a:lnSpc>
                <a:spcPct val="114100"/>
              </a:lnSpc>
              <a:spcBef>
                <a:spcPts val="85"/>
              </a:spcBef>
            </a:pPr>
            <a:r>
              <a:rPr dirty="0" sz="1350" spc="-125">
                <a:latin typeface="Times New Roman"/>
                <a:cs typeface="Times New Roman"/>
              </a:rPr>
              <a:t>N*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14/3/1-13589)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виявлення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фальсифікованого,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незареестрованого </a:t>
            </a:r>
            <a:r>
              <a:rPr dirty="0" sz="1350">
                <a:latin typeface="Times New Roman"/>
                <a:cs typeface="Times New Roman"/>
              </a:rPr>
              <a:t>лікарсвкого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PEN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PEPTIDE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BIOPATID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ml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20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mg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(TIRZEPATIDE), </a:t>
            </a:r>
            <a:r>
              <a:rPr dirty="0" sz="1350">
                <a:latin typeface="Times New Roman"/>
                <a:cs typeface="Times New Roman"/>
              </a:rPr>
              <a:t>шприц-ручка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картонній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коробці,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маркуванням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виробників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HOMNEM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CLINIC </a:t>
            </a:r>
            <a:r>
              <a:rPr dirty="0" sz="1350">
                <a:latin typeface="Times New Roman"/>
                <a:cs typeface="Times New Roman"/>
              </a:rPr>
              <a:t>COMERCIO,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UNIKKA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PHARMA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LTD,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Бразилія.</a:t>
            </a:r>
            <a:endParaRPr sz="1350">
              <a:latin typeface="Times New Roman"/>
              <a:cs typeface="Times New Roman"/>
            </a:endParaRPr>
          </a:p>
          <a:p>
            <a:pPr algn="just" marL="27305" marR="39370" indent="440690">
              <a:lnSpc>
                <a:spcPct val="114799"/>
              </a:lnSpc>
              <a:spcBef>
                <a:spcPts val="15"/>
              </a:spcBef>
            </a:pP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активной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протидії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поширенню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шляхи </a:t>
            </a: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умови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невідомі,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визначити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якість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-10">
                <a:latin typeface="Times New Roman"/>
                <a:cs typeface="Times New Roman"/>
              </a:rPr>
              <a:t> безпечність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неможливо,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-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те,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-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небезпечною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нести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  <a:p>
            <a:pPr algn="just" marL="33655" marR="29845" indent="451484">
              <a:lnSpc>
                <a:spcPct val="113300"/>
              </a:lnSpc>
            </a:pP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385" b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3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4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всіх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серій </a:t>
            </a:r>
            <a:r>
              <a:rPr dirty="0" sz="1350">
                <a:latin typeface="Times New Roman"/>
                <a:cs typeface="Times New Roman"/>
              </a:rPr>
              <a:t>фалвсифікованого,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незаресстрованого</a:t>
            </a:r>
            <a:r>
              <a:rPr dirty="0" sz="1350" spc="3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лікарсвкого</a:t>
            </a:r>
            <a:r>
              <a:rPr dirty="0" sz="1350" spc="4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380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PEN</a:t>
            </a:r>
            <a:r>
              <a:rPr dirty="0" sz="1350" spc="345" b="1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PEPTIDE </a:t>
            </a:r>
            <a:r>
              <a:rPr dirty="0" sz="1350" spc="10" b="1">
                <a:latin typeface="Times New Roman"/>
                <a:cs typeface="Times New Roman"/>
              </a:rPr>
              <a:t>BIOPATID</a:t>
            </a:r>
            <a:r>
              <a:rPr dirty="0" sz="1350" spc="75" b="1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2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mI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 spc="10" b="1">
                <a:latin typeface="Times New Roman"/>
                <a:cs typeface="Times New Roman"/>
              </a:rPr>
              <a:t>20</a:t>
            </a:r>
            <a:r>
              <a:rPr dirty="0" sz="1350" spc="15" b="1">
                <a:latin typeface="Times New Roman"/>
                <a:cs typeface="Times New Roman"/>
              </a:rPr>
              <a:t> </a:t>
            </a:r>
            <a:r>
              <a:rPr dirty="0" sz="1350" spc="10" b="1">
                <a:latin typeface="Times New Roman"/>
                <a:cs typeface="Times New Roman"/>
              </a:rPr>
              <a:t>mg</a:t>
            </a:r>
            <a:r>
              <a:rPr dirty="0" sz="1350" spc="45" b="1">
                <a:latin typeface="Times New Roman"/>
                <a:cs typeface="Times New Roman"/>
              </a:rPr>
              <a:t> </a:t>
            </a:r>
            <a:r>
              <a:rPr dirty="0" sz="1350" spc="10" b="1">
                <a:latin typeface="Times New Roman"/>
                <a:cs typeface="Times New Roman"/>
              </a:rPr>
              <a:t>(TIRZEPATIDE),</a:t>
            </a:r>
            <a:r>
              <a:rPr dirty="0" sz="1350" spc="-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шприц-</a:t>
            </a:r>
            <a:r>
              <a:rPr dirty="0" sz="1350" spc="10" b="1">
                <a:latin typeface="Times New Roman"/>
                <a:cs typeface="Times New Roman"/>
              </a:rPr>
              <a:t>ручка</a:t>
            </a:r>
            <a:r>
              <a:rPr dirty="0" sz="1350" spc="145" b="1">
                <a:latin typeface="Times New Roman"/>
                <a:cs typeface="Times New Roman"/>
              </a:rPr>
              <a:t> </a:t>
            </a:r>
            <a:r>
              <a:rPr dirty="0" sz="1350" spc="10" b="1">
                <a:latin typeface="Times New Roman"/>
                <a:cs typeface="Times New Roman"/>
              </a:rPr>
              <a:t>у</a:t>
            </a:r>
            <a:r>
              <a:rPr dirty="0" sz="1350" spc="40" b="1">
                <a:latin typeface="Times New Roman"/>
                <a:cs typeface="Times New Roman"/>
              </a:rPr>
              <a:t> </a:t>
            </a:r>
            <a:r>
              <a:rPr dirty="0" sz="1350" spc="10" b="1">
                <a:latin typeface="Times New Roman"/>
                <a:cs typeface="Times New Roman"/>
              </a:rPr>
              <a:t>картонній</a:t>
            </a:r>
            <a:r>
              <a:rPr dirty="0" sz="1350" spc="165" b="1">
                <a:latin typeface="Times New Roman"/>
                <a:cs typeface="Times New Roman"/>
              </a:rPr>
              <a:t> </a:t>
            </a:r>
            <a:r>
              <a:rPr dirty="0" sz="1350" spc="10" b="1">
                <a:latin typeface="Times New Roman"/>
                <a:cs typeface="Times New Roman"/>
              </a:rPr>
              <a:t>коробці,</a:t>
            </a:r>
            <a:r>
              <a:rPr dirty="0" sz="1350" spc="60" b="1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Times New Roman"/>
                <a:cs typeface="Times New Roman"/>
              </a:rPr>
              <a:t>з</a:t>
            </a:r>
            <a:endParaRPr sz="1350">
              <a:latin typeface="Times New Roman"/>
              <a:cs typeface="Times New Roman"/>
            </a:endParaRPr>
          </a:p>
          <a:p>
            <a:pPr algn="just" marL="41275" marR="34925" indent="-1905">
              <a:lnSpc>
                <a:spcPct val="113300"/>
              </a:lnSpc>
              <a:spcBef>
                <a:spcPts val="35"/>
              </a:spcBef>
            </a:pPr>
            <a:r>
              <a:rPr dirty="0" sz="1350" b="1">
                <a:latin typeface="Times New Roman"/>
                <a:cs typeface="Times New Roman"/>
              </a:rPr>
              <a:t>маркуванням</a:t>
            </a:r>
            <a:r>
              <a:rPr dirty="0" sz="1350" spc="409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виробників</a:t>
            </a:r>
            <a:r>
              <a:rPr dirty="0" sz="1350" spc="37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HOMNEM</a:t>
            </a:r>
            <a:r>
              <a:rPr dirty="0" sz="1350" spc="39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CLINIC</a:t>
            </a:r>
            <a:r>
              <a:rPr dirty="0" sz="1350" spc="35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COMERCIO,</a:t>
            </a:r>
            <a:r>
              <a:rPr dirty="0" sz="1350" spc="360" b="1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UNIKKA </a:t>
            </a:r>
            <a:r>
              <a:rPr dirty="0" sz="1350" b="1">
                <a:latin typeface="Times New Roman"/>
                <a:cs typeface="Times New Roman"/>
              </a:rPr>
              <a:t>PHARMA</a:t>
            </a:r>
            <a:r>
              <a:rPr dirty="0" sz="1350" spc="19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LTD,</a:t>
            </a:r>
            <a:r>
              <a:rPr dirty="0" sz="1350" spc="8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Бразилія.</a:t>
            </a:r>
            <a:endParaRPr sz="1350">
              <a:latin typeface="Times New Roman"/>
              <a:cs typeface="Times New Roman"/>
            </a:endParaRPr>
          </a:p>
          <a:p>
            <a:pPr algn="just" marL="43180" marR="22860" indent="443865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Cy6’ектам</a:t>
            </a:r>
            <a:r>
              <a:rPr dirty="0" sz="1350" spc="2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4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40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3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4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3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38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вказаного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вжити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заходи</a:t>
            </a:r>
            <a:endParaRPr sz="1350">
              <a:latin typeface="Times New Roman"/>
              <a:cs typeface="Times New Roman"/>
            </a:endParaRPr>
          </a:p>
          <a:p>
            <a:pPr algn="just" marL="50800" marR="16510" indent="-5080">
              <a:lnSpc>
                <a:spcPct val="111100"/>
              </a:lnSpc>
              <a:spcBef>
                <a:spcPts val="75"/>
              </a:spcBef>
            </a:pP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вилучення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його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повернення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постачальнику,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територіальний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Держлікслужби.</a:t>
            </a:r>
            <a:endParaRPr sz="1350">
              <a:latin typeface="Times New Roman"/>
              <a:cs typeface="Times New Roman"/>
            </a:endParaRPr>
          </a:p>
          <a:p>
            <a:pPr algn="just" marL="43815" marR="15240" indent="455930">
              <a:lnSpc>
                <a:spcPct val="112200"/>
              </a:lnSpc>
              <a:spcBef>
                <a:spcPts val="15"/>
              </a:spcBef>
            </a:pP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зазначеного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двотижневий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акта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про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algn="just" marL="48895" marR="38100" indent="450215">
              <a:lnSpc>
                <a:spcPct val="113300"/>
              </a:lnSpc>
              <a:spcBef>
                <a:spcPts val="40"/>
              </a:spcBef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територіалвні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algn="just" marL="57150" marR="5080" indent="441959">
              <a:lnSpc>
                <a:spcPts val="1870"/>
              </a:lnSpc>
              <a:spcBef>
                <a:spcPts val="65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2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чинного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Украі'ни.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2271" y="7274052"/>
            <a:ext cx="1261872" cy="206197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50312" y="6710425"/>
            <a:ext cx="3534410" cy="953769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469900" marR="5080" indent="-457200">
              <a:lnSpc>
                <a:spcPct val="114399"/>
              </a:lnSpc>
              <a:spcBef>
                <a:spcPts val="80"/>
              </a:spcBef>
              <a:tabLst>
                <a:tab pos="873125" algn="l"/>
                <a:tab pos="1974214" algn="l"/>
                <a:tab pos="2995930" algn="l"/>
              </a:tabLst>
            </a:pPr>
            <a:r>
              <a:rPr dirty="0" sz="1350">
                <a:latin typeface="Times New Roman"/>
                <a:cs typeface="Times New Roman"/>
              </a:rPr>
              <a:t>Koпti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 </a:t>
            </a:r>
            <a:r>
              <a:rPr dirty="0" sz="1350" spc="-25">
                <a:latin typeface="Times New Roman"/>
                <a:cs typeface="Times New Roman"/>
              </a:rPr>
              <a:t>ДП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endParaRPr sz="135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  <a:spcBef>
                <a:spcPts val="145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України».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83461" y="7208773"/>
            <a:ext cx="7645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іністерств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5688" y="7208773"/>
            <a:ext cx="6375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охорони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51266" y="7208773"/>
            <a:ext cx="6273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8600" y="8127745"/>
            <a:ext cx="230187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Голова</a:t>
            </a:r>
            <a:r>
              <a:rPr dirty="0" sz="1350" spc="175" b="1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ліквідаційної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комісії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74995" y="8155178"/>
            <a:ext cx="12369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7839" y="9525507"/>
            <a:ext cx="25558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Олена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85">
                <a:latin typeface="Times New Roman"/>
                <a:cs typeface="Times New Roman"/>
              </a:rPr>
              <a:t>ВЯ</a:t>
            </a:r>
            <a:r>
              <a:rPr dirty="0" sz="1000" spc="-110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Times New Roman"/>
                <a:cs typeface="Times New Roman"/>
              </a:rPr>
              <a:t>ЗОВС</a:t>
            </a:r>
            <a:r>
              <a:rPr dirty="0" sz="1000" spc="-9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bKA,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(044)</a:t>
            </a:r>
            <a:r>
              <a:rPr dirty="0" sz="1000" spc="-20">
                <a:latin typeface="Times New Roman"/>
                <a:cs typeface="Times New Roman"/>
              </a:rPr>
              <a:t> 422-55-</a:t>
            </a:r>
            <a:r>
              <a:rPr dirty="0" sz="1000">
                <a:latin typeface="Times New Roman"/>
                <a:cs typeface="Times New Roman"/>
              </a:rPr>
              <a:t>76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55">
                <a:latin typeface="Times New Roman"/>
                <a:cs typeface="Times New Roman"/>
              </a:rPr>
              <a:t>(1</a:t>
            </a:r>
            <a:r>
              <a:rPr dirty="0" sz="1000" spc="-14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27)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748" y="167639"/>
            <a:ext cx="454060" cy="62788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03679" y="806195"/>
            <a:ext cx="5779135" cy="120967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algn="ctr" marL="382270" marR="399415">
              <a:lnSpc>
                <a:spcPts val="1660"/>
              </a:lnSpc>
              <a:spcBef>
                <a:spcPts val="170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СЛУЖБА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65">
                <a:latin typeface="Times New Roman"/>
                <a:cs typeface="Times New Roman"/>
              </a:rPr>
              <a:t> КОНТРОЛЮ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НАРКОТИКАМИ</a:t>
            </a:r>
            <a:endParaRPr sz="1400">
              <a:latin typeface="Times New Roman"/>
              <a:cs typeface="Times New Roman"/>
            </a:endParaRPr>
          </a:p>
          <a:p>
            <a:pPr algn="ctr" marL="10795">
              <a:lnSpc>
                <a:spcPct val="100000"/>
              </a:lnSpc>
              <a:spcBef>
                <a:spcPts val="185"/>
              </a:spcBef>
            </a:pPr>
            <a:r>
              <a:rPr dirty="0" sz="1400" spc="-10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12065" marR="5080">
              <a:lnSpc>
                <a:spcPts val="1220"/>
              </a:lnSpc>
              <a:spcBef>
                <a:spcPts val="5"/>
              </a:spcBef>
              <a:tabLst>
                <a:tab pos="5170170" algn="l"/>
              </a:tabLst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6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Берестсйський,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35">
                <a:latin typeface="Times New Roman"/>
                <a:cs typeface="Times New Roman"/>
              </a:rPr>
              <a:t>120-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Київ,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03115,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тел/факс: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422-</a:t>
            </a:r>
            <a:r>
              <a:rPr dirty="0" sz="1100" spc="-20">
                <a:latin typeface="Times New Roman"/>
                <a:cs typeface="Times New Roman"/>
              </a:rPr>
              <a:t>55-</a:t>
            </a:r>
            <a:r>
              <a:rPr dirty="0" sz="1100">
                <a:latin typeface="Times New Roman"/>
                <a:cs typeface="Times New Roman"/>
              </a:rPr>
              <a:t>77,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u="sng" sz="1100" spc="-25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d!s</a:t>
            </a:r>
            <a:r>
              <a:rPr dirty="0" u="sng" sz="110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100" spc="-25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dls.gov.нa,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u="sng" sz="1100" spc="-2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https://vfww.d1s.дov.na.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Код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7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15396" y="2178050"/>
            <a:ext cx="256476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4275" algn="l"/>
                <a:tab pos="2551430" algn="l"/>
              </a:tabLst>
            </a:pPr>
            <a:r>
              <a:rPr dirty="0" u="sng" sz="1350">
                <a:uFill>
                  <a:solidFill>
                    <a:srgbClr val="232323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350" spc="55">
                <a:latin typeface="Courier New"/>
                <a:cs typeface="Courier New"/>
              </a:rPr>
              <a:t>№ </a:t>
            </a:r>
            <a:r>
              <a:rPr dirty="0" u="sng" sz="1350">
                <a:uFill>
                  <a:solidFill>
                    <a:srgbClr val="232323"/>
                  </a:solidFill>
                </a:uFill>
                <a:latin typeface="Courier New"/>
                <a:cs typeface="Courier New"/>
              </a:rPr>
              <a:t>	</a:t>
            </a:r>
            <a:endParaRPr sz="1350">
              <a:latin typeface="Courier New"/>
              <a:cs typeface="Courier New"/>
            </a:endParaRPr>
          </a:p>
        </p:txBody>
      </p:sp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99737" y="2249423"/>
            <a:ext cx="216364" cy="14630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562005" y="2142490"/>
            <a:ext cx="1442720" cy="1096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29385" algn="l"/>
              </a:tabLst>
            </a:pPr>
            <a:r>
              <a:rPr dirty="0" sz="1750">
                <a:latin typeface="Courier New"/>
                <a:cs typeface="Courier New"/>
              </a:rPr>
              <a:t>HaN•</a:t>
            </a:r>
            <a:r>
              <a:rPr dirty="0" sz="1750" spc="-565">
                <a:latin typeface="Courier New"/>
                <a:cs typeface="Courier New"/>
              </a:rPr>
              <a:t> </a:t>
            </a:r>
            <a:r>
              <a:rPr dirty="0" u="sng" sz="1750">
                <a:uFill>
                  <a:solidFill>
                    <a:srgbClr val="131313"/>
                  </a:solidFill>
                </a:uFill>
                <a:latin typeface="Courier New"/>
                <a:cs typeface="Courier New"/>
              </a:rPr>
              <a:t>	</a:t>
            </a:r>
            <a:endParaRPr sz="1750">
              <a:latin typeface="Courier New"/>
              <a:cs typeface="Courier New"/>
            </a:endParaRPr>
          </a:p>
          <a:p>
            <a:pPr marL="33655" marR="14604" indent="-3810">
              <a:lnSpc>
                <a:spcPct val="98500"/>
              </a:lnSpc>
              <a:spcBef>
                <a:spcPts val="1540"/>
              </a:spcBef>
            </a:pPr>
            <a:r>
              <a:rPr dirty="0" sz="1350" spc="55">
                <a:latin typeface="Times New Roman"/>
                <a:cs typeface="Times New Roman"/>
              </a:rPr>
              <a:t>Керівникам господарювання, </a:t>
            </a:r>
            <a:r>
              <a:rPr dirty="0" sz="1350" spc="45">
                <a:latin typeface="Times New Roman"/>
                <a:cs typeface="Times New Roman"/>
              </a:rPr>
              <a:t>займаються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10084" y="2142490"/>
            <a:ext cx="1089660" cy="1096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785">
              <a:lnSpc>
                <a:spcPct val="100000"/>
              </a:lnSpc>
              <a:spcBef>
                <a:spcPts val="100"/>
              </a:spcBef>
              <a:tabLst>
                <a:tab pos="1076325" algn="l"/>
              </a:tabLst>
            </a:pPr>
            <a:r>
              <a:rPr dirty="0" u="sng" sz="1750">
                <a:uFill>
                  <a:solidFill>
                    <a:srgbClr val="131313"/>
                  </a:solidFill>
                </a:uFill>
                <a:latin typeface="Courier New"/>
                <a:cs typeface="Courier New"/>
              </a:rPr>
              <a:t>	</a:t>
            </a:r>
            <a:endParaRPr sz="1750">
              <a:latin typeface="Courier New"/>
              <a:cs typeface="Courier New"/>
            </a:endParaRPr>
          </a:p>
          <a:p>
            <a:pPr algn="r" marR="114935">
              <a:lnSpc>
                <a:spcPts val="1614"/>
              </a:lnSpc>
              <a:spcBef>
                <a:spcPts val="1515"/>
              </a:spcBef>
            </a:pPr>
            <a:r>
              <a:rPr dirty="0" sz="1350" spc="45">
                <a:latin typeface="Times New Roman"/>
                <a:cs typeface="Times New Roman"/>
              </a:rPr>
              <a:t>суб'сктів</a:t>
            </a:r>
            <a:endParaRPr sz="1350">
              <a:latin typeface="Times New Roman"/>
              <a:cs typeface="Times New Roman"/>
            </a:endParaRPr>
          </a:p>
          <a:p>
            <a:pPr algn="r" marL="12700" marR="104139" indent="721360">
              <a:lnSpc>
                <a:spcPts val="1580"/>
              </a:lnSpc>
              <a:spcBef>
                <a:spcPts val="80"/>
              </a:spcBef>
            </a:pPr>
            <a:r>
              <a:rPr dirty="0" sz="1350" spc="30">
                <a:latin typeface="Times New Roman"/>
                <a:cs typeface="Times New Roman"/>
              </a:rPr>
              <a:t>які </a:t>
            </a:r>
            <a:r>
              <a:rPr dirty="0" sz="1350" spc="-10">
                <a:latin typeface="Times New Roman"/>
                <a:cs typeface="Times New Roman"/>
              </a:rPr>
              <a:t>реалізацісю,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7376" y="3208273"/>
            <a:ext cx="6141085" cy="464185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3432810" marR="233679" indent="-1270">
              <a:lnSpc>
                <a:spcPts val="1610"/>
              </a:lnSpc>
              <a:spcBef>
                <a:spcPts val="160"/>
              </a:spcBef>
              <a:tabLst>
                <a:tab pos="4550410" algn="l"/>
                <a:tab pos="4745355" algn="l"/>
              </a:tabLst>
            </a:pPr>
            <a:r>
              <a:rPr dirty="0" sz="1350" spc="-10">
                <a:latin typeface="Times New Roman"/>
                <a:cs typeface="Times New Roman"/>
              </a:rPr>
              <a:t>зберіганням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i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застосуванням </a:t>
            </a:r>
            <a:r>
              <a:rPr dirty="0" sz="1350" spc="70">
                <a:latin typeface="Times New Roman"/>
                <a:cs typeface="Times New Roman"/>
              </a:rPr>
              <a:t>лікарських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marL="3437254" marR="206375" indent="-3810">
              <a:lnSpc>
                <a:spcPts val="1610"/>
              </a:lnSpc>
              <a:spcBef>
                <a:spcPts val="5"/>
              </a:spcBef>
              <a:tabLst>
                <a:tab pos="4669790" algn="l"/>
              </a:tabLst>
            </a:pPr>
            <a:r>
              <a:rPr dirty="0" sz="1350" spc="55">
                <a:latin typeface="Times New Roman"/>
                <a:cs typeface="Times New Roman"/>
              </a:rPr>
              <a:t>Керівникам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50">
                <a:latin typeface="Times New Roman"/>
                <a:cs typeface="Times New Roman"/>
              </a:rPr>
              <a:t>територіальних органів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Держлікслужби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45"/>
              </a:spcBef>
            </a:pPr>
            <a:endParaRPr sz="1350">
              <a:latin typeface="Times New Roman"/>
              <a:cs typeface="Times New Roman"/>
            </a:endParaRPr>
          </a:p>
          <a:p>
            <a:pPr algn="ctr" marR="3556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 algn="just" marL="459740">
              <a:lnSpc>
                <a:spcPct val="100000"/>
              </a:lnSpc>
              <a:spcBef>
                <a:spcPts val="1565"/>
              </a:spcBef>
            </a:pPr>
            <a:r>
              <a:rPr dirty="0" sz="1350">
                <a:latin typeface="Times New Roman"/>
                <a:cs typeface="Times New Roman"/>
              </a:rPr>
              <a:t>Відповідно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Конституції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України,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22,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55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Закону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  <a:p>
            <a:pPr algn="just" marL="18415" marR="25400" indent="-6350">
              <a:lnSpc>
                <a:spcPct val="112599"/>
              </a:lnSpc>
            </a:pPr>
            <a:r>
              <a:rPr dirty="0" sz="1350">
                <a:latin typeface="Times New Roman"/>
                <a:cs typeface="Times New Roman"/>
              </a:rPr>
              <a:t>«Основи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охорону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здоров'я»,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21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Закону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«Про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лікарські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засоби»,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Положения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Державну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службу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  <a:p>
            <a:pPr algn="just" marL="20955" marR="5080" indent="-2540">
              <a:lnSpc>
                <a:spcPct val="112999"/>
              </a:lnSpc>
              <a:spcBef>
                <a:spcPts val="40"/>
              </a:spcBef>
            </a:pP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наркотиками,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постановою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2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12.08.20</a:t>
            </a:r>
            <a:r>
              <a:rPr dirty="0" sz="1350" spc="-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</a:t>
            </a:r>
            <a:r>
              <a:rPr dirty="0" sz="1350" spc="220">
                <a:latin typeface="Times New Roman"/>
                <a:cs typeface="Times New Roman"/>
              </a:rPr>
              <a:t> 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3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647,</a:t>
            </a:r>
            <a:r>
              <a:rPr dirty="0" sz="1350" spc="2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здійснення </a:t>
            </a:r>
            <a:r>
              <a:rPr dirty="0" sz="1350">
                <a:latin typeface="Times New Roman"/>
                <a:cs typeface="Times New Roman"/>
              </a:rPr>
              <a:t>державного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якістю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ввозяться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Україну,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постановою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14.09.2005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пунктів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1.4.1,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заборони)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територн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вlд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22.11.2011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N•</a:t>
            </a:r>
            <a:r>
              <a:rPr dirty="0" sz="1350" spc="204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809, </a:t>
            </a:r>
            <a:r>
              <a:rPr dirty="0" sz="1350">
                <a:latin typeface="Times New Roman"/>
                <a:cs typeface="Times New Roman"/>
              </a:rPr>
              <a:t>заресстрованим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Міністерстві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юстицн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30.01.2012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Nв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126/20439,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якостl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під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час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оптової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роздрібної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3918" y="7821421"/>
            <a:ext cx="5366385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15" marR="5080" indent="-6350">
              <a:lnSpc>
                <a:spcPct val="114100"/>
              </a:lnSpc>
              <a:spcBef>
                <a:spcPts val="100"/>
              </a:spcBef>
              <a:tabLst>
                <a:tab pos="387350" algn="l"/>
                <a:tab pos="812800" algn="l"/>
                <a:tab pos="1337310" algn="l"/>
                <a:tab pos="1651635" algn="l"/>
                <a:tab pos="2072639" algn="l"/>
                <a:tab pos="2110740" algn="l"/>
                <a:tab pos="2820035" algn="l"/>
                <a:tab pos="3446779" algn="l"/>
                <a:tab pos="3676650" algn="l"/>
                <a:tab pos="3959860" algn="l"/>
                <a:tab pos="4740910" algn="l"/>
                <a:tab pos="4784725" algn="l"/>
              </a:tabLst>
            </a:pPr>
            <a:r>
              <a:rPr dirty="0" sz="1350" spc="-10">
                <a:latin typeface="Times New Roman"/>
                <a:cs typeface="Times New Roman"/>
              </a:rPr>
              <a:t>торгівлі,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затвердженого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наказом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 </a:t>
            </a:r>
            <a:r>
              <a:rPr dirty="0" sz="1350" spc="-25">
                <a:latin typeface="Times New Roman"/>
                <a:cs typeface="Times New Roman"/>
              </a:rPr>
              <a:t>від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29.09.2014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677,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зареестрованим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в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Міністерстві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юстиціі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77181" y="7821421"/>
            <a:ext cx="631825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3175">
              <a:lnSpc>
                <a:spcPct val="1141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Укра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 spc="-35">
                <a:latin typeface="Times New Roman"/>
                <a:cs typeface="Times New Roman"/>
              </a:rPr>
              <a:t>ни 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90047" y="8316721"/>
            <a:ext cx="61137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26.11.2014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N•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1515/26292,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Правил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утилізації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лікарських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0047" y="8776969"/>
            <a:ext cx="535432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4175" algn="l"/>
                <a:tab pos="1337310" algn="l"/>
                <a:tab pos="1645920" algn="l"/>
                <a:tab pos="2105025" algn="l"/>
                <a:tab pos="3443604" algn="l"/>
                <a:tab pos="3676650" algn="l"/>
                <a:tab pos="4778375" algn="l"/>
              </a:tabLst>
            </a:pPr>
            <a:r>
              <a:rPr dirty="0" sz="1350" spc="-25">
                <a:latin typeface="Times New Roman"/>
                <a:cs typeface="Times New Roman"/>
              </a:rPr>
              <a:t>від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24.04.2015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 i="1">
                <a:latin typeface="Times New Roman"/>
                <a:cs typeface="Times New Roman"/>
              </a:rPr>
              <a:t>N•</a:t>
            </a:r>
            <a:r>
              <a:rPr dirty="0" sz="1350" i="1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242,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зареестрованим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в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юстиції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9008" y="8531606"/>
            <a:ext cx="6114415" cy="476884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r" marR="7620">
              <a:lnSpc>
                <a:spcPct val="100000"/>
              </a:lnSpc>
              <a:spcBef>
                <a:spcPts val="254"/>
              </a:spcBef>
              <a:tabLst>
                <a:tab pos="749300" algn="l"/>
                <a:tab pos="1966595" algn="l"/>
                <a:tab pos="2729230" algn="l"/>
                <a:tab pos="3884295" algn="l"/>
                <a:tab pos="4680585" algn="l"/>
                <a:tab pos="5494020" algn="l"/>
              </a:tabLst>
            </a:pPr>
            <a:r>
              <a:rPr dirty="0" sz="1350" spc="-10">
                <a:latin typeface="Times New Roman"/>
                <a:cs typeface="Times New Roman"/>
              </a:rPr>
              <a:t>засобів,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затверджених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наказом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155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4498" y="8980931"/>
            <a:ext cx="6165850" cy="50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640" marR="30480" indent="-3175">
              <a:lnSpc>
                <a:spcPct val="1114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550/26995,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на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підставі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надходження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інформаціі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від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baseline="-5952" sz="2100" spc="-15">
                <a:latin typeface="Times New Roman"/>
                <a:cs typeface="Times New Roman"/>
              </a:rPr>
              <a:t>Головного </a:t>
            </a:r>
            <a:r>
              <a:rPr dirty="0" sz="1400" spc="-10">
                <a:latin typeface="Times New Roman"/>
                <a:cs typeface="Times New Roman"/>
              </a:rPr>
              <a:t>управління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протидії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системним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загрозам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управлінню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державою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baseline="-5952" sz="2100" spc="-15">
                <a:latin typeface="Times New Roman"/>
                <a:cs typeface="Times New Roman"/>
              </a:rPr>
              <a:t>Департаменту</a:t>
            </a:r>
            <a:endParaRPr baseline="-5952" sz="21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23234" y="10101071"/>
            <a:ext cx="1865000" cy="246888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169703" y="9487154"/>
            <a:ext cx="4607560" cy="620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6172" sz="2025">
                <a:latin typeface="Times New Roman"/>
                <a:cs typeface="Times New Roman"/>
              </a:rPr>
              <a:t>захисту</a:t>
            </a:r>
            <a:r>
              <a:rPr dirty="0" baseline="6172" sz="2025" spc="157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національної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державності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Служби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безпеки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  <a:p>
            <a:pPr marL="1345565">
              <a:lnSpc>
                <a:spcPts val="860"/>
              </a:lnSpc>
              <a:spcBef>
                <a:spcPts val="1160"/>
              </a:spcBef>
            </a:pPr>
            <a:r>
              <a:rPr dirty="0" sz="800" spc="-20">
                <a:latin typeface="Times New Roman"/>
                <a:cs typeface="Times New Roman"/>
              </a:rPr>
              <a:t>N2</a:t>
            </a:r>
            <a:r>
              <a:rPr dirty="0" sz="800" spc="16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Держліхслужба</a:t>
            </a:r>
            <a:endParaRPr sz="800">
              <a:latin typeface="Times New Roman"/>
              <a:cs typeface="Times New Roman"/>
            </a:endParaRPr>
          </a:p>
          <a:p>
            <a:pPr marL="1509395">
              <a:lnSpc>
                <a:spcPts val="1040"/>
              </a:lnSpc>
            </a:pPr>
            <a:r>
              <a:rPr dirty="0" sz="950" spc="-90">
                <a:latin typeface="Lucida Sans Unicode"/>
                <a:cs typeface="Lucida Sans Unicode"/>
              </a:rPr>
              <a:t>№446-</a:t>
            </a:r>
            <a:r>
              <a:rPr dirty="0" sz="950" spc="-80">
                <a:latin typeface="Lucida Sans Unicode"/>
                <a:cs typeface="Lucida Sans Unicode"/>
              </a:rPr>
              <a:t>001.001/00:*.0/17-</a:t>
            </a:r>
            <a:r>
              <a:rPr dirty="0" sz="950" spc="-130">
                <a:latin typeface="Lucida Sans Unicode"/>
                <a:cs typeface="Lucida Sans Unicode"/>
              </a:rPr>
              <a:t>26</a:t>
            </a:r>
            <a:r>
              <a:rPr dirty="0" sz="950" spc="150">
                <a:latin typeface="Lucida Sans Unicode"/>
                <a:cs typeface="Lucida Sans Unicode"/>
              </a:rPr>
              <a:t> </a:t>
            </a:r>
            <a:r>
              <a:rPr dirty="0" sz="950" spc="-65">
                <a:latin typeface="Lucida Sans Unicode"/>
                <a:cs typeface="Lucida Sans Unicode"/>
              </a:rPr>
              <a:t>відt</a:t>
            </a:r>
            <a:r>
              <a:rPr dirty="0" sz="950" spc="10">
                <a:latin typeface="Lucida Sans Unicode"/>
                <a:cs typeface="Lucida Sans Unicode"/>
              </a:rPr>
              <a:t> </a:t>
            </a:r>
            <a:r>
              <a:rPr dirty="0" sz="950" spc="-10">
                <a:latin typeface="Lucida Sans Unicode"/>
                <a:cs typeface="Lucida Sans Unicode"/>
              </a:rPr>
              <a:t>21.09.2026</a:t>
            </a:r>
            <a:endParaRPr sz="9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69141" y="9583166"/>
            <a:ext cx="8255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50">
                <a:latin typeface="Times New Roman"/>
                <a:cs typeface="Times New Roman"/>
              </a:rPr>
              <a:t>ь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38097" y="9487154"/>
            <a:ext cx="112839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6460" algn="l"/>
              </a:tabLst>
            </a:pPr>
            <a:r>
              <a:rPr dirty="0" sz="1350" spc="-25">
                <a:latin typeface="Times New Roman"/>
                <a:cs typeface="Times New Roman"/>
              </a:rPr>
              <a:t>&amp;сЈ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35">
                <a:latin typeface="Times New Roman"/>
                <a:cs typeface="Times New Roman"/>
              </a:rPr>
              <a:t>§@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23941" y="9714483"/>
            <a:ext cx="1289050" cy="68199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algn="ctr" marL="157480" marR="239395" indent="81915">
              <a:lnSpc>
                <a:spcPct val="82700"/>
              </a:lnSpc>
              <a:spcBef>
                <a:spcPts val="305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48260">
              <a:lnSpc>
                <a:spcPts val="1019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800" spc="-25">
                <a:latin typeface="Times New Roman"/>
                <a:cs typeface="Times New Roman"/>
              </a:rPr>
              <a:t>№919/02.</a:t>
            </a:r>
            <a:r>
              <a:rPr dirty="0" sz="800" spc="-85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6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</a:t>
            </a:r>
            <a:r>
              <a:rPr dirty="0" sz="800" spc="215">
                <a:latin typeface="Times New Roman"/>
                <a:cs typeface="Times New Roman"/>
              </a:rPr>
              <a:t>  </a:t>
            </a:r>
            <a:r>
              <a:rPr dirty="0" sz="800" spc="-10">
                <a:latin typeface="Times New Roman"/>
                <a:cs typeface="Times New Roman"/>
              </a:rPr>
              <a:t>22.09.2026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99174" y="10396728"/>
            <a:ext cx="1700441" cy="2011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11361" y="620522"/>
            <a:ext cx="6187440" cy="56445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20320" marR="35560" indent="-8255">
              <a:lnSpc>
                <a:spcPct val="114100"/>
              </a:lnSpc>
              <a:spcBef>
                <a:spcPts val="85"/>
              </a:spcBef>
            </a:pPr>
            <a:r>
              <a:rPr dirty="0" sz="1350">
                <a:latin typeface="Cambria"/>
                <a:cs typeface="Cambria"/>
              </a:rPr>
              <a:t>N*</a:t>
            </a:r>
            <a:r>
              <a:rPr dirty="0" sz="1350" spc="260">
                <a:latin typeface="Cambria"/>
                <a:cs typeface="Cambria"/>
              </a:rPr>
              <a:t> </a:t>
            </a:r>
            <a:r>
              <a:rPr dirty="0" sz="1350" spc="-110">
                <a:latin typeface="Cambria"/>
                <a:cs typeface="Cambria"/>
              </a:rPr>
              <a:t>14/3/1-</a:t>
            </a:r>
            <a:r>
              <a:rPr dirty="0" sz="1350" spc="-25">
                <a:latin typeface="Cambria"/>
                <a:cs typeface="Cambria"/>
              </a:rPr>
              <a:t>13590)</a:t>
            </a:r>
            <a:r>
              <a:rPr dirty="0" sz="1350" spc="27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щодо</a:t>
            </a:r>
            <a:r>
              <a:rPr dirty="0" sz="1350" spc="229">
                <a:latin typeface="Cambria"/>
                <a:cs typeface="Cambria"/>
              </a:rPr>
              <a:t> </a:t>
            </a:r>
            <a:r>
              <a:rPr dirty="0" sz="1350" spc="-20">
                <a:latin typeface="Cambria"/>
                <a:cs typeface="Cambria"/>
              </a:rPr>
              <a:t>виявлення</a:t>
            </a:r>
            <a:r>
              <a:rPr dirty="0" sz="1350" spc="26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в</a:t>
            </a:r>
            <a:r>
              <a:rPr dirty="0" sz="1350" spc="12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обігу</a:t>
            </a:r>
            <a:r>
              <a:rPr dirty="0" sz="1350" spc="26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cepii</a:t>
            </a:r>
            <a:r>
              <a:rPr dirty="0" sz="1350" spc="165">
                <a:latin typeface="Cambria"/>
                <a:cs typeface="Cambria"/>
              </a:rPr>
              <a:t> </a:t>
            </a:r>
            <a:r>
              <a:rPr dirty="0" sz="1350" spc="-65">
                <a:latin typeface="Cambria"/>
                <a:cs typeface="Cambria"/>
              </a:rPr>
              <a:t>TP-</a:t>
            </a:r>
            <a:r>
              <a:rPr dirty="0" sz="1350" spc="-70">
                <a:latin typeface="Cambria"/>
                <a:cs typeface="Cambria"/>
              </a:rPr>
              <a:t>0522-</a:t>
            </a:r>
            <a:r>
              <a:rPr dirty="0" sz="1350">
                <a:latin typeface="Cambria"/>
                <a:cs typeface="Cambria"/>
              </a:rPr>
              <a:t>01</a:t>
            </a:r>
            <a:r>
              <a:rPr dirty="0" sz="1350" spc="395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фальсифікованого, </a:t>
            </a:r>
            <a:r>
              <a:rPr dirty="0" sz="1350">
                <a:latin typeface="Cambria"/>
                <a:cs typeface="Cambria"/>
              </a:rPr>
              <a:t>незаресстрованого</a:t>
            </a:r>
            <a:r>
              <a:rPr dirty="0" sz="1350" spc="39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лікарського</a:t>
            </a:r>
            <a:r>
              <a:rPr dirty="0" sz="1350" spc="114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засобу</a:t>
            </a:r>
            <a:r>
              <a:rPr dirty="0" sz="1350" spc="125">
                <a:latin typeface="Cambria"/>
                <a:cs typeface="Cambria"/>
              </a:rPr>
              <a:t>  </a:t>
            </a:r>
            <a:r>
              <a:rPr dirty="0" sz="1350" spc="70">
                <a:latin typeface="Cambria"/>
                <a:cs typeface="Cambria"/>
              </a:rPr>
              <a:t>TERZAPOWER</a:t>
            </a:r>
            <a:r>
              <a:rPr dirty="0" sz="1350" spc="125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20</a:t>
            </a:r>
            <a:r>
              <a:rPr dirty="0" sz="1350" spc="45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mg</a:t>
            </a:r>
            <a:r>
              <a:rPr dirty="0" sz="1350" spc="43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(Tirzepatide), </a:t>
            </a:r>
            <a:r>
              <a:rPr dirty="0" sz="1350">
                <a:latin typeface="Cambria"/>
                <a:cs typeface="Cambria"/>
              </a:rPr>
              <a:t>20</a:t>
            </a:r>
            <a:r>
              <a:rPr dirty="0" sz="1350" spc="65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ing/3</a:t>
            </a:r>
            <a:r>
              <a:rPr dirty="0" sz="1350" spc="15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inl,</a:t>
            </a:r>
            <a:r>
              <a:rPr dirty="0" sz="1350" spc="180">
                <a:latin typeface="Cambria"/>
                <a:cs typeface="Cambria"/>
              </a:rPr>
              <a:t> </a:t>
            </a:r>
            <a:r>
              <a:rPr dirty="0" sz="1350" spc="-360">
                <a:latin typeface="Cambria"/>
                <a:cs typeface="Cambria"/>
              </a:rPr>
              <a:t>1</a:t>
            </a:r>
            <a:r>
              <a:rPr dirty="0" sz="1350" spc="285">
                <a:latin typeface="Cambria"/>
                <a:cs typeface="Cambria"/>
              </a:rPr>
              <a:t> </a:t>
            </a:r>
            <a:r>
              <a:rPr dirty="0" sz="1350" spc="-30">
                <a:latin typeface="Cambria"/>
                <a:cs typeface="Cambria"/>
              </a:rPr>
              <a:t>ручка-</a:t>
            </a:r>
            <a:r>
              <a:rPr dirty="0" sz="1350" spc="-10">
                <a:latin typeface="Cambria"/>
                <a:cs typeface="Cambria"/>
              </a:rPr>
              <a:t>аплікатор</a:t>
            </a:r>
            <a:r>
              <a:rPr dirty="0" sz="1350" spc="3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у</a:t>
            </a:r>
            <a:r>
              <a:rPr dirty="0" sz="1350" spc="120">
                <a:latin typeface="Cambria"/>
                <a:cs typeface="Cambria"/>
              </a:rPr>
              <a:t> </a:t>
            </a:r>
            <a:r>
              <a:rPr dirty="0" sz="1350" spc="-25">
                <a:latin typeface="Cambria"/>
                <a:cs typeface="Cambria"/>
              </a:rPr>
              <a:t>картонній</a:t>
            </a:r>
            <a:r>
              <a:rPr dirty="0" sz="1350" spc="17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коробці,</a:t>
            </a:r>
            <a:r>
              <a:rPr dirty="0" sz="1350" spc="16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з</a:t>
            </a:r>
            <a:r>
              <a:rPr dirty="0" sz="1350" spc="105">
                <a:latin typeface="Cambria"/>
                <a:cs typeface="Cambria"/>
              </a:rPr>
              <a:t> </a:t>
            </a:r>
            <a:r>
              <a:rPr dirty="0" sz="1350" spc="-30">
                <a:latin typeface="Cambria"/>
                <a:cs typeface="Cambria"/>
              </a:rPr>
              <a:t>маркуванням</a:t>
            </a:r>
            <a:r>
              <a:rPr dirty="0" sz="1350" spc="21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виробника </a:t>
            </a:r>
            <a:r>
              <a:rPr dirty="0" sz="1350">
                <a:latin typeface="Cambria"/>
                <a:cs typeface="Cambria"/>
              </a:rPr>
              <a:t>Трумед</a:t>
            </a:r>
            <a:r>
              <a:rPr dirty="0" sz="1350" spc="-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Юкрайн,</a:t>
            </a:r>
            <a:r>
              <a:rPr dirty="0" sz="1350" spc="6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Корея.</a:t>
            </a:r>
            <a:endParaRPr sz="1350">
              <a:latin typeface="Cambria"/>
              <a:cs typeface="Cambria"/>
            </a:endParaRPr>
          </a:p>
          <a:p>
            <a:pPr algn="just" marL="31750" marR="29209" indent="448945">
              <a:lnSpc>
                <a:spcPts val="1870"/>
              </a:lnSpc>
              <a:spcBef>
                <a:spcPts val="70"/>
              </a:spcBef>
            </a:pPr>
            <a:r>
              <a:rPr dirty="0" sz="1350" spc="65">
                <a:latin typeface="Cambria"/>
                <a:cs typeface="Cambria"/>
              </a:rPr>
              <a:t>3</a:t>
            </a:r>
            <a:r>
              <a:rPr dirty="0" sz="1350" spc="45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метою</a:t>
            </a:r>
            <a:r>
              <a:rPr dirty="0" sz="1350" spc="125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активної</a:t>
            </a:r>
            <a:r>
              <a:rPr dirty="0" sz="1350" spc="135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протидії</a:t>
            </a:r>
            <a:r>
              <a:rPr dirty="0" sz="1350" spc="140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поширенню</a:t>
            </a:r>
            <a:r>
              <a:rPr dirty="0" sz="1350" spc="165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лікарських</a:t>
            </a:r>
            <a:r>
              <a:rPr dirty="0" sz="1350" spc="165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засобів,</a:t>
            </a:r>
            <a:r>
              <a:rPr dirty="0" sz="1350" spc="160">
                <a:latin typeface="Cambria"/>
                <a:cs typeface="Cambria"/>
              </a:rPr>
              <a:t>  </a:t>
            </a:r>
            <a:r>
              <a:rPr dirty="0" sz="1350" spc="-10">
                <a:latin typeface="Cambria"/>
                <a:cs typeface="Cambria"/>
              </a:rPr>
              <a:t>шляхи </a:t>
            </a:r>
            <a:r>
              <a:rPr dirty="0" sz="1350" spc="-40">
                <a:latin typeface="Cambria"/>
                <a:cs typeface="Cambria"/>
              </a:rPr>
              <a:t>надходження</a:t>
            </a:r>
            <a:r>
              <a:rPr dirty="0" sz="1350" spc="-3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та</a:t>
            </a:r>
            <a:r>
              <a:rPr dirty="0" sz="1350" spc="-75">
                <a:latin typeface="Cambria"/>
                <a:cs typeface="Cambria"/>
              </a:rPr>
              <a:t> </a:t>
            </a:r>
            <a:r>
              <a:rPr dirty="0" sz="1350" spc="-20">
                <a:latin typeface="Cambria"/>
                <a:cs typeface="Cambria"/>
              </a:rPr>
              <a:t>умови</a:t>
            </a:r>
            <a:r>
              <a:rPr dirty="0" sz="1350" spc="-55">
                <a:latin typeface="Cambria"/>
                <a:cs typeface="Cambria"/>
              </a:rPr>
              <a:t> </a:t>
            </a:r>
            <a:r>
              <a:rPr dirty="0" sz="1350" spc="-40">
                <a:latin typeface="Cambria"/>
                <a:cs typeface="Cambria"/>
              </a:rPr>
              <a:t>зберігання</a:t>
            </a:r>
            <a:r>
              <a:rPr dirty="0" sz="1350" spc="45">
                <a:latin typeface="Cambria"/>
                <a:cs typeface="Cambria"/>
              </a:rPr>
              <a:t> </a:t>
            </a:r>
            <a:r>
              <a:rPr dirty="0" sz="1350" spc="-30">
                <a:latin typeface="Cambria"/>
                <a:cs typeface="Cambria"/>
              </a:rPr>
              <a:t>яких</a:t>
            </a:r>
            <a:r>
              <a:rPr dirty="0" sz="1350" spc="-10">
                <a:latin typeface="Cambria"/>
                <a:cs typeface="Cambria"/>
              </a:rPr>
              <a:t> невідомі,</a:t>
            </a:r>
            <a:r>
              <a:rPr dirty="0" sz="1350">
                <a:latin typeface="Cambria"/>
                <a:cs typeface="Cambria"/>
              </a:rPr>
              <a:t> </a:t>
            </a:r>
            <a:r>
              <a:rPr dirty="0" sz="1350" spc="-55">
                <a:latin typeface="Cambria"/>
                <a:cs typeface="Cambria"/>
              </a:rPr>
              <a:t>визначити</a:t>
            </a:r>
            <a:r>
              <a:rPr dirty="0" sz="1350" spc="5">
                <a:latin typeface="Cambria"/>
                <a:cs typeface="Cambria"/>
              </a:rPr>
              <a:t> </a:t>
            </a:r>
            <a:r>
              <a:rPr dirty="0" sz="1350" spc="-40">
                <a:latin typeface="Cambria"/>
                <a:cs typeface="Cambria"/>
              </a:rPr>
              <a:t>якість</a:t>
            </a:r>
            <a:r>
              <a:rPr dirty="0" sz="1350" spc="-35">
                <a:latin typeface="Cambria"/>
                <a:cs typeface="Cambria"/>
              </a:rPr>
              <a:t> </a:t>
            </a:r>
            <a:r>
              <a:rPr dirty="0" sz="1350" spc="-55">
                <a:latin typeface="Cambria"/>
                <a:cs typeface="Cambria"/>
              </a:rPr>
              <a:t>та</a:t>
            </a:r>
            <a:r>
              <a:rPr dirty="0" sz="1350" spc="-2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безпечність </a:t>
            </a:r>
            <a:r>
              <a:rPr dirty="0" sz="1350" spc="-20">
                <a:latin typeface="Cambria"/>
                <a:cs typeface="Cambria"/>
              </a:rPr>
              <a:t>яких</a:t>
            </a:r>
            <a:r>
              <a:rPr dirty="0" sz="1350" spc="-45">
                <a:latin typeface="Cambria"/>
                <a:cs typeface="Cambria"/>
              </a:rPr>
              <a:t> </a:t>
            </a:r>
            <a:r>
              <a:rPr dirty="0" sz="1350" spc="-25">
                <a:latin typeface="Cambria"/>
                <a:cs typeface="Cambria"/>
              </a:rPr>
              <a:t>неможливо,</a:t>
            </a:r>
            <a:r>
              <a:rPr dirty="0" sz="1350" spc="3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з</a:t>
            </a:r>
            <a:r>
              <a:rPr dirty="0" sz="1350" spc="-75">
                <a:latin typeface="Cambria"/>
                <a:cs typeface="Cambria"/>
              </a:rPr>
              <a:t> </a:t>
            </a:r>
            <a:r>
              <a:rPr dirty="0" sz="1350" spc="-35">
                <a:latin typeface="Cambria"/>
                <a:cs typeface="Cambria"/>
              </a:rPr>
              <a:t>огляду</a:t>
            </a:r>
            <a:r>
              <a:rPr dirty="0" sz="1350" spc="90">
                <a:latin typeface="Cambria"/>
                <a:cs typeface="Cambria"/>
              </a:rPr>
              <a:t> </a:t>
            </a:r>
            <a:r>
              <a:rPr dirty="0" sz="1350" spc="-20">
                <a:latin typeface="Cambria"/>
                <a:cs typeface="Cambria"/>
              </a:rPr>
              <a:t>на</a:t>
            </a:r>
            <a:r>
              <a:rPr dirty="0" sz="1350" spc="-3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те,</a:t>
            </a:r>
            <a:r>
              <a:rPr dirty="0" sz="1350" spc="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що</a:t>
            </a:r>
            <a:r>
              <a:rPr dirty="0" sz="1350" spc="-35">
                <a:latin typeface="Cambria"/>
                <a:cs typeface="Cambria"/>
              </a:rPr>
              <a:t> </a:t>
            </a:r>
            <a:r>
              <a:rPr dirty="0" sz="1350" spc="-40">
                <a:latin typeface="Cambria"/>
                <a:cs typeface="Cambria"/>
              </a:rPr>
              <a:t>така</a:t>
            </a:r>
            <a:r>
              <a:rPr dirty="0" sz="1350" spc="-15">
                <a:latin typeface="Cambria"/>
                <a:cs typeface="Cambria"/>
              </a:rPr>
              <a:t> </a:t>
            </a:r>
            <a:r>
              <a:rPr dirty="0" sz="1350" spc="-30">
                <a:latin typeface="Cambria"/>
                <a:cs typeface="Cambria"/>
              </a:rPr>
              <a:t>продукція</a:t>
            </a:r>
            <a:r>
              <a:rPr dirty="0" sz="1350" spc="50">
                <a:latin typeface="Cambria"/>
                <a:cs typeface="Cambria"/>
              </a:rPr>
              <a:t> </a:t>
            </a:r>
            <a:r>
              <a:rPr dirty="0" sz="1350" spc="-145">
                <a:latin typeface="Cambria"/>
                <a:cs typeface="Cambria"/>
              </a:rPr>
              <a:t>£</a:t>
            </a:r>
            <a:r>
              <a:rPr dirty="0" sz="1350" spc="35">
                <a:latin typeface="Cambria"/>
                <a:cs typeface="Cambria"/>
              </a:rPr>
              <a:t> </a:t>
            </a:r>
            <a:r>
              <a:rPr dirty="0" sz="1350" spc="-50">
                <a:latin typeface="Cambria"/>
                <a:cs typeface="Cambria"/>
              </a:rPr>
              <a:t>небезпечною</a:t>
            </a:r>
            <a:r>
              <a:rPr dirty="0" sz="1350" spc="90">
                <a:latin typeface="Cambria"/>
                <a:cs typeface="Cambria"/>
              </a:rPr>
              <a:t> </a:t>
            </a:r>
            <a:r>
              <a:rPr dirty="0" sz="1350" spc="-45">
                <a:latin typeface="Cambria"/>
                <a:cs typeface="Cambria"/>
              </a:rPr>
              <a:t>та</a:t>
            </a:r>
            <a:r>
              <a:rPr dirty="0" sz="1350" spc="-30">
                <a:latin typeface="Cambria"/>
                <a:cs typeface="Cambria"/>
              </a:rPr>
              <a:t> </a:t>
            </a:r>
            <a:r>
              <a:rPr dirty="0" sz="1350" spc="-20">
                <a:latin typeface="Cambria"/>
                <a:cs typeface="Cambria"/>
              </a:rPr>
              <a:t>може</a:t>
            </a:r>
            <a:r>
              <a:rPr dirty="0" sz="1350" spc="1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иести</a:t>
            </a:r>
            <a:endParaRPr sz="1350">
              <a:latin typeface="Cambria"/>
              <a:cs typeface="Cambria"/>
            </a:endParaRPr>
          </a:p>
          <a:p>
            <a:pPr algn="just" marL="38100">
              <a:lnSpc>
                <a:spcPct val="100000"/>
              </a:lnSpc>
              <a:spcBef>
                <a:spcPts val="190"/>
              </a:spcBef>
            </a:pPr>
            <a:r>
              <a:rPr dirty="0" sz="1350" spc="-35">
                <a:latin typeface="Cambria"/>
                <a:cs typeface="Cambria"/>
              </a:rPr>
              <a:t>загрозу</a:t>
            </a:r>
            <a:r>
              <a:rPr dirty="0" sz="1350" spc="75">
                <a:latin typeface="Cambria"/>
                <a:cs typeface="Cambria"/>
              </a:rPr>
              <a:t> </a:t>
            </a:r>
            <a:r>
              <a:rPr dirty="0" sz="1350" spc="-35">
                <a:latin typeface="Cambria"/>
                <a:cs typeface="Cambria"/>
              </a:rPr>
              <a:t>життю</a:t>
            </a:r>
            <a:r>
              <a:rPr dirty="0" sz="1350" spc="-1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та</a:t>
            </a:r>
            <a:r>
              <a:rPr dirty="0" sz="1350" spc="-40">
                <a:latin typeface="Cambria"/>
                <a:cs typeface="Cambria"/>
              </a:rPr>
              <a:t> </a:t>
            </a:r>
            <a:r>
              <a:rPr dirty="0" sz="1350" spc="-25">
                <a:latin typeface="Cambria"/>
                <a:cs typeface="Cambria"/>
              </a:rPr>
              <a:t>здоров</a:t>
            </a:r>
            <a:r>
              <a:rPr dirty="0" sz="1350" spc="85">
                <a:latin typeface="Cambria"/>
                <a:cs typeface="Cambria"/>
              </a:rPr>
              <a:t> </a:t>
            </a:r>
            <a:r>
              <a:rPr dirty="0" sz="1350" spc="60">
                <a:latin typeface="Cambria"/>
                <a:cs typeface="Cambria"/>
              </a:rPr>
              <a:t>ю</a:t>
            </a:r>
            <a:r>
              <a:rPr dirty="0" sz="1350" spc="-45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населения:</a:t>
            </a:r>
            <a:endParaRPr sz="1350">
              <a:latin typeface="Cambria"/>
              <a:cs typeface="Cambria"/>
            </a:endParaRPr>
          </a:p>
          <a:p>
            <a:pPr algn="just" marL="40640" marR="29209" indent="447040">
              <a:lnSpc>
                <a:spcPct val="113300"/>
              </a:lnSpc>
            </a:pPr>
            <a:r>
              <a:rPr dirty="0" sz="1350" spc="145">
                <a:latin typeface="Cambria"/>
                <a:cs typeface="Cambria"/>
              </a:rPr>
              <a:t>ЗАБОРОНЯЮ</a:t>
            </a:r>
            <a:r>
              <a:rPr dirty="0" sz="1350" spc="225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реалізацію,</a:t>
            </a:r>
            <a:r>
              <a:rPr dirty="0" sz="1350" spc="245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зберігання</a:t>
            </a:r>
            <a:r>
              <a:rPr dirty="0" sz="1350" spc="254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та</a:t>
            </a:r>
            <a:r>
              <a:rPr dirty="0" sz="1350" spc="190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застосування</a:t>
            </a:r>
            <a:r>
              <a:rPr dirty="0" sz="1350" spc="245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всіх</a:t>
            </a:r>
            <a:r>
              <a:rPr dirty="0" sz="1350" spc="225">
                <a:latin typeface="Cambria"/>
                <a:cs typeface="Cambria"/>
              </a:rPr>
              <a:t>  </a:t>
            </a:r>
            <a:r>
              <a:rPr dirty="0" sz="1350" spc="-10">
                <a:latin typeface="Cambria"/>
                <a:cs typeface="Cambria"/>
              </a:rPr>
              <a:t>серій </a:t>
            </a:r>
            <a:r>
              <a:rPr dirty="0" sz="1350">
                <a:latin typeface="Cambria"/>
                <a:cs typeface="Cambria"/>
              </a:rPr>
              <a:t>фальсифікованого,</a:t>
            </a:r>
            <a:r>
              <a:rPr dirty="0" sz="1350" spc="160">
                <a:latin typeface="Cambria"/>
                <a:cs typeface="Cambria"/>
              </a:rPr>
              <a:t>  </a:t>
            </a:r>
            <a:r>
              <a:rPr dirty="0" sz="1350" spc="-30">
                <a:latin typeface="Cambria"/>
                <a:cs typeface="Cambria"/>
              </a:rPr>
              <a:t>незареестрованого</a:t>
            </a:r>
            <a:r>
              <a:rPr dirty="0" sz="1350" spc="140">
                <a:latin typeface="Cambria"/>
                <a:cs typeface="Cambria"/>
              </a:rPr>
              <a:t>  </a:t>
            </a:r>
            <a:r>
              <a:rPr dirty="0" sz="1350" spc="-10">
                <a:latin typeface="Cambria"/>
                <a:cs typeface="Cambria"/>
              </a:rPr>
              <a:t>лікарського</a:t>
            </a:r>
            <a:r>
              <a:rPr dirty="0" sz="1350" spc="170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засобу</a:t>
            </a:r>
            <a:r>
              <a:rPr dirty="0" sz="1350" spc="195">
                <a:latin typeface="Cambria"/>
                <a:cs typeface="Cambria"/>
              </a:rPr>
              <a:t>  </a:t>
            </a:r>
            <a:r>
              <a:rPr dirty="0" sz="1350" spc="120">
                <a:latin typeface="Cambria"/>
                <a:cs typeface="Cambria"/>
              </a:rPr>
              <a:t>TERZAPOWER</a:t>
            </a:r>
            <a:endParaRPr sz="1350">
              <a:latin typeface="Cambria"/>
              <a:cs typeface="Cambria"/>
            </a:endParaRPr>
          </a:p>
          <a:p>
            <a:pPr algn="just" marL="47625" marR="27940" indent="-8890">
              <a:lnSpc>
                <a:spcPct val="111100"/>
              </a:lnSpc>
              <a:spcBef>
                <a:spcPts val="35"/>
              </a:spcBef>
            </a:pPr>
            <a:r>
              <a:rPr dirty="0" sz="1350">
                <a:latin typeface="Cambria"/>
                <a:cs typeface="Cambria"/>
              </a:rPr>
              <a:t>20</a:t>
            </a:r>
            <a:r>
              <a:rPr dirty="0" sz="1350" spc="38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mg</a:t>
            </a:r>
            <a:r>
              <a:rPr dirty="0" sz="1350" spc="409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(Tirzepatide),</a:t>
            </a:r>
            <a:r>
              <a:rPr dirty="0" sz="1350" spc="29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20</a:t>
            </a:r>
            <a:r>
              <a:rPr dirty="0" sz="1350" spc="39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mg/3</a:t>
            </a:r>
            <a:r>
              <a:rPr dirty="0" sz="1350" spc="47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ml,</a:t>
            </a:r>
            <a:r>
              <a:rPr dirty="0" sz="1350" spc="38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1</a:t>
            </a:r>
            <a:r>
              <a:rPr dirty="0" sz="1350" spc="459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ручка-аплікатор</a:t>
            </a:r>
            <a:r>
              <a:rPr dirty="0" sz="1350" spc="35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у</a:t>
            </a:r>
            <a:r>
              <a:rPr dirty="0" sz="1350" spc="44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картонній</a:t>
            </a:r>
            <a:r>
              <a:rPr dirty="0" sz="1350" spc="100">
                <a:latin typeface="Cambria"/>
                <a:cs typeface="Cambria"/>
              </a:rPr>
              <a:t>  </a:t>
            </a:r>
            <a:r>
              <a:rPr dirty="0" sz="1350" spc="-10">
                <a:latin typeface="Cambria"/>
                <a:cs typeface="Cambria"/>
              </a:rPr>
              <a:t>коробці, </a:t>
            </a:r>
            <a:r>
              <a:rPr dirty="0" sz="1350">
                <a:latin typeface="Cambria"/>
                <a:cs typeface="Cambria"/>
              </a:rPr>
              <a:t>з</a:t>
            </a:r>
            <a:r>
              <a:rPr dirty="0" sz="1350" spc="6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маркуванням</a:t>
            </a:r>
            <a:r>
              <a:rPr dirty="0" sz="1350" spc="254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виробника</a:t>
            </a:r>
            <a:r>
              <a:rPr dirty="0" sz="1350" spc="25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Трумед</a:t>
            </a:r>
            <a:r>
              <a:rPr dirty="0" sz="1350" spc="135">
                <a:latin typeface="Cambria"/>
                <a:cs typeface="Cambria"/>
              </a:rPr>
              <a:t> </a:t>
            </a:r>
            <a:r>
              <a:rPr dirty="0" sz="1350" spc="70">
                <a:latin typeface="Cambria"/>
                <a:cs typeface="Cambria"/>
              </a:rPr>
              <a:t>Юкрайн,</a:t>
            </a:r>
            <a:r>
              <a:rPr dirty="0" sz="1350" spc="105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Корея.</a:t>
            </a:r>
            <a:endParaRPr sz="1350">
              <a:latin typeface="Cambria"/>
              <a:cs typeface="Cambria"/>
            </a:endParaRPr>
          </a:p>
          <a:p>
            <a:pPr algn="just" marL="43180" marR="14604" indent="453390">
              <a:lnSpc>
                <a:spcPct val="113300"/>
              </a:lnSpc>
            </a:pPr>
            <a:r>
              <a:rPr dirty="0" sz="1350">
                <a:latin typeface="Cambria"/>
                <a:cs typeface="Cambria"/>
              </a:rPr>
              <a:t>Суб'сктам</a:t>
            </a:r>
            <a:r>
              <a:rPr dirty="0" sz="1350" spc="27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господарювання,</a:t>
            </a:r>
            <a:r>
              <a:rPr dirty="0" sz="1350" spc="24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які</a:t>
            </a:r>
            <a:r>
              <a:rPr dirty="0" sz="1350" spc="26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здійснюють</a:t>
            </a:r>
            <a:r>
              <a:rPr dirty="0" sz="1350" spc="32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реалізацію,</a:t>
            </a:r>
            <a:r>
              <a:rPr dirty="0" sz="1350" spc="29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зберігання</a:t>
            </a:r>
            <a:r>
              <a:rPr dirty="0" sz="1350" spc="285">
                <a:latin typeface="Cambria"/>
                <a:cs typeface="Cambria"/>
              </a:rPr>
              <a:t> </a:t>
            </a:r>
            <a:r>
              <a:rPr dirty="0" sz="1350" spc="-25">
                <a:latin typeface="Cambria"/>
                <a:cs typeface="Cambria"/>
              </a:rPr>
              <a:t>та </a:t>
            </a:r>
            <a:r>
              <a:rPr dirty="0" sz="1350">
                <a:latin typeface="Cambria"/>
                <a:cs typeface="Cambria"/>
              </a:rPr>
              <a:t>застосування</a:t>
            </a:r>
            <a:r>
              <a:rPr dirty="0" sz="1350" spc="250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лікарських</a:t>
            </a:r>
            <a:r>
              <a:rPr dirty="0" sz="1350" spc="245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засобів,</a:t>
            </a:r>
            <a:r>
              <a:rPr dirty="0" sz="1350" spc="200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невідкладно,</a:t>
            </a:r>
            <a:r>
              <a:rPr dirty="0" sz="1350" spc="220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після</a:t>
            </a:r>
            <a:r>
              <a:rPr dirty="0" sz="1350" spc="180">
                <a:latin typeface="Cambria"/>
                <a:cs typeface="Cambria"/>
              </a:rPr>
              <a:t>  </a:t>
            </a:r>
            <a:r>
              <a:rPr dirty="0" sz="1350">
                <a:latin typeface="Cambria"/>
                <a:cs typeface="Cambria"/>
              </a:rPr>
              <a:t>одержання</a:t>
            </a:r>
            <a:r>
              <a:rPr dirty="0" sz="1350" spc="220">
                <a:latin typeface="Cambria"/>
                <a:cs typeface="Cambria"/>
              </a:rPr>
              <a:t>  </a:t>
            </a:r>
            <a:r>
              <a:rPr dirty="0" sz="1350" spc="-10">
                <a:latin typeface="Cambria"/>
                <a:cs typeface="Cambria"/>
              </a:rPr>
              <a:t>даного </a:t>
            </a:r>
            <a:r>
              <a:rPr dirty="0" sz="1350" spc="-40">
                <a:latin typeface="Cambria"/>
                <a:cs typeface="Cambria"/>
              </a:rPr>
              <a:t>розпорядження</a:t>
            </a:r>
            <a:r>
              <a:rPr dirty="0" sz="1350" spc="40">
                <a:latin typeface="Cambria"/>
                <a:cs typeface="Cambria"/>
              </a:rPr>
              <a:t> </a:t>
            </a:r>
            <a:r>
              <a:rPr dirty="0" sz="1350" spc="-50">
                <a:latin typeface="Cambria"/>
                <a:cs typeface="Cambria"/>
              </a:rPr>
              <a:t>перевірити</a:t>
            </a:r>
            <a:r>
              <a:rPr dirty="0" sz="1350" spc="40">
                <a:latin typeface="Cambria"/>
                <a:cs typeface="Cambria"/>
              </a:rPr>
              <a:t> </a:t>
            </a:r>
            <a:r>
              <a:rPr dirty="0" sz="1350" spc="-50">
                <a:latin typeface="Cambria"/>
                <a:cs typeface="Cambria"/>
              </a:rPr>
              <a:t>наявність</a:t>
            </a:r>
            <a:r>
              <a:rPr dirty="0" sz="1350">
                <a:latin typeface="Cambria"/>
                <a:cs typeface="Cambria"/>
              </a:rPr>
              <a:t> </a:t>
            </a:r>
            <a:r>
              <a:rPr dirty="0" sz="1350" spc="-35">
                <a:latin typeface="Cambria"/>
                <a:cs typeface="Cambria"/>
              </a:rPr>
              <a:t>вказаного</a:t>
            </a:r>
            <a:r>
              <a:rPr dirty="0" sz="1350">
                <a:latin typeface="Cambria"/>
                <a:cs typeface="Cambria"/>
              </a:rPr>
              <a:t> </a:t>
            </a:r>
            <a:r>
              <a:rPr dirty="0" sz="1350" spc="-35">
                <a:latin typeface="Cambria"/>
                <a:cs typeface="Cambria"/>
              </a:rPr>
              <a:t>лікарського</a:t>
            </a:r>
            <a:r>
              <a:rPr dirty="0" sz="1350" spc="-2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засобу</a:t>
            </a:r>
            <a:r>
              <a:rPr dirty="0" sz="1350" spc="-30">
                <a:latin typeface="Cambria"/>
                <a:cs typeface="Cambria"/>
              </a:rPr>
              <a:t> </a:t>
            </a:r>
            <a:r>
              <a:rPr dirty="0" sz="1350" spc="-55">
                <a:latin typeface="Cambria"/>
                <a:cs typeface="Cambria"/>
              </a:rPr>
              <a:t>вжити</a:t>
            </a:r>
            <a:r>
              <a:rPr dirty="0" sz="1350" spc="-2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заходи </a:t>
            </a:r>
            <a:r>
              <a:rPr dirty="0" sz="1350">
                <a:latin typeface="Cambria"/>
                <a:cs typeface="Cambria"/>
              </a:rPr>
              <a:t>щодо</a:t>
            </a:r>
            <a:r>
              <a:rPr dirty="0" sz="1350" spc="-45">
                <a:latin typeface="Cambria"/>
                <a:cs typeface="Cambria"/>
              </a:rPr>
              <a:t> </a:t>
            </a:r>
            <a:r>
              <a:rPr dirty="0" sz="1350" spc="-25">
                <a:latin typeface="Cambria"/>
                <a:cs typeface="Cambria"/>
              </a:rPr>
              <a:t>вилучення</a:t>
            </a:r>
            <a:r>
              <a:rPr dirty="0" sz="1350" spc="10">
                <a:latin typeface="Cambria"/>
                <a:cs typeface="Cambria"/>
              </a:rPr>
              <a:t> </a:t>
            </a:r>
            <a:r>
              <a:rPr dirty="0" sz="1350" spc="-20">
                <a:latin typeface="Cambria"/>
                <a:cs typeface="Cambria"/>
              </a:rPr>
              <a:t>йоко</a:t>
            </a:r>
            <a:r>
              <a:rPr dirty="0" sz="1350" spc="-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з</a:t>
            </a:r>
            <a:r>
              <a:rPr dirty="0" sz="1350" spc="-5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обігу</a:t>
            </a:r>
            <a:r>
              <a:rPr dirty="0" sz="1350" spc="3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шляхом</a:t>
            </a:r>
            <a:r>
              <a:rPr dirty="0" sz="1350" spc="20">
                <a:latin typeface="Cambria"/>
                <a:cs typeface="Cambria"/>
              </a:rPr>
              <a:t> </a:t>
            </a:r>
            <a:r>
              <a:rPr dirty="0" sz="1350" spc="-45">
                <a:latin typeface="Cambria"/>
                <a:cs typeface="Cambria"/>
              </a:rPr>
              <a:t>знищення</a:t>
            </a:r>
            <a:r>
              <a:rPr dirty="0" sz="1350" spc="-1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a6o</a:t>
            </a:r>
            <a:r>
              <a:rPr dirty="0" sz="1350" spc="-35">
                <a:latin typeface="Cambria"/>
                <a:cs typeface="Cambria"/>
              </a:rPr>
              <a:t> </a:t>
            </a:r>
            <a:r>
              <a:rPr dirty="0" sz="1350" spc="-45">
                <a:latin typeface="Cambria"/>
                <a:cs typeface="Cambria"/>
              </a:rPr>
              <a:t>повернення</a:t>
            </a:r>
            <a:r>
              <a:rPr dirty="0" sz="1350" spc="5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постачалвнику, </a:t>
            </a:r>
            <a:r>
              <a:rPr dirty="0" sz="1350">
                <a:latin typeface="Cambria"/>
                <a:cs typeface="Cambria"/>
              </a:rPr>
              <a:t>про</a:t>
            </a:r>
            <a:r>
              <a:rPr dirty="0" sz="1350" spc="2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що</a:t>
            </a:r>
            <a:r>
              <a:rPr dirty="0" sz="1350" spc="-20">
                <a:latin typeface="Cambria"/>
                <a:cs typeface="Cambria"/>
              </a:rPr>
              <a:t> </a:t>
            </a:r>
            <a:r>
              <a:rPr dirty="0" sz="1350" spc="-40">
                <a:latin typeface="Cambria"/>
                <a:cs typeface="Cambria"/>
              </a:rPr>
              <a:t>повідомити</a:t>
            </a:r>
            <a:r>
              <a:rPr dirty="0" sz="1350" spc="120">
                <a:latin typeface="Cambria"/>
                <a:cs typeface="Cambria"/>
              </a:rPr>
              <a:t> </a:t>
            </a:r>
            <a:r>
              <a:rPr dirty="0" sz="1350" spc="-55">
                <a:latin typeface="Cambria"/>
                <a:cs typeface="Cambria"/>
              </a:rPr>
              <a:t>територіальний</a:t>
            </a:r>
            <a:r>
              <a:rPr dirty="0" sz="1350" spc="-10">
                <a:latin typeface="Cambria"/>
                <a:cs typeface="Cambria"/>
              </a:rPr>
              <a:t> </a:t>
            </a:r>
            <a:r>
              <a:rPr dirty="0" sz="1350" spc="-30">
                <a:latin typeface="Cambria"/>
                <a:cs typeface="Cambria"/>
              </a:rPr>
              <a:t>орган</a:t>
            </a:r>
            <a:r>
              <a:rPr dirty="0" sz="1350" spc="5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Держлікслужби.</a:t>
            </a:r>
            <a:endParaRPr sz="1350">
              <a:latin typeface="Cambria"/>
              <a:cs typeface="Cambria"/>
            </a:endParaRPr>
          </a:p>
          <a:p>
            <a:pPr algn="just" marL="50165" marR="13970" indent="462280">
              <a:lnSpc>
                <a:spcPct val="113300"/>
              </a:lnSpc>
              <a:spcBef>
                <a:spcPts val="40"/>
              </a:spcBef>
            </a:pPr>
            <a:r>
              <a:rPr dirty="0" sz="1350">
                <a:latin typeface="Cambria"/>
                <a:cs typeface="Cambria"/>
              </a:rPr>
              <a:t>У</a:t>
            </a:r>
            <a:r>
              <a:rPr dirty="0" sz="1350" spc="9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разі</a:t>
            </a:r>
            <a:r>
              <a:rPr dirty="0" sz="1350" spc="60">
                <a:latin typeface="Cambria"/>
                <a:cs typeface="Cambria"/>
              </a:rPr>
              <a:t> </a:t>
            </a:r>
            <a:r>
              <a:rPr dirty="0" sz="1350" spc="-35">
                <a:latin typeface="Cambria"/>
                <a:cs typeface="Cambria"/>
              </a:rPr>
              <a:t>знищення</a:t>
            </a:r>
            <a:r>
              <a:rPr dirty="0" sz="1350" spc="7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відходів</a:t>
            </a:r>
            <a:r>
              <a:rPr dirty="0" sz="1350" spc="25">
                <a:latin typeface="Cambria"/>
                <a:cs typeface="Cambria"/>
              </a:rPr>
              <a:t> </a:t>
            </a:r>
            <a:r>
              <a:rPr dirty="0" sz="1350" spc="-30">
                <a:latin typeface="Cambria"/>
                <a:cs typeface="Cambria"/>
              </a:rPr>
              <a:t>зазначеного</a:t>
            </a:r>
            <a:r>
              <a:rPr dirty="0" sz="1350" spc="90">
                <a:latin typeface="Cambria"/>
                <a:cs typeface="Cambria"/>
              </a:rPr>
              <a:t> </a:t>
            </a:r>
            <a:r>
              <a:rPr dirty="0" sz="1350" spc="-20">
                <a:latin typeface="Cambria"/>
                <a:cs typeface="Cambria"/>
              </a:rPr>
              <a:t>лікарського</a:t>
            </a:r>
            <a:r>
              <a:rPr dirty="0" sz="1350" spc="10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засобу,</a:t>
            </a:r>
            <a:r>
              <a:rPr dirty="0" sz="1350" spc="5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в</a:t>
            </a:r>
            <a:r>
              <a:rPr dirty="0" sz="1350" spc="-15">
                <a:latin typeface="Cambria"/>
                <a:cs typeface="Cambria"/>
              </a:rPr>
              <a:t> </a:t>
            </a:r>
            <a:r>
              <a:rPr dirty="0" sz="1350" spc="-30">
                <a:latin typeface="Cambria"/>
                <a:cs typeface="Cambria"/>
              </a:rPr>
              <a:t>двотижневий </a:t>
            </a:r>
            <a:r>
              <a:rPr dirty="0" sz="1350">
                <a:latin typeface="Cambria"/>
                <a:cs typeface="Cambria"/>
              </a:rPr>
              <a:t>строк</a:t>
            </a:r>
            <a:r>
              <a:rPr dirty="0" sz="1350" spc="22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направити</a:t>
            </a:r>
            <a:r>
              <a:rPr dirty="0" sz="1350" spc="25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до</a:t>
            </a:r>
            <a:r>
              <a:rPr dirty="0" sz="1350" spc="150">
                <a:latin typeface="Cambria"/>
                <a:cs typeface="Cambria"/>
              </a:rPr>
              <a:t> </a:t>
            </a:r>
            <a:r>
              <a:rPr dirty="0" sz="1350" spc="-20">
                <a:latin typeface="Cambria"/>
                <a:cs typeface="Cambria"/>
              </a:rPr>
              <a:t>територіального</a:t>
            </a:r>
            <a:r>
              <a:rPr dirty="0" sz="1350" spc="12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органу</a:t>
            </a:r>
            <a:r>
              <a:rPr dirty="0" sz="1350" spc="254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Держлікслужби</a:t>
            </a:r>
            <a:r>
              <a:rPr dirty="0" sz="1350" spc="29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копію</a:t>
            </a:r>
            <a:r>
              <a:rPr dirty="0" sz="1350" spc="24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акта</a:t>
            </a:r>
            <a:r>
              <a:rPr dirty="0" sz="1350" spc="160">
                <a:latin typeface="Cambria"/>
                <a:cs typeface="Cambria"/>
              </a:rPr>
              <a:t> </a:t>
            </a:r>
            <a:r>
              <a:rPr dirty="0" sz="1350" spc="-25">
                <a:latin typeface="Cambria"/>
                <a:cs typeface="Cambria"/>
              </a:rPr>
              <a:t>про </a:t>
            </a:r>
            <a:r>
              <a:rPr dirty="0" sz="1350" spc="-55">
                <a:latin typeface="Cambria"/>
                <a:cs typeface="Cambria"/>
              </a:rPr>
              <a:t>знищення</a:t>
            </a:r>
            <a:r>
              <a:rPr dirty="0" sz="1350" spc="65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відходів</a:t>
            </a:r>
            <a:r>
              <a:rPr dirty="0" sz="1350" spc="-5">
                <a:latin typeface="Cambria"/>
                <a:cs typeface="Cambria"/>
              </a:rPr>
              <a:t> </a:t>
            </a:r>
            <a:r>
              <a:rPr dirty="0" sz="1350" spc="-35">
                <a:latin typeface="Cambria"/>
                <a:cs typeface="Cambria"/>
              </a:rPr>
              <a:t>лікарського</a:t>
            </a:r>
            <a:r>
              <a:rPr dirty="0" sz="1350" spc="7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засобу.</a:t>
            </a:r>
            <a:endParaRPr sz="1350">
              <a:latin typeface="Cambria"/>
              <a:cs typeface="Cambria"/>
            </a:endParaRPr>
          </a:p>
          <a:p>
            <a:pPr algn="just" marL="59055" marR="36830" indent="446405">
              <a:lnSpc>
                <a:spcPct val="111100"/>
              </a:lnSpc>
              <a:spcBef>
                <a:spcPts val="35"/>
              </a:spcBef>
            </a:pPr>
            <a:r>
              <a:rPr dirty="0" sz="1350" spc="-25">
                <a:latin typeface="Cambria"/>
                <a:cs typeface="Cambria"/>
              </a:rPr>
              <a:t>Контроль</a:t>
            </a:r>
            <a:r>
              <a:rPr dirty="0" sz="1350" spc="-4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за</a:t>
            </a:r>
            <a:r>
              <a:rPr dirty="0" sz="1350" spc="-65">
                <a:latin typeface="Cambria"/>
                <a:cs typeface="Cambria"/>
              </a:rPr>
              <a:t> </a:t>
            </a:r>
            <a:r>
              <a:rPr dirty="0" sz="1350" spc="-55">
                <a:latin typeface="Cambria"/>
                <a:cs typeface="Cambria"/>
              </a:rPr>
              <a:t>виконанням</a:t>
            </a:r>
            <a:r>
              <a:rPr dirty="0" sz="1350" spc="-20">
                <a:latin typeface="Cambria"/>
                <a:cs typeface="Cambria"/>
              </a:rPr>
              <a:t> </a:t>
            </a:r>
            <a:r>
              <a:rPr dirty="0" sz="1350" spc="-25">
                <a:latin typeface="Cambria"/>
                <a:cs typeface="Cambria"/>
              </a:rPr>
              <a:t>даного</a:t>
            </a:r>
            <a:r>
              <a:rPr dirty="0" sz="1350" spc="-50">
                <a:latin typeface="Cambria"/>
                <a:cs typeface="Cambria"/>
              </a:rPr>
              <a:t> </a:t>
            </a:r>
            <a:r>
              <a:rPr dirty="0" sz="1350" spc="-40">
                <a:latin typeface="Cambria"/>
                <a:cs typeface="Cambria"/>
              </a:rPr>
              <a:t>розпорядження</a:t>
            </a:r>
            <a:r>
              <a:rPr dirty="0" sz="1350" spc="30">
                <a:latin typeface="Cambria"/>
                <a:cs typeface="Cambria"/>
              </a:rPr>
              <a:t> </a:t>
            </a:r>
            <a:r>
              <a:rPr dirty="0" sz="1350" spc="-35">
                <a:latin typeface="Cambria"/>
                <a:cs typeface="Cambria"/>
              </a:rPr>
              <a:t>здійснюють</a:t>
            </a:r>
            <a:r>
              <a:rPr dirty="0" sz="1350" spc="20">
                <a:latin typeface="Cambria"/>
                <a:cs typeface="Cambria"/>
              </a:rPr>
              <a:t> </a:t>
            </a:r>
            <a:r>
              <a:rPr dirty="0" sz="1350" spc="-45">
                <a:latin typeface="Cambria"/>
                <a:cs typeface="Cambria"/>
              </a:rPr>
              <a:t>територіальні </a:t>
            </a:r>
            <a:r>
              <a:rPr dirty="0" sz="1350" spc="-35">
                <a:latin typeface="Cambria"/>
                <a:cs typeface="Cambria"/>
              </a:rPr>
              <a:t>органи</a:t>
            </a:r>
            <a:r>
              <a:rPr dirty="0" sz="1350" spc="55">
                <a:latin typeface="Cambria"/>
                <a:cs typeface="Cambria"/>
              </a:rPr>
              <a:t> </a:t>
            </a:r>
            <a:r>
              <a:rPr dirty="0" sz="1350" spc="-20">
                <a:latin typeface="Cambria"/>
                <a:cs typeface="Cambria"/>
              </a:rPr>
              <a:t>Держлікслужби</a:t>
            </a:r>
            <a:r>
              <a:rPr dirty="0" sz="1350" spc="8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на</a:t>
            </a:r>
            <a:r>
              <a:rPr dirty="0" sz="1350" spc="-45">
                <a:latin typeface="Cambria"/>
                <a:cs typeface="Cambria"/>
              </a:rPr>
              <a:t> </a:t>
            </a:r>
            <a:r>
              <a:rPr dirty="0" sz="1350" spc="-30">
                <a:latin typeface="Cambria"/>
                <a:cs typeface="Cambria"/>
              </a:rPr>
              <a:t>відповідній</a:t>
            </a:r>
            <a:r>
              <a:rPr dirty="0" sz="1350" spc="5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територіі.</a:t>
            </a:r>
            <a:endParaRPr sz="1350">
              <a:latin typeface="Cambria"/>
              <a:cs typeface="Cambria"/>
            </a:endParaRPr>
          </a:p>
          <a:p>
            <a:pPr algn="just" marL="56515" marR="5080" indent="453390">
              <a:lnSpc>
                <a:spcPct val="111100"/>
              </a:lnSpc>
              <a:spcBef>
                <a:spcPts val="105"/>
              </a:spcBef>
            </a:pPr>
            <a:r>
              <a:rPr dirty="0" sz="1350">
                <a:latin typeface="Cambria"/>
                <a:cs typeface="Cambria"/>
              </a:rPr>
              <a:t>Невиконання</a:t>
            </a:r>
            <a:r>
              <a:rPr dirty="0" sz="1350" spc="39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даного</a:t>
            </a:r>
            <a:r>
              <a:rPr dirty="0" sz="1350" spc="29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розпорядження</a:t>
            </a:r>
            <a:r>
              <a:rPr dirty="0" sz="1350" spc="39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тягне</a:t>
            </a:r>
            <a:r>
              <a:rPr dirty="0" sz="1350" spc="305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за</a:t>
            </a:r>
            <a:r>
              <a:rPr dirty="0" sz="1350" spc="250">
                <a:latin typeface="Cambria"/>
                <a:cs typeface="Cambria"/>
              </a:rPr>
              <a:t> </a:t>
            </a:r>
            <a:r>
              <a:rPr dirty="0" sz="1350">
                <a:latin typeface="Cambria"/>
                <a:cs typeface="Cambria"/>
              </a:rPr>
              <a:t>собою</a:t>
            </a:r>
            <a:r>
              <a:rPr dirty="0" sz="1350" spc="295">
                <a:latin typeface="Cambria"/>
                <a:cs typeface="Cambria"/>
              </a:rPr>
              <a:t> </a:t>
            </a:r>
            <a:r>
              <a:rPr dirty="0" sz="1350" spc="-30">
                <a:latin typeface="Cambria"/>
                <a:cs typeface="Cambria"/>
              </a:rPr>
              <a:t>відповідальність </a:t>
            </a:r>
            <a:r>
              <a:rPr dirty="0" sz="1350" spc="-20">
                <a:latin typeface="Cambria"/>
                <a:cs typeface="Cambria"/>
              </a:rPr>
              <a:t>згідно</a:t>
            </a:r>
            <a:r>
              <a:rPr dirty="0" sz="1350" spc="40">
                <a:latin typeface="Cambria"/>
                <a:cs typeface="Cambria"/>
              </a:rPr>
              <a:t> </a:t>
            </a:r>
            <a:r>
              <a:rPr dirty="0" sz="1350" spc="-30">
                <a:latin typeface="Cambria"/>
                <a:cs typeface="Cambria"/>
              </a:rPr>
              <a:t>чинного</a:t>
            </a:r>
            <a:r>
              <a:rPr dirty="0" sz="1350" spc="5">
                <a:latin typeface="Cambria"/>
                <a:cs typeface="Cambria"/>
              </a:rPr>
              <a:t> </a:t>
            </a:r>
            <a:r>
              <a:rPr dirty="0" sz="1350" spc="-45">
                <a:latin typeface="Cambria"/>
                <a:cs typeface="Cambria"/>
              </a:rPr>
              <a:t>законодавства</a:t>
            </a:r>
            <a:r>
              <a:rPr dirty="0" sz="1350" spc="114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України.</a:t>
            </a:r>
            <a:endParaRPr sz="1350">
              <a:latin typeface="Cambria"/>
              <a:cs typeface="Cambria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9575" y="7027164"/>
            <a:ext cx="3973067" cy="24094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56747" y="6463538"/>
            <a:ext cx="3545204" cy="743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marR="5080" indent="-457834">
              <a:lnSpc>
                <a:spcPct val="115599"/>
              </a:lnSpc>
              <a:spcBef>
                <a:spcPts val="100"/>
              </a:spcBef>
            </a:pPr>
            <a:r>
              <a:rPr dirty="0" sz="1350">
                <a:latin typeface="Cambria"/>
                <a:cs typeface="Cambria"/>
              </a:rPr>
              <a:t>Koпiï</a:t>
            </a:r>
            <a:r>
              <a:rPr dirty="0" sz="1350" spc="50">
                <a:latin typeface="Cambria"/>
                <a:cs typeface="Cambria"/>
              </a:rPr>
              <a:t> </a:t>
            </a:r>
            <a:r>
              <a:rPr dirty="0" sz="1350" spc="-25">
                <a:latin typeface="Cambria"/>
                <a:cs typeface="Cambria"/>
              </a:rPr>
              <a:t>даного</a:t>
            </a:r>
            <a:r>
              <a:rPr dirty="0" sz="1350" spc="80">
                <a:latin typeface="Cambria"/>
                <a:cs typeface="Cambria"/>
              </a:rPr>
              <a:t> </a:t>
            </a:r>
            <a:r>
              <a:rPr dirty="0" sz="1350" spc="-50">
                <a:latin typeface="Cambria"/>
                <a:cs typeface="Cambria"/>
              </a:rPr>
              <a:t>розпорядження</a:t>
            </a:r>
            <a:r>
              <a:rPr dirty="0" sz="1350" spc="229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направлені: </a:t>
            </a:r>
            <a:r>
              <a:rPr dirty="0" sz="1350" spc="-25">
                <a:latin typeface="Cambria"/>
                <a:cs typeface="Cambria"/>
              </a:rPr>
              <a:t>Міністерство</a:t>
            </a:r>
            <a:r>
              <a:rPr dirty="0" sz="1350" spc="95">
                <a:latin typeface="Cambria"/>
                <a:cs typeface="Cambria"/>
              </a:rPr>
              <a:t> </a:t>
            </a:r>
            <a:r>
              <a:rPr dirty="0" sz="1350" spc="-20">
                <a:latin typeface="Cambria"/>
                <a:cs typeface="Cambria"/>
              </a:rPr>
              <a:t>охорони</a:t>
            </a:r>
            <a:r>
              <a:rPr dirty="0" sz="1350" spc="35">
                <a:latin typeface="Cambria"/>
                <a:cs typeface="Cambria"/>
              </a:rPr>
              <a:t> </a:t>
            </a:r>
            <a:r>
              <a:rPr dirty="0" sz="1350" spc="-45">
                <a:latin typeface="Cambria"/>
                <a:cs typeface="Cambria"/>
              </a:rPr>
              <a:t>здоров'я</a:t>
            </a:r>
            <a:r>
              <a:rPr dirty="0" sz="1350" spc="65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України;</a:t>
            </a:r>
            <a:endParaRPr sz="1350">
              <a:latin typeface="Cambria"/>
              <a:cs typeface="Cambria"/>
            </a:endParaRPr>
          </a:p>
          <a:p>
            <a:pPr marL="873760">
              <a:lnSpc>
                <a:spcPct val="100000"/>
              </a:lnSpc>
              <a:spcBef>
                <a:spcPts val="285"/>
              </a:spcBef>
              <a:tabLst>
                <a:tab pos="1974850" algn="l"/>
                <a:tab pos="2994660" algn="l"/>
              </a:tabLst>
            </a:pPr>
            <a:r>
              <a:rPr dirty="0" sz="1350" spc="-10">
                <a:latin typeface="Cambria"/>
                <a:cs typeface="Cambria"/>
              </a:rPr>
              <a:t>«Державний</a:t>
            </a:r>
            <a:r>
              <a:rPr dirty="0" sz="1350">
                <a:latin typeface="Cambria"/>
                <a:cs typeface="Cambria"/>
              </a:rPr>
              <a:t>	</a:t>
            </a:r>
            <a:r>
              <a:rPr dirty="0" sz="1350" spc="-10">
                <a:latin typeface="Cambria"/>
                <a:cs typeface="Cambria"/>
              </a:rPr>
              <a:t>експертний</a:t>
            </a:r>
            <a:r>
              <a:rPr dirty="0" sz="1350">
                <a:latin typeface="Cambria"/>
                <a:cs typeface="Cambria"/>
              </a:rPr>
              <a:t>	</a:t>
            </a:r>
            <a:r>
              <a:rPr dirty="0" sz="1350" spc="-10">
                <a:latin typeface="Cambria"/>
                <a:cs typeface="Cambria"/>
              </a:rPr>
              <a:t>центр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7813" y="6975602"/>
            <a:ext cx="100965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25">
                <a:latin typeface="Cambria"/>
                <a:cs typeface="Cambria"/>
              </a:rPr>
              <a:t>Міністерства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76390" y="6975602"/>
            <a:ext cx="64516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35">
                <a:latin typeface="Cambria"/>
                <a:cs typeface="Cambria"/>
              </a:rPr>
              <a:t>охорони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55721" y="6975602"/>
            <a:ext cx="63690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60">
                <a:latin typeface="Cambria"/>
                <a:cs typeface="Cambria"/>
              </a:rPr>
              <a:t>здоров'я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77711" y="7894573"/>
            <a:ext cx="234632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Cambria"/>
                <a:cs typeface="Cambria"/>
              </a:rPr>
              <a:t>Голова</a:t>
            </a:r>
            <a:r>
              <a:rPr dirty="0" sz="1350" spc="5" b="1">
                <a:latin typeface="Cambria"/>
                <a:cs typeface="Cambria"/>
              </a:rPr>
              <a:t> </a:t>
            </a:r>
            <a:r>
              <a:rPr dirty="0" sz="1350" spc="-45" b="1">
                <a:latin typeface="Cambria"/>
                <a:cs typeface="Cambria"/>
              </a:rPr>
              <a:t>ліквідаційної</a:t>
            </a:r>
            <a:r>
              <a:rPr dirty="0" sz="1350" spc="80" b="1">
                <a:latin typeface="Cambria"/>
                <a:cs typeface="Cambria"/>
              </a:rPr>
              <a:t> </a:t>
            </a:r>
            <a:r>
              <a:rPr dirty="0" sz="1350" spc="-20" b="1">
                <a:latin typeface="Cambria"/>
                <a:cs typeface="Cambria"/>
              </a:rPr>
              <a:t>служби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84809" y="7922006"/>
            <a:ext cx="125095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Cambria"/>
                <a:cs typeface="Cambria"/>
              </a:rPr>
              <a:t>Tapac</a:t>
            </a:r>
            <a:r>
              <a:rPr dirty="0" sz="1350" spc="-50" b="1">
                <a:latin typeface="Cambria"/>
                <a:cs typeface="Cambria"/>
              </a:rPr>
              <a:t> </a:t>
            </a:r>
            <a:r>
              <a:rPr dirty="0" sz="1350" spc="75" b="1">
                <a:latin typeface="Cambria"/>
                <a:cs typeface="Cambria"/>
              </a:rPr>
              <a:t>ПPOHIB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6983" y="9520935"/>
            <a:ext cx="25546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latin typeface="Times New Roman"/>
                <a:cs typeface="Times New Roman"/>
              </a:rPr>
              <a:t>Оле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на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85">
                <a:latin typeface="Times New Roman"/>
                <a:cs typeface="Times New Roman"/>
              </a:rPr>
              <a:t>ВЯ</a:t>
            </a:r>
            <a:r>
              <a:rPr dirty="0" sz="1000" spc="-110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Times New Roman"/>
                <a:cs typeface="Times New Roman"/>
              </a:rPr>
              <a:t>ЗОВС</a:t>
            </a:r>
            <a:r>
              <a:rPr dirty="0" sz="1000" spc="-9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bKA.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тел.(044)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422-55-</a:t>
            </a:r>
            <a:r>
              <a:rPr dirty="0" sz="1000">
                <a:latin typeface="Times New Roman"/>
                <a:cs typeface="Times New Roman"/>
              </a:rPr>
              <a:t>76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(127)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2026-09-23T10:01:47Z</dcterms:created>
  <dcterms:modified xsi:type="dcterms:W3CDTF">2026-09-23T10:01:47Z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2026-09-23T00:00:00Z</vt:filetime>
  </property>
  <property fmtid="{D5CDD505-2E9C-101B-9397-08002B2CF9AE}" pid="4" name="LastSaved">
    <vt:filetime>2026-09-23T00:00:00Z</vt:filetime>
  </property>
  <property fmtid="{D5CDD505-2E9C-101B-9397-08002B2CF9AE}" pid="5" name="Producer">
    <vt:lpwstr>iLovePDF</vt:lpwstr>
  </property>
</Properties>
</file>