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hyperlink" Target="http://www.dls.gtiv.n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3840" y="128015"/>
            <a:ext cx="417575" cy="59435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236208" y="2107691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57855" y="2107691"/>
            <a:ext cx="1003300" cy="0"/>
          </a:xfrm>
          <a:custGeom>
            <a:avLst/>
            <a:gdLst/>
            <a:ahLst/>
            <a:cxnLst/>
            <a:rect l="l" t="t" r="r" b="b"/>
            <a:pathLst>
              <a:path w="1003300" h="0">
                <a:moveTo>
                  <a:pt x="0" y="0"/>
                </a:moveTo>
                <a:lnTo>
                  <a:pt x="1002791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68552" y="2107691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 h="0">
                <a:moveTo>
                  <a:pt x="0" y="0"/>
                </a:moveTo>
                <a:lnTo>
                  <a:pt x="1072896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15840" y="2110739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2144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1119" y="1810511"/>
            <a:ext cx="4846320" cy="3048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237691" y="672083"/>
            <a:ext cx="6031865" cy="113855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  <a:p>
            <a:pPr algn="ctr" marL="3810">
              <a:lnSpc>
                <a:spcPts val="1630"/>
              </a:lnSpc>
              <a:spcBef>
                <a:spcPts val="290"/>
              </a:spcBef>
            </a:pPr>
            <a:r>
              <a:rPr dirty="0" sz="1400">
                <a:latin typeface="Times New Roman"/>
                <a:cs typeface="Times New Roman"/>
              </a:rPr>
              <a:t>ДЕРЖАВИА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С.ЈУЖБА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75">
                <a:latin typeface="Times New Roman"/>
                <a:cs typeface="Times New Roman"/>
              </a:rPr>
              <a:t>’3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.ЗІЕАРСЬКИХ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'ЗАСОБІВ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3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KOHTPO.ЕЮ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3.1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Н.УРКОТИКАМИ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У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КІРОВОГРАДСЬКІЙ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ОБ.ЗАСТІ</a:t>
            </a:r>
            <a:endParaRPr sz="1400">
              <a:latin typeface="Times New Roman"/>
              <a:cs typeface="Times New Roman"/>
            </a:endParaRPr>
          </a:p>
          <a:p>
            <a:pPr algn="ctr" marL="16510">
              <a:lnSpc>
                <a:spcPts val="1205"/>
              </a:lnSpc>
              <a:spcBef>
                <a:spcPts val="830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Преображенська.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2.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м.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КропнвніщькіЫі,</a:t>
            </a:r>
            <a:r>
              <a:rPr dirty="0" sz="1050" spc="-3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25006.</a:t>
            </a:r>
            <a:r>
              <a:rPr dirty="0" sz="1050" spc="5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тел.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30522)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 marL="8890">
              <a:lnSpc>
                <a:spcPts val="1205"/>
              </a:lnSpc>
            </a:pPr>
            <a:r>
              <a:rPr dirty="0" sz="1050" spc="-40">
                <a:latin typeface="Times New Roman"/>
                <a:cs typeface="Times New Roman"/>
              </a:rPr>
              <a:t>e-</a:t>
            </a:r>
            <a:r>
              <a:rPr dirty="0" sz="1050" spc="-10">
                <a:latin typeface="Times New Roman"/>
                <a:cs typeface="Times New Roman"/>
              </a:rPr>
              <a:t>mail: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dls.kr</a:t>
            </a:r>
            <a:r>
              <a:rPr dirty="0" sz="1050" spc="140">
                <a:latin typeface="Times New Roman"/>
                <a:cs typeface="Times New Roman"/>
              </a:rPr>
              <a:t>  </a:t>
            </a:r>
            <a:r>
              <a:rPr dirty="0" sz="1050" spc="-20">
                <a:latin typeface="Times New Roman"/>
                <a:cs typeface="Times New Roman"/>
              </a:rPr>
              <a:t>dls.gov.ва.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https:/›’вvзv.dls.got’.нa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Код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згідно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3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СДРПОУ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3705930,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81300" y="2425700"/>
            <a:ext cx="2724150" cy="5619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2540">
              <a:lnSpc>
                <a:spcPts val="1390"/>
              </a:lnSpc>
              <a:spcBef>
                <a:spcPts val="185"/>
              </a:spcBef>
            </a:pPr>
            <a:r>
              <a:rPr dirty="0" sz="1200" spc="10">
                <a:latin typeface="Times New Roman"/>
                <a:cs typeface="Times New Roman"/>
              </a:rPr>
              <a:t>Керівптіпам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та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З'повноваженим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особам </a:t>
            </a:r>
            <a:r>
              <a:rPr dirty="0" sz="1200">
                <a:latin typeface="Times New Roman"/>
                <a:cs typeface="Times New Roman"/>
              </a:rPr>
              <a:t>апте•іних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меди•іних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’іик.задів </a:t>
            </a:r>
            <a:r>
              <a:rPr dirty="0" sz="1200" spc="20">
                <a:latin typeface="Times New Roman"/>
                <a:cs typeface="Times New Roman"/>
              </a:rPr>
              <a:t>Кіровоградської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об.засті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5832" y="3294126"/>
            <a:ext cx="6141720" cy="144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До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З'повноваженІіх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just" marL="12700" marR="5080" indent="355600">
              <a:lnSpc>
                <a:spcPts val="1370"/>
              </a:lnSpc>
            </a:pPr>
            <a:r>
              <a:rPr dirty="0" sz="1250">
                <a:latin typeface="Times New Roman"/>
                <a:cs typeface="Times New Roman"/>
              </a:rPr>
              <a:t>Надасмо</a:t>
            </a:r>
            <a:r>
              <a:rPr dirty="0" sz="1250" spc="-25">
                <a:latin typeface="Times New Roman"/>
                <a:cs typeface="Times New Roman"/>
              </a:rPr>
              <a:t> розпорядження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Державної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cлyжбІІ</a:t>
            </a:r>
            <a:r>
              <a:rPr dirty="0" sz="1250" spc="-10">
                <a:latin typeface="Times New Roman"/>
                <a:cs typeface="Times New Roman"/>
              </a:rPr>
              <a:t> Укpaiнll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лікарськІіх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засобів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контролю </a:t>
            </a:r>
            <a:r>
              <a:rPr dirty="0" sz="1250" spc="-25">
                <a:latin typeface="Times New Roman"/>
                <a:cs typeface="Times New Roman"/>
              </a:rPr>
              <a:t>за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наркотиками</a:t>
            </a:r>
            <a:r>
              <a:rPr dirty="0" sz="1250" spc="2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щодо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заборони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обігу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.аікарського</a:t>
            </a:r>
            <a:r>
              <a:rPr dirty="0" sz="1250" spc="-170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Times New Roman"/>
                <a:cs typeface="Times New Roman"/>
              </a:rPr>
              <a:t>’iuco6y.</a:t>
            </a:r>
            <a:endParaRPr sz="1250">
              <a:latin typeface="Times New Roman"/>
              <a:cs typeface="Times New Roman"/>
            </a:endParaRPr>
          </a:p>
          <a:p>
            <a:pPr algn="just" marL="12700" marR="6350" indent="346710">
              <a:lnSpc>
                <a:spcPct val="90400"/>
              </a:lnSpc>
              <a:spcBef>
                <a:spcPts val="35"/>
              </a:spcBef>
            </a:pPr>
            <a:r>
              <a:rPr dirty="0" u="sng" sz="12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’За</a:t>
            </a:r>
            <a:r>
              <a:rPr dirty="0" u="sng" sz="1250" spc="12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наявноеті.</a:t>
            </a:r>
            <a:r>
              <a:rPr dirty="0" sz="1250" spc="10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вказанпх</a:t>
            </a:r>
            <a:r>
              <a:rPr dirty="0" sz="1250" spc="1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9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розпорядженні</a:t>
            </a:r>
            <a:r>
              <a:rPr dirty="0" sz="1250" spc="18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.зігарсьшlх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засобів,</a:t>
            </a:r>
            <a:r>
              <a:rPr dirty="0" sz="1250" spc="114">
                <a:latin typeface="Times New Roman"/>
                <a:cs typeface="Times New Roman"/>
              </a:rPr>
              <a:t> </a:t>
            </a:r>
            <a:r>
              <a:rPr dirty="0" u="sng" sz="125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повідомнтіі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Державну </a:t>
            </a:r>
            <a:r>
              <a:rPr dirty="0" sz="1250" spc="-70">
                <a:latin typeface="Times New Roman"/>
                <a:cs typeface="Times New Roman"/>
              </a:rPr>
              <a:t>спј-</a:t>
            </a:r>
            <a:r>
              <a:rPr dirty="0" sz="1250">
                <a:latin typeface="Times New Roman"/>
                <a:cs typeface="Times New Roman"/>
              </a:rPr>
              <a:t>жбу</a:t>
            </a:r>
            <a:r>
              <a:rPr dirty="0" sz="1250" spc="1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лікарсьшіх</a:t>
            </a:r>
            <a:r>
              <a:rPr dirty="0" sz="1250" spc="1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засобів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контролю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наркотнкамн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Кіровоградськіп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оfiласті</a:t>
            </a:r>
            <a:r>
              <a:rPr dirty="0" sz="1250" spc="45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npq </a:t>
            </a:r>
            <a:r>
              <a:rPr dirty="0" u="sng" sz="1250" spc="-4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вжіlті</a:t>
            </a:r>
            <a:r>
              <a:rPr dirty="0" u="sng" sz="12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зах</a:t>
            </a:r>
            <a:r>
              <a:rPr dirty="0" u="sng" sz="1250" spc="22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50" spc="-29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щодо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впконання</a:t>
            </a:r>
            <a:r>
              <a:rPr dirty="0" sz="1250" spc="6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розпорядження.</a:t>
            </a:r>
            <a:endParaRPr sz="1250">
              <a:latin typeface="Times New Roman"/>
              <a:cs typeface="Times New Roman"/>
            </a:endParaRPr>
          </a:p>
          <a:p>
            <a:pPr algn="just" marL="20955">
              <a:lnSpc>
                <a:spcPts val="1415"/>
              </a:lnSpc>
            </a:pPr>
            <a:r>
              <a:rPr dirty="0" u="sng" sz="1250" spc="27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50" spc="-10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ІН($Ормэцію</a:t>
            </a:r>
            <a:r>
              <a:rPr dirty="0" u="sng" sz="1250" spc="7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50" spc="2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5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4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паперових</a:t>
            </a:r>
            <a:r>
              <a:rPr dirty="0" u="sng" sz="1250" spc="7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3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поштою,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за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адресом: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 spc="-55">
                <a:latin typeface="Times New Roman"/>
                <a:cs typeface="Times New Roman"/>
              </a:rPr>
              <a:t>гј•л.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Times New Roman"/>
                <a:cs typeface="Times New Roman"/>
              </a:rPr>
              <a:t>Прео0раженська,</a:t>
            </a:r>
            <a:r>
              <a:rPr dirty="0" sz="1250" spc="-145" i="1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Times New Roman"/>
                <a:cs typeface="Times New Roman"/>
              </a:rPr>
              <a:t>2,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3135" y="4887467"/>
            <a:ext cx="822960" cy="0"/>
          </a:xfrm>
          <a:custGeom>
            <a:avLst/>
            <a:gdLst/>
            <a:ahLst/>
            <a:cxnLst/>
            <a:rect l="l" t="t" r="r" b="b"/>
            <a:pathLst>
              <a:path w="822960" h="0">
                <a:moveTo>
                  <a:pt x="0" y="0"/>
                </a:moveTo>
                <a:lnTo>
                  <a:pt x="822960" y="0"/>
                </a:lnTo>
              </a:path>
            </a:pathLst>
          </a:custGeom>
          <a:ln w="9144">
            <a:solidFill>
              <a:srgbClr val="0F0F1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91767" y="4770120"/>
            <a:ext cx="2599944" cy="14020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80255" y="4888483"/>
            <a:ext cx="56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39396" y="4888483"/>
            <a:ext cx="507111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05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u="sng" sz="1200" spc="-2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лрІІ</a:t>
            </a:r>
            <a:r>
              <a:rPr dirty="0" u="sng" sz="1200" spc="-5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вміщеині</a:t>
            </a:r>
            <a:r>
              <a:rPr dirty="0" u="sng" sz="1200" spc="6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4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карантіін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додагться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прибуткової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 spc="-165">
                <a:latin typeface="Times New Roman"/>
                <a:cs typeface="Times New Roman"/>
              </a:rPr>
              <a:t>G)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u="sng" sz="1200" spc="-1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прН</a:t>
            </a:r>
            <a:r>
              <a:rPr dirty="0" u="sng" sz="1200" spc="2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5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2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постачальнтіку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додаються: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гопія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прибутгової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нпкладної;</a:t>
            </a:r>
            <a:endParaRPr sz="1200">
              <a:latin typeface="Times New Roman"/>
              <a:cs typeface="Times New Roman"/>
            </a:endParaRPr>
          </a:p>
          <a:p>
            <a:pPr marL="3025775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накладної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90908" y="5427979"/>
            <a:ext cx="6343650" cy="317627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just" marL="108585" marR="107314" indent="353695">
              <a:lnSpc>
                <a:spcPct val="91700"/>
              </a:lnSpc>
              <a:spcBef>
                <a:spcPts val="219"/>
              </a:spcBef>
            </a:pPr>
            <a:r>
              <a:rPr dirty="0" baseline="4629" sz="1800">
                <a:latin typeface="Times New Roman"/>
                <a:cs typeface="Times New Roman"/>
              </a:rPr>
              <a:t>в)</a:t>
            </a:r>
            <a:r>
              <a:rPr dirty="0" baseline="4629" sz="1800" spc="615"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baseline="4629" sz="1800" spc="569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випадку</a:t>
            </a:r>
            <a:r>
              <a:rPr dirty="0" u="sng" baseline="4629" sz="1800" spc="705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передапі</a:t>
            </a:r>
            <a:r>
              <a:rPr dirty="0" u="sng" baseline="4629" sz="1800" spc="607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baseline="4629" sz="1800" spc="652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лікарсьгого</a:t>
            </a:r>
            <a:r>
              <a:rPr dirty="0" u="sng" baseline="4629" sz="1800" spc="719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засоб</a:t>
            </a:r>
            <a:r>
              <a:rPr dirty="0" u="sng" sz="12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sz="1200" spc="409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baseline="4629" sz="1800" spc="622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утплізацію</a:t>
            </a:r>
            <a:r>
              <a:rPr dirty="0" u="sng" baseline="4629" sz="1800" spc="719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aGo</a:t>
            </a:r>
            <a:r>
              <a:rPr dirty="0" u="sng" baseline="4629" sz="1800" spc="577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 spc="-15">
                <a:uFill>
                  <a:solidFill>
                    <a:srgbClr val="0C0C1F"/>
                  </a:solidFill>
                </a:uFill>
                <a:latin typeface="Times New Roman"/>
                <a:cs typeface="Times New Roman"/>
              </a:rPr>
              <a:t>знівуення,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50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двотііжневіш</a:t>
            </a:r>
            <a:r>
              <a:rPr dirty="0" u="sng" sz="1200" spc="55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5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F"/>
                  </a:solidFill>
                </a:uFill>
                <a:latin typeface="Times New Roman"/>
                <a:cs typeface="Times New Roman"/>
              </a:rPr>
              <a:t>поінформуватlі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лікарськНх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>
                <a:latin typeface="Times New Roman"/>
                <a:cs typeface="Times New Roman"/>
              </a:rPr>
              <a:t>нарготнкаіт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Кіровогралсьгіп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надатп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гопію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прибуткової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накладної.</a:t>
            </a:r>
            <a:endParaRPr sz="1200">
              <a:latin typeface="Times New Roman"/>
              <a:cs typeface="Times New Roman"/>
            </a:endParaRPr>
          </a:p>
          <a:p>
            <a:pPr marL="101600" marR="110489" indent="358775">
              <a:lnSpc>
                <a:spcPts val="1390"/>
              </a:lnSpc>
              <a:spcBef>
                <a:spcPts val="40"/>
              </a:spcBef>
              <a:tabLst>
                <a:tab pos="1301115" algn="l"/>
                <a:tab pos="1974214" algn="l"/>
                <a:tab pos="2512695" algn="l"/>
                <a:tab pos="3108325" algn="l"/>
                <a:tab pos="3585845" algn="l"/>
                <a:tab pos="4483100" algn="l"/>
                <a:tab pos="5349875" algn="l"/>
                <a:tab pos="6092190" algn="l"/>
              </a:tabLst>
            </a:pPr>
            <a:r>
              <a:rPr dirty="0" sz="1200">
                <a:latin typeface="Times New Roman"/>
                <a:cs typeface="Times New Roman"/>
              </a:rPr>
              <a:t>Пpii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поставгах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лігарськгіх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вгазаних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cy6’ект господарювання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повпнен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вжптп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захолів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щодо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запоfiігання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придбання,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реалізаціі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35">
                <a:latin typeface="Times New Roman"/>
                <a:cs typeface="Times New Roman"/>
              </a:rPr>
              <a:t>та</a:t>
            </a:r>
            <a:endParaRPr sz="1200">
              <a:latin typeface="Times New Roman"/>
              <a:cs typeface="Times New Roman"/>
            </a:endParaRPr>
          </a:p>
          <a:p>
            <a:pPr marL="107950">
              <a:lnSpc>
                <a:spcPts val="1355"/>
              </a:lnSpc>
            </a:pPr>
            <a:r>
              <a:rPr dirty="0" sz="1200" spc="-20">
                <a:latin typeface="Times New Roman"/>
                <a:cs typeface="Times New Roman"/>
              </a:rPr>
              <a:t>застосування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лікарськпх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зазначенпх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роапорядженнях.</a:t>
            </a:r>
            <a:endParaRPr sz="1200">
              <a:latin typeface="Times New Roman"/>
              <a:cs typeface="Times New Roman"/>
            </a:endParaRPr>
          </a:p>
          <a:p>
            <a:pPr marL="464184">
              <a:lnSpc>
                <a:spcPts val="1340"/>
              </a:lnSpc>
            </a:pPr>
            <a:r>
              <a:rPr dirty="0" u="sng" sz="11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150" spc="114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150" spc="6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випадку</a:t>
            </a:r>
            <a:r>
              <a:rPr dirty="0" u="sng" sz="1150" spc="1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1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відсvтпості</a:t>
            </a:r>
            <a:r>
              <a:rPr dirty="0" sz="1150" spc="135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лікарськпх</a:t>
            </a:r>
            <a:r>
              <a:rPr dirty="0" sz="1150" spc="15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засобів,</a:t>
            </a:r>
            <a:r>
              <a:rPr dirty="0" sz="1150" spc="11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вказаппх</a:t>
            </a:r>
            <a:r>
              <a:rPr dirty="0" sz="1150" spc="12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у</a:t>
            </a:r>
            <a:r>
              <a:rPr dirty="0" sz="1150" spc="47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розпорядженнях</a:t>
            </a:r>
            <a:r>
              <a:rPr dirty="0" sz="1150" spc="15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чп</a:t>
            </a:r>
            <a:r>
              <a:rPr dirty="0" sz="1150" spc="110">
                <a:latin typeface="Times New Roman"/>
                <a:cs typeface="Times New Roman"/>
              </a:rPr>
              <a:t>  </a:t>
            </a:r>
            <a:r>
              <a:rPr dirty="0" sz="1150" spc="-10">
                <a:latin typeface="Times New Roman"/>
                <a:cs typeface="Times New Roman"/>
              </a:rPr>
              <a:t>ліlстах</a:t>
            </a:r>
            <a:endParaRPr sz="1150">
              <a:latin typeface="Times New Roman"/>
              <a:cs typeface="Times New Roman"/>
            </a:endParaRPr>
          </a:p>
          <a:p>
            <a:pPr marL="101600">
              <a:lnSpc>
                <a:spcPts val="1420"/>
              </a:lnSpc>
            </a:pPr>
            <a:r>
              <a:rPr dirty="0" sz="1200" spc="-20">
                <a:latin typeface="Times New Roman"/>
                <a:cs typeface="Times New Roman"/>
              </a:rPr>
              <a:t>Держлікслужбті.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відповіді</a:t>
            </a:r>
            <a:r>
              <a:rPr dirty="0" u="sng" sz="1200" spc="21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8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піісьмовомv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впгляді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u="sng" sz="1200" spc="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яадаватв</a:t>
            </a:r>
            <a:r>
              <a:rPr dirty="0" u="sng" sz="1200" spc="17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яе</a:t>
            </a:r>
            <a:r>
              <a:rPr dirty="0" u="sng" sz="1200" spc="5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потрібно.</a:t>
            </a:r>
            <a:endParaRPr sz="1200">
              <a:latin typeface="Times New Roman"/>
              <a:cs typeface="Times New Roman"/>
            </a:endParaRPr>
          </a:p>
          <a:p>
            <a:pPr marL="467359">
              <a:lnSpc>
                <a:spcPct val="100000"/>
              </a:lnSpc>
              <a:spcBef>
                <a:spcPts val="350"/>
              </a:spcBef>
              <a:tabLst>
                <a:tab pos="1715135" algn="l"/>
                <a:tab pos="4784725" algn="l"/>
              </a:tabLst>
            </a:pPr>
            <a:r>
              <a:rPr dirty="0" sz="800" spc="65">
                <a:latin typeface="Times New Roman"/>
                <a:cs typeface="Times New Roman"/>
              </a:rPr>
              <a:t>ЙЛНО•І</a:t>
            </a:r>
            <a:r>
              <a:rPr dirty="0" sz="800" spc="-95">
                <a:latin typeface="Times New Roman"/>
                <a:cs typeface="Times New Roman"/>
              </a:rPr>
              <a:t> </a:t>
            </a:r>
            <a:r>
              <a:rPr dirty="0" sz="800" spc="-80">
                <a:latin typeface="Times New Roman"/>
                <a:cs typeface="Times New Roman"/>
              </a:rPr>
              <a:t>CC</a:t>
            </a:r>
            <a:r>
              <a:rPr dirty="0" sz="800" spc="-9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НО</a:t>
            </a:r>
            <a:r>
              <a:rPr dirty="0" sz="800" spc="240">
                <a:latin typeface="Times New Roman"/>
                <a:cs typeface="Times New Roman"/>
              </a:rPr>
              <a:t>  </a:t>
            </a:r>
            <a:r>
              <a:rPr dirty="0" sz="800" spc="114">
                <a:latin typeface="Times New Roman"/>
                <a:cs typeface="Times New Roman"/>
              </a:rPr>
              <a:t>Hdf0</a:t>
            </a:r>
            <a:r>
              <a:rPr dirty="0" sz="800">
                <a:latin typeface="Times New Roman"/>
                <a:cs typeface="Times New Roman"/>
              </a:rPr>
              <a:t>	С61О,</a:t>
            </a:r>
            <a:r>
              <a:rPr dirty="0" sz="800" spc="245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ЩО</a:t>
            </a:r>
            <a:r>
              <a:rPr dirty="0" sz="800" spc="215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3</a:t>
            </a:r>
            <a:r>
              <a:rPr dirty="0" sz="800" spc="185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}ЭОЗПО]ЭЯДЖСННЯЬ1ІІ</a:t>
            </a:r>
            <a:r>
              <a:rPr dirty="0" sz="800" spc="190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Td</a:t>
            </a:r>
            <a:r>
              <a:rPr dirty="0" sz="800" spc="275">
                <a:latin typeface="Times New Roman"/>
                <a:cs typeface="Times New Roman"/>
              </a:rPr>
              <a:t>  </a:t>
            </a:r>
            <a:r>
              <a:rPr dirty="0" sz="800" spc="-10">
                <a:latin typeface="Times New Roman"/>
                <a:cs typeface="Times New Roman"/>
              </a:rPr>
              <a:t>ЛIICTftblII</a:t>
            </a:r>
            <a:r>
              <a:rPr dirty="0" sz="800">
                <a:latin typeface="Times New Roman"/>
                <a:cs typeface="Times New Roman"/>
              </a:rPr>
              <a:t>	С}ЭЖЛіКСП</a:t>
            </a:r>
            <a:r>
              <a:rPr dirty="0" sz="800" spc="44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ЖЙІ4</a:t>
            </a:r>
            <a:r>
              <a:rPr dirty="0" sz="800" spc="170">
                <a:latin typeface="Times New Roman"/>
                <a:cs typeface="Times New Roman"/>
              </a:rPr>
              <a:t>  </a:t>
            </a:r>
            <a:r>
              <a:rPr dirty="0" sz="800" spc="-10">
                <a:latin typeface="Times New Roman"/>
                <a:cs typeface="Times New Roman"/>
              </a:rPr>
              <a:t>hIOЖHil</a:t>
            </a:r>
            <a:endParaRPr sz="800">
              <a:latin typeface="Times New Roman"/>
              <a:cs typeface="Times New Roman"/>
            </a:endParaRPr>
          </a:p>
          <a:p>
            <a:pPr algn="just" marL="101600" marR="110489" indent="5715">
              <a:lnSpc>
                <a:spcPct val="96200"/>
              </a:lnSpc>
              <a:spcBef>
                <a:spcPts val="135"/>
              </a:spcBef>
            </a:pPr>
            <a:r>
              <a:rPr dirty="0" sz="1150" spc="-40">
                <a:latin typeface="Times New Roman"/>
                <a:cs typeface="Times New Roman"/>
              </a:rPr>
              <a:t>ознаиомптиСЯ</a:t>
            </a:r>
            <a:r>
              <a:rPr dirty="0" sz="1150" spc="420">
                <a:latin typeface="Times New Roman"/>
                <a:cs typeface="Times New Roman"/>
              </a:rPr>
              <a:t> </a:t>
            </a:r>
            <a:r>
              <a:rPr dirty="0" sz="1150" spc="-125">
                <a:latin typeface="Times New Roman"/>
                <a:cs typeface="Times New Roman"/>
              </a:rPr>
              <a:t>На</a:t>
            </a:r>
            <a:r>
              <a:rPr dirty="0" sz="1150" spc="31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Офіційному</a:t>
            </a:r>
            <a:r>
              <a:rPr dirty="0" sz="1150" spc="37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вебсаsіті</a:t>
            </a:r>
            <a:r>
              <a:rPr dirty="0" sz="1150" spc="36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Державної</a:t>
            </a:r>
            <a:r>
              <a:rPr dirty="0" sz="1150" spc="38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с</a:t>
            </a:r>
            <a:r>
              <a:rPr dirty="0" sz="1150" spc="-135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зужои</a:t>
            </a:r>
            <a:r>
              <a:rPr dirty="0" sz="1150" spc="345">
                <a:latin typeface="Times New Roman"/>
                <a:cs typeface="Times New Roman"/>
              </a:rPr>
              <a:t> </a:t>
            </a:r>
            <a:r>
              <a:rPr dirty="0" sz="1150" spc="15">
                <a:latin typeface="Times New Roman"/>
                <a:cs typeface="Times New Roman"/>
              </a:rPr>
              <a:t>Уграїнп</a:t>
            </a:r>
            <a:r>
              <a:rPr dirty="0" sz="1150" spc="37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з</a:t>
            </a:r>
            <a:r>
              <a:rPr dirty="0" sz="1150" spc="30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лікарсьыіх</a:t>
            </a:r>
            <a:r>
              <a:rPr dirty="0" sz="1150" spc="425">
                <a:latin typeface="Times New Roman"/>
                <a:cs typeface="Times New Roman"/>
              </a:rPr>
              <a:t> </a:t>
            </a:r>
            <a:r>
              <a:rPr dirty="0" sz="1150" spc="-5">
                <a:latin typeface="Times New Roman"/>
                <a:cs typeface="Times New Roman"/>
              </a:rPr>
              <a:t>засобі</a:t>
            </a:r>
            <a:r>
              <a:rPr dirty="0" sz="1150">
                <a:latin typeface="Times New Roman"/>
                <a:cs typeface="Times New Roman"/>
              </a:rPr>
              <a:t>в</a:t>
            </a:r>
            <a:r>
              <a:rPr dirty="0" sz="1150" spc="31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та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200" spc="-100">
                <a:latin typeface="Times New Roman"/>
                <a:cs typeface="Times New Roman"/>
              </a:rPr>
              <a:t>ксзнтро.яю</a:t>
            </a:r>
            <a:r>
              <a:rPr dirty="0" sz="1200" spc="129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за</a:t>
            </a:r>
            <a:r>
              <a:rPr dirty="0" sz="1200" spc="117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наркотіжамп</a:t>
            </a:r>
            <a:r>
              <a:rPr dirty="0" sz="1200" spc="130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(https: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/</a:t>
            </a:r>
            <a:r>
              <a:rPr dirty="0" sz="1200" spc="-20">
                <a:latin typeface="Times New Roman"/>
                <a:cs typeface="Times New Roman"/>
                <a:hlinkClick r:id="rId7"/>
              </a:rPr>
              <a:t>www.dls.gtiv.na.'</a:t>
            </a:r>
            <a:r>
              <a:rPr dirty="0" sz="1200" spc="-20">
                <a:latin typeface="Times New Roman"/>
                <a:cs typeface="Times New Roman"/>
              </a:rPr>
              <a:t>)</a:t>
            </a:r>
            <a:r>
              <a:rPr dirty="0" sz="1200" spc="1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</a:t>
            </a:r>
            <a:r>
              <a:rPr dirty="0" sz="1200" spc="11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роsділі</a:t>
            </a:r>
            <a:r>
              <a:rPr dirty="0" sz="1200" spc="1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РОЗПОРЯДЖЕННЯ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ДЕРW4ІКС’ЛWЖБІІ.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548640" indent="-215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48640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розпоряджсння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службІі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лікарськпх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засобtв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</a:t>
            </a:r>
            <a:endParaRPr sz="1200">
              <a:latin typeface="Times New Roman"/>
              <a:cs typeface="Times New Roman"/>
            </a:endParaRPr>
          </a:p>
          <a:p>
            <a:pPr marL="560705">
              <a:lnSpc>
                <a:spcPts val="1360"/>
              </a:lnSpc>
            </a:pPr>
            <a:r>
              <a:rPr dirty="0" sz="1150" spc="-10">
                <a:latin typeface="Times New Roman"/>
                <a:cs typeface="Times New Roman"/>
              </a:rPr>
              <a:t>нэркоТіlкамп</a:t>
            </a:r>
            <a:r>
              <a:rPr dirty="0" sz="1150" spc="18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від</a:t>
            </a:r>
            <a:r>
              <a:rPr dirty="0" sz="1150" spc="6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21.09.2026</a:t>
            </a:r>
            <a:r>
              <a:rPr dirty="0" sz="1150" spc="18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N.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447-001.001.'002.0</a:t>
            </a:r>
            <a:r>
              <a:rPr dirty="0" sz="1150" spc="13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17-26</a:t>
            </a:r>
            <a:r>
              <a:rPr dirty="0" sz="1150" spc="8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на</a:t>
            </a:r>
            <a:r>
              <a:rPr dirty="0" sz="1150" spc="114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1</a:t>
            </a:r>
            <a:r>
              <a:rPr dirty="0" sz="1150" spc="10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apr.;</a:t>
            </a:r>
            <a:endParaRPr sz="1150">
              <a:latin typeface="Times New Roman"/>
              <a:cs typeface="Times New Roman"/>
            </a:endParaRPr>
          </a:p>
          <a:p>
            <a:pPr marL="554990" indent="-219710">
              <a:lnSpc>
                <a:spcPts val="1420"/>
              </a:lnSpc>
              <a:buAutoNum type="arabicPeriod" startAt="2"/>
              <a:tabLst>
                <a:tab pos="554990" algn="l"/>
                <a:tab pos="1667510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</a:t>
            </a:r>
            <a:r>
              <a:rPr dirty="0" sz="1200">
                <a:latin typeface="Times New Roman"/>
                <a:cs typeface="Times New Roman"/>
              </a:rPr>
              <a:t>	ення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80">
                <a:latin typeface="Times New Roman"/>
                <a:cs typeface="Times New Roman"/>
              </a:rPr>
              <a:t>служGН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України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1A"/>
                </a:solidFill>
                <a:latin typeface="Times New Roman"/>
                <a:cs typeface="Times New Roman"/>
              </a:rPr>
              <a:t>з</a:t>
            </a:r>
            <a:r>
              <a:rPr dirty="0" sz="1200" spc="-20">
                <a:solidFill>
                  <a:srgbClr val="00001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лікарсьгпх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</a:t>
            </a:r>
            <a:endParaRPr sz="1200">
              <a:latin typeface="Times New Roman"/>
              <a:cs typeface="Times New Roman"/>
            </a:endParaRPr>
          </a:p>
          <a:p>
            <a:pPr marL="561340">
              <a:lnSpc>
                <a:spcPct val="100000"/>
              </a:lnSpc>
              <a:spcBef>
                <a:spcPts val="80"/>
              </a:spcBef>
            </a:pPr>
            <a:r>
              <a:rPr dirty="0" sz="1050" spc="-125">
                <a:latin typeface="Times New Roman"/>
                <a:cs typeface="Times New Roman"/>
              </a:rPr>
              <a:t>НЭ]ЭКОТІІКЭЬ1ІІ</a:t>
            </a:r>
            <a:r>
              <a:rPr dirty="0" sz="1050" spc="70">
                <a:latin typeface="Times New Roman"/>
                <a:cs typeface="Times New Roman"/>
              </a:rPr>
              <a:t> </a:t>
            </a:r>
            <a:r>
              <a:rPr dirty="0" sz="1050" spc="-75">
                <a:latin typeface="Times New Roman"/>
                <a:cs typeface="Times New Roman"/>
              </a:rPr>
              <a:t>ВІЛ</a:t>
            </a:r>
            <a:r>
              <a:rPr dirty="0" sz="1050" spc="135">
                <a:latin typeface="Times New Roman"/>
                <a:cs typeface="Times New Roman"/>
              </a:rPr>
              <a:t> </a:t>
            </a:r>
            <a:r>
              <a:rPr dirty="0" sz="1050" spc="55">
                <a:latin typeface="Times New Roman"/>
                <a:cs typeface="Times New Roman"/>
              </a:rPr>
              <a:t>21.09.2026</a:t>
            </a:r>
            <a:r>
              <a:rPr dirty="0" sz="1050" spc="1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№</a:t>
            </a:r>
            <a:r>
              <a:rPr dirty="0" sz="1050" spc="35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448-</a:t>
            </a:r>
            <a:r>
              <a:rPr dirty="0" sz="1050" spc="50">
                <a:latin typeface="Times New Roman"/>
                <a:cs typeface="Times New Roman"/>
              </a:rPr>
              <a:t>00</a:t>
            </a:r>
            <a:r>
              <a:rPr dirty="0" sz="1050" spc="-1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1.001/002.0.'</a:t>
            </a:r>
            <a:r>
              <a:rPr dirty="0" sz="1050" spc="-160">
                <a:latin typeface="Times New Roman"/>
                <a:cs typeface="Times New Roman"/>
              </a:rPr>
              <a:t> </a:t>
            </a:r>
            <a:r>
              <a:rPr dirty="0" sz="1050" spc="-120">
                <a:latin typeface="Times New Roman"/>
                <a:cs typeface="Times New Roman"/>
              </a:rPr>
              <a:t>17—</a:t>
            </a:r>
            <a:r>
              <a:rPr dirty="0" sz="1050" spc="-20">
                <a:latin typeface="Times New Roman"/>
                <a:cs typeface="Times New Roman"/>
              </a:rPr>
              <a:t>26</a:t>
            </a:r>
            <a:r>
              <a:rPr dirty="0" sz="1050" spc="16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На</a:t>
            </a:r>
            <a:r>
              <a:rPr dirty="0" sz="1050" spc="2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1</a:t>
            </a:r>
            <a:r>
              <a:rPr dirty="0" sz="1050" spc="14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aQK.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0911" y="9168383"/>
            <a:ext cx="1359408" cy="14020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654933" y="9100819"/>
            <a:ext cx="1395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.ii.niя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ПАНФІ.ЗОВА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3970" y="9760457"/>
            <a:ext cx="168275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imes New Roman"/>
                <a:cs typeface="Times New Roman"/>
              </a:rPr>
              <a:t>Остапенко</a:t>
            </a:r>
            <a:r>
              <a:rPr dirty="0" sz="950" spc="100">
                <a:latin typeface="Times New Roman"/>
                <a:cs typeface="Times New Roman"/>
              </a:rPr>
              <a:t> </a:t>
            </a:r>
            <a:r>
              <a:rPr dirty="0" sz="950" spc="-20">
                <a:latin typeface="Times New Roman"/>
                <a:cs typeface="Times New Roman"/>
              </a:rPr>
              <a:t>Ва.пентпна</a:t>
            </a:r>
            <a:r>
              <a:rPr dirty="0" sz="950" spc="17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32</a:t>
            </a:r>
            <a:r>
              <a:rPr dirty="0" sz="950" spc="85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14</a:t>
            </a:r>
            <a:r>
              <a:rPr dirty="0" sz="950" spc="35">
                <a:latin typeface="Times New Roman"/>
                <a:cs typeface="Times New Roman"/>
              </a:rPr>
              <a:t> </a:t>
            </a:r>
            <a:r>
              <a:rPr dirty="0" sz="950" spc="-35">
                <a:latin typeface="Times New Roman"/>
                <a:cs typeface="Times New Roman"/>
              </a:rPr>
              <a:t>41</a:t>
            </a:r>
            <a:endParaRPr sz="9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9040" y="9909047"/>
            <a:ext cx="3066288" cy="5730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748" y="170687"/>
            <a:ext cx="454060" cy="6248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06727" y="812292"/>
            <a:ext cx="5784215" cy="1212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1590">
              <a:lnSpc>
                <a:spcPts val="1670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ДЕРЖАВНА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СЛУЖБА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УКРАЇНИ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-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 marR="28575">
              <a:lnSpc>
                <a:spcPts val="167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65">
                <a:latin typeface="Times New Roman"/>
                <a:cs typeface="Times New Roman"/>
              </a:rPr>
              <a:t> КОНТРОЛЮ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 marL="6985">
              <a:lnSpc>
                <a:spcPct val="100000"/>
              </a:lnSpc>
              <a:spcBef>
                <a:spcPts val="265"/>
              </a:spcBef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 algn="ctr" marL="12065" marR="5080">
              <a:lnSpc>
                <a:spcPts val="1250"/>
              </a:lnSpc>
              <a:spcBef>
                <a:spcPts val="1595"/>
              </a:spcBef>
              <a:tabLst>
                <a:tab pos="5166995" algn="l"/>
                <a:tab pos="5740400" algn="l"/>
              </a:tabLst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35">
                <a:latin typeface="Times New Roman"/>
                <a:cs typeface="Times New Roman"/>
              </a:rPr>
              <a:t>БерестейсLкИй.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Київ,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03115,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45">
                <a:latin typeface="Times New Roman"/>
                <a:cs typeface="Times New Roman"/>
              </a:rPr>
              <a:t>тел/(факс: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10">
                <a:latin typeface="Times New Roman"/>
                <a:cs typeface="Times New Roman"/>
              </a:rPr>
              <a:t>422—</a:t>
            </a:r>
            <a:r>
              <a:rPr dirty="0" sz="1100" spc="-85">
                <a:latin typeface="Times New Roman"/>
                <a:cs typeface="Times New Roman"/>
              </a:rPr>
              <a:t>55-</a:t>
            </a:r>
            <a:r>
              <a:rPr dirty="0" sz="1100" spc="-35">
                <a:latin typeface="Times New Roman"/>
                <a:cs typeface="Times New Roman"/>
              </a:rPr>
              <a:t>77,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d</a:t>
            </a:r>
            <a:r>
              <a:rPr dirty="0" sz="1100">
                <a:latin typeface="Times New Roman"/>
                <a:cs typeface="Times New Roman"/>
              </a:rPr>
              <a:t>	d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495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о</a:t>
            </a:r>
            <a:r>
              <a:rPr dirty="0" sz="1100">
                <a:latin typeface="Times New Roman"/>
                <a:cs typeface="Times New Roman"/>
              </a:rPr>
              <a:t>	</a:t>
            </a:r>
            <a:r>
              <a:rPr dirty="0" sz="1100" spc="-70">
                <a:latin typeface="Times New Roman"/>
                <a:cs typeface="Times New Roman"/>
              </a:rPr>
              <a:t>, </a:t>
            </a:r>
            <a:r>
              <a:rPr dirty="0" u="sng" sz="1100" spc="-1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lзnps://www.dls.цov.нa,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8443" y="2200147"/>
            <a:ext cx="2498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6815" algn="l"/>
                <a:tab pos="2485390" algn="l"/>
              </a:tabLst>
            </a:pPr>
            <a:r>
              <a:rPr dirty="0" u="sng" sz="1200" i="1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200" i="1">
                <a:latin typeface="Times New Roman"/>
                <a:cs typeface="Times New Roman"/>
              </a:rPr>
              <a:t>Nч </a:t>
            </a:r>
            <a:r>
              <a:rPr dirty="0" u="sng" sz="1200" i="1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68762" y="2158238"/>
            <a:ext cx="2543175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3340" algn="l"/>
                <a:tab pos="2529840" algn="l"/>
              </a:tabLst>
            </a:pPr>
            <a:r>
              <a:rPr dirty="0" sz="1650" spc="-305">
                <a:latin typeface="Courier New"/>
                <a:cs typeface="Courier New"/>
              </a:rPr>
              <a:t>HaN•.</a:t>
            </a:r>
            <a:r>
              <a:rPr dirty="0" sz="1650" spc="-615">
                <a:latin typeface="Courier New"/>
                <a:cs typeface="Courier New"/>
              </a:rPr>
              <a:t> </a:t>
            </a:r>
            <a:r>
              <a:rPr dirty="0" u="sng" sz="165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984" sz="2100">
                <a:latin typeface="Times New Roman"/>
                <a:cs typeface="Times New Roman"/>
              </a:rPr>
              <a:t>від </a:t>
            </a:r>
            <a:r>
              <a:rPr dirty="0" u="sng" baseline="1984" sz="2100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	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9110" y="2595371"/>
            <a:ext cx="1412875" cy="64452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3970" marR="5080" indent="-1905">
              <a:lnSpc>
                <a:spcPct val="95000"/>
              </a:lnSpc>
              <a:spcBef>
                <a:spcPts val="185"/>
              </a:spcBef>
            </a:pPr>
            <a:r>
              <a:rPr dirty="0" sz="1400" spc="-10" b="1">
                <a:latin typeface="Times New Roman"/>
                <a:cs typeface="Times New Roman"/>
              </a:rPr>
              <a:t>Керівникам господарювання, </a:t>
            </a:r>
            <a:r>
              <a:rPr dirty="0" sz="1400" spc="-10">
                <a:latin typeface="Times New Roman"/>
                <a:cs typeface="Times New Roman"/>
              </a:rPr>
              <a:t>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07057" y="2595371"/>
            <a:ext cx="988060" cy="644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5240">
              <a:lnSpc>
                <a:spcPts val="163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algn="r" marR="7620">
              <a:lnSpc>
                <a:spcPts val="1595"/>
              </a:lnSpc>
            </a:pPr>
            <a:r>
              <a:rPr dirty="0" sz="1400" spc="-25" b="1">
                <a:latin typeface="Times New Roman"/>
                <a:cs typeface="Times New Roman"/>
              </a:rPr>
              <a:t>які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ts val="1645"/>
              </a:lnSpc>
            </a:pPr>
            <a:r>
              <a:rPr dirty="0" sz="1400" spc="-10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9522" y="3208019"/>
            <a:ext cx="6131560" cy="464312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427729" marR="226060" indent="-1905">
              <a:lnSpc>
                <a:spcPts val="1580"/>
              </a:lnSpc>
              <a:spcBef>
                <a:spcPts val="235"/>
              </a:spcBef>
              <a:tabLst>
                <a:tab pos="4552315" algn="l"/>
                <a:tab pos="474281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35" b="1">
                <a:latin typeface="Times New Roman"/>
                <a:cs typeface="Times New Roman"/>
              </a:rPr>
              <a:t>застосуванням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3431540" marR="191770" indent="-635">
              <a:lnSpc>
                <a:spcPts val="1610"/>
              </a:lnSpc>
              <a:tabLst>
                <a:tab pos="466280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10" b="1">
                <a:latin typeface="Times New Roman"/>
                <a:cs typeface="Times New Roman"/>
              </a:rPr>
              <a:t> 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1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2159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algn="r" marR="26034">
              <a:lnSpc>
                <a:spcPct val="100000"/>
              </a:lnSpc>
              <a:spcBef>
                <a:spcPts val="141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r" marR="22225">
              <a:lnSpc>
                <a:spcPct val="10000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810">
              <a:lnSpc>
                <a:spcPct val="10980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N›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якістю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пунктів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1.4.1,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N›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809,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3880" y="7828788"/>
            <a:ext cx="536067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08600"/>
              </a:lnSpc>
              <a:spcBef>
                <a:spcPts val="100"/>
              </a:spcBef>
              <a:tabLst>
                <a:tab pos="387350" algn="l"/>
                <a:tab pos="806450" algn="l"/>
                <a:tab pos="1334770" algn="l"/>
                <a:tab pos="1651000" algn="l"/>
                <a:tab pos="2066289" algn="l"/>
                <a:tab pos="2108200" algn="l"/>
                <a:tab pos="2816860" algn="l"/>
                <a:tab pos="3446779" algn="l"/>
                <a:tab pos="3676650" algn="l"/>
                <a:tab pos="3959860" algn="l"/>
                <a:tab pos="4734560" algn="l"/>
                <a:tab pos="4781550" algn="l"/>
              </a:tabLst>
            </a:pPr>
            <a:r>
              <a:rPr dirty="0" sz="1400" spc="-10">
                <a:latin typeface="Times New Roman"/>
                <a:cs typeface="Times New Roman"/>
              </a:rPr>
              <a:t>торгівлі,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затвердженого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здоров'я 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677,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заресстрованим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Міністерстві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30">
                <a:latin typeface="Times New Roman"/>
                <a:cs typeface="Times New Roman"/>
              </a:rPr>
              <a:t>юстиції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74053" y="7828788"/>
            <a:ext cx="62039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100"/>
              </a:spcBef>
            </a:pPr>
            <a:r>
              <a:rPr dirty="0" sz="1400" spc="-40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6850" y="8310371"/>
            <a:ext cx="61048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5455" algn="l"/>
              </a:tabLst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1515/26292,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8934" y="8529827"/>
            <a:ext cx="535305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5080" indent="-1270">
              <a:lnSpc>
                <a:spcPct val="108600"/>
              </a:lnSpc>
              <a:spcBef>
                <a:spcPts val="100"/>
              </a:spcBef>
              <a:tabLst>
                <a:tab pos="379095" algn="l"/>
                <a:tab pos="762000" algn="l"/>
                <a:tab pos="1329690" algn="l"/>
                <a:tab pos="1647189" algn="l"/>
                <a:tab pos="1976120" algn="l"/>
                <a:tab pos="2105660" algn="l"/>
                <a:tab pos="2741930" algn="l"/>
                <a:tab pos="3441700" algn="l"/>
                <a:tab pos="3668395" algn="l"/>
                <a:tab pos="3893820" algn="l"/>
                <a:tab pos="4690110" algn="l"/>
                <a:tab pos="477964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he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зареестрованим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Міністерстві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35">
                <a:latin typeface="Times New Roman"/>
                <a:cs typeface="Times New Roman"/>
              </a:rPr>
              <a:t>юстиції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71005" y="8529827"/>
            <a:ext cx="633095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715">
              <a:lnSpc>
                <a:spcPct val="1086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86928" y="8993123"/>
            <a:ext cx="610997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540">
              <a:lnSpc>
                <a:spcPct val="11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за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3в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підставі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інформації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Головного управління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протидії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системним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загрозам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управлінню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державою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Департаменту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0188" y="10094976"/>
            <a:ext cx="1865000" cy="24993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63534" y="9483852"/>
            <a:ext cx="4601845" cy="624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5952" sz="2100">
                <a:latin typeface="Times New Roman"/>
                <a:cs typeface="Times New Roman"/>
              </a:rPr>
              <a:t>захисту</a:t>
            </a:r>
            <a:r>
              <a:rPr dirty="0" baseline="5952" sz="2100" spc="-7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національноі‘ </a:t>
            </a:r>
            <a:r>
              <a:rPr dirty="0" sz="1400" spc="-10">
                <a:latin typeface="Times New Roman"/>
                <a:cs typeface="Times New Roman"/>
              </a:rPr>
              <a:t>державності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Служби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безпеки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marL="1337945">
              <a:lnSpc>
                <a:spcPts val="894"/>
              </a:lnSpc>
              <a:spcBef>
                <a:spcPts val="1005"/>
              </a:spcBef>
            </a:pPr>
            <a:r>
              <a:rPr dirty="0" sz="800" spc="-90">
                <a:latin typeface="Lucida Sans Unicode"/>
                <a:cs typeface="Lucida Sans Unicode"/>
              </a:rPr>
              <a:t>M2</a:t>
            </a:r>
            <a:r>
              <a:rPr dirty="0" sz="800" spc="60">
                <a:latin typeface="Lucida Sans Unicode"/>
                <a:cs typeface="Lucida Sans Unicode"/>
              </a:rPr>
              <a:t> </a:t>
            </a:r>
            <a:r>
              <a:rPr dirty="0" sz="800" spc="-10">
                <a:latin typeface="Lucida Sans Unicode"/>
                <a:cs typeface="Lucida Sans Unicode"/>
              </a:rPr>
              <a:t>ДержлікслужGа</a:t>
            </a:r>
            <a:endParaRPr sz="800">
              <a:latin typeface="Lucida Sans Unicode"/>
              <a:cs typeface="Lucida Sans Unicode"/>
            </a:endParaRPr>
          </a:p>
          <a:p>
            <a:pPr marL="1508760">
              <a:lnSpc>
                <a:spcPts val="1135"/>
              </a:lnSpc>
            </a:pPr>
            <a:r>
              <a:rPr dirty="0" sz="1000" spc="-114">
                <a:latin typeface="Lucida Sans Unicode"/>
                <a:cs typeface="Lucida Sans Unicode"/>
              </a:rPr>
              <a:t>his</a:t>
            </a:r>
            <a:r>
              <a:rPr dirty="0" sz="1000" spc="-160">
                <a:latin typeface="Lucida Sans Unicode"/>
                <a:cs typeface="Lucida Sans Unicode"/>
              </a:rPr>
              <a:t> </a:t>
            </a:r>
            <a:r>
              <a:rPr dirty="0" sz="1000" spc="-150">
                <a:latin typeface="Lucida Sans Unicode"/>
                <a:cs typeface="Lucida Sans Unicode"/>
              </a:rPr>
              <a:t>447-</a:t>
            </a:r>
            <a:r>
              <a:rPr dirty="0" sz="1000" spc="-135">
                <a:latin typeface="Lucida Sans Unicode"/>
                <a:cs typeface="Lucida Sans Unicode"/>
              </a:rPr>
              <a:t>001.001/002.0/‘17-</a:t>
            </a:r>
            <a:r>
              <a:rPr dirty="0" sz="1000" spc="-150">
                <a:latin typeface="Lucida Sans Unicode"/>
                <a:cs typeface="Lucida Sans Unicode"/>
              </a:rPr>
              <a:t>26</a:t>
            </a:r>
            <a:r>
              <a:rPr dirty="0" sz="1000" spc="-5">
                <a:latin typeface="Lucida Sans Unicode"/>
                <a:cs typeface="Lucida Sans Unicode"/>
              </a:rPr>
              <a:t> </a:t>
            </a:r>
            <a:r>
              <a:rPr dirty="0" sz="1000" spc="-125">
                <a:latin typeface="Lucida Sans Unicode"/>
                <a:cs typeface="Lucida Sans Unicode"/>
              </a:rPr>
              <a:t>від\</a:t>
            </a:r>
            <a:r>
              <a:rPr dirty="0" sz="1000" spc="-45">
                <a:latin typeface="Lucida Sans Unicode"/>
                <a:cs typeface="Lucida Sans Unicode"/>
              </a:rPr>
              <a:t> </a:t>
            </a:r>
            <a:r>
              <a:rPr dirty="0" sz="1000" spc="-25">
                <a:latin typeface="Lucida Sans Unicode"/>
                <a:cs typeface="Lucida Sans Unicode"/>
              </a:rPr>
              <a:t>.21.09.2026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27516" y="9483852"/>
            <a:ext cx="3810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5">
                <a:latin typeface="Times New Roman"/>
                <a:cs typeface="Times New Roman"/>
              </a:rPr>
              <a:t>8ис\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9687" y="9451137"/>
            <a:ext cx="909319" cy="82740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06375">
              <a:lnSpc>
                <a:spcPct val="100000"/>
              </a:lnSpc>
              <a:spcBef>
                <a:spcPts val="355"/>
              </a:spcBef>
            </a:pPr>
            <a:r>
              <a:rPr dirty="0" sz="1400">
                <a:latin typeface="Times New Roman"/>
                <a:cs typeface="Times New Roman"/>
              </a:rPr>
              <a:t>,Д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§</a:t>
            </a:r>
            <a:endParaRPr sz="1400">
              <a:latin typeface="Times New Roman"/>
              <a:cs typeface="Times New Roman"/>
            </a:endParaRPr>
          </a:p>
          <a:p>
            <a:pPr algn="ctr" marL="12700" marR="5080" indent="87630">
              <a:lnSpc>
                <a:spcPct val="82700"/>
              </a:lnSpc>
              <a:spcBef>
                <a:spcPts val="395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140335">
              <a:lnSpc>
                <a:spcPts val="101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04742" y="10254995"/>
            <a:ext cx="12871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5">
                <a:latin typeface="Times New Roman"/>
                <a:cs typeface="Times New Roman"/>
              </a:rPr>
              <a:t>N.°920,'02.</a:t>
            </a:r>
            <a:r>
              <a:rPr dirty="0" sz="800" spc="-7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8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22.09.2026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0033" y="10402823"/>
            <a:ext cx="1700441" cy="2011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2384" y="643382"/>
            <a:ext cx="6173470" cy="565404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5240" marR="36830" indent="-3175">
              <a:lnSpc>
                <a:spcPct val="114799"/>
              </a:lnSpc>
              <a:spcBef>
                <a:spcPts val="75"/>
              </a:spcBef>
            </a:pPr>
            <a:r>
              <a:rPr dirty="0" sz="1350" spc="-300">
                <a:latin typeface="Times New Roman"/>
                <a:cs typeface="Times New Roman"/>
              </a:rPr>
              <a:t>№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14/3/1-13591)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NRB40564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фальсифікованого, </a:t>
            </a:r>
            <a:r>
              <a:rPr dirty="0" sz="1350">
                <a:latin typeface="Times New Roman"/>
                <a:cs typeface="Times New Roman"/>
              </a:rPr>
              <a:t>незареестрованого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TERZAPOWER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60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mg/Vial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(Tirzepatide), </a:t>
            </a:r>
            <a:r>
              <a:rPr dirty="0" sz="1350">
                <a:latin typeface="Times New Roman"/>
                <a:cs typeface="Times New Roman"/>
              </a:rPr>
              <a:t>60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mg/2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20">
                <a:latin typeface="Times New Roman"/>
                <a:cs typeface="Times New Roman"/>
              </a:rPr>
              <a:t>m1,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ліофілізований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порошок,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флакон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картонній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коробці,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маркуванням </a:t>
            </a:r>
            <a:r>
              <a:rPr dirty="0" sz="1350">
                <a:latin typeface="Times New Roman"/>
                <a:cs typeface="Times New Roman"/>
              </a:rPr>
              <a:t>TRUE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MED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UKRAINE.</a:t>
            </a:r>
            <a:endParaRPr sz="1350">
              <a:latin typeface="Times New Roman"/>
              <a:cs typeface="Times New Roman"/>
            </a:endParaRPr>
          </a:p>
          <a:p>
            <a:pPr algn="just" marL="27305" marR="33655" indent="440690">
              <a:lnSpc>
                <a:spcPct val="1133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активной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пікарських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-10">
                <a:latin typeface="Times New Roman"/>
                <a:cs typeface="Times New Roman"/>
              </a:rPr>
              <a:t> безпечність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небезпечною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нести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just" marL="29209" marR="36195" indent="447040">
              <a:lnSpc>
                <a:spcPct val="111100"/>
              </a:lnSpc>
              <a:spcBef>
                <a:spcPts val="75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405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всіх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серій </a:t>
            </a:r>
            <a:r>
              <a:rPr dirty="0" sz="1350">
                <a:latin typeface="Times New Roman"/>
                <a:cs typeface="Times New Roman"/>
              </a:rPr>
              <a:t>фалвсифікованого,</a:t>
            </a:r>
            <a:r>
              <a:rPr dirty="0" sz="1350" spc="3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незареестрованого</a:t>
            </a:r>
            <a:r>
              <a:rPr dirty="0" sz="1350" spc="3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лікарсвкого</a:t>
            </a:r>
            <a:r>
              <a:rPr dirty="0" sz="1350" spc="4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380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TERZAPOWER</a:t>
            </a:r>
            <a:endParaRPr sz="1350">
              <a:latin typeface="Times New Roman"/>
              <a:cs typeface="Times New Roman"/>
            </a:endParaRPr>
          </a:p>
          <a:p>
            <a:pPr algn="just" marL="34925" marR="20955" indent="-635">
              <a:lnSpc>
                <a:spcPct val="113300"/>
              </a:lnSpc>
              <a:spcBef>
                <a:spcPts val="35"/>
              </a:spcBef>
            </a:pPr>
            <a:r>
              <a:rPr dirty="0" sz="1350" b="1">
                <a:latin typeface="Times New Roman"/>
                <a:cs typeface="Times New Roman"/>
              </a:rPr>
              <a:t>60</a:t>
            </a:r>
            <a:r>
              <a:rPr dirty="0" sz="1350" spc="4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mg/Vial</a:t>
            </a:r>
            <a:r>
              <a:rPr dirty="0" sz="1350" spc="14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(Tirzepatide),</a:t>
            </a:r>
            <a:r>
              <a:rPr dirty="0" sz="1350" spc="4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60</a:t>
            </a:r>
            <a:r>
              <a:rPr dirty="0" sz="1350" spc="4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mg/2</a:t>
            </a:r>
            <a:r>
              <a:rPr dirty="0" sz="1350" spc="8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ml,</a:t>
            </a:r>
            <a:r>
              <a:rPr dirty="0" sz="1350" spc="49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ліофілізований</a:t>
            </a:r>
            <a:r>
              <a:rPr dirty="0" sz="1350" spc="43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порошок,</a:t>
            </a:r>
            <a:r>
              <a:rPr dirty="0" sz="1350" spc="10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флакон</a:t>
            </a:r>
            <a:r>
              <a:rPr dirty="0" sz="1350" spc="105" b="1">
                <a:latin typeface="Times New Roman"/>
                <a:cs typeface="Times New Roman"/>
              </a:rPr>
              <a:t>  </a:t>
            </a:r>
            <a:r>
              <a:rPr dirty="0" sz="1350" spc="-50" b="1">
                <a:latin typeface="Times New Roman"/>
                <a:cs typeface="Times New Roman"/>
              </a:rPr>
              <a:t>у </a:t>
            </a:r>
            <a:r>
              <a:rPr dirty="0" sz="1350" b="1">
                <a:latin typeface="Times New Roman"/>
                <a:cs typeface="Times New Roman"/>
              </a:rPr>
              <a:t>картонній</a:t>
            </a:r>
            <a:r>
              <a:rPr dirty="0" sz="1350" spc="26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коробці,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2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TRUE</a:t>
            </a:r>
            <a:r>
              <a:rPr dirty="0" sz="1350" spc="2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MED</a:t>
            </a:r>
            <a:r>
              <a:rPr dirty="0" sz="1350" spc="18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UKRAINE.</a:t>
            </a:r>
            <a:endParaRPr sz="1350">
              <a:latin typeface="Times New Roman"/>
              <a:cs typeface="Times New Roman"/>
            </a:endParaRPr>
          </a:p>
          <a:p>
            <a:pPr algn="just" marL="34290" marR="18415" indent="448309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Суб'ектам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лікарсвких</a:t>
            </a:r>
            <a:r>
              <a:rPr dirty="0" sz="1350" spc="4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3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9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endParaRPr sz="1350">
              <a:latin typeface="Times New Roman"/>
              <a:cs typeface="Times New Roman"/>
            </a:endParaRPr>
          </a:p>
          <a:p>
            <a:pPr algn="just" marL="41910" marR="6985" indent="-5080">
              <a:lnSpc>
                <a:spcPct val="114399"/>
              </a:lnSpc>
              <a:spcBef>
                <a:spcPts val="20"/>
              </a:spcBef>
            </a:pP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вказаного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заходи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його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повернення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постачальнику,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Держлікслужби.</a:t>
            </a:r>
            <a:endParaRPr sz="1350">
              <a:latin typeface="Times New Roman"/>
              <a:cs typeface="Times New Roman"/>
            </a:endParaRPr>
          </a:p>
          <a:p>
            <a:pPr algn="just" marL="40005" marR="15240" indent="455930">
              <a:lnSpc>
                <a:spcPct val="112200"/>
              </a:lnSpc>
              <a:spcBef>
                <a:spcPts val="20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зазначеного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про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44450" marR="26034" indent="455295">
              <a:lnSpc>
                <a:spcPct val="1133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48260" marR="5080" indent="451484">
              <a:lnSpc>
                <a:spcPct val="111100"/>
              </a:lnSpc>
              <a:spcBef>
                <a:spcPts val="10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7572" y="7068311"/>
            <a:ext cx="4046220" cy="213512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1775" y="6504685"/>
            <a:ext cx="3534410" cy="743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5455" marR="5080" indent="-453390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Копії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864869">
              <a:lnSpc>
                <a:spcPct val="100000"/>
              </a:lnSpc>
              <a:spcBef>
                <a:spcPts val="285"/>
              </a:spcBef>
              <a:tabLst>
                <a:tab pos="1965960" algn="l"/>
                <a:tab pos="2992755" algn="l"/>
              </a:tabLst>
            </a:pP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98184" y="7016750"/>
            <a:ext cx="10033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42827" y="7016750"/>
            <a:ext cx="64389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28407" y="7016750"/>
            <a:ext cx="6273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0312" y="7931150"/>
            <a:ext cx="23368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Голова</a:t>
            </a:r>
            <a:r>
              <a:rPr dirty="0" sz="1350" spc="1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ліквідаційної</a:t>
            </a:r>
            <a:r>
              <a:rPr dirty="0" sz="1350" spc="250" b="1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служби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56707" y="7963154"/>
            <a:ext cx="12344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7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0407" y="9557511"/>
            <a:ext cx="25558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Times New Roman"/>
                <a:cs typeface="Times New Roman"/>
              </a:rPr>
              <a:t>Оле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на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85">
                <a:latin typeface="Times New Roman"/>
                <a:cs typeface="Times New Roman"/>
              </a:rPr>
              <a:t>ВЯ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ЗОВСЬКА,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85">
                <a:latin typeface="Times New Roman"/>
                <a:cs typeface="Times New Roman"/>
              </a:rPr>
              <a:t>422-</a:t>
            </a:r>
            <a:r>
              <a:rPr dirty="0" sz="1000" spc="-120">
                <a:latin typeface="Times New Roman"/>
                <a:cs typeface="Times New Roman"/>
              </a:rPr>
              <a:t>55—</a:t>
            </a:r>
            <a:r>
              <a:rPr dirty="0" sz="1000" spc="-35">
                <a:latin typeface="Times New Roman"/>
                <a:cs typeface="Times New Roman"/>
              </a:rPr>
              <a:t>76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55">
                <a:latin typeface="Times New Roman"/>
                <a:cs typeface="Times New Roman"/>
              </a:rPr>
              <a:t>(1</a:t>
            </a:r>
            <a:r>
              <a:rPr dirty="0" sz="1000" spc="-1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8937" y="329183"/>
            <a:ext cx="451013" cy="62484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18916" y="986028"/>
            <a:ext cx="5783580" cy="119443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ctr" marL="375920" marR="402590">
              <a:lnSpc>
                <a:spcPts val="1560"/>
              </a:lnSpc>
              <a:spcBef>
                <a:spcPts val="250"/>
              </a:spcBef>
            </a:pPr>
            <a:r>
              <a:rPr dirty="0" baseline="1984" sz="2100">
                <a:latin typeface="Times New Roman"/>
                <a:cs typeface="Times New Roman"/>
              </a:rPr>
              <a:t>ДЕРЖАВНА</a:t>
            </a:r>
            <a:r>
              <a:rPr dirty="0" baseline="1984" sz="2100" spc="48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СЛУЖБА</a:t>
            </a:r>
            <a:r>
              <a:rPr dirty="0" baseline="1984" sz="21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baseline="1984" sz="2100">
                <a:latin typeface="Times New Roman"/>
                <a:cs typeface="Times New Roman"/>
              </a:rPr>
              <a:t>КРАЇНИ</a:t>
            </a:r>
            <a:r>
              <a:rPr dirty="0" baseline="1984" sz="2100" spc="165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3</a:t>
            </a:r>
            <a:r>
              <a:rPr dirty="0" baseline="1984" sz="2100" spc="27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ЛІКАРСЬКИХ</a:t>
            </a:r>
            <a:r>
              <a:rPr dirty="0" baseline="1984" sz="2100" spc="509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ЗАСОБІВ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dirty="0" sz="1350" spc="35">
                <a:latin typeface="Times New Roman"/>
                <a:cs typeface="Times New Roman"/>
              </a:rPr>
              <a:t>(Держлікслужба)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L="12700" marR="5080">
              <a:lnSpc>
                <a:spcPts val="1250"/>
              </a:lnSpc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 spc="-4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Київ,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45">
                <a:latin typeface="Times New Roman"/>
                <a:cs typeface="Times New Roman"/>
              </a:rPr>
              <a:t>0311</a:t>
            </a:r>
            <a:r>
              <a:rPr dirty="0" sz="1100" spc="-1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5,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6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1C1C1C"/>
                </a:solidFill>
                <a:latin typeface="Times New Roman"/>
                <a:cs typeface="Times New Roman"/>
              </a:rPr>
              <a:t>s</a:t>
            </a:r>
            <a:r>
              <a:rPr dirty="0" sz="1100" spc="145">
                <a:solidFill>
                  <a:srgbClr val="1C1C1C"/>
                </a:solidFill>
                <a:latin typeface="Times New Roman"/>
                <a:cs typeface="Times New Roman"/>
              </a:rPr>
              <a:t>  </a:t>
            </a:r>
            <a:r>
              <a:rPr dirty="0" sz="1100">
                <a:latin typeface="Times New Roman"/>
                <a:cs typeface="Times New Roman"/>
              </a:rPr>
              <a:t>d</a:t>
            </a:r>
            <a:r>
              <a:rPr dirty="0" sz="1100" spc="8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4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о</a:t>
            </a:r>
            <a:r>
              <a:rPr dirty="0" sz="1100" spc="125">
                <a:latin typeface="Times New Roman"/>
                <a:cs typeface="Times New Roman"/>
              </a:rPr>
              <a:t>  </a:t>
            </a:r>
            <a:r>
              <a:rPr dirty="0" sz="1100">
                <a:latin typeface="Times New Roman"/>
                <a:cs typeface="Times New Roman"/>
              </a:rPr>
              <a:t>u</a:t>
            </a:r>
            <a:r>
              <a:rPr dirty="0" sz="1100" spc="19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, </a:t>
            </a:r>
            <a:r>
              <a:rPr dirty="0" u="sng" sz="1100" spc="-10">
                <a:uFill>
                  <a:solidFill>
                    <a:srgbClr val="232323"/>
                  </a:solidFill>
                </a:uFill>
                <a:latin typeface="Times New Roman"/>
                <a:cs typeface="Times New Roman"/>
              </a:rPr>
              <a:t>https://www.d1s.яov.na,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 СДРПОУ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35">
                <a:latin typeface="Times New Roman"/>
                <a:cs typeface="Times New Roman"/>
              </a:rPr>
              <a:t>4051781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7585" y="2336545"/>
            <a:ext cx="255905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  <a:tab pos="2545715" algn="l"/>
              </a:tabLst>
            </a:pPr>
            <a:r>
              <a:rPr dirty="0" u="sng" sz="1350">
                <a:uFill>
                  <a:solidFill>
                    <a:srgbClr val="1F1F1F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350">
                <a:latin typeface="Courier New"/>
                <a:cs typeface="Courier New"/>
              </a:rPr>
              <a:t>N•</a:t>
            </a:r>
            <a:r>
              <a:rPr dirty="0" sz="1350" spc="-590">
                <a:latin typeface="Courier New"/>
                <a:cs typeface="Courier New"/>
              </a:rPr>
              <a:t> </a:t>
            </a:r>
            <a:r>
              <a:rPr dirty="0" u="sng" sz="1350">
                <a:uFill>
                  <a:solidFill>
                    <a:srgbClr val="1F1F1F"/>
                  </a:solidFill>
                </a:uFill>
                <a:latin typeface="Courier New"/>
                <a:cs typeface="Courier New"/>
              </a:rPr>
              <a:t>	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82765" y="2345435"/>
            <a:ext cx="25304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0800" algn="l"/>
                <a:tab pos="2517140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2645" sz="1575">
                <a:latin typeface="Palatino Linotype"/>
                <a:cs typeface="Palatino Linotype"/>
              </a:rPr>
              <a:t>Bl,Ц</a:t>
            </a:r>
            <a:r>
              <a:rPr dirty="0" baseline="2645" sz="1575" spc="359">
                <a:latin typeface="Palatino Linotype"/>
                <a:cs typeface="Palatino Linotype"/>
              </a:rPr>
              <a:t> </a:t>
            </a:r>
            <a:r>
              <a:rPr dirty="0" u="sng" baseline="2645" sz="1575">
                <a:uFill>
                  <a:solidFill>
                    <a:srgbClr val="181818"/>
                  </a:solidFill>
                </a:uFill>
                <a:latin typeface="Palatino Linotype"/>
                <a:cs typeface="Palatino Linotype"/>
              </a:rPr>
              <a:t>	</a:t>
            </a:r>
            <a:endParaRPr baseline="2645" sz="1575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2147" y="2772664"/>
            <a:ext cx="1422400" cy="6305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6510" marR="5080" indent="-4445">
              <a:lnSpc>
                <a:spcPct val="100699"/>
              </a:lnSpc>
              <a:spcBef>
                <a:spcPts val="90"/>
              </a:spcBef>
            </a:pPr>
            <a:r>
              <a:rPr dirty="0" sz="1300" spc="-10">
                <a:latin typeface="Cambria"/>
                <a:cs typeface="Cambria"/>
              </a:rPr>
              <a:t>Керівникам господарювання, </a:t>
            </a:r>
            <a:r>
              <a:rPr dirty="0" sz="1350" spc="45">
                <a:latin typeface="Times New Roman"/>
                <a:cs typeface="Times New Roman"/>
              </a:rPr>
              <a:t>заимаються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6179" y="2772664"/>
            <a:ext cx="988694" cy="630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89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latin typeface="Cambria"/>
                <a:cs typeface="Cambria"/>
              </a:rPr>
              <a:t>суб'сктів</a:t>
            </a:r>
            <a:endParaRPr sz="1300">
              <a:latin typeface="Cambria"/>
              <a:cs typeface="Cambria"/>
            </a:endParaRPr>
          </a:p>
          <a:p>
            <a:pPr algn="r" marR="5080">
              <a:lnSpc>
                <a:spcPts val="1545"/>
              </a:lnSpc>
              <a:spcBef>
                <a:spcPts val="45"/>
              </a:spcBef>
            </a:pPr>
            <a:r>
              <a:rPr dirty="0" sz="1300" spc="-25">
                <a:latin typeface="Cambria"/>
                <a:cs typeface="Cambria"/>
              </a:rPr>
              <a:t>які</a:t>
            </a:r>
            <a:endParaRPr sz="1300">
              <a:latin typeface="Cambria"/>
              <a:cs typeface="Cambria"/>
            </a:endParaRPr>
          </a:p>
          <a:p>
            <a:pPr marL="12700">
              <a:lnSpc>
                <a:spcPts val="1605"/>
              </a:lnSpc>
            </a:pPr>
            <a:r>
              <a:rPr dirty="0" sz="1350" spc="-10">
                <a:latin typeface="Times New Roman"/>
                <a:cs typeface="Times New Roman"/>
              </a:rPr>
              <a:t>реалізацісю,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3471" y="3375914"/>
            <a:ext cx="6137910" cy="462978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432810" marR="227329" indent="-1270">
              <a:lnSpc>
                <a:spcPts val="1610"/>
              </a:lnSpc>
              <a:spcBef>
                <a:spcPts val="160"/>
              </a:spcBef>
              <a:tabLst>
                <a:tab pos="4552950" algn="l"/>
                <a:tab pos="4748530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застосуванням </a:t>
            </a:r>
            <a:r>
              <a:rPr dirty="0" sz="1350" spc="70">
                <a:latin typeface="Times New Roman"/>
                <a:cs typeface="Times New Roman"/>
              </a:rPr>
              <a:t>лікарських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  <a:p>
            <a:pPr marL="3434715" marR="196215" indent="-1905">
              <a:lnSpc>
                <a:spcPct val="100000"/>
              </a:lnSpc>
              <a:spcBef>
                <a:spcPts val="1545"/>
              </a:spcBef>
              <a:tabLst>
                <a:tab pos="4666615" algn="l"/>
              </a:tabLst>
            </a:pPr>
            <a:r>
              <a:rPr dirty="0" sz="1300" spc="-10">
                <a:latin typeface="Cambria"/>
                <a:cs typeface="Cambria"/>
              </a:rPr>
              <a:t>Керівникам</a:t>
            </a:r>
            <a:r>
              <a:rPr dirty="0" sz="1300">
                <a:latin typeface="Cambria"/>
                <a:cs typeface="Cambria"/>
              </a:rPr>
              <a:t>	</a:t>
            </a:r>
            <a:r>
              <a:rPr dirty="0" sz="1300" spc="-10">
                <a:latin typeface="Cambria"/>
                <a:cs typeface="Cambria"/>
              </a:rPr>
              <a:t>територіальних </a:t>
            </a:r>
            <a:r>
              <a:rPr dirty="0" sz="1300">
                <a:latin typeface="Cambria"/>
                <a:cs typeface="Cambria"/>
              </a:rPr>
              <a:t>органів</a:t>
            </a:r>
            <a:r>
              <a:rPr dirty="0" sz="1300" spc="360">
                <a:latin typeface="Cambria"/>
                <a:cs typeface="Cambria"/>
              </a:rPr>
              <a:t> </a:t>
            </a:r>
            <a:r>
              <a:rPr dirty="0" sz="1300" spc="-10">
                <a:latin typeface="Cambria"/>
                <a:cs typeface="Cambria"/>
              </a:rPr>
              <a:t>Держлікслужби</a:t>
            </a:r>
            <a:endParaRPr sz="13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300">
              <a:latin typeface="Cambria"/>
              <a:cs typeface="Cambria"/>
            </a:endParaRPr>
          </a:p>
          <a:p>
            <a:pPr algn="ctr" marR="26034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marL="368300">
              <a:lnSpc>
                <a:spcPct val="100000"/>
              </a:lnSpc>
              <a:spcBef>
                <a:spcPts val="1560"/>
              </a:spcBef>
            </a:pPr>
            <a:r>
              <a:rPr dirty="0" sz="1350">
                <a:latin typeface="Times New Roman"/>
                <a:cs typeface="Times New Roman"/>
              </a:rPr>
              <a:t>Відповідно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Конституцїі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Украіни,</a:t>
            </a:r>
            <a:r>
              <a:rPr dirty="0" sz="1350" spc="4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22,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Закону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marL="15875" marR="20955" indent="-3175">
              <a:lnSpc>
                <a:spcPts val="185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«Про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лікарські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засоби»,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Положения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Державну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службу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marL="18415" marR="15240">
              <a:lnSpc>
                <a:spcPts val="1850"/>
              </a:lnSpc>
              <a:spcBef>
                <a:spcPts val="20"/>
              </a:spcBef>
              <a:tabLst>
                <a:tab pos="838835" algn="l"/>
                <a:tab pos="1707514" algn="l"/>
                <a:tab pos="2464435" algn="l"/>
                <a:tab pos="2823210" algn="l"/>
                <a:tab pos="3759835" algn="l"/>
                <a:tab pos="4067175" algn="l"/>
                <a:tab pos="4516755" algn="l"/>
                <a:tab pos="5297805" algn="l"/>
              </a:tabLst>
            </a:pP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наркотиками,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постановою Кабінету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Міністрів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12.08.2015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N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647,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Порядку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здійснення</a:t>
            </a:r>
            <a:endParaRPr sz="1350">
              <a:latin typeface="Times New Roman"/>
              <a:cs typeface="Times New Roman"/>
            </a:endParaRPr>
          </a:p>
          <a:p>
            <a:pPr marL="24765" marR="7620" indent="-6350">
              <a:lnSpc>
                <a:spcPts val="18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державного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якістю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ввозяться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Україну,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902,</a:t>
            </a:r>
            <a:endParaRPr sz="1350">
              <a:latin typeface="Times New Roman"/>
              <a:cs typeface="Times New Roman"/>
            </a:endParaRPr>
          </a:p>
          <a:p>
            <a:pPr algn="just" marL="22860">
              <a:lnSpc>
                <a:spcPct val="100000"/>
              </a:lnSpc>
              <a:spcBef>
                <a:spcPts val="114"/>
              </a:spcBef>
            </a:pPr>
            <a:r>
              <a:rPr dirty="0" sz="1350">
                <a:latin typeface="Times New Roman"/>
                <a:cs typeface="Times New Roman"/>
              </a:rPr>
              <a:t>пунктів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1.4.1,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3.2.2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встановлення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(тимчасової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заборони)</a:t>
            </a:r>
            <a:endParaRPr sz="1350">
              <a:latin typeface="Times New Roman"/>
              <a:cs typeface="Times New Roman"/>
            </a:endParaRPr>
          </a:p>
          <a:p>
            <a:pPr algn="just" marL="27940" marR="5080" indent="-2540">
              <a:lnSpc>
                <a:spcPct val="114100"/>
              </a:lnSpc>
            </a:pP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поновлення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території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затвердженого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N›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809, </a:t>
            </a:r>
            <a:r>
              <a:rPr dirty="0" sz="1350">
                <a:latin typeface="Times New Roman"/>
                <a:cs typeface="Times New Roman"/>
              </a:rPr>
              <a:t>заресстрованим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30.01.2012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3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126/20439,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коитролю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роздрібної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3060" y="7976869"/>
            <a:ext cx="5357495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15599"/>
              </a:lnSpc>
              <a:spcBef>
                <a:spcPts val="100"/>
              </a:spcBef>
              <a:tabLst>
                <a:tab pos="381635" algn="l"/>
                <a:tab pos="806450" algn="l"/>
                <a:tab pos="1335405" algn="l"/>
                <a:tab pos="1645285" algn="l"/>
                <a:tab pos="2063114" algn="l"/>
                <a:tab pos="2108200" algn="l"/>
                <a:tab pos="2816860" algn="l"/>
                <a:tab pos="3440429" algn="l"/>
                <a:tab pos="3670300" algn="l"/>
                <a:tab pos="3959860" algn="l"/>
                <a:tab pos="4734560" algn="l"/>
                <a:tab pos="4781550" algn="l"/>
              </a:tabLst>
            </a:pPr>
            <a:r>
              <a:rPr dirty="0" sz="1350" spc="-10">
                <a:latin typeface="Times New Roman"/>
                <a:cs typeface="Times New Roman"/>
              </a:rPr>
              <a:t>торгівлі,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затвердженого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наказом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 </a:t>
            </a: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29.09.2014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N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677,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зареестрованим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5">
                <a:latin typeface="Times New Roman"/>
                <a:cs typeface="Times New Roman"/>
              </a:rPr>
              <a:t>в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Міністерстві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юстиціі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80229" y="7976869"/>
            <a:ext cx="629285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15599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 України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6141" y="8478265"/>
            <a:ext cx="61112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6089" algn="l"/>
              </a:tabLst>
            </a:pP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26.11.2014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 spc="-370">
                <a:latin typeface="Times New Roman"/>
                <a:cs typeface="Times New Roman"/>
              </a:rPr>
              <a:t>№</a:t>
            </a:r>
            <a:r>
              <a:rPr dirty="0" sz="1350">
                <a:latin typeface="Times New Roman"/>
                <a:cs typeface="Times New Roman"/>
              </a:rPr>
              <a:t>	1515/26292,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Правил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утилізацЁі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8150" y="8690102"/>
            <a:ext cx="535495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5080" indent="-1270">
              <a:lnSpc>
                <a:spcPct val="109600"/>
              </a:lnSpc>
              <a:spcBef>
                <a:spcPts val="100"/>
              </a:spcBef>
              <a:tabLst>
                <a:tab pos="382270" algn="l"/>
                <a:tab pos="762000" algn="l"/>
                <a:tab pos="1326515" algn="l"/>
                <a:tab pos="1647189" algn="l"/>
                <a:tab pos="1976120" algn="l"/>
                <a:tab pos="2099945" algn="l"/>
                <a:tab pos="2741930" algn="l"/>
                <a:tab pos="3441700" algn="l"/>
                <a:tab pos="3671570" algn="l"/>
                <a:tab pos="3890645" algn="l"/>
                <a:tab pos="4686935" algn="l"/>
                <a:tab pos="4773930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затверджених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наказом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 </a:t>
            </a: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24.04.2015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242,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зареестрованим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60">
                <a:latin typeface="Times New Roman"/>
                <a:cs typeface="Times New Roman"/>
              </a:rPr>
              <a:t>в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Міністерстві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юстиції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83275" y="8690102"/>
            <a:ext cx="62293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540">
              <a:lnSpc>
                <a:spcPct val="1096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 України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3640" y="9163811"/>
            <a:ext cx="61601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від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за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підставі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інформаціі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від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Головного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0670" y="9398507"/>
            <a:ext cx="51352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управління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протидії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системним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загрозам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управлінню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держюоюд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95005" y="9419843"/>
            <a:ext cx="9194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935" algn="l"/>
              </a:tabLst>
            </a:pPr>
            <a:r>
              <a:rPr dirty="0" sz="1400" spc="-20">
                <a:latin typeface="Times New Roman"/>
                <a:cs typeface="Times New Roman"/>
              </a:rPr>
              <a:t>шире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0162" y="10110206"/>
            <a:ext cx="125095" cy="239395"/>
          </a:xfrm>
          <a:prstGeom prst="rect">
            <a:avLst/>
          </a:prstGeom>
        </p:spPr>
        <p:txBody>
          <a:bodyPr wrap="square" lIns="0" tIns="38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latin typeface="Arial MT"/>
                <a:cs typeface="Arial MT"/>
              </a:rPr>
              <a:t>002.0</a:t>
            </a:r>
            <a:endParaRPr sz="7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5694" y="10101071"/>
            <a:ext cx="1651683" cy="24384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508848" y="9834371"/>
            <a:ext cx="2615565" cy="273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85"/>
              </a:lnSpc>
              <a:spcBef>
                <a:spcPts val="100"/>
              </a:spcBef>
            </a:pPr>
            <a:r>
              <a:rPr dirty="0" sz="800" spc="-85">
                <a:latin typeface="Times New Roman"/>
                <a:cs typeface="Times New Roman"/>
              </a:rPr>
              <a:t>M2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baseline="3472" sz="1200" spc="-15">
                <a:latin typeface="Times New Roman"/>
                <a:cs typeface="Times New Roman"/>
              </a:rPr>
              <a:t>Дрр</a:t>
            </a:r>
            <a:r>
              <a:rPr dirty="0" sz="800" spc="-10">
                <a:latin typeface="Times New Roman"/>
                <a:cs typeface="Times New Roman"/>
              </a:rPr>
              <a:t>жлікслу»:ба</a:t>
            </a:r>
            <a:endParaRPr sz="800">
              <a:latin typeface="Times New Roman"/>
              <a:cs typeface="Times New Roman"/>
            </a:endParaRPr>
          </a:p>
          <a:p>
            <a:pPr marL="179070">
              <a:lnSpc>
                <a:spcPts val="1065"/>
              </a:lnSpc>
            </a:pPr>
            <a:r>
              <a:rPr dirty="0" sz="950" spc="-110">
                <a:latin typeface="Lucida Sans Unicode"/>
                <a:cs typeface="Lucida Sans Unicode"/>
              </a:rPr>
              <a:t>h1э•t48-</a:t>
            </a:r>
            <a:r>
              <a:rPr dirty="0" sz="950" spc="-105">
                <a:latin typeface="Lucida Sans Unicode"/>
                <a:cs typeface="Lucida Sans Unicode"/>
              </a:rPr>
              <a:t>001.001/002,0/’І7-</a:t>
            </a:r>
            <a:r>
              <a:rPr dirty="0" sz="950" spc="-114">
                <a:latin typeface="Lucida Sans Unicode"/>
                <a:cs typeface="Lucida Sans Unicode"/>
              </a:rPr>
              <a:t>26</a:t>
            </a:r>
            <a:r>
              <a:rPr dirty="0" sz="950" spc="-60">
                <a:latin typeface="Lucida Sans Unicode"/>
                <a:cs typeface="Lucida Sans Unicode"/>
              </a:rPr>
              <a:t> </a:t>
            </a:r>
            <a:r>
              <a:rPr dirty="0" sz="950" spc="-35">
                <a:latin typeface="Lucida Sans Unicode"/>
                <a:cs typeface="Lucida Sans Unicode"/>
              </a:rPr>
              <a:t>ві,г</a:t>
            </a:r>
            <a:r>
              <a:rPr dirty="0" sz="950" spc="190">
                <a:latin typeface="Lucida Sans Unicode"/>
                <a:cs typeface="Lucida Sans Unicode"/>
              </a:rPr>
              <a:t> </a:t>
            </a:r>
            <a:r>
              <a:rPr dirty="0" sz="950" spc="-40">
                <a:latin typeface="Lucida Sans Unicode"/>
                <a:cs typeface="Lucida Sans Unicode"/>
              </a:rPr>
              <a:t>21.09.2026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4027" y="9601961"/>
            <a:ext cx="1172845" cy="67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035"/>
              </a:lnSpc>
              <a:spcBef>
                <a:spcPts val="100"/>
              </a:spcBef>
            </a:pPr>
            <a:r>
              <a:rPr dirty="0" sz="950">
                <a:latin typeface="Times New Roman"/>
                <a:cs typeface="Times New Roman"/>
              </a:rPr>
              <a:t>лікарських</a:t>
            </a:r>
            <a:r>
              <a:rPr dirty="0" sz="950" spc="140">
                <a:latin typeface="Times New Roman"/>
                <a:cs typeface="Times New Roman"/>
              </a:rPr>
              <a:t> </a:t>
            </a:r>
            <a:r>
              <a:rPr dirty="0" baseline="2923" sz="1425">
                <a:latin typeface="Times New Roman"/>
                <a:cs typeface="Times New Roman"/>
              </a:rPr>
              <a:t>засобів</a:t>
            </a:r>
            <a:r>
              <a:rPr dirty="0" baseline="2923" sz="1425" spc="262">
                <a:latin typeface="Times New Roman"/>
                <a:cs typeface="Times New Roman"/>
              </a:rPr>
              <a:t> </a:t>
            </a:r>
            <a:r>
              <a:rPr dirty="0" baseline="2923" sz="1425" spc="-37">
                <a:latin typeface="Times New Roman"/>
                <a:cs typeface="Times New Roman"/>
              </a:rPr>
              <a:t>та</a:t>
            </a:r>
            <a:endParaRPr baseline="2923" sz="1425">
              <a:latin typeface="Times New Roman"/>
              <a:cs typeface="Times New Roman"/>
            </a:endParaRPr>
          </a:p>
          <a:p>
            <a:pPr algn="ctr" marL="147955" marR="132715" indent="87630">
              <a:lnSpc>
                <a:spcPct val="82700"/>
              </a:lnSpc>
              <a:spcBef>
                <a:spcPts val="105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147955">
              <a:lnSpc>
                <a:spcPts val="101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14798" y="10254995"/>
            <a:ext cx="12890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0">
                <a:latin typeface="Times New Roman"/>
                <a:cs typeface="Times New Roman"/>
              </a:rPr>
              <a:t>№921</a:t>
            </a:r>
            <a:r>
              <a:rPr dirty="0" sz="800" spc="-9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'02.12-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віл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22.09.2026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0033" y="10402823"/>
            <a:ext cx="1700441" cy="2011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872" y="7205471"/>
            <a:ext cx="4183379" cy="24734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32862" y="579373"/>
            <a:ext cx="6178550" cy="7043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35560" indent="-635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захисту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національної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державності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Служби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безпеки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(листи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-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08.09.2026 </a:t>
            </a:r>
            <a:r>
              <a:rPr dirty="0" sz="1350">
                <a:latin typeface="Times New Roman"/>
                <a:cs typeface="Times New Roman"/>
              </a:rPr>
              <a:t>N.N*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14/3/1-13586,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14/3/1-13587)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фальсифікованих, </a:t>
            </a:r>
            <a:r>
              <a:rPr dirty="0" sz="1350">
                <a:latin typeface="Times New Roman"/>
                <a:cs typeface="Times New Roman"/>
              </a:rPr>
              <a:t>незаресстрованих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виробника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HOMNEM </a:t>
            </a:r>
            <a:r>
              <a:rPr dirty="0" sz="1350">
                <a:latin typeface="Times New Roman"/>
                <a:cs typeface="Times New Roman"/>
              </a:rPr>
              <a:t>CLINIC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COMERCIO,</a:t>
            </a:r>
            <a:r>
              <a:rPr dirty="0" sz="1350" spc="3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Бразилія,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активной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поширенню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шляхи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невідомі,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i="1">
                <a:latin typeface="Times New Roman"/>
                <a:cs typeface="Times New Roman"/>
              </a:rPr>
              <a:t>якість</a:t>
            </a:r>
            <a:r>
              <a:rPr dirty="0" sz="1350" spc="434" i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така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небезпечною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marL="25400" indent="451484">
              <a:lnSpc>
                <a:spcPct val="100000"/>
              </a:lnSpc>
              <a:spcBef>
                <a:spcPts val="215"/>
              </a:spcBef>
              <a:tabLst>
                <a:tab pos="1830070" algn="l"/>
                <a:tab pos="2842260" algn="l"/>
                <a:tab pos="3803650" algn="l"/>
                <a:tab pos="4117975" algn="l"/>
                <a:tab pos="5267960" algn="l"/>
                <a:tab pos="5732780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ЗАБОРОНЯЮ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реалізацію,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зберігання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та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застосування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всіх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серій</a:t>
            </a:r>
            <a:endParaRPr sz="1350">
              <a:latin typeface="Times New Roman"/>
              <a:cs typeface="Times New Roman"/>
            </a:endParaRPr>
          </a:p>
          <a:p>
            <a:pPr marL="26670" marR="50165" indent="-1270">
              <a:lnSpc>
                <a:spcPct val="115599"/>
              </a:lnSpc>
              <a:spcBef>
                <a:spcPts val="35"/>
              </a:spcBef>
              <a:tabLst>
                <a:tab pos="1560195" algn="l"/>
                <a:tab pos="3067685" algn="l"/>
                <a:tab pos="4053840" algn="l"/>
                <a:tab pos="4803775" algn="l"/>
                <a:tab pos="5041900" algn="l"/>
              </a:tabLst>
            </a:pPr>
            <a:r>
              <a:rPr dirty="0" sz="1350" spc="-10">
                <a:latin typeface="Times New Roman"/>
                <a:cs typeface="Times New Roman"/>
              </a:rPr>
              <a:t>фальсифікованих,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незареестрованих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маркуванням </a:t>
            </a:r>
            <a:r>
              <a:rPr dirty="0" sz="1350" b="1">
                <a:latin typeface="Times New Roman"/>
                <a:cs typeface="Times New Roman"/>
              </a:rPr>
              <a:t>виробника</a:t>
            </a:r>
            <a:r>
              <a:rPr dirty="0" sz="1350" spc="30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HOMNEM</a:t>
            </a:r>
            <a:r>
              <a:rPr dirty="0" sz="1350" spc="2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CLINIC</a:t>
            </a:r>
            <a:r>
              <a:rPr dirty="0" sz="1350" spc="8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COMERCIO,</a:t>
            </a:r>
            <a:r>
              <a:rPr dirty="0" sz="1350" spc="24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Бразилія:</a:t>
            </a:r>
            <a:endParaRPr sz="1350">
              <a:latin typeface="Times New Roman"/>
              <a:cs typeface="Times New Roman"/>
            </a:endParaRPr>
          </a:p>
          <a:p>
            <a:pPr marL="36195" marR="34290" indent="593725">
              <a:lnSpc>
                <a:spcPct val="113300"/>
              </a:lnSpc>
              <a:buChar char="-"/>
              <a:tabLst>
                <a:tab pos="629920" algn="l"/>
              </a:tabLst>
            </a:pP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BIOPATID</a:t>
            </a:r>
            <a:r>
              <a:rPr dirty="0" sz="1350" spc="21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ml</a:t>
            </a:r>
            <a:r>
              <a:rPr dirty="0" sz="1350" spc="1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40</a:t>
            </a:r>
            <a:r>
              <a:rPr dirty="0" sz="1350" spc="17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</a:t>
            </a:r>
            <a:r>
              <a:rPr dirty="0" sz="1350" spc="1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(TIRZEPATIDE),</a:t>
            </a:r>
            <a:r>
              <a:rPr dirty="0" sz="1350" spc="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флакон</a:t>
            </a:r>
            <a:r>
              <a:rPr dirty="0" sz="1350" spc="220" b="1">
                <a:latin typeface="Times New Roman"/>
                <a:cs typeface="Times New Roman"/>
              </a:rPr>
              <a:t> </a:t>
            </a:r>
            <a:r>
              <a:rPr dirty="0" sz="1350" spc="-50" b="1">
                <a:latin typeface="Times New Roman"/>
                <a:cs typeface="Times New Roman"/>
              </a:rPr>
              <a:t>у </a:t>
            </a:r>
            <a:r>
              <a:rPr dirty="0" sz="1350" b="1">
                <a:latin typeface="Times New Roman"/>
                <a:cs typeface="Times New Roman"/>
              </a:rPr>
              <a:t>картонній</a:t>
            </a:r>
            <a:r>
              <a:rPr dirty="0" sz="1350" spc="204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коробці;</a:t>
            </a:r>
            <a:endParaRPr sz="1350">
              <a:latin typeface="Times New Roman"/>
              <a:cs typeface="Times New Roman"/>
            </a:endParaRPr>
          </a:p>
          <a:p>
            <a:pPr marL="635000" indent="-151765">
              <a:lnSpc>
                <a:spcPct val="100000"/>
              </a:lnSpc>
              <a:spcBef>
                <a:spcPts val="215"/>
              </a:spcBef>
              <a:buChar char="-"/>
              <a:tabLst>
                <a:tab pos="635000" algn="l"/>
              </a:tabLst>
            </a:pP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BIOPATID</a:t>
            </a:r>
            <a:r>
              <a:rPr dirty="0" sz="1350" spc="26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ml</a:t>
            </a:r>
            <a:r>
              <a:rPr dirty="0" sz="1350" spc="19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60</a:t>
            </a:r>
            <a:r>
              <a:rPr dirty="0" sz="1350" spc="17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(TIRZEPATIDE),</a:t>
            </a:r>
            <a:r>
              <a:rPr dirty="0" sz="1350" spc="6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флакон</a:t>
            </a:r>
            <a:r>
              <a:rPr dirty="0" sz="1350" spc="235" b="1">
                <a:latin typeface="Times New Roman"/>
                <a:cs typeface="Times New Roman"/>
              </a:rPr>
              <a:t> </a:t>
            </a:r>
            <a:r>
              <a:rPr dirty="0" sz="1350" spc="-50" b="1">
                <a:latin typeface="Times New Roman"/>
                <a:cs typeface="Times New Roman"/>
              </a:rPr>
              <a:t>у</a:t>
            </a:r>
            <a:endParaRPr sz="1350">
              <a:latin typeface="Times New Roman"/>
              <a:cs typeface="Times New Roman"/>
            </a:endParaRPr>
          </a:p>
          <a:p>
            <a:pPr algn="just" marL="38100">
              <a:lnSpc>
                <a:spcPct val="100000"/>
              </a:lnSpc>
              <a:spcBef>
                <a:spcPts val="219"/>
              </a:spcBef>
            </a:pPr>
            <a:r>
              <a:rPr dirty="0" sz="1350" spc="55">
                <a:latin typeface="Times New Roman"/>
                <a:cs typeface="Times New Roman"/>
              </a:rPr>
              <a:t>картонній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коробці.</a:t>
            </a:r>
            <a:endParaRPr sz="1350">
              <a:latin typeface="Times New Roman"/>
              <a:cs typeface="Times New Roman"/>
            </a:endParaRPr>
          </a:p>
          <a:p>
            <a:pPr algn="just" marL="40005" marR="19050" indent="443865">
              <a:lnSpc>
                <a:spcPct val="112799"/>
              </a:lnSpc>
              <a:spcBef>
                <a:spcPts val="5"/>
              </a:spcBef>
            </a:pP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3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вказаних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заходи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ïx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повернення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постачальнику,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про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Держлікслужби.</a:t>
            </a:r>
            <a:endParaRPr sz="1350">
              <a:latin typeface="Times New Roman"/>
              <a:cs typeface="Times New Roman"/>
            </a:endParaRPr>
          </a:p>
          <a:p>
            <a:pPr algn="just" marL="40640" marR="14604" indent="455930">
              <a:lnSpc>
                <a:spcPct val="112200"/>
              </a:lnSpc>
              <a:spcBef>
                <a:spcPts val="55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зазначених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направили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ортану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про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засобів.</a:t>
            </a:r>
            <a:endParaRPr sz="1350">
              <a:latin typeface="Times New Roman"/>
              <a:cs typeface="Times New Roman"/>
            </a:endParaRPr>
          </a:p>
          <a:p>
            <a:pPr algn="just" marL="49530" marR="35560" indent="445770">
              <a:lnSpc>
                <a:spcPct val="1133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48895" marR="5080" indent="455930">
              <a:lnSpc>
                <a:spcPct val="1111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350">
              <a:latin typeface="Times New Roman"/>
              <a:cs typeface="Times New Roman"/>
            </a:endParaRPr>
          </a:p>
          <a:p>
            <a:pPr marL="850265" marR="2700020" indent="-797560">
              <a:lnSpc>
                <a:spcPct val="117800"/>
              </a:lnSpc>
            </a:pPr>
            <a:r>
              <a:rPr dirty="0" sz="1350">
                <a:latin typeface="Times New Roman"/>
                <a:cs typeface="Times New Roman"/>
              </a:rPr>
              <a:t>Koпiï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терство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414655">
              <a:lnSpc>
                <a:spcPct val="100000"/>
              </a:lnSpc>
              <a:spcBef>
                <a:spcPts val="250"/>
              </a:spcBef>
            </a:pPr>
            <a:r>
              <a:rPr dirty="0" sz="1350">
                <a:latin typeface="Times New Roman"/>
                <a:cs typeface="Times New Roman"/>
              </a:rPr>
              <a:t>ДП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«Державний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експертний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центр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ства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7855" y="8333485"/>
            <a:ext cx="1236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6127" y="9232900"/>
            <a:ext cx="25558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Times New Roman"/>
                <a:cs typeface="Times New Roman"/>
              </a:rPr>
              <a:t>Оле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на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ВЯЗОВСЬКА,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45">
                <a:latin typeface="Times New Roman"/>
                <a:cs typeface="Times New Roman"/>
              </a:rPr>
              <a:t>(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2026-09-23T10:08:15Z</dcterms:created>
  <dcterms:modified xsi:type="dcterms:W3CDTF">2026-09-23T10:08:15Z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2026-09-23T00:00:00Z</vt:filetime>
  </property>
  <property fmtid="{D5CDD505-2E9C-101B-9397-08002B2CF9AE}" pid="4" name="LastSaved">
    <vt:filetime>2026-09-23T00:00:00Z</vt:filetime>
  </property>
  <property fmtid="{D5CDD505-2E9C-101B-9397-08002B2CF9AE}" pid="5" name="Producer">
    <vt:lpwstr>iLovePDF</vt:lpwstr>
  </property>
</Properties>
</file>