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hyperlink" Target="https://www.dls.gov.na/" TargetMode="External"/><Relationship Id="rId7" Type="http://schemas.openxmlformats.org/officeDocument/2006/relationships/hyperlink" Target="http://www.dls.gov.u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hyperlink" Target="mailto:dls@dls.Rov.ua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8976" y="173735"/>
            <a:ext cx="417575" cy="5974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96895" y="1865375"/>
            <a:ext cx="1207008" cy="36575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32703" y="1810511"/>
            <a:ext cx="240791" cy="35661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85875" y="720852"/>
            <a:ext cx="6036310" cy="1153795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09"/>
              </a:spcBef>
            </a:pPr>
            <a:r>
              <a:rPr dirty="0" sz="1400" spc="-10">
                <a:latin typeface="Times New Roman"/>
                <a:cs typeface="Times New Roman"/>
              </a:rPr>
              <a:t>ДЕРЖЛІКСЛУЖБА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620"/>
              </a:lnSpc>
              <a:spcBef>
                <a:spcPts val="310"/>
              </a:spcBef>
            </a:pPr>
            <a:r>
              <a:rPr dirty="0" sz="1400">
                <a:latin typeface="Times New Roman"/>
                <a:cs typeface="Times New Roman"/>
              </a:rPr>
              <a:t>ДЕРЖАВНА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СЛУЖБА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50">
                <a:latin typeface="Times New Roman"/>
                <a:cs typeface="Times New Roman"/>
              </a:rPr>
              <a:t>.ЗІБАРСЬКИХ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'ЗАСОБШ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620"/>
              </a:lnSpc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КОНТРОЛЮ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П.4РКОТИКАМИ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КІРОВОГРАДСЬКІЙ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ОБ.ЗАСТІ</a:t>
            </a:r>
            <a:endParaRPr sz="1400">
              <a:latin typeface="Times New Roman"/>
              <a:cs typeface="Times New Roman"/>
            </a:endParaRPr>
          </a:p>
          <a:p>
            <a:pPr algn="ctr" marL="13335">
              <a:lnSpc>
                <a:spcPts val="1255"/>
              </a:lnSpc>
              <a:spcBef>
                <a:spcPts val="835"/>
              </a:spcBef>
            </a:pPr>
            <a:r>
              <a:rPr dirty="0" sz="1050" spc="-10">
                <a:latin typeface="Times New Roman"/>
                <a:cs typeface="Times New Roman"/>
              </a:rPr>
              <a:t>вул.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Преображенська.</a:t>
            </a:r>
            <a:r>
              <a:rPr dirty="0" sz="1050" spc="-6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2</a:t>
            </a:r>
            <a:r>
              <a:rPr dirty="0" sz="1050" spc="24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м.</a:t>
            </a:r>
            <a:r>
              <a:rPr dirty="0" sz="1050" spc="-35">
                <a:latin typeface="Times New Roman"/>
                <a:cs typeface="Times New Roman"/>
              </a:rPr>
              <a:t> </a:t>
            </a:r>
            <a:r>
              <a:rPr dirty="0" sz="1050" spc="-55">
                <a:latin typeface="Times New Roman"/>
                <a:cs typeface="Times New Roman"/>
              </a:rPr>
              <a:t>КроштвнттцькіЈі.</a:t>
            </a:r>
            <a:r>
              <a:rPr dirty="0" sz="1050" spc="-20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25006,</a:t>
            </a:r>
            <a:r>
              <a:rPr dirty="0" sz="1050" spc="3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тел.</a:t>
            </a:r>
            <a:r>
              <a:rPr dirty="0" sz="1050" spc="35">
                <a:latin typeface="Times New Roman"/>
                <a:cs typeface="Times New Roman"/>
              </a:rPr>
              <a:t> </a:t>
            </a:r>
            <a:r>
              <a:rPr dirty="0" sz="1050" spc="-35">
                <a:latin typeface="Times New Roman"/>
                <a:cs typeface="Times New Roman"/>
              </a:rPr>
              <a:t>(0fi22)</a:t>
            </a:r>
            <a:r>
              <a:rPr dirty="0" sz="1050" spc="3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33-</a:t>
            </a:r>
            <a:r>
              <a:rPr dirty="0" sz="1050" spc="-20">
                <a:latin typeface="Times New Roman"/>
                <a:cs typeface="Times New Roman"/>
              </a:rPr>
              <a:t>1431</a:t>
            </a:r>
            <a:endParaRPr sz="1050">
              <a:latin typeface="Times New Roman"/>
              <a:cs typeface="Times New Roman"/>
            </a:endParaRPr>
          </a:p>
          <a:p>
            <a:pPr algn="ctr" marL="19685">
              <a:lnSpc>
                <a:spcPts val="1255"/>
              </a:lnSpc>
            </a:pPr>
            <a:r>
              <a:rPr dirty="0" baseline="5291" sz="1575" spc="-52">
                <a:latin typeface="Times New Roman"/>
                <a:cs typeface="Times New Roman"/>
              </a:rPr>
              <a:t>e-</a:t>
            </a:r>
            <a:r>
              <a:rPr dirty="0" baseline="5291" sz="1575" spc="-15">
                <a:latin typeface="Times New Roman"/>
                <a:cs typeface="Times New Roman"/>
              </a:rPr>
              <a:t>mail:</a:t>
            </a:r>
            <a:r>
              <a:rPr dirty="0" baseline="5291" sz="1575" spc="22">
                <a:latin typeface="Times New Roman"/>
                <a:cs typeface="Times New Roman"/>
              </a:rPr>
              <a:t> </a:t>
            </a:r>
            <a:r>
              <a:rPr dirty="0" baseline="5291" sz="1575">
                <a:latin typeface="Times New Roman"/>
                <a:cs typeface="Times New Roman"/>
              </a:rPr>
              <a:t>dls.Ц</a:t>
            </a:r>
            <a:r>
              <a:rPr dirty="0" baseline="5291" sz="1575" spc="209">
                <a:latin typeface="Times New Roman"/>
                <a:cs typeface="Times New Roman"/>
              </a:rPr>
              <a:t>  </a:t>
            </a:r>
            <a:r>
              <a:rPr dirty="0" baseline="5291" sz="1575" spc="-37">
                <a:latin typeface="Times New Roman"/>
                <a:cs typeface="Times New Roman"/>
              </a:rPr>
              <a:t>dls.gov.ва,</a:t>
            </a:r>
            <a:r>
              <a:rPr dirty="0" baseline="5291" sz="1575" spc="135">
                <a:latin typeface="Times New Roman"/>
                <a:cs typeface="Times New Roman"/>
              </a:rPr>
              <a:t> </a:t>
            </a:r>
            <a:r>
              <a:rPr dirty="0" baseline="5291" sz="1575" spc="-52">
                <a:latin typeface="Times New Roman"/>
                <a:cs typeface="Times New Roman"/>
                <a:hlinkClick r:id="rId6"/>
              </a:rPr>
              <a:t>https://www.dls.gov.na</a:t>
            </a:r>
            <a:r>
              <a:rPr dirty="0" baseline="5291" sz="1575" spc="44">
                <a:latin typeface="Times New Roman"/>
                <a:cs typeface="Times New Roman"/>
              </a:rPr>
              <a:t> </a:t>
            </a:r>
            <a:r>
              <a:rPr dirty="0" baseline="5291" sz="1575" spc="-52">
                <a:latin typeface="Times New Roman"/>
                <a:cs typeface="Times New Roman"/>
              </a:rPr>
              <a:t>Код</a:t>
            </a:r>
            <a:r>
              <a:rPr dirty="0" baseline="5291" sz="1575" spc="-30">
                <a:latin typeface="Times New Roman"/>
                <a:cs typeface="Times New Roman"/>
              </a:rPr>
              <a:t> </a:t>
            </a:r>
            <a:r>
              <a:rPr dirty="0" baseline="5291" sz="1575" spc="-15">
                <a:latin typeface="Times New Roman"/>
                <a:cs typeface="Times New Roman"/>
              </a:rPr>
              <a:t>згідно</a:t>
            </a:r>
            <a:r>
              <a:rPr dirty="0" baseline="5291" sz="1575" spc="22">
                <a:latin typeface="Times New Roman"/>
                <a:cs typeface="Times New Roman"/>
              </a:rPr>
              <a:t> </a:t>
            </a:r>
            <a:r>
              <a:rPr dirty="0" baseline="5291" sz="1575">
                <a:solidFill>
                  <a:srgbClr val="232323"/>
                </a:solidFill>
                <a:latin typeface="Times New Roman"/>
                <a:cs typeface="Times New Roman"/>
              </a:rPr>
              <a:t>з</a:t>
            </a:r>
            <a:r>
              <a:rPr dirty="0" baseline="5291" sz="1575" spc="-15">
                <a:solidFill>
                  <a:srgbClr val="232323"/>
                </a:solidFill>
                <a:latin typeface="Times New Roman"/>
                <a:cs typeface="Times New Roman"/>
              </a:rPr>
              <a:t> </a:t>
            </a:r>
            <a:r>
              <a:rPr dirty="0" baseline="5291" sz="1575">
                <a:latin typeface="Times New Roman"/>
                <a:cs typeface="Times New Roman"/>
              </a:rPr>
              <a:t>С¿</a:t>
            </a:r>
            <a:r>
              <a:rPr dirty="0" baseline="5291" sz="1575" spc="202">
                <a:latin typeface="Times New Roman"/>
                <a:cs typeface="Times New Roman"/>
              </a:rPr>
              <a:t>  </a:t>
            </a:r>
            <a:r>
              <a:rPr dirty="0" baseline="5291" sz="1575" spc="-75">
                <a:latin typeface="Times New Roman"/>
                <a:cs typeface="Times New Roman"/>
              </a:rPr>
              <a:t>ПОУ</a:t>
            </a:r>
            <a:r>
              <a:rPr dirty="0" baseline="5291" sz="1575" spc="-7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ï</a:t>
            </a:r>
            <a:r>
              <a:rPr dirty="0" baseline="5291" sz="1575" spc="-15">
                <a:latin typeface="Times New Roman"/>
                <a:cs typeface="Times New Roman"/>
              </a:rPr>
              <a:t>7059ï05</a:t>
            </a:r>
            <a:endParaRPr baseline="5291" sz="1575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4036" y="1831847"/>
            <a:ext cx="5950585" cy="375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7550" algn="l"/>
                <a:tab pos="3088640" algn="l"/>
                <a:tab pos="4612005" algn="l"/>
                <a:tab pos="5937250" algn="l"/>
              </a:tabLst>
            </a:pPr>
            <a:r>
              <a:rPr dirty="0" u="sng" sz="2300" spc="-380">
                <a:solidFill>
                  <a:srgbClr val="161616"/>
                </a:solidFill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2300" spc="50">
                <a:solidFill>
                  <a:srgbClr val="161616"/>
                </a:solidFill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&lt;&lt;°</a:t>
            </a:r>
            <a:r>
              <a:rPr dirty="0" u="sng" sz="2300">
                <a:solidFill>
                  <a:srgbClr val="161616"/>
                </a:solidFill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2300" spc="-135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&lt;**</a:t>
            </a:r>
            <a:r>
              <a:rPr dirty="0" sz="2300" spc="-135">
                <a:latin typeface="Times New Roman"/>
                <a:cs typeface="Times New Roman"/>
              </a:rPr>
              <a:t>й</a:t>
            </a:r>
            <a:r>
              <a:rPr dirty="0" sz="2300" spc="150">
                <a:latin typeface="Times New Roman"/>
                <a:cs typeface="Times New Roman"/>
              </a:rPr>
              <a:t> </a:t>
            </a:r>
            <a:r>
              <a:rPr dirty="0" baseline="4830" sz="3450" spc="-44">
                <a:solidFill>
                  <a:srgbClr val="231179"/>
                </a:solidFill>
                <a:latin typeface="Times New Roman"/>
                <a:cs typeface="Times New Roman"/>
              </a:rPr>
              <a:t>гэ»-</a:t>
            </a:r>
            <a:r>
              <a:rPr dirty="0" baseline="4830" sz="3450">
                <a:solidFill>
                  <a:srgbClr val="231179"/>
                </a:solidFill>
                <a:latin typeface="Times New Roman"/>
                <a:cs typeface="Times New Roman"/>
              </a:rPr>
              <a:t>рл</a:t>
            </a:r>
            <a:r>
              <a:rPr dirty="0" baseline="4830" sz="3450" spc="-217">
                <a:solidFill>
                  <a:srgbClr val="231179"/>
                </a:solidFill>
                <a:latin typeface="Times New Roman"/>
                <a:cs typeface="Times New Roman"/>
              </a:rPr>
              <a:t> </a:t>
            </a:r>
            <a:r>
              <a:rPr dirty="0" baseline="4830" sz="3450">
                <a:solidFill>
                  <a:srgbClr val="3D26B3"/>
                </a:solidFill>
                <a:latin typeface="Times New Roman"/>
                <a:cs typeface="Times New Roman"/>
              </a:rPr>
              <a:t>л</a:t>
            </a:r>
            <a:r>
              <a:rPr dirty="0" baseline="4830" sz="3450" spc="120">
                <a:solidFill>
                  <a:srgbClr val="3D26B3"/>
                </a:solidFill>
                <a:latin typeface="Times New Roman"/>
                <a:cs typeface="Times New Roman"/>
              </a:rPr>
              <a:t> </a:t>
            </a:r>
            <a:r>
              <a:rPr dirty="0" sz="2300" spc="-25">
                <a:solidFill>
                  <a:srgbClr val="806BCF"/>
                </a:solidFill>
                <a:latin typeface="Times New Roman"/>
                <a:cs typeface="Times New Roman"/>
              </a:rPr>
              <a:t>*°</a:t>
            </a:r>
            <a:r>
              <a:rPr dirty="0" sz="2300">
                <a:solidFill>
                  <a:srgbClr val="806BCF"/>
                </a:solidFill>
                <a:latin typeface="Times New Roman"/>
                <a:cs typeface="Times New Roman"/>
              </a:rPr>
              <a:t>	</a:t>
            </a:r>
            <a:r>
              <a:rPr dirty="0" sz="2300" spc="-350">
                <a:latin typeface="Times New Roman"/>
                <a:cs typeface="Times New Roman"/>
              </a:rPr>
              <a:t>іѐШ</a:t>
            </a:r>
            <a:r>
              <a:rPr dirty="0" u="sng" sz="2300" spc="-35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°^</a:t>
            </a:r>
            <a:r>
              <a:rPr dirty="0" u="sng" sz="23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baseline="-3623" sz="3450" spc="-562">
                <a:latin typeface="Times New Roman"/>
                <a:cs typeface="Times New Roman"/>
              </a:rPr>
              <a:t>na</a:t>
            </a:r>
            <a:r>
              <a:rPr dirty="0" baseline="-3623" sz="3450" spc="120">
                <a:latin typeface="Times New Roman"/>
                <a:cs typeface="Times New Roman"/>
              </a:rPr>
              <a:t> </a:t>
            </a:r>
            <a:r>
              <a:rPr dirty="0" u="sng" baseline="-3623" sz="345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	</a:t>
            </a:r>
            <a:endParaRPr baseline="-3623" sz="3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27784" y="2474214"/>
            <a:ext cx="2730500" cy="56959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 indent="635">
              <a:lnSpc>
                <a:spcPts val="1390"/>
              </a:lnSpc>
              <a:spcBef>
                <a:spcPts val="235"/>
              </a:spcBef>
            </a:pPr>
            <a:r>
              <a:rPr dirty="0" sz="1250" spc="-70" b="1">
                <a:latin typeface="Times New Roman"/>
                <a:cs typeface="Times New Roman"/>
              </a:rPr>
              <a:t>Керівіпіпаьт</a:t>
            </a:r>
            <a:r>
              <a:rPr dirty="0" sz="1250" spc="75" b="1">
                <a:latin typeface="Times New Roman"/>
                <a:cs typeface="Times New Roman"/>
              </a:rPr>
              <a:t> </a:t>
            </a:r>
            <a:r>
              <a:rPr dirty="0" sz="1250" b="1">
                <a:latin typeface="Times New Roman"/>
                <a:cs typeface="Times New Roman"/>
              </a:rPr>
              <a:t>та </a:t>
            </a:r>
            <a:r>
              <a:rPr dirty="0" sz="1250" spc="-35" b="1">
                <a:latin typeface="Times New Roman"/>
                <a:cs typeface="Times New Roman"/>
              </a:rPr>
              <a:t>Уповвоважеяиsі</a:t>
            </a:r>
            <a:r>
              <a:rPr dirty="0" sz="1250" spc="-25" b="1">
                <a:latin typeface="Times New Roman"/>
                <a:cs typeface="Times New Roman"/>
              </a:rPr>
              <a:t> </a:t>
            </a:r>
            <a:r>
              <a:rPr dirty="0" sz="1250" spc="-10" b="1">
                <a:latin typeface="Times New Roman"/>
                <a:cs typeface="Times New Roman"/>
              </a:rPr>
              <a:t>особам аптечвих</a:t>
            </a:r>
            <a:r>
              <a:rPr dirty="0" sz="1250" spc="-30" b="1">
                <a:latin typeface="Times New Roman"/>
                <a:cs typeface="Times New Roman"/>
              </a:rPr>
              <a:t> </a:t>
            </a:r>
            <a:r>
              <a:rPr dirty="0" sz="1250" b="1">
                <a:latin typeface="Times New Roman"/>
                <a:cs typeface="Times New Roman"/>
              </a:rPr>
              <a:t>та</a:t>
            </a:r>
            <a:r>
              <a:rPr dirty="0" sz="1250" spc="-70" b="1">
                <a:latin typeface="Times New Roman"/>
                <a:cs typeface="Times New Roman"/>
              </a:rPr>
              <a:t> </a:t>
            </a:r>
            <a:r>
              <a:rPr dirty="0" sz="1250" spc="-40" b="1">
                <a:latin typeface="Times New Roman"/>
                <a:cs typeface="Times New Roman"/>
              </a:rPr>
              <a:t>меди•івих</a:t>
            </a:r>
            <a:r>
              <a:rPr dirty="0" sz="1250" spc="40" b="1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зaкладів </a:t>
            </a:r>
            <a:r>
              <a:rPr dirty="0" sz="1250" spc="-35" b="1">
                <a:latin typeface="Times New Roman"/>
                <a:cs typeface="Times New Roman"/>
              </a:rPr>
              <a:t>Кіровоградської</a:t>
            </a:r>
            <a:r>
              <a:rPr dirty="0" sz="1250" b="1">
                <a:latin typeface="Times New Roman"/>
                <a:cs typeface="Times New Roman"/>
              </a:rPr>
              <a:t> </a:t>
            </a:r>
            <a:r>
              <a:rPr dirty="0" sz="1250" spc="-10" b="1">
                <a:latin typeface="Times New Roman"/>
                <a:cs typeface="Times New Roman"/>
              </a:rPr>
              <a:t>обпасті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1331" y="3352038"/>
            <a:ext cx="6148070" cy="4779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latin typeface="Times New Roman"/>
                <a:cs typeface="Times New Roman"/>
              </a:rPr>
              <a:t>До</a:t>
            </a:r>
            <a:r>
              <a:rPr dirty="0" sz="1250" spc="4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уваги</a:t>
            </a:r>
            <a:r>
              <a:rPr dirty="0" sz="1250" spc="12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З'повноважених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осіб!</a:t>
            </a:r>
            <a:endParaRPr sz="1250">
              <a:latin typeface="Times New Roman"/>
              <a:cs typeface="Times New Roman"/>
            </a:endParaRPr>
          </a:p>
          <a:p>
            <a:pPr marL="18415" marR="17145" indent="352425">
              <a:lnSpc>
                <a:spcPts val="1420"/>
              </a:lnSpc>
              <a:spcBef>
                <a:spcPts val="1350"/>
              </a:spcBef>
            </a:pPr>
            <a:r>
              <a:rPr dirty="0" sz="1250" spc="-10">
                <a:latin typeface="Times New Roman"/>
                <a:cs typeface="Times New Roman"/>
              </a:rPr>
              <a:t>Надасмо</a:t>
            </a:r>
            <a:r>
              <a:rPr dirty="0" sz="1250" spc="60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розпорядження</a:t>
            </a:r>
            <a:r>
              <a:rPr dirty="0" sz="1250" spc="110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Державної</a:t>
            </a:r>
            <a:r>
              <a:rPr dirty="0" sz="1250" spc="8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служби</a:t>
            </a:r>
            <a:r>
              <a:rPr dirty="0" sz="1250" spc="5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Украініі</a:t>
            </a:r>
            <a:r>
              <a:rPr dirty="0" sz="1250" spc="10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лікарських</a:t>
            </a:r>
            <a:r>
              <a:rPr dirty="0" sz="1250" spc="13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засобів</a:t>
            </a:r>
            <a:r>
              <a:rPr dirty="0" sz="1250" spc="6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</a:t>
            </a:r>
            <a:r>
              <a:rPr dirty="0" sz="1250" spc="4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коіггролю за</a:t>
            </a:r>
            <a:r>
              <a:rPr dirty="0" sz="1250" spc="-3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наркотиками</a:t>
            </a:r>
            <a:r>
              <a:rPr dirty="0" sz="1250" spc="55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щодо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sz="1250" spc="-40" b="1">
                <a:latin typeface="Times New Roman"/>
                <a:cs typeface="Times New Roman"/>
              </a:rPr>
              <a:t>заборони</a:t>
            </a:r>
            <a:r>
              <a:rPr dirty="0" sz="1250" spc="10" b="1">
                <a:latin typeface="Times New Roman"/>
                <a:cs typeface="Times New Roman"/>
              </a:rPr>
              <a:t> </a:t>
            </a:r>
            <a:r>
              <a:rPr dirty="0" sz="1250" spc="-10" b="1">
                <a:latin typeface="Times New Roman"/>
                <a:cs typeface="Times New Roman"/>
              </a:rPr>
              <a:t>обігу</a:t>
            </a:r>
            <a:r>
              <a:rPr dirty="0" sz="1250" spc="-40" b="1">
                <a:latin typeface="Times New Roman"/>
                <a:cs typeface="Times New Roman"/>
              </a:rPr>
              <a:t> лікарського</a:t>
            </a:r>
            <a:r>
              <a:rPr dirty="0" sz="1250" spc="25" b="1">
                <a:latin typeface="Times New Roman"/>
                <a:cs typeface="Times New Roman"/>
              </a:rPr>
              <a:t> </a:t>
            </a:r>
            <a:r>
              <a:rPr dirty="0" sz="1250" spc="-10" b="1">
                <a:latin typeface="Times New Roman"/>
                <a:cs typeface="Times New Roman"/>
              </a:rPr>
              <a:t>засобу.</a:t>
            </a:r>
            <a:endParaRPr sz="1250">
              <a:latin typeface="Times New Roman"/>
              <a:cs typeface="Times New Roman"/>
            </a:endParaRPr>
          </a:p>
          <a:p>
            <a:pPr marL="376555">
              <a:lnSpc>
                <a:spcPts val="1275"/>
              </a:lnSpc>
              <a:tabLst>
                <a:tab pos="4742815" algn="l"/>
                <a:tab pos="5262245" algn="l"/>
                <a:tab pos="5486400" algn="l"/>
              </a:tabLst>
            </a:pPr>
            <a:r>
              <a:rPr dirty="0" u="sng" sz="125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dirty="0" u="sng" sz="1250" spc="25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25" b="1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наявності,</a:t>
            </a:r>
            <a:r>
              <a:rPr dirty="0" u="sng" sz="1250" spc="-55" b="1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250" spc="85" b="1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вказаних</a:t>
            </a:r>
            <a:r>
              <a:rPr dirty="0" sz="1250" spc="27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</a:t>
            </a:r>
            <a:r>
              <a:rPr dirty="0" sz="1250" spc="215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розпорядженні</a:t>
            </a:r>
            <a:r>
              <a:rPr dirty="0" sz="1250" spc="33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лікарсьхііх</a:t>
            </a:r>
            <a:r>
              <a:rPr dirty="0" sz="1250" spc="29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засобів,</a:t>
            </a:r>
            <a:r>
              <a:rPr dirty="0" sz="1250">
                <a:latin typeface="Times New Roman"/>
                <a:cs typeface="Times New Roman"/>
              </a:rPr>
              <a:t>	</a:t>
            </a:r>
            <a:r>
              <a:rPr dirty="0" sz="1250" spc="-25">
                <a:latin typeface="Times New Roman"/>
                <a:cs typeface="Times New Roman"/>
              </a:rPr>
              <a:t>ові</a:t>
            </a:r>
            <a:r>
              <a:rPr dirty="0" sz="1250">
                <a:latin typeface="Times New Roman"/>
                <a:cs typeface="Times New Roman"/>
              </a:rPr>
              <a:t>	</a:t>
            </a:r>
            <a:r>
              <a:rPr dirty="0" sz="1250" spc="-50">
                <a:latin typeface="Times New Roman"/>
                <a:cs typeface="Times New Roman"/>
              </a:rPr>
              <a:t>т</a:t>
            </a:r>
            <a:r>
              <a:rPr dirty="0" sz="1250">
                <a:latin typeface="Times New Roman"/>
                <a:cs typeface="Times New Roman"/>
              </a:rPr>
              <a:t>	</a:t>
            </a:r>
            <a:r>
              <a:rPr dirty="0" sz="1250" spc="-30">
                <a:latin typeface="Times New Roman"/>
                <a:cs typeface="Times New Roman"/>
              </a:rPr>
              <a:t>Державну</a:t>
            </a:r>
            <a:endParaRPr sz="1250">
              <a:latin typeface="Times New Roman"/>
              <a:cs typeface="Times New Roman"/>
            </a:endParaRPr>
          </a:p>
          <a:p>
            <a:pPr marL="19685" marR="7620" indent="-1905">
              <a:lnSpc>
                <a:spcPts val="1340"/>
              </a:lnSpc>
              <a:spcBef>
                <a:spcPts val="120"/>
              </a:spcBef>
              <a:tabLst>
                <a:tab pos="5905500" algn="l"/>
              </a:tabLst>
            </a:pPr>
            <a:r>
              <a:rPr dirty="0" sz="1250" spc="-10">
                <a:latin typeface="Times New Roman"/>
                <a:cs typeface="Times New Roman"/>
              </a:rPr>
              <a:t>службу</a:t>
            </a:r>
            <a:r>
              <a:rPr dirty="0" sz="1250" spc="18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</a:t>
            </a:r>
            <a:r>
              <a:rPr dirty="0" sz="1250" spc="95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ліхарсьшіх</a:t>
            </a:r>
            <a:r>
              <a:rPr dirty="0" sz="1250" spc="27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засобів</a:t>
            </a:r>
            <a:r>
              <a:rPr dirty="0" sz="1250" spc="17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</a:t>
            </a:r>
            <a:r>
              <a:rPr dirty="0" sz="1250" spc="140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контролю</a:t>
            </a:r>
            <a:r>
              <a:rPr dirty="0" sz="1250" spc="17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за</a:t>
            </a:r>
            <a:r>
              <a:rPr dirty="0" sz="1250" spc="140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наркоттіками</a:t>
            </a:r>
            <a:r>
              <a:rPr dirty="0" sz="1250" spc="22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</a:t>
            </a:r>
            <a:r>
              <a:rPr dirty="0" sz="1250" spc="155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Кіровоградській</a:t>
            </a:r>
            <a:r>
              <a:rPr dirty="0" sz="1250" spc="9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області</a:t>
            </a:r>
            <a:r>
              <a:rPr dirty="0" sz="1250">
                <a:latin typeface="Times New Roman"/>
                <a:cs typeface="Times New Roman"/>
              </a:rPr>
              <a:t>	</a:t>
            </a:r>
            <a:r>
              <a:rPr dirty="0" u="sng" sz="1250" spc="-65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про</a:t>
            </a:r>
            <a:r>
              <a:rPr dirty="0" sz="1250" spc="-65">
                <a:latin typeface="Times New Roman"/>
                <a:cs typeface="Times New Roman"/>
              </a:rPr>
              <a:t> </a:t>
            </a:r>
            <a:r>
              <a:rPr dirty="0" u="sng" sz="1250" spc="-35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вжиті</a:t>
            </a:r>
            <a:r>
              <a:rPr dirty="0" u="sng" sz="1250" spc="-1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4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заходи</a:t>
            </a:r>
            <a:r>
              <a:rPr dirty="0" sz="125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щодо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sz="1250" spc="-65">
                <a:latin typeface="Times New Roman"/>
                <a:cs typeface="Times New Roman"/>
              </a:rPr>
              <a:t>вНхонання</a:t>
            </a:r>
            <a:r>
              <a:rPr dirty="0" sz="1250" spc="7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розпорядження.</a:t>
            </a:r>
            <a:endParaRPr sz="1250">
              <a:latin typeface="Times New Roman"/>
              <a:cs typeface="Times New Roman"/>
            </a:endParaRPr>
          </a:p>
          <a:p>
            <a:pPr marL="18415" marR="12700" indent="17145">
              <a:lnSpc>
                <a:spcPts val="1420"/>
              </a:lnSpc>
              <a:spcBef>
                <a:spcPts val="20"/>
              </a:spcBef>
              <a:tabLst>
                <a:tab pos="275590" algn="l"/>
              </a:tabLst>
            </a:pPr>
            <a:r>
              <a:rPr dirty="0" u="sng" sz="125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250" spc="-75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Ін‹tіо1піацію</a:t>
            </a:r>
            <a:r>
              <a:rPr dirty="0" u="sng" sz="1250" spc="6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3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налавати</a:t>
            </a:r>
            <a:r>
              <a:rPr dirty="0" u="sng" sz="1250" spc="45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50" spc="-35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55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паперовігх</a:t>
            </a:r>
            <a:r>
              <a:rPr dirty="0" u="sng" sz="1250" spc="45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30">
                <a:uFill>
                  <a:solidFill>
                    <a:srgbClr val="0F131F"/>
                  </a:solidFill>
                </a:uFill>
                <a:latin typeface="Times New Roman"/>
                <a:cs typeface="Times New Roman"/>
              </a:rPr>
              <a:t>носіях</a:t>
            </a:r>
            <a:r>
              <a:rPr dirty="0" sz="1250" spc="5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поііггою,</a:t>
            </a:r>
            <a:r>
              <a:rPr dirty="0" sz="1250">
                <a:latin typeface="Times New Roman"/>
                <a:cs typeface="Times New Roman"/>
              </a:rPr>
              <a:t> за</a:t>
            </a:r>
            <a:r>
              <a:rPr dirty="0" sz="1250" spc="-4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адресом: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 spc="-110" b="1">
                <a:latin typeface="Times New Roman"/>
                <a:cs typeface="Times New Roman"/>
              </a:rPr>
              <a:t>вј•л.</a:t>
            </a:r>
            <a:r>
              <a:rPr dirty="0" sz="1250" spc="80" b="1">
                <a:latin typeface="Times New Roman"/>
                <a:cs typeface="Times New Roman"/>
              </a:rPr>
              <a:t> </a:t>
            </a:r>
            <a:r>
              <a:rPr dirty="0" sz="1250" spc="-35" b="1" i="1">
                <a:latin typeface="Times New Roman"/>
                <a:cs typeface="Times New Roman"/>
              </a:rPr>
              <a:t>Преоdраженська,</a:t>
            </a:r>
            <a:r>
              <a:rPr dirty="0" sz="1250" spc="-45" b="1" i="1">
                <a:latin typeface="Times New Roman"/>
                <a:cs typeface="Times New Roman"/>
              </a:rPr>
              <a:t> </a:t>
            </a:r>
            <a:r>
              <a:rPr dirty="0" sz="1250" spc="-25" i="1">
                <a:latin typeface="Times New Roman"/>
                <a:cs typeface="Times New Roman"/>
              </a:rPr>
              <a:t>2, </a:t>
            </a:r>
            <a:r>
              <a:rPr dirty="0" sz="1250" i="1">
                <a:latin typeface="Times New Roman"/>
                <a:cs typeface="Times New Roman"/>
              </a:rPr>
              <a:t>м.</a:t>
            </a:r>
            <a:r>
              <a:rPr dirty="0" sz="1250" spc="-55" i="1">
                <a:latin typeface="Times New Roman"/>
                <a:cs typeface="Times New Roman"/>
              </a:rPr>
              <a:t> </a:t>
            </a:r>
            <a:r>
              <a:rPr dirty="0" sz="1250" i="1">
                <a:latin typeface="Times New Roman"/>
                <a:cs typeface="Times New Roman"/>
              </a:rPr>
              <a:t>Кропивниі</a:t>
            </a:r>
            <a:r>
              <a:rPr dirty="0" sz="1250" spc="75" i="1">
                <a:latin typeface="Times New Roman"/>
                <a:cs typeface="Times New Roman"/>
              </a:rPr>
              <a:t> </a:t>
            </a:r>
            <a:r>
              <a:rPr dirty="0" sz="1250" spc="-40" i="1">
                <a:latin typeface="Times New Roman"/>
                <a:cs typeface="Times New Roman"/>
              </a:rPr>
              <a:t>ькш'і, </a:t>
            </a:r>
            <a:r>
              <a:rPr dirty="0" sz="1250" spc="-10" i="1">
                <a:latin typeface="Times New Roman"/>
                <a:cs typeface="Times New Roman"/>
              </a:rPr>
              <a:t>25006,</a:t>
            </a:r>
            <a:r>
              <a:rPr dirty="0" sz="1250" spc="-65" i="1"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з</a:t>
            </a:r>
            <a:r>
              <a:rPr dirty="0" u="sng" sz="1250" spc="-4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додаткамп:</a:t>
            </a:r>
            <a:endParaRPr sz="1250">
              <a:latin typeface="Times New Roman"/>
              <a:cs typeface="Times New Roman"/>
            </a:endParaRPr>
          </a:p>
          <a:p>
            <a:pPr marL="371475">
              <a:lnSpc>
                <a:spcPts val="1290"/>
              </a:lnSpc>
            </a:pPr>
            <a:r>
              <a:rPr dirty="0" sz="1250">
                <a:latin typeface="Times New Roman"/>
                <a:cs typeface="Times New Roman"/>
              </a:rPr>
              <a:t>а)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u="sng" sz="1250" spc="-2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при</a:t>
            </a:r>
            <a:r>
              <a:rPr dirty="0" u="sng" sz="1250" spc="-1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3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вміщенні</a:t>
            </a:r>
            <a:r>
              <a:rPr dirty="0" u="sng" sz="1250" spc="3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50" spc="-6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2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гарантіін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додасться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копія</a:t>
            </a:r>
            <a:r>
              <a:rPr dirty="0" sz="1250" spc="-3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прнбуткової</a:t>
            </a:r>
            <a:r>
              <a:rPr dirty="0" sz="1250" spc="2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накладної;</a:t>
            </a:r>
            <a:endParaRPr sz="1250">
              <a:latin typeface="Times New Roman"/>
              <a:cs typeface="Times New Roman"/>
            </a:endParaRPr>
          </a:p>
          <a:p>
            <a:pPr marL="370205">
              <a:lnSpc>
                <a:spcPts val="1380"/>
              </a:lnSpc>
            </a:pPr>
            <a:r>
              <a:rPr dirty="0" sz="1250">
                <a:latin typeface="Times New Roman"/>
                <a:cs typeface="Times New Roman"/>
              </a:rPr>
              <a:t>6)</a:t>
            </a:r>
            <a:r>
              <a:rPr dirty="0" sz="1250" spc="-80"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при</a:t>
            </a:r>
            <a:r>
              <a:rPr dirty="0" u="sng" sz="1250" spc="-2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3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поверненні</a:t>
            </a:r>
            <a:r>
              <a:rPr dirty="0" u="sng" sz="1250" spc="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3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постачальніжу</a:t>
            </a:r>
            <a:r>
              <a:rPr dirty="0" sz="1250" spc="50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додаються:</a:t>
            </a:r>
            <a:r>
              <a:rPr dirty="0" sz="1250" spc="3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копія</a:t>
            </a:r>
            <a:r>
              <a:rPr dirty="0" sz="1250" spc="-3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прибуткової</a:t>
            </a:r>
            <a:r>
              <a:rPr dirty="0" sz="1250" spc="7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накладної;</a:t>
            </a:r>
            <a:endParaRPr sz="1250">
              <a:latin typeface="Times New Roman"/>
              <a:cs typeface="Times New Roman"/>
            </a:endParaRPr>
          </a:p>
          <a:p>
            <a:pPr marL="3387725">
              <a:lnSpc>
                <a:spcPts val="1390"/>
              </a:lnSpc>
            </a:pPr>
            <a:r>
              <a:rPr dirty="0" sz="1250" spc="-30">
                <a:latin typeface="Times New Roman"/>
                <a:cs typeface="Times New Roman"/>
              </a:rPr>
              <a:t>копія</a:t>
            </a:r>
            <a:r>
              <a:rPr dirty="0" sz="1250" spc="-45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накладної</a:t>
            </a:r>
            <a:r>
              <a:rPr dirty="0" sz="1250" spc="3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на</a:t>
            </a:r>
            <a:r>
              <a:rPr dirty="0" sz="1250" spc="-6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повернення.</a:t>
            </a:r>
            <a:endParaRPr sz="1250">
              <a:latin typeface="Times New Roman"/>
              <a:cs typeface="Times New Roman"/>
            </a:endParaRPr>
          </a:p>
          <a:p>
            <a:pPr algn="just" marL="19685" marR="5080" indent="353695">
              <a:lnSpc>
                <a:spcPct val="91200"/>
              </a:lnSpc>
              <a:spcBef>
                <a:spcPts val="75"/>
              </a:spcBef>
            </a:pPr>
            <a:r>
              <a:rPr dirty="0" sz="1250">
                <a:latin typeface="Times New Roman"/>
                <a:cs typeface="Times New Roman"/>
              </a:rPr>
              <a:t>в)</a:t>
            </a:r>
            <a:r>
              <a:rPr dirty="0" sz="1250" spc="290"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50" spc="26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вііпадкv</a:t>
            </a:r>
            <a:r>
              <a:rPr dirty="0" u="sng" sz="1250" spc="3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передачі</a:t>
            </a:r>
            <a:r>
              <a:rPr dirty="0" u="sng" sz="1250" spc="3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відходів</a:t>
            </a:r>
            <a:r>
              <a:rPr dirty="0" u="sng" sz="1250" spc="28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лікарського</a:t>
            </a:r>
            <a:r>
              <a:rPr dirty="0" u="sng" sz="1250" spc="32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засо5у</a:t>
            </a:r>
            <a:r>
              <a:rPr dirty="0" u="sng" sz="1250" spc="3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50" spc="29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утилізацію</a:t>
            </a:r>
            <a:r>
              <a:rPr dirty="0" u="sng" sz="1250" spc="34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a6o</a:t>
            </a:r>
            <a:r>
              <a:rPr dirty="0" u="sng" sz="1250" spc="285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10">
                <a:uFill>
                  <a:solidFill>
                    <a:srgbClr val="0F0F1C"/>
                  </a:solidFill>
                </a:uFill>
                <a:latin typeface="Times New Roman"/>
                <a:cs typeface="Times New Roman"/>
              </a:rPr>
              <a:t>знюцення.</a:t>
            </a:r>
            <a:r>
              <a:rPr dirty="0" sz="1250" spc="-10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уувоті;іжневцп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строк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по_інформ</a:t>
            </a:r>
            <a:r>
              <a:rPr dirty="0" sz="1250" spc="125">
                <a:latin typeface="Times New Roman"/>
                <a:cs typeface="Times New Roman"/>
              </a:rPr>
              <a:t>  </a:t>
            </a:r>
            <a:r>
              <a:rPr dirty="0" sz="1250">
                <a:latin typeface="Times New Roman"/>
                <a:cs typeface="Times New Roman"/>
              </a:rPr>
              <a:t>am</a:t>
            </a:r>
            <a:r>
              <a:rPr dirty="0" sz="1250" spc="21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Державну </a:t>
            </a:r>
            <a:r>
              <a:rPr dirty="0" sz="1250" spc="-10">
                <a:latin typeface="Times New Roman"/>
                <a:cs typeface="Times New Roman"/>
              </a:rPr>
              <a:t>службу</a:t>
            </a:r>
            <a:r>
              <a:rPr dirty="0" sz="1250">
                <a:latin typeface="Times New Roman"/>
                <a:cs typeface="Times New Roman"/>
              </a:rPr>
              <a:t> з</a:t>
            </a:r>
            <a:r>
              <a:rPr dirty="0" sz="1250" spc="18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лікарсьтlх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засобів </a:t>
            </a:r>
            <a:r>
              <a:rPr dirty="0" sz="1250">
                <a:latin typeface="Times New Roman"/>
                <a:cs typeface="Times New Roman"/>
              </a:rPr>
              <a:t>та</a:t>
            </a:r>
            <a:r>
              <a:rPr dirty="0" sz="1250" spc="-2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кошролю</a:t>
            </a:r>
            <a:r>
              <a:rPr dirty="0" sz="1250" spc="-2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за </a:t>
            </a:r>
            <a:r>
              <a:rPr dirty="0" sz="1250" spc="-50">
                <a:latin typeface="Times New Roman"/>
                <a:cs typeface="Times New Roman"/>
              </a:rPr>
              <a:t>наркотпкамп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Кіровогралській</a:t>
            </a:r>
            <a:r>
              <a:rPr dirty="0" sz="1250" spc="-4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області</a:t>
            </a:r>
            <a:r>
              <a:rPr dirty="0" sz="1250" spc="28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та </a:t>
            </a:r>
            <a:r>
              <a:rPr dirty="0" sz="1250" spc="-30">
                <a:latin typeface="Times New Roman"/>
                <a:cs typeface="Times New Roman"/>
              </a:rPr>
              <a:t>надати</a:t>
            </a:r>
            <a:r>
              <a:rPr dirty="0" sz="1250" spc="3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гопію</a:t>
            </a:r>
            <a:r>
              <a:rPr dirty="0" sz="1250" spc="-10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прпбуткової</a:t>
            </a:r>
            <a:r>
              <a:rPr dirty="0" sz="1250" spc="11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накладної.</a:t>
            </a:r>
            <a:endParaRPr sz="1250">
              <a:latin typeface="Times New Roman"/>
              <a:cs typeface="Times New Roman"/>
            </a:endParaRPr>
          </a:p>
          <a:p>
            <a:pPr algn="just" marL="17780" marR="8890" indent="355600">
              <a:lnSpc>
                <a:spcPct val="92000"/>
              </a:lnSpc>
              <a:spcBef>
                <a:spcPts val="15"/>
              </a:spcBef>
            </a:pPr>
            <a:r>
              <a:rPr dirty="0" sz="1250">
                <a:latin typeface="Times New Roman"/>
                <a:cs typeface="Times New Roman"/>
              </a:rPr>
              <a:t>При</a:t>
            </a:r>
            <a:r>
              <a:rPr dirty="0" sz="1250" spc="15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наступних</a:t>
            </a:r>
            <a:r>
              <a:rPr dirty="0" sz="1250" spc="19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поставках</a:t>
            </a:r>
            <a:r>
              <a:rPr dirty="0" sz="1250" spc="22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лікарсьшіх</a:t>
            </a:r>
            <a:r>
              <a:rPr dirty="0" sz="1250" spc="22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засобів.</a:t>
            </a:r>
            <a:r>
              <a:rPr dirty="0" sz="1250" spc="14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вказаних</a:t>
            </a:r>
            <a:r>
              <a:rPr dirty="0" sz="1250" spc="19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</a:t>
            </a:r>
            <a:r>
              <a:rPr dirty="0" sz="1250" spc="13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розпорядженнях,</a:t>
            </a:r>
            <a:r>
              <a:rPr dirty="0" sz="1250" spc="10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cy6’скт </a:t>
            </a:r>
            <a:r>
              <a:rPr dirty="0" sz="1250">
                <a:latin typeface="Times New Roman"/>
                <a:cs typeface="Times New Roman"/>
              </a:rPr>
              <a:t>господарювання</a:t>
            </a:r>
            <a:r>
              <a:rPr dirty="0" sz="1250" spc="33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повннен</a:t>
            </a:r>
            <a:r>
              <a:rPr dirty="0" sz="1250" spc="42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вжіІтп</a:t>
            </a:r>
            <a:r>
              <a:rPr dirty="0" sz="1250" spc="40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заходів</a:t>
            </a:r>
            <a:r>
              <a:rPr dirty="0" sz="1250" spc="37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щодо</a:t>
            </a:r>
            <a:r>
              <a:rPr dirty="0" sz="1250" spc="39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запо5ігання</a:t>
            </a:r>
            <a:r>
              <a:rPr dirty="0" sz="1250" spc="43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придбання,</a:t>
            </a:r>
            <a:r>
              <a:rPr dirty="0" sz="1250" spc="40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реалізаціі</a:t>
            </a:r>
            <a:r>
              <a:rPr dirty="0" sz="1250" spc="37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та </a:t>
            </a:r>
            <a:r>
              <a:rPr dirty="0" sz="1250" spc="-45">
                <a:latin typeface="Times New Roman"/>
                <a:cs typeface="Times New Roman"/>
              </a:rPr>
              <a:t>застосування</a:t>
            </a:r>
            <a:r>
              <a:rPr dirty="0" sz="1250" spc="95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лікарськііх</a:t>
            </a:r>
            <a:r>
              <a:rPr dirty="0" sz="1250" spc="5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засобів,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зазначених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</a:t>
            </a:r>
            <a:r>
              <a:rPr dirty="0" sz="1250" spc="-3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розпорядженнях.</a:t>
            </a:r>
            <a:endParaRPr sz="1250">
              <a:latin typeface="Times New Roman"/>
              <a:cs typeface="Times New Roman"/>
            </a:endParaRPr>
          </a:p>
          <a:p>
            <a:pPr algn="just" marL="375285">
              <a:lnSpc>
                <a:spcPts val="1340"/>
              </a:lnSpc>
            </a:pPr>
            <a:r>
              <a:rPr dirty="0" u="sng" sz="125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50" spc="28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випадкv</a:t>
            </a:r>
            <a:r>
              <a:rPr dirty="0" u="sng" sz="1250" spc="32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відсvтності</a:t>
            </a:r>
            <a:r>
              <a:rPr dirty="0" sz="1250" spc="34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лікарськях</a:t>
            </a:r>
            <a:r>
              <a:rPr dirty="0" sz="1250" spc="36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засобів,</a:t>
            </a:r>
            <a:r>
              <a:rPr dirty="0" sz="1250" spc="31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вказанпх</a:t>
            </a:r>
            <a:r>
              <a:rPr dirty="0" sz="1250" spc="36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</a:t>
            </a:r>
            <a:r>
              <a:rPr dirty="0" sz="1250" spc="28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розпоряджеинях</a:t>
            </a:r>
            <a:r>
              <a:rPr dirty="0" sz="1250" spc="25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ян</a:t>
            </a:r>
            <a:r>
              <a:rPr dirty="0" sz="1250" spc="28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лпстах</a:t>
            </a:r>
            <a:endParaRPr sz="1250">
              <a:latin typeface="Times New Roman"/>
              <a:cs typeface="Times New Roman"/>
            </a:endParaRPr>
          </a:p>
          <a:p>
            <a:pPr algn="just" marL="12700">
              <a:lnSpc>
                <a:spcPts val="1390"/>
              </a:lnSpc>
            </a:pPr>
            <a:r>
              <a:rPr dirty="0" baseline="2222" sz="1875" spc="-52">
                <a:latin typeface="Times New Roman"/>
                <a:cs typeface="Times New Roman"/>
              </a:rPr>
              <a:t>Держлікслужбп,</a:t>
            </a:r>
            <a:r>
              <a:rPr dirty="0" baseline="2222" sz="1875" spc="-67">
                <a:latin typeface="Times New Roman"/>
                <a:cs typeface="Times New Roman"/>
              </a:rPr>
              <a:t> </a:t>
            </a:r>
            <a:r>
              <a:rPr dirty="0" u="sng" baseline="2222" sz="187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вlдповіді</a:t>
            </a:r>
            <a:r>
              <a:rPr dirty="0" u="sng" baseline="2222" sz="1875" spc="89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2222" sz="187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baseline="2222" sz="1875" spc="-37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2222" sz="1875" spc="-60" b="1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письмовом</a:t>
            </a:r>
            <a:r>
              <a:rPr dirty="0" u="sng" sz="1250" spc="-40" b="1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sz="1250" spc="-35" b="1">
                <a:latin typeface="Times New Roman"/>
                <a:cs typeface="Times New Roman"/>
              </a:rPr>
              <a:t> </a:t>
            </a:r>
            <a:r>
              <a:rPr dirty="0" baseline="2222" sz="1875" spc="-52">
                <a:latin typeface="Times New Roman"/>
                <a:cs typeface="Times New Roman"/>
              </a:rPr>
              <a:t>вигляді</a:t>
            </a:r>
            <a:r>
              <a:rPr dirty="0" baseline="2222" sz="1875" spc="112">
                <a:latin typeface="Times New Roman"/>
                <a:cs typeface="Times New Roman"/>
              </a:rPr>
              <a:t> </a:t>
            </a:r>
            <a:r>
              <a:rPr dirty="0" u="sng" baseline="2222" sz="1875" spc="-15" b="1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яадавати</a:t>
            </a:r>
            <a:r>
              <a:rPr dirty="0" baseline="2222" sz="1875" spc="270" b="1">
                <a:latin typeface="Times New Roman"/>
                <a:cs typeface="Times New Roman"/>
              </a:rPr>
              <a:t>  </a:t>
            </a:r>
            <a:r>
              <a:rPr dirty="0" baseline="2222" sz="1875">
                <a:latin typeface="Times New Roman"/>
                <a:cs typeface="Times New Roman"/>
              </a:rPr>
              <a:t>е</a:t>
            </a:r>
            <a:r>
              <a:rPr dirty="0" baseline="2222" sz="1875" spc="195">
                <a:latin typeface="Times New Roman"/>
                <a:cs typeface="Times New Roman"/>
              </a:rPr>
              <a:t>  </a:t>
            </a:r>
            <a:r>
              <a:rPr dirty="0" baseline="2222" sz="1875">
                <a:latin typeface="Times New Roman"/>
                <a:cs typeface="Times New Roman"/>
              </a:rPr>
              <a:t>от</a:t>
            </a:r>
            <a:r>
              <a:rPr dirty="0" baseline="2222" sz="1875" spc="307">
                <a:latin typeface="Times New Roman"/>
                <a:cs typeface="Times New Roman"/>
              </a:rPr>
              <a:t> </a:t>
            </a:r>
            <a:r>
              <a:rPr dirty="0" baseline="2222" sz="1875" spc="-37">
                <a:latin typeface="Times New Roman"/>
                <a:cs typeface="Times New Roman"/>
              </a:rPr>
              <a:t>16</a:t>
            </a:r>
            <a:endParaRPr baseline="2222" sz="1875">
              <a:latin typeface="Times New Roman"/>
              <a:cs typeface="Times New Roman"/>
            </a:endParaRPr>
          </a:p>
          <a:p>
            <a:pPr algn="just" marL="15240" marR="7620" indent="355600">
              <a:lnSpc>
                <a:spcPct val="91700"/>
              </a:lnSpc>
              <a:spcBef>
                <a:spcPts val="45"/>
              </a:spcBef>
            </a:pPr>
            <a:r>
              <a:rPr dirty="0" sz="1250">
                <a:latin typeface="Times New Roman"/>
                <a:cs typeface="Times New Roman"/>
              </a:rPr>
              <a:t>Одно•lасно</a:t>
            </a:r>
            <a:r>
              <a:rPr dirty="0" sz="1250" spc="25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нагадуемо,</a:t>
            </a:r>
            <a:r>
              <a:rPr dirty="0" sz="1250" spc="22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що</a:t>
            </a:r>
            <a:r>
              <a:rPr dirty="0" sz="1250" spc="18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</a:t>
            </a:r>
            <a:r>
              <a:rPr dirty="0" sz="1250" spc="19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розпорядженнями</a:t>
            </a:r>
            <a:r>
              <a:rPr dirty="0" sz="1250" spc="14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</a:t>
            </a:r>
            <a:r>
              <a:rPr dirty="0" sz="1250" spc="2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листаьtп</a:t>
            </a:r>
            <a:r>
              <a:rPr dirty="0" sz="1250" spc="22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Держлігслужби</a:t>
            </a:r>
            <a:r>
              <a:rPr dirty="0" sz="1250" spc="25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можна </a:t>
            </a:r>
            <a:r>
              <a:rPr dirty="0" sz="1250" spc="-35">
                <a:latin typeface="Times New Roman"/>
                <a:cs typeface="Times New Roman"/>
              </a:rPr>
              <a:t>ознагіомптися</a:t>
            </a:r>
            <a:r>
              <a:rPr dirty="0" sz="1250" spc="7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на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офіційному</a:t>
            </a:r>
            <a:r>
              <a:rPr dirty="0" sz="1250" spc="3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вебсагіті</a:t>
            </a:r>
            <a:r>
              <a:rPr dirty="0" sz="1250" spc="3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Державпої</a:t>
            </a:r>
            <a:r>
              <a:rPr dirty="0" sz="1250" spc="7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службп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України</a:t>
            </a:r>
            <a:r>
              <a:rPr dirty="0" sz="1250" spc="3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</a:t>
            </a:r>
            <a:r>
              <a:rPr dirty="0" sz="1250" spc="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лікарсьsгіх</a:t>
            </a:r>
            <a:r>
              <a:rPr dirty="0" sz="1250" spc="6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засобів</a:t>
            </a:r>
            <a:r>
              <a:rPr dirty="0" sz="1250" spc="-1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та </a:t>
            </a:r>
            <a:r>
              <a:rPr dirty="0" sz="1250">
                <a:latin typeface="Times New Roman"/>
                <a:cs typeface="Times New Roman"/>
              </a:rPr>
              <a:t>контролю</a:t>
            </a:r>
            <a:r>
              <a:rPr dirty="0" sz="1250" spc="245">
                <a:latin typeface="Times New Roman"/>
                <a:cs typeface="Times New Roman"/>
              </a:rPr>
              <a:t>  </a:t>
            </a:r>
            <a:r>
              <a:rPr dirty="0" sz="1250">
                <a:latin typeface="Times New Roman"/>
                <a:cs typeface="Times New Roman"/>
              </a:rPr>
              <a:t>за</a:t>
            </a:r>
            <a:r>
              <a:rPr dirty="0" sz="1250" spc="210">
                <a:latin typeface="Times New Roman"/>
                <a:cs typeface="Times New Roman"/>
              </a:rPr>
              <a:t>  </a:t>
            </a:r>
            <a:r>
              <a:rPr dirty="0" sz="1250">
                <a:latin typeface="Times New Roman"/>
                <a:cs typeface="Times New Roman"/>
              </a:rPr>
              <a:t>наркотІшаьиі</a:t>
            </a:r>
            <a:r>
              <a:rPr dirty="0" sz="1250" spc="260">
                <a:latin typeface="Times New Roman"/>
                <a:cs typeface="Times New Roman"/>
              </a:rPr>
              <a:t>  </a:t>
            </a:r>
            <a:r>
              <a:rPr dirty="0" sz="1250">
                <a:latin typeface="Times New Roman"/>
                <a:cs typeface="Times New Roman"/>
              </a:rPr>
              <a:t>(https:‹'/</a:t>
            </a:r>
            <a:r>
              <a:rPr dirty="0" sz="1250">
                <a:latin typeface="Times New Roman"/>
                <a:cs typeface="Times New Roman"/>
                <a:hlinkClick r:id="rId7"/>
              </a:rPr>
              <a:t>www.dls.gov.ua/</a:t>
            </a:r>
            <a:r>
              <a:rPr dirty="0" sz="1250">
                <a:latin typeface="Times New Roman"/>
                <a:cs typeface="Times New Roman"/>
              </a:rPr>
              <a:t>)</a:t>
            </a:r>
            <a:r>
              <a:rPr dirty="0" sz="1250" spc="195">
                <a:latin typeface="Times New Roman"/>
                <a:cs typeface="Times New Roman"/>
              </a:rPr>
              <a:t>  </a:t>
            </a:r>
            <a:r>
              <a:rPr dirty="0" sz="1250">
                <a:latin typeface="Times New Roman"/>
                <a:cs typeface="Times New Roman"/>
              </a:rPr>
              <a:t>в</a:t>
            </a:r>
            <a:r>
              <a:rPr dirty="0" sz="1250" spc="204">
                <a:latin typeface="Times New Roman"/>
                <a:cs typeface="Times New Roman"/>
              </a:rPr>
              <a:t>  </a:t>
            </a:r>
            <a:r>
              <a:rPr dirty="0" sz="1250">
                <a:latin typeface="Times New Roman"/>
                <a:cs typeface="Times New Roman"/>
              </a:rPr>
              <a:t>розділі</a:t>
            </a:r>
            <a:r>
              <a:rPr dirty="0" sz="1250" spc="225">
                <a:latin typeface="Times New Roman"/>
                <a:cs typeface="Times New Roman"/>
              </a:rPr>
              <a:t>  </a:t>
            </a:r>
            <a:r>
              <a:rPr dirty="0" sz="1250" spc="-10">
                <a:latin typeface="Times New Roman"/>
                <a:cs typeface="Times New Roman"/>
              </a:rPr>
              <a:t>РОЗПОРЯДЖЕННЯ ДЕРЖЛІКС'ЛWЖБІІ.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Times New Roman"/>
              <a:cs typeface="Times New Roman"/>
            </a:endParaRPr>
          </a:p>
          <a:p>
            <a:pPr algn="just" marL="15875" marR="85090" indent="-3810">
              <a:lnSpc>
                <a:spcPts val="1340"/>
              </a:lnSpc>
            </a:pPr>
            <a:r>
              <a:rPr dirty="0" sz="1250" spc="-50">
                <a:latin typeface="Times New Roman"/>
                <a:cs typeface="Times New Roman"/>
              </a:rPr>
              <a:t>Додаток:</a:t>
            </a:r>
            <a:r>
              <a:rPr dirty="0" sz="1250" spc="100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Копія</a:t>
            </a:r>
            <a:r>
              <a:rPr dirty="0" sz="1250" spc="40">
                <a:latin typeface="Times New Roman"/>
                <a:cs typeface="Times New Roman"/>
              </a:rPr>
              <a:t> </a:t>
            </a:r>
            <a:r>
              <a:rPr dirty="0" sz="1250" spc="-45">
                <a:latin typeface="Times New Roman"/>
                <a:cs typeface="Times New Roman"/>
              </a:rPr>
              <a:t>розпоряджеиня</a:t>
            </a:r>
            <a:r>
              <a:rPr dirty="0" sz="1250" spc="114">
                <a:latin typeface="Times New Roman"/>
                <a:cs typeface="Times New Roman"/>
              </a:rPr>
              <a:t> </a:t>
            </a:r>
            <a:r>
              <a:rPr dirty="0" sz="1250" spc="-45">
                <a:latin typeface="Times New Roman"/>
                <a:cs typeface="Times New Roman"/>
              </a:rPr>
              <a:t>Державної</a:t>
            </a:r>
            <a:r>
              <a:rPr dirty="0" sz="1250" spc="110">
                <a:latin typeface="Times New Roman"/>
                <a:cs typeface="Times New Roman"/>
              </a:rPr>
              <a:t> </a:t>
            </a:r>
            <a:r>
              <a:rPr dirty="0" sz="1250" spc="-45">
                <a:latin typeface="Times New Roman"/>
                <a:cs typeface="Times New Roman"/>
              </a:rPr>
              <a:t>служби</a:t>
            </a:r>
            <a:r>
              <a:rPr dirty="0" sz="1250" spc="20">
                <a:latin typeface="Times New Roman"/>
                <a:cs typeface="Times New Roman"/>
              </a:rPr>
              <a:t> </a:t>
            </a:r>
            <a:r>
              <a:rPr dirty="0" sz="1250" spc="-105">
                <a:latin typeface="Times New Roman"/>
                <a:cs typeface="Times New Roman"/>
              </a:rPr>
              <a:t>Упра‘іни</a:t>
            </a:r>
            <a:r>
              <a:rPr dirty="0" sz="1250" spc="114">
                <a:latin typeface="Times New Roman"/>
                <a:cs typeface="Times New Roman"/>
              </a:rPr>
              <a:t> </a:t>
            </a:r>
            <a:r>
              <a:rPr dirty="0" sz="1250" spc="-80">
                <a:latin typeface="Times New Roman"/>
                <a:cs typeface="Times New Roman"/>
              </a:rPr>
              <a:t>з</a:t>
            </a:r>
            <a:r>
              <a:rPr dirty="0" sz="1250" spc="-10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лікарсьыіх</a:t>
            </a:r>
            <a:r>
              <a:rPr dirty="0" sz="1250" spc="140">
                <a:latin typeface="Times New Roman"/>
                <a:cs typeface="Times New Roman"/>
              </a:rPr>
              <a:t> </a:t>
            </a:r>
            <a:r>
              <a:rPr dirty="0" sz="1250" spc="-45">
                <a:latin typeface="Times New Roman"/>
                <a:cs typeface="Times New Roman"/>
              </a:rPr>
              <a:t>засобів</a:t>
            </a:r>
            <a:r>
              <a:rPr dirty="0" sz="1250" spc="45">
                <a:latin typeface="Times New Roman"/>
                <a:cs typeface="Times New Roman"/>
              </a:rPr>
              <a:t> </a:t>
            </a:r>
            <a:r>
              <a:rPr dirty="0" sz="1250" spc="-45">
                <a:latin typeface="Times New Roman"/>
                <a:cs typeface="Times New Roman"/>
              </a:rPr>
              <a:t>та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 spc="-55">
                <a:latin typeface="Times New Roman"/>
                <a:cs typeface="Times New Roman"/>
              </a:rPr>
              <a:t>контролю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 spc="-55">
                <a:latin typeface="Times New Roman"/>
                <a:cs typeface="Times New Roman"/>
              </a:rPr>
              <a:t>за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sz="1250" spc="-65">
                <a:latin typeface="Times New Roman"/>
                <a:cs typeface="Times New Roman"/>
              </a:rPr>
              <a:t>наркотітками</a:t>
            </a:r>
            <a:r>
              <a:rPr dirty="0" sz="1250" spc="145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від</a:t>
            </a:r>
            <a:r>
              <a:rPr dirty="0" sz="1250" spc="45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23.09.2026</a:t>
            </a:r>
            <a:r>
              <a:rPr dirty="0" sz="1250" spc="130">
                <a:latin typeface="Times New Roman"/>
                <a:cs typeface="Times New Roman"/>
              </a:rPr>
              <a:t> </a:t>
            </a:r>
            <a:r>
              <a:rPr dirty="0" sz="1250" spc="-100">
                <a:latin typeface="Times New Roman"/>
                <a:cs typeface="Times New Roman"/>
              </a:rPr>
              <a:t>N</a:t>
            </a:r>
            <a:r>
              <a:rPr dirty="0" sz="1250" spc="285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456-001.001/002.0/17-26</a:t>
            </a:r>
            <a:r>
              <a:rPr dirty="0" sz="1250" spc="-1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на</a:t>
            </a:r>
            <a:r>
              <a:rPr dirty="0" sz="1250" spc="-10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1</a:t>
            </a:r>
            <a:r>
              <a:rPr dirty="0" sz="1250" spc="15">
                <a:latin typeface="Times New Roman"/>
                <a:cs typeface="Times New Roman"/>
              </a:rPr>
              <a:t> </a:t>
            </a:r>
            <a:r>
              <a:rPr dirty="0" sz="1250" spc="20">
                <a:latin typeface="Times New Roman"/>
                <a:cs typeface="Times New Roman"/>
              </a:rPr>
              <a:t>apr.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6621" y="8786367"/>
            <a:ext cx="13754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>
                <a:latin typeface="Times New Roman"/>
                <a:cs typeface="Times New Roman"/>
              </a:rPr>
              <a:t>На•тальник</a:t>
            </a:r>
            <a:r>
              <a:rPr dirty="0" sz="1300" spc="250">
                <a:latin typeface="Times New Roman"/>
                <a:cs typeface="Times New Roman"/>
              </a:rPr>
              <a:t> </a:t>
            </a:r>
            <a:r>
              <a:rPr dirty="0" sz="1300" spc="-65">
                <a:latin typeface="Times New Roman"/>
                <a:cs typeface="Times New Roman"/>
              </a:rPr>
              <a:t>с.эужби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03118" y="8799067"/>
            <a:ext cx="1391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.Зілія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ПАНФLйОВА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1931" y="9449307"/>
            <a:ext cx="16859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Остапенко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Валешгіна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32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14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Times New Roman"/>
                <a:cs typeface="Times New Roman"/>
              </a:rPr>
              <a:t>41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94176" y="9951719"/>
            <a:ext cx="3072383" cy="5730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1894" y="198119"/>
            <a:ext cx="463202" cy="6278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52581" y="2453639"/>
            <a:ext cx="140179" cy="12496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544566" y="2577083"/>
            <a:ext cx="1073150" cy="0"/>
          </a:xfrm>
          <a:custGeom>
            <a:avLst/>
            <a:gdLst/>
            <a:ahLst/>
            <a:cxnLst/>
            <a:rect l="l" t="t" r="r" b="b"/>
            <a:pathLst>
              <a:path w="1073150" h="0">
                <a:moveTo>
                  <a:pt x="0" y="0"/>
                </a:moveTo>
                <a:lnTo>
                  <a:pt x="1072679" y="0"/>
                </a:lnTo>
              </a:path>
            </a:pathLst>
          </a:custGeom>
          <a:ln w="9144">
            <a:solidFill>
              <a:srgbClr val="1F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76290" y="2583179"/>
            <a:ext cx="1155065" cy="0"/>
          </a:xfrm>
          <a:custGeom>
            <a:avLst/>
            <a:gdLst/>
            <a:ahLst/>
            <a:cxnLst/>
            <a:rect l="l" t="t" r="r" b="b"/>
            <a:pathLst>
              <a:path w="1155064" h="0">
                <a:moveTo>
                  <a:pt x="0" y="0"/>
                </a:moveTo>
                <a:lnTo>
                  <a:pt x="1154958" y="0"/>
                </a:lnTo>
              </a:path>
            </a:pathLst>
          </a:custGeom>
          <a:ln w="9144">
            <a:solidFill>
              <a:srgbClr val="1F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203116" y="821436"/>
            <a:ext cx="5845175" cy="1805939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algn="ctr" marR="96520">
              <a:lnSpc>
                <a:spcPct val="100000"/>
              </a:lnSpc>
              <a:spcBef>
                <a:spcPts val="265"/>
              </a:spcBef>
            </a:pPr>
            <a:r>
              <a:rPr dirty="0" sz="1400" spc="-20" b="1">
                <a:latin typeface="Times New Roman"/>
                <a:cs typeface="Times New Roman"/>
              </a:rPr>
              <a:t>ДЕРЖАВНА</a:t>
            </a:r>
            <a:r>
              <a:rPr dirty="0" sz="1400" spc="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СЛУЖБА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УКРАЇНИ</a:t>
            </a:r>
            <a:r>
              <a:rPr dirty="0" sz="1400" spc="114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3</a:t>
            </a:r>
            <a:r>
              <a:rPr dirty="0" sz="1400" spc="-8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ЛІКАРСЬКИХ</a:t>
            </a:r>
            <a:r>
              <a:rPr dirty="0" sz="1400" spc="6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algn="ctr" marR="95250">
              <a:lnSpc>
                <a:spcPct val="100000"/>
              </a:lnSpc>
              <a:spcBef>
                <a:spcPts val="170"/>
              </a:spcBef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КОНТРОЛЮ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НАРКОТИКАМИ</a:t>
            </a:r>
            <a:endParaRPr sz="1400">
              <a:latin typeface="Times New Roman"/>
              <a:cs typeface="Times New Roman"/>
            </a:endParaRPr>
          </a:p>
          <a:p>
            <a:pPr algn="ctr" marR="57785">
              <a:lnSpc>
                <a:spcPct val="100000"/>
              </a:lnSpc>
              <a:spcBef>
                <a:spcPts val="145"/>
              </a:spcBef>
            </a:pPr>
            <a:r>
              <a:rPr dirty="0" sz="1400" spc="-10" b="1">
                <a:latin typeface="Times New Roman"/>
                <a:cs typeface="Times New Roman"/>
              </a:rPr>
              <a:t>(Держлікслужба)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12700" marR="59690">
              <a:lnSpc>
                <a:spcPct val="109100"/>
              </a:lnSpc>
            </a:pPr>
            <a:r>
              <a:rPr dirty="0" sz="1100">
                <a:latin typeface="Times New Roman"/>
                <a:cs typeface="Times New Roman"/>
              </a:rPr>
              <a:t>проспект</a:t>
            </a:r>
            <a:r>
              <a:rPr dirty="0" sz="1100" spc="80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Берестейськи </a:t>
            </a:r>
            <a:r>
              <a:rPr dirty="0" sz="1100" spc="-10">
                <a:latin typeface="Times New Roman"/>
                <a:cs typeface="Times New Roman"/>
              </a:rPr>
              <a:t>й,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 spc="-165">
                <a:latin typeface="Times New Roman"/>
                <a:cs typeface="Times New Roman"/>
              </a:rPr>
              <a:t>120—</a:t>
            </a:r>
            <a:r>
              <a:rPr dirty="0" sz="1100" spc="-65">
                <a:latin typeface="Times New Roman"/>
                <a:cs typeface="Times New Roman"/>
              </a:rPr>
              <a:t>A,</a:t>
            </a:r>
            <a:r>
              <a:rPr dirty="0" sz="1100" spc="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 </a:t>
            </a:r>
            <a:r>
              <a:rPr dirty="0" sz="1100" spc="-10">
                <a:latin typeface="Times New Roman"/>
                <a:cs typeface="Times New Roman"/>
              </a:rPr>
              <a:t>Київ,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03115,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тел/факс: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422-</a:t>
            </a:r>
            <a:r>
              <a:rPr dirty="0" sz="1100" spc="-20">
                <a:latin typeface="Times New Roman"/>
                <a:cs typeface="Times New Roman"/>
              </a:rPr>
              <a:t>55-</a:t>
            </a:r>
            <a:r>
              <a:rPr dirty="0" sz="1100">
                <a:latin typeface="Times New Roman"/>
                <a:cs typeface="Times New Roman"/>
              </a:rPr>
              <a:t>77,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 spc="-180">
                <a:latin typeface="Times New Roman"/>
                <a:cs typeface="Times New Roman"/>
              </a:rPr>
              <a:t>e—</a:t>
            </a:r>
            <a:r>
              <a:rPr dirty="0" sz="1100" spc="-90">
                <a:latin typeface="Times New Roman"/>
                <a:cs typeface="Times New Roman"/>
              </a:rPr>
              <a:t>mail: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u="sng" sz="1100" spc="-10">
                <a:uFill>
                  <a:solidFill>
                    <a:srgbClr val="282828"/>
                  </a:solidFill>
                </a:uFill>
                <a:latin typeface="Times New Roman"/>
                <a:cs typeface="Times New Roman"/>
                <a:hlinkClick r:id="rId7"/>
              </a:rPr>
              <a:t>dls@dls.Rov.ua</a:t>
            </a:r>
            <a:r>
              <a:rPr dirty="0" sz="1100" spc="-10">
                <a:latin typeface="Times New Roman"/>
                <a:cs typeface="Times New Roman"/>
              </a:rPr>
              <a:t>, </a:t>
            </a:r>
            <a:r>
              <a:rPr dirty="0" u="sng" sz="1100"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</a:rPr>
              <a:t>littps://www.dls.яov.ua.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Код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СДРПОУ</a:t>
            </a:r>
            <a:r>
              <a:rPr dirty="0" sz="1100" spc="75">
                <a:latin typeface="Times New Roman"/>
                <a:cs typeface="Times New Roman"/>
              </a:rPr>
              <a:t> </a:t>
            </a:r>
            <a:r>
              <a:rPr dirty="0" sz="1100" spc="-40">
                <a:latin typeface="Times New Roman"/>
                <a:cs typeface="Times New Roman"/>
              </a:rPr>
              <a:t>4051781</a:t>
            </a:r>
            <a:r>
              <a:rPr dirty="0" sz="1100" spc="-80">
                <a:latin typeface="Times New Roman"/>
                <a:cs typeface="Times New Roman"/>
              </a:rPr>
              <a:t> </a:t>
            </a:r>
            <a:r>
              <a:rPr dirty="0" sz="1100" spc="-50">
                <a:latin typeface="Times New Roman"/>
                <a:cs typeface="Times New Roman"/>
              </a:rPr>
              <a:t>5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100">
              <a:latin typeface="Times New Roman"/>
              <a:cs typeface="Times New Roman"/>
            </a:endParaRPr>
          </a:p>
          <a:p>
            <a:pPr marL="3219450">
              <a:lnSpc>
                <a:spcPct val="100000"/>
              </a:lnSpc>
              <a:tabLst>
                <a:tab pos="4625340" algn="l"/>
                <a:tab pos="5831840" algn="l"/>
              </a:tabLst>
            </a:pPr>
            <a:r>
              <a:rPr dirty="0" sz="1650">
                <a:latin typeface="Courier New"/>
                <a:cs typeface="Courier New"/>
              </a:rPr>
              <a:t>HaN•</a:t>
            </a:r>
            <a:r>
              <a:rPr dirty="0" sz="1650" spc="-685">
                <a:latin typeface="Courier New"/>
                <a:cs typeface="Courier New"/>
              </a:rPr>
              <a:t> </a:t>
            </a:r>
            <a:r>
              <a:rPr dirty="0" u="sng" sz="1650">
                <a:uFill>
                  <a:solidFill>
                    <a:srgbClr val="131313"/>
                  </a:solidFill>
                </a:uFill>
                <a:latin typeface="Courier New"/>
                <a:cs typeface="Courier New"/>
              </a:rPr>
              <a:t>	</a:t>
            </a:r>
            <a:r>
              <a:rPr dirty="0" baseline="1984" sz="2100">
                <a:latin typeface="Times New Roman"/>
                <a:cs typeface="Times New Roman"/>
              </a:rPr>
              <a:t>від </a:t>
            </a:r>
            <a:r>
              <a:rPr dirty="0" u="sng" baseline="1984" sz="2100">
                <a:uFill>
                  <a:solidFill>
                    <a:srgbClr val="131313"/>
                  </a:solidFill>
                </a:uFill>
                <a:latin typeface="Times New Roman"/>
                <a:cs typeface="Times New Roman"/>
              </a:rPr>
              <a:t>	</a:t>
            </a:r>
            <a:endParaRPr baseline="1984" sz="2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20646" y="2827019"/>
            <a:ext cx="1416050" cy="961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9050" marR="5080" indent="-6985">
              <a:lnSpc>
                <a:spcPct val="109500"/>
              </a:lnSpc>
              <a:spcBef>
                <a:spcPts val="105"/>
              </a:spcBef>
              <a:tabLst>
                <a:tab pos="1200150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 господарювання, займаються зберіганням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50" b="1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54219" y="2827019"/>
            <a:ext cx="1191895" cy="96139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algn="r" marR="14604">
              <a:lnSpc>
                <a:spcPct val="100000"/>
              </a:lnSpc>
              <a:spcBef>
                <a:spcPts val="265"/>
              </a:spcBef>
            </a:pPr>
            <a:r>
              <a:rPr dirty="0" sz="1400" spc="-10" b="1">
                <a:latin typeface="Times New Roman"/>
                <a:cs typeface="Times New Roman"/>
              </a:rPr>
              <a:t>суб'сктів</a:t>
            </a:r>
            <a:endParaRPr sz="1400">
              <a:latin typeface="Times New Roman"/>
              <a:cs typeface="Times New Roman"/>
            </a:endParaRPr>
          </a:p>
          <a:p>
            <a:pPr algn="r" marL="12700" marR="5080" indent="928369">
              <a:lnSpc>
                <a:spcPct val="109300"/>
              </a:lnSpc>
              <a:spcBef>
                <a:spcPts val="15"/>
              </a:spcBef>
            </a:pPr>
            <a:r>
              <a:rPr dirty="0" sz="1400" spc="-50" b="1">
                <a:latin typeface="Times New Roman"/>
                <a:cs typeface="Times New Roman"/>
              </a:rPr>
              <a:t>які </a:t>
            </a:r>
            <a:r>
              <a:rPr dirty="0" sz="1400" spc="-10" b="1">
                <a:latin typeface="Times New Roman"/>
                <a:cs typeface="Times New Roman"/>
              </a:rPr>
              <a:t>реалізацісю, </a:t>
            </a:r>
            <a:r>
              <a:rPr dirty="0" sz="1400" spc="-25" b="1">
                <a:latin typeface="Times New Roman"/>
                <a:cs typeface="Times New Roman"/>
              </a:rPr>
              <a:t>застосуванням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8419" y="3781043"/>
            <a:ext cx="6033135" cy="5875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2359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лікарських</a:t>
            </a:r>
            <a:r>
              <a:rPr dirty="0" sz="1400" spc="6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400">
              <a:latin typeface="Times New Roman"/>
              <a:cs typeface="Times New Roman"/>
            </a:endParaRPr>
          </a:p>
          <a:p>
            <a:pPr marL="3326765" marR="94615" indent="2540">
              <a:lnSpc>
                <a:spcPct val="111400"/>
              </a:lnSpc>
              <a:tabLst>
                <a:tab pos="467423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20" b="1">
                <a:latin typeface="Times New Roman"/>
                <a:cs typeface="Times New Roman"/>
              </a:rPr>
              <a:t>територіальних </a:t>
            </a:r>
            <a:r>
              <a:rPr dirty="0" sz="1400" b="1">
                <a:latin typeface="Times New Roman"/>
                <a:cs typeface="Times New Roman"/>
              </a:rPr>
              <a:t>органів</a:t>
            </a:r>
            <a:r>
              <a:rPr dirty="0" sz="1400" spc="-10" b="1">
                <a:latin typeface="Times New Roman"/>
                <a:cs typeface="Times New Roman"/>
              </a:rPr>
              <a:t> Держлікслужби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R="3683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7465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Конституціі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статеи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5875" marR="5080" indent="-3810">
              <a:lnSpc>
                <a:spcPct val="110000"/>
              </a:lnSpc>
              <a:spcBef>
                <a:spcPts val="45"/>
              </a:spcBef>
            </a:pPr>
            <a:r>
              <a:rPr dirty="0" sz="1400">
                <a:latin typeface="Times New Roman"/>
                <a:cs typeface="Times New Roman"/>
              </a:rPr>
              <a:t>«Основи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законодавства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охорону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здоров'я»,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21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Положения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наркотиками,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здійснення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якістю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Украіну,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3.2.1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заборони)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території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Украіни,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405">
                <a:latin typeface="Times New Roman"/>
                <a:cs typeface="Times New Roman"/>
              </a:rPr>
              <a:t>№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 spc="-20">
                <a:latin typeface="Times New Roman"/>
                <a:cs typeface="Times New Roman"/>
              </a:rPr>
              <a:t>809, </a:t>
            </a:r>
            <a:r>
              <a:rPr dirty="0" sz="1400">
                <a:latin typeface="Times New Roman"/>
                <a:cs typeface="Times New Roman"/>
              </a:rPr>
              <a:t>заресстрованим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 spc="-405">
                <a:latin typeface="Times New Roman"/>
                <a:cs typeface="Times New Roman"/>
              </a:rPr>
              <a:t>№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126/20439,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роздрібної </a:t>
            </a:r>
            <a:r>
              <a:rPr dirty="0" sz="1400">
                <a:latin typeface="Times New Roman"/>
                <a:cs typeface="Times New Roman"/>
              </a:rPr>
              <a:t>торгівлі,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29.09.2014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зареестрованим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26.11.2014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85">
                <a:latin typeface="Times New Roman"/>
                <a:cs typeface="Times New Roman"/>
              </a:rPr>
              <a:t>N‹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1515/26292, </a:t>
            </a:r>
            <a:r>
              <a:rPr dirty="0" sz="1400" spc="-10">
                <a:latin typeface="Times New Roman"/>
                <a:cs typeface="Times New Roman"/>
              </a:rPr>
              <a:t>Правил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утилізації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знищення лікарських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засобів, затверджених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24.04.2015</a:t>
            </a:r>
            <a:endParaRPr sz="1400">
              <a:latin typeface="Times New Roman"/>
              <a:cs typeface="Times New Roman"/>
            </a:endParaRPr>
          </a:p>
          <a:p>
            <a:pPr algn="just" marL="37465" marR="10160" indent="-2540">
              <a:lnSpc>
                <a:spcPct val="110000"/>
              </a:lnSpc>
              <a:spcBef>
                <a:spcPts val="25"/>
              </a:spcBef>
            </a:pP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242,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зареестрованим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3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18.05.2015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10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550/26995,</a:t>
            </a:r>
            <a:r>
              <a:rPr dirty="0" sz="1400" spc="3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3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підставі</a:t>
            </a:r>
            <a:r>
              <a:rPr dirty="0" sz="1400" spc="3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надходження</a:t>
            </a:r>
            <a:r>
              <a:rPr dirty="0" sz="1400" spc="4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термінов</a:t>
            </a:r>
            <a:r>
              <a:rPr dirty="0" sz="1400" spc="434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$qgj,</a:t>
            </a:r>
            <a:r>
              <a:rPr dirty="0" sz="1400" spc="280">
                <a:latin typeface="Times New Roman"/>
                <a:cs typeface="Times New Roman"/>
              </a:rPr>
              <a:t>   </a:t>
            </a:r>
            <a:r>
              <a:rPr dirty="0" sz="1400" spc="-25">
                <a:latin typeface="Times New Roman"/>
                <a:cs typeface="Times New Roman"/>
              </a:rPr>
              <a:t>q$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28537" y="9906000"/>
            <a:ext cx="393112" cy="10058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56192" y="10134600"/>
            <a:ext cx="1861952" cy="24993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432663" y="9861804"/>
            <a:ext cx="2618740" cy="280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85"/>
              </a:lnSpc>
              <a:spcBef>
                <a:spcPts val="100"/>
              </a:spcBef>
            </a:pPr>
            <a:r>
              <a:rPr dirty="0" sz="800" spc="-114">
                <a:latin typeface="Times New Roman"/>
                <a:cs typeface="Times New Roman"/>
              </a:rPr>
              <a:t>М&lt;</a:t>
            </a:r>
            <a:r>
              <a:rPr dirty="0" sz="800" spc="17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Дер›кл</a:t>
            </a:r>
            <a:endParaRPr sz="800">
              <a:latin typeface="Times New Roman"/>
              <a:cs typeface="Times New Roman"/>
            </a:endParaRPr>
          </a:p>
          <a:p>
            <a:pPr marL="178435">
              <a:lnSpc>
                <a:spcPts val="1125"/>
              </a:lnSpc>
            </a:pPr>
            <a:r>
              <a:rPr dirty="0" sz="1000" spc="-145">
                <a:latin typeface="Lucida Sans Unicode"/>
                <a:cs typeface="Lucida Sans Unicode"/>
              </a:rPr>
              <a:t>hï•.•t56-</a:t>
            </a:r>
            <a:r>
              <a:rPr dirty="0" sz="1000" spc="-155">
                <a:latin typeface="Lucida Sans Unicode"/>
                <a:cs typeface="Lucida Sans Unicode"/>
              </a:rPr>
              <a:t>001.D01/002.0/’17-</a:t>
            </a:r>
            <a:r>
              <a:rPr dirty="0" sz="1000" spc="-120">
                <a:latin typeface="Lucida Sans Unicode"/>
                <a:cs typeface="Lucida Sans Unicode"/>
              </a:rPr>
              <a:t>2fi</a:t>
            </a:r>
            <a:r>
              <a:rPr dirty="0" sz="1000" spc="80">
                <a:latin typeface="Lucida Sans Unicode"/>
                <a:cs typeface="Lucida Sans Unicode"/>
              </a:rPr>
              <a:t> </a:t>
            </a:r>
            <a:r>
              <a:rPr dirty="0" sz="1000">
                <a:latin typeface="Lucida Sans Unicode"/>
                <a:cs typeface="Lucida Sans Unicode"/>
              </a:rPr>
              <a:t>від</a:t>
            </a:r>
            <a:r>
              <a:rPr dirty="0" sz="1000" spc="-5">
                <a:latin typeface="Lucida Sans Unicode"/>
                <a:cs typeface="Lucida Sans Unicode"/>
              </a:rPr>
              <a:t> </a:t>
            </a:r>
            <a:r>
              <a:rPr dirty="0" sz="1000" spc="-70">
                <a:latin typeface="Lucida Sans Unicode"/>
                <a:cs typeface="Lucida Sans Unicode"/>
              </a:rPr>
              <a:t>23.09,2026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7234" y="9641840"/>
            <a:ext cx="578485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1984" sz="2100">
                <a:latin typeface="Times New Roman"/>
                <a:cs typeface="Times New Roman"/>
              </a:rPr>
              <a:t>від</a:t>
            </a:r>
            <a:r>
              <a:rPr dirty="0" baseline="1984" sz="2100" spc="-135">
                <a:latin typeface="Times New Roman"/>
                <a:cs typeface="Times New Roman"/>
              </a:rPr>
              <a:t> </a:t>
            </a:r>
            <a:r>
              <a:rPr dirty="0" baseline="1984" sz="2100" spc="-15">
                <a:latin typeface="Times New Roman"/>
                <a:cs typeface="Times New Roman"/>
              </a:rPr>
              <a:t>18.09.2026</a:t>
            </a:r>
            <a:r>
              <a:rPr dirty="0" baseline="1984" sz="2100" spc="-67">
                <a:latin typeface="Times New Roman"/>
                <a:cs typeface="Times New Roman"/>
              </a:rPr>
              <a:t> </a:t>
            </a:r>
            <a:r>
              <a:rPr dirty="0" baseline="1984" sz="2100" spc="-525">
                <a:latin typeface="Times New Roman"/>
                <a:cs typeface="Times New Roman"/>
              </a:rPr>
              <a:t>№</a:t>
            </a:r>
            <a:r>
              <a:rPr dirty="0" baseline="1984" sz="2100" spc="39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616-01.2/03.0/06.11-2</a:t>
            </a:r>
            <a:r>
              <a:rPr dirty="0" sz="1400">
                <a:latin typeface="Times New Roman"/>
                <a:cs typeface="Times New Roman"/>
              </a:rPr>
              <a:t>6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baseline="1984" sz="2100" spc="-15">
                <a:latin typeface="Times New Roman"/>
                <a:cs typeface="Times New Roman"/>
              </a:rPr>
              <a:t>Державної</a:t>
            </a:r>
            <a:r>
              <a:rPr dirty="0" baseline="1984" sz="2100" spc="-52">
                <a:latin typeface="Times New Roman"/>
                <a:cs typeface="Times New Roman"/>
              </a:rPr>
              <a:t> </a:t>
            </a:r>
            <a:r>
              <a:rPr dirty="0" sz="1500" spc="-60">
                <a:latin typeface="Times New Roman"/>
                <a:cs typeface="Times New Roman"/>
              </a:rPr>
              <a:t>служби</a:t>
            </a:r>
            <a:r>
              <a:rPr dirty="0" sz="1500" spc="35">
                <a:latin typeface="Times New Roman"/>
                <a:cs typeface="Times New Roman"/>
              </a:rPr>
              <a:t> </a:t>
            </a:r>
            <a:r>
              <a:rPr dirty="0" sz="1500" spc="-70">
                <a:latin typeface="Times New Roman"/>
                <a:cs typeface="Times New Roman"/>
              </a:rPr>
              <a:t>з</a:t>
            </a:r>
            <a:r>
              <a:rPr dirty="0" sz="1500" spc="-5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ліка</a:t>
            </a:r>
            <a:r>
              <a:rPr dirty="0" sz="1500" spc="235">
                <a:latin typeface="Times New Roman"/>
                <a:cs typeface="Times New Roman"/>
              </a:rPr>
              <a:t> </a:t>
            </a:r>
            <a:r>
              <a:rPr dirty="0" sz="1500" spc="-80">
                <a:latin typeface="Times New Roman"/>
                <a:cs typeface="Times New Roman"/>
              </a:rPr>
              <a:t>ѐ81§Ц$Цј§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41867" y="9580880"/>
            <a:ext cx="806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85">
                <a:latin typeface="Times New Roman"/>
                <a:cs typeface="Times New Roman"/>
              </a:rPr>
              <a:t>а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29472" y="9894061"/>
            <a:ext cx="1289050" cy="560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7145">
              <a:lnSpc>
                <a:spcPts val="1170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</a:t>
            </a:r>
            <a:endParaRPr sz="1050">
              <a:latin typeface="Times New Roman"/>
              <a:cs typeface="Times New Roman"/>
            </a:endParaRPr>
          </a:p>
          <a:p>
            <a:pPr algn="ctr" marR="63500">
              <a:lnSpc>
                <a:spcPts val="985"/>
              </a:lnSpc>
            </a:pP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62865">
              <a:lnSpc>
                <a:spcPts val="1075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dirty="0" sz="800" spc="-20">
                <a:latin typeface="Times New Roman"/>
                <a:cs typeface="Times New Roman"/>
              </a:rPr>
              <a:t>№929/'02.12-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від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23.09.2026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0800" y="10460735"/>
            <a:ext cx="1834526" cy="1889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51037" y="647953"/>
            <a:ext cx="6068695" cy="49498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43815">
              <a:lnSpc>
                <a:spcPct val="113700"/>
              </a:lnSpc>
              <a:spcBef>
                <a:spcPts val="130"/>
              </a:spcBef>
            </a:pPr>
            <a:r>
              <a:rPr dirty="0" sz="1350" spc="-10">
                <a:latin typeface="Times New Roman"/>
                <a:cs typeface="Times New Roman"/>
              </a:rPr>
              <a:t>та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контролю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за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наркотиками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 spc="-30">
                <a:latin typeface="Times New Roman"/>
                <a:cs typeface="Times New Roman"/>
              </a:rPr>
              <a:t>у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Киі'вській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області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та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негативного</a:t>
            </a:r>
            <a:r>
              <a:rPr dirty="0" sz="1350">
                <a:latin typeface="Times New Roman"/>
                <a:cs typeface="Times New Roman"/>
              </a:rPr>
              <a:t>  сертифікату </a:t>
            </a:r>
            <a:r>
              <a:rPr dirty="0" sz="1350" spc="5">
                <a:latin typeface="Times New Roman"/>
                <a:cs typeface="Times New Roman"/>
              </a:rPr>
              <a:t>аналізу</a:t>
            </a:r>
            <a:r>
              <a:rPr dirty="0" sz="1350" spc="153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від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17.09.2026</a:t>
            </a:r>
            <a:r>
              <a:rPr dirty="0" sz="1350" spc="1565">
                <a:latin typeface="Times New Roman"/>
                <a:cs typeface="Times New Roman"/>
              </a:rPr>
              <a:t> </a:t>
            </a:r>
            <a:r>
              <a:rPr dirty="0" sz="1350" spc="-335">
                <a:latin typeface="Times New Roman"/>
                <a:cs typeface="Times New Roman"/>
              </a:rPr>
              <a:t>№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1628</a:t>
            </a:r>
            <a:r>
              <a:rPr dirty="0" sz="1350" spc="14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уповноваженої</a:t>
            </a:r>
            <a:r>
              <a:rPr dirty="0" sz="1350" spc="165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лабораторі</a:t>
            </a:r>
            <a:r>
              <a:rPr dirty="0" sz="1350">
                <a:latin typeface="Times New Roman"/>
                <a:cs typeface="Times New Roman"/>
              </a:rPr>
              <a:t>і</a:t>
            </a:r>
            <a:r>
              <a:rPr dirty="0" sz="1350" spc="157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стосовно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невідповідності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вимогам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методів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контролю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якост</a:t>
            </a:r>
            <a:r>
              <a:rPr dirty="0" sz="1350">
                <a:latin typeface="Times New Roman"/>
                <a:cs typeface="Times New Roman"/>
              </a:rPr>
              <a:t>і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з</a:t>
            </a:r>
            <a:r>
              <a:rPr dirty="0" sz="1350">
                <a:latin typeface="Times New Roman"/>
                <a:cs typeface="Times New Roman"/>
              </a:rPr>
              <a:t>а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показниками: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 spc="35">
                <a:latin typeface="Times New Roman"/>
                <a:cs typeface="Times New Roman"/>
              </a:rPr>
              <a:t>«Середня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маса</a:t>
            </a:r>
            <a:r>
              <a:rPr dirty="0" sz="1350" spc="755" b="1">
                <a:latin typeface="Times New Roman"/>
                <a:cs typeface="Times New Roman"/>
              </a:rPr>
              <a:t> </a:t>
            </a:r>
            <a:r>
              <a:rPr dirty="0" sz="1350" spc="5" b="1">
                <a:latin typeface="Times New Roman"/>
                <a:cs typeface="Times New Roman"/>
              </a:rPr>
              <a:t>наповнення»,</a:t>
            </a:r>
            <a:r>
              <a:rPr dirty="0" sz="1350" spc="830" b="1">
                <a:latin typeface="Times New Roman"/>
                <a:cs typeface="Times New Roman"/>
              </a:rPr>
              <a:t> </a:t>
            </a:r>
            <a:r>
              <a:rPr dirty="0" sz="1350" spc="10" b="1">
                <a:latin typeface="Times New Roman"/>
                <a:cs typeface="Times New Roman"/>
              </a:rPr>
              <a:t>«Maca,</a:t>
            </a:r>
            <a:r>
              <a:rPr dirty="0" sz="1350" b="1">
                <a:latin typeface="Times New Roman"/>
                <a:cs typeface="Times New Roman"/>
              </a:rPr>
              <a:t>   </a:t>
            </a:r>
            <a:r>
              <a:rPr dirty="0" sz="1350" spc="25" b="1">
                <a:latin typeface="Times New Roman"/>
                <a:cs typeface="Times New Roman"/>
              </a:rPr>
              <a:t>що</a:t>
            </a:r>
            <a:r>
              <a:rPr dirty="0" sz="1350" spc="635" b="1">
                <a:latin typeface="Times New Roman"/>
                <a:cs typeface="Times New Roman"/>
              </a:rPr>
              <a:t> </a:t>
            </a:r>
            <a:r>
              <a:rPr dirty="0" sz="1350" spc="5" b="1">
                <a:latin typeface="Times New Roman"/>
                <a:cs typeface="Times New Roman"/>
              </a:rPr>
              <a:t>витягасться»</a:t>
            </a:r>
            <a:r>
              <a:rPr dirty="0" sz="1350" spc="83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(занижені)</a:t>
            </a:r>
            <a:r>
              <a:rPr dirty="0" sz="1350" spc="72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cepi</a:t>
            </a:r>
            <a:r>
              <a:rPr dirty="0" sz="1350">
                <a:latin typeface="Times New Roman"/>
                <a:cs typeface="Times New Roman"/>
              </a:rPr>
              <a:t>ï</a:t>
            </a:r>
            <a:r>
              <a:rPr dirty="0" sz="1350" spc="6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V260401 </a:t>
            </a:r>
            <a:r>
              <a:rPr dirty="0" sz="1350" spc="10">
                <a:latin typeface="Times New Roman"/>
                <a:cs typeface="Times New Roman"/>
              </a:rPr>
              <a:t>лікарського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КЕТОРОЛ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ГЕЛЬ,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гель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2</a:t>
            </a:r>
            <a:r>
              <a:rPr dirty="0" sz="1350" spc="-75">
                <a:latin typeface="Times New Roman"/>
                <a:cs typeface="Times New Roman"/>
              </a:rPr>
              <a:t> </a:t>
            </a:r>
            <a:r>
              <a:rPr dirty="0" sz="1350" spc="20">
                <a:latin typeface="Times New Roman"/>
                <a:cs typeface="Times New Roman"/>
              </a:rPr>
              <a:t>%</a:t>
            </a:r>
            <a:r>
              <a:rPr dirty="0" sz="1350" spc="-4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по</a:t>
            </a:r>
            <a:r>
              <a:rPr dirty="0" sz="1350" spc="-60">
                <a:latin typeface="Times New Roman"/>
                <a:cs typeface="Times New Roman"/>
              </a:rPr>
              <a:t> </a:t>
            </a:r>
            <a:r>
              <a:rPr dirty="0" sz="1350" spc="30">
                <a:latin typeface="Times New Roman"/>
                <a:cs typeface="Times New Roman"/>
              </a:rPr>
              <a:t>30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-75">
                <a:latin typeface="Times New Roman"/>
                <a:cs typeface="Times New Roman"/>
              </a:rPr>
              <a:t>г</a:t>
            </a:r>
            <a:r>
              <a:rPr dirty="0" sz="1350" spc="-55">
                <a:latin typeface="Times New Roman"/>
                <a:cs typeface="Times New Roman"/>
              </a:rPr>
              <a:t> </a:t>
            </a:r>
            <a:r>
              <a:rPr dirty="0" sz="1350" spc="-30">
                <a:latin typeface="Times New Roman"/>
                <a:cs typeface="Times New Roman"/>
              </a:rPr>
              <a:t>у</a:t>
            </a:r>
            <a:r>
              <a:rPr dirty="0" sz="1350" spc="-1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тубі;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по </a:t>
            </a:r>
            <a:r>
              <a:rPr dirty="0" sz="1350" spc="-135">
                <a:latin typeface="Times New Roman"/>
                <a:cs typeface="Times New Roman"/>
              </a:rPr>
              <a:t>1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туб</a:t>
            </a:r>
            <a:r>
              <a:rPr dirty="0" sz="1350">
                <a:latin typeface="Times New Roman"/>
                <a:cs typeface="Times New Roman"/>
              </a:rPr>
              <a:t>і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 spc="-40">
                <a:latin typeface="Times New Roman"/>
                <a:cs typeface="Times New Roman"/>
              </a:rPr>
              <a:t>в</a:t>
            </a:r>
            <a:r>
              <a:rPr dirty="0" sz="1350" spc="-4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коробці,</a:t>
            </a:r>
            <a:r>
              <a:rPr dirty="0" sz="1350">
                <a:latin typeface="Times New Roman"/>
                <a:cs typeface="Times New Roman"/>
              </a:rPr>
              <a:t> виробництва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Д-р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Редді'с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Лабораторіс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Лімітед,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Індія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</a:t>
            </a:r>
            <a:r>
              <a:rPr dirty="0" sz="1350" spc="-5">
                <a:latin typeface="Times New Roman"/>
                <a:cs typeface="Times New Roman"/>
              </a:rPr>
              <a:t>реестраційн</a:t>
            </a:r>
            <a:r>
              <a:rPr dirty="0" sz="1350">
                <a:latin typeface="Times New Roman"/>
                <a:cs typeface="Times New Roman"/>
              </a:rPr>
              <a:t>е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посвідчення</a:t>
            </a:r>
            <a:r>
              <a:rPr dirty="0" sz="1350" spc="-10">
                <a:latin typeface="Times New Roman"/>
                <a:cs typeface="Times New Roman"/>
              </a:rPr>
              <a:t> be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 spc="20">
                <a:latin typeface="Times New Roman"/>
                <a:cs typeface="Times New Roman"/>
              </a:rPr>
              <a:t>UA/2566/03/01):</a:t>
            </a:r>
            <a:endParaRPr sz="1350">
              <a:latin typeface="Times New Roman"/>
              <a:cs typeface="Times New Roman"/>
            </a:endParaRPr>
          </a:p>
          <a:p>
            <a:pPr marL="26670" marR="29209" indent="454659">
              <a:lnSpc>
                <a:spcPts val="1910"/>
              </a:lnSpc>
              <a:spcBef>
                <a:spcPts val="35"/>
              </a:spcBef>
            </a:pPr>
            <a:r>
              <a:rPr dirty="0" sz="1350" b="1">
                <a:latin typeface="Times New Roman"/>
                <a:cs typeface="Times New Roman"/>
              </a:rPr>
              <a:t>ЗАБОРОНЯЮ</a:t>
            </a:r>
            <a:r>
              <a:rPr dirty="0" sz="1350" spc="105" b="1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46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V260401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 spc="80">
                <a:latin typeface="Times New Roman"/>
                <a:cs typeface="Times New Roman"/>
              </a:rPr>
              <a:t>КЕТОРОЛ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ГЕЛЬ,</a:t>
            </a:r>
            <a:r>
              <a:rPr dirty="0" sz="1350" spc="27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гель</a:t>
            </a:r>
            <a:r>
              <a:rPr dirty="0" sz="1350" spc="28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%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30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г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тубі;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тубі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 spc="-50">
                <a:latin typeface="Times New Roman"/>
                <a:cs typeface="Times New Roman"/>
              </a:rPr>
              <a:t>в</a:t>
            </a:r>
            <a:endParaRPr sz="1350">
              <a:latin typeface="Times New Roman"/>
              <a:cs typeface="Times New Roman"/>
            </a:endParaRPr>
          </a:p>
          <a:p>
            <a:pPr marL="35560" marR="45085" indent="-5080">
              <a:lnSpc>
                <a:spcPts val="1800"/>
              </a:lnSpc>
              <a:spcBef>
                <a:spcPts val="85"/>
              </a:spcBef>
            </a:pPr>
            <a:r>
              <a:rPr dirty="0" sz="1350" b="1">
                <a:latin typeface="Times New Roman"/>
                <a:cs typeface="Times New Roman"/>
              </a:rPr>
              <a:t>коробці,</a:t>
            </a:r>
            <a:r>
              <a:rPr dirty="0" sz="1350" spc="14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виробництва</a:t>
            </a:r>
            <a:r>
              <a:rPr dirty="0" sz="1350" spc="35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Д-р</a:t>
            </a:r>
            <a:r>
              <a:rPr dirty="0" sz="1350" spc="15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Редді'с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 spc="50">
                <a:latin typeface="Times New Roman"/>
                <a:cs typeface="Times New Roman"/>
              </a:rPr>
              <a:t>Лабораторіс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Лімітед,</a:t>
            </a:r>
            <a:r>
              <a:rPr dirty="0" sz="1350" spc="204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Індія</a:t>
            </a:r>
            <a:r>
              <a:rPr dirty="0" sz="1350" spc="1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(ресстраційне </a:t>
            </a:r>
            <a:r>
              <a:rPr dirty="0" sz="1350" b="1">
                <a:latin typeface="Times New Roman"/>
                <a:cs typeface="Times New Roman"/>
              </a:rPr>
              <a:t>посвідчення</a:t>
            </a:r>
            <a:r>
              <a:rPr dirty="0" sz="1350" spc="1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№</a:t>
            </a:r>
            <a:r>
              <a:rPr dirty="0" sz="1350" spc="24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UA/2566/03/01).</a:t>
            </a:r>
            <a:endParaRPr sz="1350">
              <a:latin typeface="Times New Roman"/>
              <a:cs typeface="Times New Roman"/>
            </a:endParaRPr>
          </a:p>
          <a:p>
            <a:pPr marL="35560" marR="13970" indent="355600">
              <a:lnSpc>
                <a:spcPts val="1839"/>
              </a:lnSpc>
              <a:spcBef>
                <a:spcPts val="5"/>
              </a:spcBef>
              <a:tabLst>
                <a:tab pos="981075" algn="l"/>
                <a:tab pos="1678939" algn="l"/>
                <a:tab pos="2766695" algn="l"/>
                <a:tab pos="4208780" algn="l"/>
              </a:tabLst>
            </a:pPr>
            <a:r>
              <a:rPr dirty="0" sz="1350">
                <a:latin typeface="Times New Roman"/>
                <a:cs typeface="Times New Roman"/>
              </a:rPr>
              <a:t>Cy6’ектам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4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реалізацlю</a:t>
            </a:r>
            <a:r>
              <a:rPr dirty="0" sz="1350" spc="4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застосування лікарських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засобів,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невідкладно,</a:t>
            </a:r>
            <a:r>
              <a:rPr dirty="0" sz="1350">
                <a:latin typeface="Times New Roman"/>
                <a:cs typeface="Times New Roman"/>
              </a:rPr>
              <a:t>	після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одержання</a:t>
            </a:r>
            <a:r>
              <a:rPr dirty="0" sz="1350">
                <a:latin typeface="Times New Roman"/>
                <a:cs typeface="Times New Roman"/>
              </a:rPr>
              <a:t>	даного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розпорядження,</a:t>
            </a:r>
            <a:endParaRPr sz="135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  <a:spcBef>
                <a:spcPts val="150"/>
              </a:spcBef>
            </a:pP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вищевказаної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cepii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marL="40640" indent="363855">
              <a:lnSpc>
                <a:spcPct val="100000"/>
              </a:lnSpc>
              <a:spcBef>
                <a:spcPts val="180"/>
              </a:spcBef>
            </a:pPr>
            <a:r>
              <a:rPr dirty="0" sz="1350">
                <a:latin typeface="Times New Roman"/>
                <a:cs typeface="Times New Roman"/>
              </a:rPr>
              <a:t>У разі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виявлення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зазначеної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cepii</a:t>
            </a:r>
            <a:r>
              <a:rPr dirty="0" sz="1350" spc="-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препарату,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вжити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заходи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-1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вилучення</a:t>
            </a:r>
            <a:endParaRPr sz="1350">
              <a:latin typeface="Times New Roman"/>
              <a:cs typeface="Times New Roman"/>
            </a:endParaRPr>
          </a:p>
          <a:p>
            <a:pPr marL="40005" marR="15875" indent="635">
              <a:lnSpc>
                <a:spcPct val="111100"/>
              </a:lnSpc>
              <a:spcBef>
                <a:spcPts val="70"/>
              </a:spcBef>
            </a:pPr>
            <a:r>
              <a:rPr dirty="0" sz="1350">
                <a:latin typeface="Times New Roman"/>
                <a:cs typeface="Times New Roman"/>
              </a:rPr>
              <a:t>ii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шляхом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поміщення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карантин,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територіальний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місцем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розташування.</a:t>
            </a:r>
            <a:endParaRPr sz="1350">
              <a:latin typeface="Times New Roman"/>
              <a:cs typeface="Times New Roman"/>
            </a:endParaRPr>
          </a:p>
          <a:p>
            <a:pPr marL="44450" marR="40640" indent="358775">
              <a:lnSpc>
                <a:spcPct val="115599"/>
              </a:lnSpc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територіальні </a:t>
            </a: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місцем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розташування.</a:t>
            </a:r>
            <a:endParaRPr sz="1350">
              <a:latin typeface="Times New Roman"/>
              <a:cs typeface="Times New Roman"/>
            </a:endParaRPr>
          </a:p>
          <a:p>
            <a:pPr marL="48260" marR="5080" indent="360045">
              <a:lnSpc>
                <a:spcPct val="111100"/>
              </a:lnSpc>
              <a:spcBef>
                <a:spcPts val="35"/>
              </a:spcBef>
              <a:tabLst>
                <a:tab pos="3432810" algn="l"/>
              </a:tabLst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розпорядження</a:t>
            </a:r>
            <a:r>
              <a:rPr dirty="0" sz="1350">
                <a:latin typeface="Times New Roman"/>
                <a:cs typeface="Times New Roman"/>
              </a:rPr>
              <a:t>	тягне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чинним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законодавством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86055" y="5800598"/>
            <a:ext cx="3442970" cy="97218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78460" marR="5080" indent="-366395">
              <a:lnSpc>
                <a:spcPct val="116700"/>
              </a:lnSpc>
              <a:spcBef>
                <a:spcPts val="114"/>
              </a:spcBef>
              <a:tabLst>
                <a:tab pos="772795" algn="l"/>
                <a:tab pos="1873885" algn="l"/>
                <a:tab pos="2895600" algn="l"/>
              </a:tabLst>
            </a:pPr>
            <a:r>
              <a:rPr dirty="0" sz="1350">
                <a:latin typeface="Times New Roman"/>
                <a:cs typeface="Times New Roman"/>
              </a:rPr>
              <a:t>Копії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України; </a:t>
            </a:r>
            <a:r>
              <a:rPr dirty="0" sz="1350" spc="-25">
                <a:latin typeface="Times New Roman"/>
                <a:cs typeface="Times New Roman"/>
              </a:rPr>
              <a:t>ДГІ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endParaRPr sz="1350">
              <a:latin typeface="Times New Roman"/>
              <a:cs typeface="Times New Roman"/>
            </a:endParaRPr>
          </a:p>
          <a:p>
            <a:pPr marL="17780">
              <a:lnSpc>
                <a:spcPct val="100000"/>
              </a:lnSpc>
              <a:spcBef>
                <a:spcPts val="145"/>
              </a:spcBef>
            </a:pPr>
            <a:r>
              <a:rPr dirty="0" sz="1350" spc="-10">
                <a:latin typeface="Times New Roman"/>
                <a:cs typeface="Times New Roman"/>
              </a:rPr>
              <a:t>України»;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51880" y="6317233"/>
            <a:ext cx="100330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Міністерства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01096" y="6317233"/>
            <a:ext cx="63754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охорони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7530" y="6317233"/>
            <a:ext cx="63309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1815" y="6779006"/>
            <a:ext cx="367093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Представництво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«Д-р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Редді'с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Лабораторіс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Лтд».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1859" y="7114031"/>
            <a:ext cx="1879091" cy="179222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58872" y="7478521"/>
            <a:ext cx="229425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Голова</a:t>
            </a:r>
            <a:r>
              <a:rPr dirty="0" sz="1350" spc="204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ліквідаційної</a:t>
            </a:r>
            <a:r>
              <a:rPr dirty="0" sz="1350" spc="25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комісії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05831" y="7496809"/>
            <a:ext cx="12369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ПPOHIB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93831" y="9562083"/>
            <a:ext cx="25539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latin typeface="Times New Roman"/>
                <a:cs typeface="Times New Roman"/>
              </a:rPr>
              <a:t>Оле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на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30">
                <a:latin typeface="Times New Roman"/>
                <a:cs typeface="Times New Roman"/>
              </a:rPr>
              <a:t>ВЯЗОВС</a:t>
            </a:r>
            <a:r>
              <a:rPr dirty="0" sz="1000" spc="-8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bKA,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тел.(044)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422-55-</a:t>
            </a:r>
            <a:r>
              <a:rPr dirty="0" sz="1000">
                <a:latin typeface="Times New Roman"/>
                <a:cs typeface="Times New Roman"/>
              </a:rPr>
              <a:t>76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(127)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2026-09-28T06:47:13Z</dcterms:created>
  <dcterms:modified xsi:type="dcterms:W3CDTF">2026-09-28T06:47:13Z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2026-09-28T00:00:00Z</vt:filetime>
  </property>
  <property fmtid="{D5CDD505-2E9C-101B-9397-08002B2CF9AE}" pid="4" name="LastSaved">
    <vt:filetime>2026-09-28T00:00:00Z</vt:filetime>
  </property>
  <property fmtid="{D5CDD505-2E9C-101B-9397-08002B2CF9AE}" pid="5" name="Producer">
    <vt:lpwstr>iLovePDF</vt:lpwstr>
  </property>
</Properties>
</file>