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hyperlink" Target="http://www.dls.gov.n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08703" y="115823"/>
            <a:ext cx="414527" cy="59435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485704" y="1156969"/>
            <a:ext cx="84455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55">
                <a:latin typeface="Times New Roman"/>
                <a:cs typeface="Times New Roman"/>
              </a:rPr>
              <a:t>ОБ.ЗАСТІ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5796" y="662940"/>
            <a:ext cx="5196205" cy="11328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 marL="825500">
              <a:lnSpc>
                <a:spcPct val="100000"/>
              </a:lnSpc>
              <a:spcBef>
                <a:spcPts val="385"/>
              </a:spcBef>
            </a:pPr>
            <a:r>
              <a:rPr dirty="0" sz="1400" spc="-10">
                <a:latin typeface="Times New Roman"/>
                <a:cs typeface="Times New Roman"/>
              </a:rPr>
              <a:t>ДЕРЖЛІКСЛУЖБА</a:t>
            </a:r>
            <a:endParaRPr sz="1400">
              <a:latin typeface="Times New Roman"/>
              <a:cs typeface="Times New Roman"/>
            </a:endParaRPr>
          </a:p>
          <a:p>
            <a:pPr algn="ctr" marL="833755">
              <a:lnSpc>
                <a:spcPct val="100000"/>
              </a:lnSpc>
              <a:spcBef>
                <a:spcPts val="29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СЛУЖБА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75">
                <a:latin typeface="Times New Roman"/>
                <a:cs typeface="Times New Roman"/>
              </a:rPr>
              <a:t>’3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’ЗАСОБІВ</a:t>
            </a:r>
            <a:endParaRPr sz="1400">
              <a:latin typeface="Times New Roman"/>
              <a:cs typeface="Times New Roman"/>
            </a:endParaRPr>
          </a:p>
          <a:p>
            <a:pPr algn="ctr" marR="97155">
              <a:lnSpc>
                <a:spcPct val="100000"/>
              </a:lnSpc>
              <a:spcBef>
                <a:spcPts val="25"/>
              </a:spcBef>
            </a:pPr>
            <a:r>
              <a:rPr dirty="0" baseline="2057" sz="2025">
                <a:latin typeface="Times New Roman"/>
                <a:cs typeface="Times New Roman"/>
              </a:rPr>
              <a:t>ТА</a:t>
            </a:r>
            <a:r>
              <a:rPr dirty="0" baseline="2057" sz="2025" spc="142">
                <a:latin typeface="Times New Roman"/>
                <a:cs typeface="Times New Roman"/>
              </a:rPr>
              <a:t> </a:t>
            </a:r>
            <a:r>
              <a:rPr dirty="0" baseline="2057" sz="2025" spc="150">
                <a:latin typeface="Times New Roman"/>
                <a:cs typeface="Times New Roman"/>
              </a:rPr>
              <a:t>КОНТРОЛЮ</a:t>
            </a:r>
            <a:r>
              <a:rPr dirty="0" baseline="2057" sz="2025" spc="254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3.¥</a:t>
            </a:r>
            <a:r>
              <a:rPr dirty="0" baseline="2057" sz="2025" spc="135">
                <a:latin typeface="Times New Roman"/>
                <a:cs typeface="Times New Roman"/>
              </a:rPr>
              <a:t> </a:t>
            </a:r>
            <a:r>
              <a:rPr dirty="0" baseline="2057" sz="2025" spc="89">
                <a:latin typeface="Times New Roman"/>
                <a:cs typeface="Times New Roman"/>
              </a:rPr>
              <a:t>HAPROTИKAMII</a:t>
            </a:r>
            <a:r>
              <a:rPr dirty="0" baseline="2057" sz="2025" spc="419">
                <a:latin typeface="Times New Roman"/>
                <a:cs typeface="Times New Roman"/>
              </a:rPr>
              <a:t> </a:t>
            </a:r>
            <a:r>
              <a:rPr dirty="0" baseline="2057" sz="2025" spc="112">
                <a:latin typeface="Times New Roman"/>
                <a:cs typeface="Times New Roman"/>
              </a:rPr>
              <a:t>У</a:t>
            </a:r>
            <a:r>
              <a:rPr dirty="0" baseline="2057" sz="2025" spc="60">
                <a:latin typeface="Times New Roman"/>
                <a:cs typeface="Times New Roman"/>
              </a:rPr>
              <a:t> </a:t>
            </a:r>
            <a:r>
              <a:rPr dirty="0" baseline="2057" sz="2025" spc="52">
                <a:latin typeface="Times New Roman"/>
                <a:cs typeface="Times New Roman"/>
              </a:rPr>
              <a:t>КІРОВ</a:t>
            </a:r>
            <a:r>
              <a:rPr dirty="0" sz="1350" spc="35">
                <a:latin typeface="Times New Roman"/>
                <a:cs typeface="Times New Roman"/>
              </a:rPr>
              <a:t>О</a:t>
            </a:r>
            <a:r>
              <a:rPr dirty="0" baseline="2057" sz="2025" spc="52">
                <a:latin typeface="Times New Roman"/>
                <a:cs typeface="Times New Roman"/>
              </a:rPr>
              <a:t>ГРАДСЬКІЙ</a:t>
            </a:r>
            <a:endParaRPr baseline="2057" sz="2025">
              <a:latin typeface="Times New Roman"/>
              <a:cs typeface="Times New Roman"/>
            </a:endParaRPr>
          </a:p>
          <a:p>
            <a:pPr algn="ctr" marL="841375">
              <a:lnSpc>
                <a:spcPct val="100000"/>
              </a:lnSpc>
              <a:spcBef>
                <a:spcPts val="944"/>
              </a:spcBef>
            </a:pPr>
            <a:r>
              <a:rPr dirty="0" sz="850">
                <a:latin typeface="Cambria"/>
                <a:cs typeface="Cambria"/>
              </a:rPr>
              <a:t>вул.</a:t>
            </a:r>
            <a:r>
              <a:rPr dirty="0" sz="850" spc="260">
                <a:latin typeface="Cambria"/>
                <a:cs typeface="Cambria"/>
              </a:rPr>
              <a:t> </a:t>
            </a:r>
            <a:r>
              <a:rPr dirty="0" sz="850">
                <a:latin typeface="Cambria"/>
                <a:cs typeface="Cambria"/>
              </a:rPr>
              <a:t>Преоfiраженська,</a:t>
            </a:r>
            <a:r>
              <a:rPr dirty="0" sz="850" spc="135">
                <a:latin typeface="Cambria"/>
                <a:cs typeface="Cambria"/>
              </a:rPr>
              <a:t> </a:t>
            </a:r>
            <a:r>
              <a:rPr dirty="0" sz="850">
                <a:latin typeface="Cambria"/>
                <a:cs typeface="Cambria"/>
              </a:rPr>
              <a:t>2</a:t>
            </a:r>
            <a:r>
              <a:rPr dirty="0" sz="850" spc="185">
                <a:latin typeface="Cambria"/>
                <a:cs typeface="Cambria"/>
              </a:rPr>
              <a:t>  </a:t>
            </a:r>
            <a:r>
              <a:rPr dirty="0" sz="850">
                <a:latin typeface="Cambria"/>
                <a:cs typeface="Cambria"/>
              </a:rPr>
              <a:t>м.</a:t>
            </a:r>
            <a:r>
              <a:rPr dirty="0" sz="850" spc="245">
                <a:latin typeface="Cambria"/>
                <a:cs typeface="Cambria"/>
              </a:rPr>
              <a:t> </a:t>
            </a:r>
            <a:r>
              <a:rPr dirty="0" sz="850" spc="-50">
                <a:latin typeface="Cambria"/>
                <a:cs typeface="Cambria"/>
              </a:rPr>
              <a:t>Fi)ЭOПIIBHIIЦЬEIIFI,</a:t>
            </a:r>
            <a:r>
              <a:rPr dirty="0" sz="850" spc="200">
                <a:latin typeface="Cambria"/>
                <a:cs typeface="Cambria"/>
              </a:rPr>
              <a:t> </a:t>
            </a:r>
            <a:r>
              <a:rPr dirty="0" sz="850">
                <a:latin typeface="Cambria"/>
                <a:cs typeface="Cambria"/>
              </a:rPr>
              <a:t>23006,</a:t>
            </a:r>
            <a:r>
              <a:rPr dirty="0" sz="850" spc="215">
                <a:latin typeface="Cambria"/>
                <a:cs typeface="Cambria"/>
              </a:rPr>
              <a:t> </a:t>
            </a:r>
            <a:r>
              <a:rPr dirty="0" sz="850" spc="-20">
                <a:latin typeface="Cambria"/>
                <a:cs typeface="Cambria"/>
              </a:rPr>
              <a:t>те.п.</a:t>
            </a:r>
            <a:r>
              <a:rPr dirty="0" sz="850" spc="225">
                <a:latin typeface="Cambria"/>
                <a:cs typeface="Cambria"/>
              </a:rPr>
              <a:t> </a:t>
            </a:r>
            <a:r>
              <a:rPr dirty="0" sz="850">
                <a:latin typeface="Cambria"/>
                <a:cs typeface="Cambria"/>
              </a:rPr>
              <a:t>(0522)</a:t>
            </a:r>
            <a:r>
              <a:rPr dirty="0" sz="850" spc="120">
                <a:latin typeface="Cambria"/>
                <a:cs typeface="Cambria"/>
              </a:rPr>
              <a:t> </a:t>
            </a:r>
            <a:r>
              <a:rPr dirty="0" sz="850" spc="-85">
                <a:latin typeface="Cambria"/>
                <a:cs typeface="Cambria"/>
              </a:rPr>
              <a:t>32—</a:t>
            </a:r>
            <a:r>
              <a:rPr dirty="0" sz="850" spc="-60">
                <a:latin typeface="Cambria"/>
                <a:cs typeface="Cambria"/>
              </a:rPr>
              <a:t>14-4</a:t>
            </a:r>
            <a:r>
              <a:rPr dirty="0" sz="850" spc="30">
                <a:latin typeface="Cambria"/>
                <a:cs typeface="Cambria"/>
              </a:rPr>
              <a:t> </a:t>
            </a:r>
            <a:r>
              <a:rPr dirty="0" sz="850" spc="-50">
                <a:latin typeface="Cambria"/>
                <a:cs typeface="Cambria"/>
              </a:rPr>
              <a:t>1</a:t>
            </a:r>
            <a:endParaRPr sz="850">
              <a:latin typeface="Cambria"/>
              <a:cs typeface="Cambria"/>
            </a:endParaRPr>
          </a:p>
          <a:p>
            <a:pPr algn="ctr" marL="836930">
              <a:lnSpc>
                <a:spcPct val="100000"/>
              </a:lnSpc>
              <a:spcBef>
                <a:spcPts val="30"/>
              </a:spcBef>
            </a:pPr>
            <a:r>
              <a:rPr dirty="0" sz="950" spc="-10">
                <a:latin typeface="Cambria"/>
                <a:cs typeface="Cambria"/>
              </a:rPr>
              <a:t>e-</a:t>
            </a:r>
            <a:r>
              <a:rPr dirty="0" sz="950">
                <a:latin typeface="Cambria"/>
                <a:cs typeface="Cambria"/>
              </a:rPr>
              <a:t>шail:</a:t>
            </a:r>
            <a:r>
              <a:rPr dirty="0" sz="950" spc="80">
                <a:latin typeface="Cambria"/>
                <a:cs typeface="Cambria"/>
              </a:rPr>
              <a:t> </a:t>
            </a:r>
            <a:r>
              <a:rPr dirty="0" sz="950" spc="-20">
                <a:latin typeface="Cambria"/>
                <a:cs typeface="Cambria"/>
              </a:rPr>
              <a:t>dls.</a:t>
            </a:r>
            <a:r>
              <a:rPr dirty="0" sz="950" spc="-125">
                <a:latin typeface="Cambria"/>
                <a:cs typeface="Cambria"/>
              </a:rPr>
              <a:t> </a:t>
            </a:r>
            <a:r>
              <a:rPr dirty="0" sz="950">
                <a:latin typeface="Cambria"/>
                <a:cs typeface="Cambria"/>
              </a:rPr>
              <a:t>kr</a:t>
            </a:r>
            <a:r>
              <a:rPr dirty="0" sz="950" spc="245">
                <a:latin typeface="Cambria"/>
                <a:cs typeface="Cambria"/>
              </a:rPr>
              <a:t>  </a:t>
            </a:r>
            <a:r>
              <a:rPr dirty="0" sz="950" spc="-35">
                <a:latin typeface="Cambria"/>
                <a:cs typeface="Cambria"/>
              </a:rPr>
              <a:t>dIs.</a:t>
            </a:r>
            <a:r>
              <a:rPr dirty="0" sz="950" spc="-114">
                <a:latin typeface="Cambria"/>
                <a:cs typeface="Cambria"/>
              </a:rPr>
              <a:t> </a:t>
            </a:r>
            <a:r>
              <a:rPr dirty="0" sz="950">
                <a:latin typeface="Cambria"/>
                <a:cs typeface="Cambria"/>
              </a:rPr>
              <a:t>gov.нa.</a:t>
            </a:r>
            <a:r>
              <a:rPr dirty="0" sz="950" spc="55">
                <a:latin typeface="Cambria"/>
                <a:cs typeface="Cambria"/>
              </a:rPr>
              <a:t> </a:t>
            </a:r>
            <a:r>
              <a:rPr dirty="0" sz="950" spc="-45">
                <a:latin typeface="Cambria"/>
                <a:cs typeface="Cambria"/>
              </a:rPr>
              <a:t>hltps:.‹</a:t>
            </a:r>
            <a:r>
              <a:rPr dirty="0" sz="950" spc="120">
                <a:latin typeface="Cambria"/>
                <a:cs typeface="Cambria"/>
              </a:rPr>
              <a:t> </a:t>
            </a:r>
            <a:r>
              <a:rPr dirty="0" sz="950" spc="-20">
                <a:latin typeface="Cambria"/>
                <a:cs typeface="Cambria"/>
              </a:rPr>
              <a:t>вvзv’.d1s.gov.na</a:t>
            </a:r>
            <a:r>
              <a:rPr dirty="0" sz="950" spc="95">
                <a:latin typeface="Cambria"/>
                <a:cs typeface="Cambria"/>
              </a:rPr>
              <a:t> </a:t>
            </a:r>
            <a:r>
              <a:rPr dirty="0" sz="950">
                <a:latin typeface="Cambria"/>
                <a:cs typeface="Cambria"/>
              </a:rPr>
              <a:t>koд</a:t>
            </a:r>
            <a:r>
              <a:rPr dirty="0" sz="950" spc="50">
                <a:latin typeface="Cambria"/>
                <a:cs typeface="Cambria"/>
              </a:rPr>
              <a:t> </a:t>
            </a:r>
            <a:r>
              <a:rPr dirty="0" sz="950" spc="-10">
                <a:latin typeface="Cambria"/>
                <a:cs typeface="Cambria"/>
              </a:rPr>
              <a:t>згідно</a:t>
            </a:r>
            <a:r>
              <a:rPr dirty="0" sz="950" spc="85">
                <a:latin typeface="Cambria"/>
                <a:cs typeface="Cambria"/>
              </a:rPr>
              <a:t> </a:t>
            </a:r>
            <a:r>
              <a:rPr dirty="0" sz="950">
                <a:latin typeface="Cambria"/>
                <a:cs typeface="Cambria"/>
              </a:rPr>
              <a:t>з</a:t>
            </a:r>
            <a:r>
              <a:rPr dirty="0" sz="950" spc="35">
                <a:latin typeface="Cambria"/>
                <a:cs typeface="Cambria"/>
              </a:rPr>
              <a:t> </a:t>
            </a:r>
            <a:r>
              <a:rPr dirty="0" sz="950" spc="65">
                <a:latin typeface="Cambria"/>
                <a:cs typeface="Cambria"/>
              </a:rPr>
              <a:t>СДРПОУ</a:t>
            </a:r>
            <a:r>
              <a:rPr dirty="0" sz="950" spc="110">
                <a:latin typeface="Cambria"/>
                <a:cs typeface="Cambria"/>
              </a:rPr>
              <a:t> </a:t>
            </a:r>
            <a:r>
              <a:rPr dirty="0" sz="950" spc="-10">
                <a:latin typeface="Cambria"/>
                <a:cs typeface="Cambria"/>
              </a:rPr>
              <a:t>37059ï0ï</a:t>
            </a:r>
            <a:endParaRPr sz="950">
              <a:latin typeface="Cambria"/>
              <a:cs typeface="Cambr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91071" y="2095500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144">
            <a:solidFill>
              <a:srgbClr val="1313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73752" y="2098547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2144" y="0"/>
                </a:lnTo>
              </a:path>
            </a:pathLst>
          </a:custGeom>
          <a:ln w="9144">
            <a:solidFill>
              <a:srgbClr val="1313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29511" y="2101595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8" y="0"/>
                </a:lnTo>
              </a:path>
            </a:pathLst>
          </a:custGeom>
          <a:ln w="9144">
            <a:solidFill>
              <a:srgbClr val="13131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438655" y="1822703"/>
            <a:ext cx="4803775" cy="341630"/>
            <a:chOff x="1438655" y="1822703"/>
            <a:chExt cx="4803775" cy="34163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03575" y="1822703"/>
              <a:ext cx="1027176" cy="3413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8655" y="1834895"/>
              <a:ext cx="4803648" cy="26822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638986" y="2407157"/>
            <a:ext cx="2720975" cy="56578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 indent="1905">
              <a:lnSpc>
                <a:spcPts val="1390"/>
              </a:lnSpc>
              <a:spcBef>
                <a:spcPts val="235"/>
              </a:spcBef>
            </a:pPr>
            <a:r>
              <a:rPr dirty="0" sz="1250">
                <a:latin typeface="Times New Roman"/>
                <a:cs typeface="Times New Roman"/>
              </a:rPr>
              <a:t>Еерівнтікам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 Уповяоваженихі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особам аптечRих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 </a:t>
            </a:r>
            <a:r>
              <a:rPr dirty="0" sz="1250" spc="-30">
                <a:latin typeface="Times New Roman"/>
                <a:cs typeface="Times New Roman"/>
              </a:rPr>
              <a:t>меди•твііх</a:t>
            </a:r>
            <a:r>
              <a:rPr dirty="0" sz="1250" spc="13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зак‹задів </a:t>
            </a:r>
            <a:r>
              <a:rPr dirty="0" sz="1100" spc="75">
                <a:latin typeface="Times New Roman"/>
                <a:cs typeface="Times New Roman"/>
              </a:rPr>
              <a:t>Кіровогрздсъкої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об.аасті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11536" y="3307079"/>
            <a:ext cx="6216015" cy="1780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7625">
              <a:lnSpc>
                <a:spcPct val="100000"/>
              </a:lnSpc>
              <a:spcBef>
                <a:spcPts val="100"/>
              </a:spcBef>
            </a:pPr>
            <a:r>
              <a:rPr dirty="0" sz="1100" spc="50">
                <a:latin typeface="Cambria"/>
                <a:cs typeface="Cambria"/>
              </a:rPr>
              <a:t>До</a:t>
            </a:r>
            <a:r>
              <a:rPr dirty="0" sz="1100" spc="14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уваги</a:t>
            </a:r>
            <a:r>
              <a:rPr dirty="0" sz="1100" spc="13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З'повноваженттх</a:t>
            </a:r>
            <a:r>
              <a:rPr dirty="0" sz="1100" spc="18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осіб!</a:t>
            </a:r>
            <a:endParaRPr sz="1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mbria"/>
              <a:cs typeface="Cambria"/>
            </a:endParaRPr>
          </a:p>
          <a:p>
            <a:pPr algn="just" marL="40386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Надасмо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baseline="-9259" sz="1800" spc="-37">
                <a:latin typeface="Times New Roman"/>
                <a:cs typeface="Times New Roman"/>
              </a:rPr>
              <a:t>і»</a:t>
            </a:r>
            <a:r>
              <a:rPr dirty="0" sz="1200" spc="-25">
                <a:latin typeface="Times New Roman"/>
                <a:cs typeface="Times New Roman"/>
              </a:rPr>
              <a:t>озпорядження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службіl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Україніт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лікарськІіх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коптро›эю</a:t>
            </a:r>
            <a:endParaRPr sz="1200">
              <a:latin typeface="Times New Roman"/>
              <a:cs typeface="Times New Roman"/>
            </a:endParaRPr>
          </a:p>
          <a:p>
            <a:pPr algn="just" marL="51435">
              <a:lnSpc>
                <a:spcPts val="1350"/>
              </a:lnSpc>
              <a:spcBef>
                <a:spcPts val="25"/>
              </a:spcBef>
            </a:pPr>
            <a:r>
              <a:rPr dirty="0" sz="1150" spc="20">
                <a:latin typeface="Times New Roman"/>
                <a:cs typeface="Times New Roman"/>
              </a:rPr>
              <a:t>за</a:t>
            </a:r>
            <a:r>
              <a:rPr dirty="0" sz="1150" spc="100">
                <a:latin typeface="Times New Roman"/>
                <a:cs typeface="Times New Roman"/>
              </a:rPr>
              <a:t> </a:t>
            </a:r>
            <a:r>
              <a:rPr dirty="0" sz="1150" spc="20">
                <a:latin typeface="Times New Roman"/>
                <a:cs typeface="Times New Roman"/>
              </a:rPr>
              <a:t>наркотиками</a:t>
            </a:r>
            <a:r>
              <a:rPr dirty="0" sz="1150" spc="185">
                <a:latin typeface="Times New Roman"/>
                <a:cs typeface="Times New Roman"/>
              </a:rPr>
              <a:t> </a:t>
            </a:r>
            <a:r>
              <a:rPr dirty="0" sz="1150" spc="20">
                <a:latin typeface="Times New Roman"/>
                <a:cs typeface="Times New Roman"/>
              </a:rPr>
              <a:t>щодо</a:t>
            </a:r>
            <a:r>
              <a:rPr dirty="0" sz="1150" spc="90">
                <a:latin typeface="Times New Roman"/>
                <a:cs typeface="Times New Roman"/>
              </a:rPr>
              <a:t> </a:t>
            </a:r>
            <a:r>
              <a:rPr dirty="0" sz="1150" spc="20">
                <a:latin typeface="Times New Roman"/>
                <a:cs typeface="Times New Roman"/>
              </a:rPr>
              <a:t>заборони</a:t>
            </a:r>
            <a:r>
              <a:rPr dirty="0" sz="1150" spc="130">
                <a:latin typeface="Times New Roman"/>
                <a:cs typeface="Times New Roman"/>
              </a:rPr>
              <a:t> </a:t>
            </a:r>
            <a:r>
              <a:rPr dirty="0" sz="1150" spc="20">
                <a:latin typeface="Times New Roman"/>
                <a:cs typeface="Times New Roman"/>
              </a:rPr>
              <a:t>обігу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 spc="20">
                <a:latin typeface="Times New Roman"/>
                <a:cs typeface="Times New Roman"/>
              </a:rPr>
              <a:t>›зікарського</a:t>
            </a:r>
            <a:r>
              <a:rPr dirty="0" sz="1150" spc="8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засобу.</a:t>
            </a:r>
            <a:endParaRPr sz="1150">
              <a:latin typeface="Times New Roman"/>
              <a:cs typeface="Times New Roman"/>
            </a:endParaRPr>
          </a:p>
          <a:p>
            <a:pPr algn="just" marL="50800" marR="43180" indent="358140">
              <a:lnSpc>
                <a:spcPct val="95800"/>
              </a:lnSpc>
              <a:spcBef>
                <a:spcPts val="30"/>
              </a:spcBef>
            </a:pPr>
            <a:r>
              <a:rPr dirty="0" u="sng" sz="120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200" spc="32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наявності,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вкззанпх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розпорядженні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.зігарських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повідомlітіі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Державну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лігарськпх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наркотиками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Кіровоградській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u="sng" sz="1200" spc="-25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вжпті</a:t>
            </a:r>
            <a:r>
              <a:rPr dirty="0" u="sng" sz="1200" spc="5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заходlі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впгонання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algn="just" marL="62230">
              <a:lnSpc>
                <a:spcPts val="1390"/>
              </a:lnSpc>
            </a:pPr>
            <a:r>
              <a:rPr dirty="0" u="sng" sz="1200" spc="27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1200" spc="-1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Інформацію</a:t>
            </a:r>
            <a:r>
              <a:rPr dirty="0" u="sng" sz="1200" spc="10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200" spc="45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2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3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паперовНх</a:t>
            </a:r>
            <a:r>
              <a:rPr dirty="0" u="sng" sz="1200" spc="7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23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поштою.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 адресом: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вёл.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Мреп0раженська,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2,</a:t>
            </a:r>
            <a:endParaRPr sz="1200">
              <a:latin typeface="Times New Roman"/>
              <a:cs typeface="Times New Roman"/>
            </a:endParaRPr>
          </a:p>
          <a:p>
            <a:pPr algn="just" marL="50800">
              <a:lnSpc>
                <a:spcPts val="1360"/>
              </a:lnSpc>
              <a:spcBef>
                <a:spcPts val="25"/>
              </a:spcBef>
            </a:pPr>
            <a:r>
              <a:rPr dirty="0" sz="1150" i="1">
                <a:latin typeface="Times New Roman"/>
                <a:cs typeface="Times New Roman"/>
              </a:rPr>
              <a:t>м.</a:t>
            </a:r>
            <a:r>
              <a:rPr dirty="0" sz="1150" spc="90" i="1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Nyioшigнiif{ЬкriЙ,</a:t>
            </a:r>
            <a:r>
              <a:rPr dirty="0" sz="1150" spc="135">
                <a:latin typeface="Times New Roman"/>
                <a:cs typeface="Times New Roman"/>
              </a:rPr>
              <a:t> </a:t>
            </a:r>
            <a:r>
              <a:rPr dirty="0" sz="1150" i="1">
                <a:latin typeface="Times New Roman"/>
                <a:cs typeface="Times New Roman"/>
              </a:rPr>
              <a:t>25006,</a:t>
            </a:r>
            <a:r>
              <a:rPr dirty="0" sz="1150" spc="145" i="1">
                <a:latin typeface="Times New Roman"/>
                <a:cs typeface="Times New Roman"/>
              </a:rPr>
              <a:t> </a:t>
            </a:r>
            <a:r>
              <a:rPr dirty="0" u="sng" sz="1150" spc="-90" i="1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150" spc="15" i="1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°додаткамІт:</a:t>
            </a:r>
            <a:r>
              <a:rPr dirty="0" u="sng" sz="1150" spc="5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endParaRPr sz="1150">
              <a:latin typeface="Times New Roman"/>
              <a:cs typeface="Times New Roman"/>
            </a:endParaRPr>
          </a:p>
          <a:p>
            <a:pPr algn="just" marL="407034">
              <a:lnSpc>
                <a:spcPts val="1420"/>
              </a:lnSpc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u="sng" sz="1200" spc="-18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пJэN</a:t>
            </a:r>
            <a:r>
              <a:rPr dirty="0" u="sng" sz="1200" spc="9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00" spc="6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2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гарантпн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додасться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пріlбуткової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05335" y="5053076"/>
            <a:ext cx="2015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4645" algn="l"/>
                <a:tab pos="537845" algn="l"/>
              </a:tabLst>
            </a:pPr>
            <a:r>
              <a:rPr dirty="0" sz="1200" spc="-25">
                <a:latin typeface="Times New Roman"/>
                <a:cs typeface="Times New Roman"/>
              </a:rPr>
              <a:t>6)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	ове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ненні</a:t>
            </a:r>
            <a:r>
              <a:rPr dirty="0" sz="1200" spc="1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ос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ь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22796" y="5053076"/>
            <a:ext cx="2856865" cy="38227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806450" marR="5080" indent="-794385">
              <a:lnSpc>
                <a:spcPts val="1370"/>
              </a:lnSpc>
              <a:spcBef>
                <a:spcPts val="204"/>
              </a:spcBef>
            </a:pPr>
            <a:r>
              <a:rPr dirty="0" sz="1200" spc="-20">
                <a:latin typeface="Times New Roman"/>
                <a:cs typeface="Times New Roman"/>
              </a:rPr>
              <a:t>додаються: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гопія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прlібутгової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10">
                <a:latin typeface="Times New Roman"/>
                <a:cs typeface="Times New Roman"/>
              </a:rPr>
              <a:t> накладної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2022" y="5406644"/>
            <a:ext cx="6193790" cy="266636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54610" marR="17780" indent="347345">
              <a:lnSpc>
                <a:spcPct val="967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вуігіадіку</a:t>
            </a:r>
            <a:r>
              <a:rPr dirty="0" u="sng" sz="1200" spc="44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00" spc="12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00" spc="484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sz="1200" spc="1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засобу</a:t>
            </a:r>
            <a:r>
              <a:rPr dirty="0" u="sng" sz="1200" spc="434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459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утплізацію</a:t>
            </a:r>
            <a:r>
              <a:rPr dirty="0" u="sng" sz="1200" spc="105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aGo</a:t>
            </a:r>
            <a:r>
              <a:rPr dirty="0" u="sng" sz="1200" spc="44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8"/>
                  </a:solidFill>
                </a:uFill>
                <a:latin typeface="Times New Roman"/>
                <a:cs typeface="Times New Roman"/>
              </a:rPr>
              <a:t>знівдення,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двотижневпІі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строк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поінЈоумуватН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150" spc="10">
                <a:latin typeface="Times New Roman"/>
                <a:cs typeface="Times New Roman"/>
              </a:rPr>
              <a:t>нарготнкамп</a:t>
            </a:r>
            <a:r>
              <a:rPr dirty="0" sz="1150" spc="170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у</a:t>
            </a:r>
            <a:r>
              <a:rPr dirty="0" sz="1150" spc="70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Кіровоградсьгіlі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оsласті</a:t>
            </a:r>
            <a:r>
              <a:rPr dirty="0" sz="1150" spc="455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та</a:t>
            </a:r>
            <a:r>
              <a:rPr dirty="0" sz="1150" spc="80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надатн</a:t>
            </a:r>
            <a:r>
              <a:rPr dirty="0" sz="1150" spc="140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roпi</a:t>
            </a:r>
            <a:r>
              <a:rPr dirty="0" sz="1150" spc="37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приfiуткової</a:t>
            </a:r>
            <a:r>
              <a:rPr dirty="0" sz="1150" spc="17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нагладної.</a:t>
            </a:r>
            <a:endParaRPr sz="1150">
              <a:latin typeface="Times New Roman"/>
              <a:cs typeface="Times New Roman"/>
            </a:endParaRPr>
          </a:p>
          <a:p>
            <a:pPr algn="just" marL="53340" marR="17780" indent="358775">
              <a:lnSpc>
                <a:spcPct val="97800"/>
              </a:lnSpc>
              <a:spcBef>
                <a:spcPts val="20"/>
              </a:spcBef>
            </a:pPr>
            <a:r>
              <a:rPr dirty="0" sz="1150">
                <a:latin typeface="Times New Roman"/>
                <a:cs typeface="Times New Roman"/>
              </a:rPr>
              <a:t>Пpli</a:t>
            </a:r>
            <a:r>
              <a:rPr dirty="0" sz="1150" spc="15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наступннх</a:t>
            </a:r>
            <a:r>
              <a:rPr dirty="0" sz="1150" spc="18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поставках</a:t>
            </a:r>
            <a:r>
              <a:rPr dirty="0" sz="1150" spc="17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лігарсь</a:t>
            </a:r>
            <a:r>
              <a:rPr dirty="0" sz="1150" spc="1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utx</a:t>
            </a:r>
            <a:r>
              <a:rPr dirty="0" sz="1150" spc="165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засобів.</a:t>
            </a:r>
            <a:r>
              <a:rPr dirty="0" sz="1150" spc="14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вказаних</a:t>
            </a:r>
            <a:r>
              <a:rPr dirty="0" sz="1150" spc="185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у</a:t>
            </a:r>
            <a:r>
              <a:rPr dirty="0" sz="1150" spc="135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розпорядтеннях,</a:t>
            </a:r>
            <a:r>
              <a:rPr dirty="0" sz="1150" spc="114">
                <a:latin typeface="Times New Roman"/>
                <a:cs typeface="Times New Roman"/>
              </a:rPr>
              <a:t>  </a:t>
            </a:r>
            <a:r>
              <a:rPr dirty="0" sz="1150" spc="-10">
                <a:latin typeface="Times New Roman"/>
                <a:cs typeface="Times New Roman"/>
              </a:rPr>
              <a:t>cyfi’скт </a:t>
            </a:r>
            <a:r>
              <a:rPr dirty="0" sz="1200">
                <a:latin typeface="Times New Roman"/>
                <a:cs typeface="Times New Roman"/>
              </a:rPr>
              <a:t>господарювання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повlінен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вжитп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заходів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1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запобігання</a:t>
            </a:r>
            <a:r>
              <a:rPr dirty="0" sz="1200" spc="20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придбання,</a:t>
            </a:r>
            <a:r>
              <a:rPr dirty="0" sz="1200" spc="18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реалізації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 spc="-20">
                <a:latin typeface="Times New Roman"/>
                <a:cs typeface="Times New Roman"/>
              </a:rPr>
              <a:t>застосування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зазначенпх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  <a:p>
            <a:pPr algn="just" marL="410209">
              <a:lnSpc>
                <a:spcPts val="1345"/>
              </a:lnSpc>
            </a:pPr>
            <a:r>
              <a:rPr dirty="0" u="heavy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heavy" sz="1200" spc="32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4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випадкv</a:t>
            </a:r>
            <a:r>
              <a:rPr dirty="0" u="heavy" sz="1200" spc="37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відсvтності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вказанпх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розпоряджсннях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mr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листах</a:t>
            </a:r>
            <a:endParaRPr sz="1200">
              <a:latin typeface="Times New Roman"/>
              <a:cs typeface="Times New Roman"/>
            </a:endParaRPr>
          </a:p>
          <a:p>
            <a:pPr algn="just" marL="50800">
              <a:lnSpc>
                <a:spcPts val="1360"/>
              </a:lnSpc>
            </a:pPr>
            <a:r>
              <a:rPr dirty="0" sz="1150" spc="20">
                <a:latin typeface="Times New Roman"/>
                <a:cs typeface="Times New Roman"/>
              </a:rPr>
              <a:t>Держлігслужбн.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u="heavy" sz="1150" spc="2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відповіді</a:t>
            </a:r>
            <a:r>
              <a:rPr dirty="0" u="heavy" sz="1150" spc="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150" spc="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heavy" sz="1150" spc="1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150" spc="2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піісьмовомv</a:t>
            </a:r>
            <a:r>
              <a:rPr dirty="0" sz="1150" spc="180">
                <a:latin typeface="Times New Roman"/>
                <a:cs typeface="Times New Roman"/>
              </a:rPr>
              <a:t> </a:t>
            </a:r>
            <a:r>
              <a:rPr dirty="0" sz="1150" spc="20">
                <a:latin typeface="Times New Roman"/>
                <a:cs typeface="Times New Roman"/>
              </a:rPr>
              <a:t>впгляді</a:t>
            </a:r>
            <a:r>
              <a:rPr dirty="0" sz="1150" spc="185">
                <a:latin typeface="Times New Roman"/>
                <a:cs typeface="Times New Roman"/>
              </a:rPr>
              <a:t> </a:t>
            </a:r>
            <a:r>
              <a:rPr dirty="0" u="heavy" sz="1150" spc="6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надаватп</a:t>
            </a:r>
            <a:r>
              <a:rPr dirty="0" u="heavy" sz="1150" spc="17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150" spc="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heavy" sz="1150" spc="8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150" spc="-1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потЈіібно.</a:t>
            </a:r>
            <a:endParaRPr sz="1150">
              <a:latin typeface="Times New Roman"/>
              <a:cs typeface="Times New Roman"/>
            </a:endParaRPr>
          </a:p>
          <a:p>
            <a:pPr algn="just" marL="53340" marR="17780" indent="356235">
              <a:lnSpc>
                <a:spcPts val="1390"/>
              </a:lnSpc>
              <a:spcBef>
                <a:spcPts val="70"/>
              </a:spcBef>
            </a:pPr>
            <a:r>
              <a:rPr dirty="0" sz="1200">
                <a:latin typeface="Times New Roman"/>
                <a:cs typeface="Times New Roman"/>
              </a:rPr>
              <a:t>Одночасно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нагадусмо,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розпорядженшімгі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.зІістамп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ДержлікслужбН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можна </a:t>
            </a:r>
            <a:r>
              <a:rPr dirty="0" sz="1200">
                <a:latin typeface="Times New Roman"/>
                <a:cs typeface="Times New Roman"/>
              </a:rPr>
              <a:t>ознапомптІіся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офіційному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вебсапті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службп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Уграїнп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лігарсьхпх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150">
                <a:latin typeface="Times New Roman"/>
                <a:cs typeface="Times New Roman"/>
              </a:rPr>
              <a:t>контролю</a:t>
            </a:r>
            <a:r>
              <a:rPr dirty="0" sz="1150" spc="445">
                <a:latin typeface="Times New Roman"/>
                <a:cs typeface="Times New Roman"/>
              </a:rPr>
              <a:t>  </a:t>
            </a:r>
            <a:r>
              <a:rPr dirty="0" sz="1150">
                <a:solidFill>
                  <a:srgbClr val="0C0C0C"/>
                </a:solidFill>
                <a:latin typeface="Times New Roman"/>
                <a:cs typeface="Times New Roman"/>
              </a:rPr>
              <a:t>за</a:t>
            </a:r>
            <a:r>
              <a:rPr dirty="0" sz="1150" spc="390">
                <a:solidFill>
                  <a:srgbClr val="0C0C0C"/>
                </a:solidFill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нарготНгамп</a:t>
            </a:r>
            <a:r>
              <a:rPr dirty="0" sz="1150" spc="445">
                <a:latin typeface="Times New Roman"/>
                <a:cs typeface="Times New Roman"/>
              </a:rPr>
              <a:t>  </a:t>
            </a:r>
            <a:r>
              <a:rPr dirty="0" sz="1150" spc="-95">
                <a:latin typeface="Times New Roman"/>
                <a:cs typeface="Times New Roman"/>
              </a:rPr>
              <a:t>(lЗttps:,'/WV›W.dÏS.ЦгЭV.UR')</a:t>
            </a:r>
            <a:r>
              <a:rPr dirty="0" sz="1150" spc="38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В</a:t>
            </a:r>
            <a:r>
              <a:rPr dirty="0" sz="1150" spc="350">
                <a:latin typeface="Times New Roman"/>
                <a:cs typeface="Times New Roman"/>
              </a:rPr>
              <a:t>   </a:t>
            </a:r>
            <a:r>
              <a:rPr dirty="0" sz="1150">
                <a:latin typeface="Times New Roman"/>
                <a:cs typeface="Times New Roman"/>
              </a:rPr>
              <a:t>Озділі</a:t>
            </a:r>
            <a:r>
              <a:rPr dirty="0" sz="1150" spc="415">
                <a:latin typeface="Times New Roman"/>
                <a:cs typeface="Times New Roman"/>
              </a:rPr>
              <a:t>  </a:t>
            </a:r>
            <a:r>
              <a:rPr dirty="0" sz="1150" spc="-10">
                <a:latin typeface="Times New Roman"/>
                <a:cs typeface="Times New Roman"/>
              </a:rPr>
              <a:t>РОЗПОРЯ@ЖЕННЯ</a:t>
            </a:r>
            <a:endParaRPr sz="1150">
              <a:latin typeface="Times New Roman"/>
              <a:cs typeface="Times New Roman"/>
            </a:endParaRPr>
          </a:p>
          <a:p>
            <a:pPr marL="53340">
              <a:lnSpc>
                <a:spcPts val="1440"/>
              </a:lnSpc>
            </a:pPr>
            <a:r>
              <a:rPr dirty="0" sz="1600" spc="-10">
                <a:latin typeface="Times New Roman"/>
                <a:cs typeface="Times New Roman"/>
              </a:rPr>
              <a:t>дЕРплікс’лv»ьІі</a:t>
            </a:r>
            <a:endParaRPr sz="1600">
              <a:latin typeface="Times New Roman"/>
              <a:cs typeface="Times New Roman"/>
            </a:endParaRPr>
          </a:p>
          <a:p>
            <a:pPr algn="just" marL="50800">
              <a:lnSpc>
                <a:spcPts val="1490"/>
              </a:lnSpc>
              <a:spcBef>
                <a:spcPts val="1140"/>
              </a:spcBef>
            </a:pPr>
            <a:r>
              <a:rPr dirty="0" sz="1300" spc="-45">
                <a:latin typeface="Times New Roman"/>
                <a:cs typeface="Times New Roman"/>
              </a:rPr>
              <a:t>Додатог: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 spc="-60">
                <a:latin typeface="Times New Roman"/>
                <a:cs typeface="Times New Roman"/>
              </a:rPr>
              <a:t>Копія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-65">
                <a:latin typeface="Times New Roman"/>
                <a:cs typeface="Times New Roman"/>
              </a:rPr>
              <a:t>розпорядження</a:t>
            </a:r>
            <a:r>
              <a:rPr dirty="0" sz="1300" spc="85">
                <a:latin typeface="Times New Roman"/>
                <a:cs typeface="Times New Roman"/>
              </a:rPr>
              <a:t> </a:t>
            </a:r>
            <a:r>
              <a:rPr dirty="0" sz="1300" spc="-65">
                <a:latin typeface="Times New Roman"/>
                <a:cs typeface="Times New Roman"/>
              </a:rPr>
              <a:t>Державної</a:t>
            </a:r>
            <a:r>
              <a:rPr dirty="0" sz="1300" spc="70">
                <a:latin typeface="Times New Roman"/>
                <a:cs typeface="Times New Roman"/>
              </a:rPr>
              <a:t> </a:t>
            </a:r>
            <a:r>
              <a:rPr dirty="0" sz="1300" spc="-120">
                <a:latin typeface="Times New Roman"/>
                <a:cs typeface="Times New Roman"/>
              </a:rPr>
              <a:t>службН</a:t>
            </a:r>
            <a:r>
              <a:rPr dirty="0" sz="1300" spc="40">
                <a:latin typeface="Times New Roman"/>
                <a:cs typeface="Times New Roman"/>
              </a:rPr>
              <a:t> </a:t>
            </a:r>
            <a:r>
              <a:rPr dirty="0" sz="1300" spc="-75">
                <a:latin typeface="Times New Roman"/>
                <a:cs typeface="Times New Roman"/>
              </a:rPr>
              <a:t>Уараїнті</a:t>
            </a:r>
            <a:r>
              <a:rPr dirty="0" sz="1300" spc="70">
                <a:latin typeface="Times New Roman"/>
                <a:cs typeface="Times New Roman"/>
              </a:rPr>
              <a:t> </a:t>
            </a:r>
            <a:r>
              <a:rPr dirty="0" sz="1300" spc="-100">
                <a:latin typeface="Times New Roman"/>
                <a:cs typeface="Times New Roman"/>
              </a:rPr>
              <a:t>з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 spc="-30">
                <a:latin typeface="Times New Roman"/>
                <a:cs typeface="Times New Roman"/>
              </a:rPr>
              <a:t>лігарсьміх</a:t>
            </a:r>
            <a:r>
              <a:rPr dirty="0" sz="1300" spc="40">
                <a:latin typeface="Times New Roman"/>
                <a:cs typeface="Times New Roman"/>
              </a:rPr>
              <a:t> </a:t>
            </a:r>
            <a:r>
              <a:rPr dirty="0" sz="1300" spc="-60">
                <a:latin typeface="Times New Roman"/>
                <a:cs typeface="Times New Roman"/>
              </a:rPr>
              <a:t>засобів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 spc="-50">
                <a:latin typeface="Times New Roman"/>
                <a:cs typeface="Times New Roman"/>
              </a:rPr>
              <a:t>та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контролю</a:t>
            </a:r>
            <a:endParaRPr sz="1300">
              <a:latin typeface="Times New Roman"/>
              <a:cs typeface="Times New Roman"/>
            </a:endParaRPr>
          </a:p>
          <a:p>
            <a:pPr marL="56515">
              <a:lnSpc>
                <a:spcPts val="1430"/>
              </a:lnSpc>
            </a:pPr>
            <a:r>
              <a:rPr dirty="0" sz="1250" spc="-20">
                <a:latin typeface="Times New Roman"/>
                <a:cs typeface="Times New Roman"/>
              </a:rPr>
              <a:t>за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н</a:t>
            </a:r>
            <a:r>
              <a:rPr dirty="0" baseline="-8888" sz="1875" spc="-37">
                <a:latin typeface="Times New Roman"/>
                <a:cs typeface="Times New Roman"/>
              </a:rPr>
              <a:t>•1'</a:t>
            </a:r>
            <a:r>
              <a:rPr dirty="0" sz="1250" spc="-25">
                <a:latin typeface="Times New Roman"/>
                <a:cs typeface="Times New Roman"/>
              </a:rPr>
              <a:t>гопгк</a:t>
            </a:r>
            <a:r>
              <a:rPr dirty="0" baseline="4444" sz="1875" spc="-37">
                <a:latin typeface="Times New Roman"/>
                <a:cs typeface="Times New Roman"/>
              </a:rPr>
              <a:t>амті</a:t>
            </a:r>
            <a:r>
              <a:rPr dirty="0" sz="1250" spc="-25">
                <a:latin typeface="Times New Roman"/>
                <a:cs typeface="Times New Roman"/>
              </a:rPr>
              <a:t>від</a:t>
            </a:r>
            <a:r>
              <a:rPr dirty="0" sz="1250" spc="2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24.09.2026</a:t>
            </a:r>
            <a:r>
              <a:rPr dirty="0" sz="1250" spc="80">
                <a:latin typeface="Times New Roman"/>
                <a:cs typeface="Times New Roman"/>
              </a:rPr>
              <a:t> </a:t>
            </a:r>
            <a:r>
              <a:rPr dirty="0" sz="1250" spc="-110">
                <a:latin typeface="Times New Roman"/>
                <a:cs typeface="Times New Roman"/>
              </a:rPr>
              <a:t>N•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437-001.001/002.0/17-</a:t>
            </a:r>
            <a:r>
              <a:rPr dirty="0" sz="1250">
                <a:latin typeface="Times New Roman"/>
                <a:cs typeface="Times New Roman"/>
              </a:rPr>
              <a:t>26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на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1</a:t>
            </a:r>
            <a:r>
              <a:rPr dirty="0" sz="1250" spc="2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арк.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8650" y="8734806"/>
            <a:ext cx="137223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Начальнпк</a:t>
            </a:r>
            <a:r>
              <a:rPr dirty="0" sz="1250" spc="120">
                <a:latin typeface="Times New Roman"/>
                <a:cs typeface="Times New Roman"/>
              </a:rPr>
              <a:t>  </a:t>
            </a:r>
            <a:r>
              <a:rPr dirty="0" sz="1250" spc="-35">
                <a:latin typeface="Times New Roman"/>
                <a:cs typeface="Times New Roman"/>
              </a:rPr>
              <a:t>службті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25038" y="8732011"/>
            <a:ext cx="1393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.Зілія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ПАНФLЗОВА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56899" y="9391395"/>
            <a:ext cx="16859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Остапенко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Валентнна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14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2191" y="9890759"/>
            <a:ext cx="3066288" cy="5730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8937" y="149351"/>
            <a:ext cx="460155" cy="64617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67110" y="821435"/>
            <a:ext cx="5786755" cy="115824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ctr" marL="379095" marR="410209">
              <a:lnSpc>
                <a:spcPts val="1560"/>
              </a:lnSpc>
              <a:spcBef>
                <a:spcPts val="250"/>
              </a:spcBef>
            </a:pPr>
            <a:r>
              <a:rPr dirty="0" baseline="1984" sz="2100">
                <a:latin typeface="Times New Roman"/>
                <a:cs typeface="Times New Roman"/>
              </a:rPr>
              <a:t>ДЕРЖАВНА</a:t>
            </a:r>
            <a:r>
              <a:rPr dirty="0" baseline="1984" sz="2100" spc="405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СЛУЖБА</a:t>
            </a:r>
            <a:r>
              <a:rPr dirty="0" baseline="1984" sz="2100" spc="532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baseline="1984" sz="2100">
                <a:latin typeface="Times New Roman"/>
                <a:cs typeface="Times New Roman"/>
              </a:rPr>
              <a:t>КРАЇНИ</a:t>
            </a:r>
            <a:r>
              <a:rPr dirty="0" baseline="1984" sz="2100" spc="202">
                <a:latin typeface="Times New Roman"/>
                <a:cs typeface="Times New Roman"/>
              </a:rPr>
              <a:t>  </a:t>
            </a:r>
            <a:r>
              <a:rPr dirty="0" baseline="1984" sz="2100">
                <a:latin typeface="Times New Roman"/>
                <a:cs typeface="Times New Roman"/>
              </a:rPr>
              <a:t>3</a:t>
            </a:r>
            <a:r>
              <a:rPr dirty="0" baseline="1984" sz="2100" spc="20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ЛІКАРСЬКИХ</a:t>
            </a:r>
            <a:r>
              <a:rPr dirty="0" baseline="1984" sz="2100" spc="442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ЗАСОБІВ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КОНТРОЛЮ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540"/>
              </a:lnSpc>
            </a:pPr>
            <a:r>
              <a:rPr dirty="0" sz="1350" spc="35">
                <a:latin typeface="Times New Roman"/>
                <a:cs typeface="Times New Roman"/>
              </a:rPr>
              <a:t>(Держлікслужба)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L="12700" marR="5080">
              <a:lnSpc>
                <a:spcPts val="1270"/>
              </a:lnSpc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Берестейський.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250">
                <a:latin typeface="Times New Roman"/>
                <a:cs typeface="Times New Roman"/>
              </a:rPr>
              <a:t>1</a:t>
            </a:r>
            <a:r>
              <a:rPr dirty="0" sz="1100" spc="-55">
                <a:latin typeface="Times New Roman"/>
                <a:cs typeface="Times New Roman"/>
              </a:rPr>
              <a:t> </a:t>
            </a:r>
            <a:r>
              <a:rPr dirty="0" sz="1100" spc="-204">
                <a:latin typeface="Times New Roman"/>
                <a:cs typeface="Times New Roman"/>
              </a:rPr>
              <a:t>20—</a:t>
            </a:r>
            <a:r>
              <a:rPr dirty="0" sz="1100" spc="-120">
                <a:latin typeface="Times New Roman"/>
                <a:cs typeface="Times New Roman"/>
              </a:rPr>
              <a:t>A.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Київ,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45">
                <a:latin typeface="Times New Roman"/>
                <a:cs typeface="Times New Roman"/>
              </a:rPr>
              <a:t>031</a:t>
            </a:r>
            <a:r>
              <a:rPr dirty="0" sz="1100" spc="-12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15,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тел/факс: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195">
                <a:latin typeface="Times New Roman"/>
                <a:cs typeface="Times New Roman"/>
              </a:rPr>
              <a:t>422—</a:t>
            </a:r>
            <a:r>
              <a:rPr dirty="0" sz="1100" spc="-204">
                <a:latin typeface="Times New Roman"/>
                <a:cs typeface="Times New Roman"/>
              </a:rPr>
              <a:t>55—</a:t>
            </a:r>
            <a:r>
              <a:rPr dirty="0" sz="1100" spc="-95">
                <a:latin typeface="Times New Roman"/>
                <a:cs typeface="Times New Roman"/>
              </a:rPr>
              <a:t>77,</a:t>
            </a:r>
            <a:r>
              <a:rPr dirty="0" sz="1100" spc="8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50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282828"/>
                  </a:solidFill>
                </a:uFill>
                <a:latin typeface="Times New Roman"/>
                <a:cs typeface="Times New Roman"/>
              </a:rPr>
              <a:t>dlsЛ,dls.gov.ua</a:t>
            </a:r>
            <a:r>
              <a:rPr dirty="0" sz="1100" spc="-10">
                <a:latin typeface="Times New Roman"/>
                <a:cs typeface="Times New Roman"/>
              </a:rPr>
              <a:t>, </a:t>
            </a:r>
            <a:r>
              <a:rPr dirty="0" u="sng" sz="1100" spc="-10">
                <a:uFill>
                  <a:solidFill>
                    <a:srgbClr val="282828"/>
                  </a:solidFill>
                </a:uFill>
                <a:latin typeface="Times New Roman"/>
                <a:cs typeface="Times New Roman"/>
              </a:rPr>
              <a:t>lзttps://</a:t>
            </a:r>
            <a:r>
              <a:rPr dirty="0" u="sng" sz="1100" spc="-10">
                <a:uFill>
                  <a:solidFill>
                    <a:srgbClr val="282828"/>
                  </a:solidFill>
                </a:uFill>
                <a:latin typeface="Times New Roman"/>
                <a:cs typeface="Times New Roman"/>
                <a:hlinkClick r:id="rId8"/>
              </a:rPr>
              <a:t>www.dls.gov.na</a:t>
            </a:r>
            <a:r>
              <a:rPr dirty="0" u="sng" sz="1100" spc="-10">
                <a:uFill>
                  <a:solidFill>
                    <a:srgbClr val="282828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00" spc="-5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7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3680" y="2135378"/>
            <a:ext cx="25527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8560" algn="l"/>
                <a:tab pos="2539365" algn="l"/>
              </a:tabLst>
            </a:pPr>
            <a:r>
              <a:rPr dirty="0" u="sng" sz="1350">
                <a:uFill>
                  <a:solidFill>
                    <a:srgbClr val="232323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350">
                <a:latin typeface="Courier New"/>
                <a:cs typeface="Courier New"/>
              </a:rPr>
              <a:t>N•</a:t>
            </a:r>
            <a:r>
              <a:rPr dirty="0" sz="1350" spc="-520">
                <a:latin typeface="Courier New"/>
                <a:cs typeface="Courier New"/>
              </a:rPr>
              <a:t> </a:t>
            </a:r>
            <a:r>
              <a:rPr dirty="0" u="sng" sz="1350">
                <a:uFill>
                  <a:solidFill>
                    <a:srgbClr val="232323"/>
                  </a:solidFill>
                </a:uFill>
                <a:latin typeface="Courier New"/>
                <a:cs typeface="Courier New"/>
              </a:rPr>
              <a:t>	</a:t>
            </a:r>
            <a:endParaRPr sz="135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6875" y="2147316"/>
            <a:ext cx="28130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9855" algn="l"/>
                <a:tab pos="2799715" algn="l"/>
              </a:tabLst>
            </a:pPr>
            <a:r>
              <a:rPr dirty="0" sz="1400" spc="-10">
                <a:latin typeface="Times New Roman"/>
                <a:cs typeface="Times New Roman"/>
              </a:rPr>
              <a:t>На </a:t>
            </a:r>
            <a:r>
              <a:rPr dirty="0" sz="1400">
                <a:latin typeface="Times New Roman"/>
                <a:cs typeface="Times New Roman"/>
              </a:rPr>
              <a:t>N* </a:t>
            </a:r>
            <a:r>
              <a:rPr dirty="0" u="sng" sz="1400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2222" sz="1875">
                <a:latin typeface="Courier New"/>
                <a:cs typeface="Courier New"/>
              </a:rPr>
              <a:t>ВіД</a:t>
            </a:r>
            <a:r>
              <a:rPr dirty="0" baseline="2222" sz="1875" spc="-217">
                <a:latin typeface="Courier New"/>
                <a:cs typeface="Courier New"/>
              </a:rPr>
              <a:t> </a:t>
            </a:r>
            <a:r>
              <a:rPr dirty="0" u="sng" baseline="2222" sz="1875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	</a:t>
            </a:r>
            <a:endParaRPr baseline="2222" sz="1875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99865" y="2556002"/>
            <a:ext cx="2698750" cy="435609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5875" marR="5080" indent="-3810">
              <a:lnSpc>
                <a:spcPts val="1610"/>
              </a:lnSpc>
              <a:spcBef>
                <a:spcPts val="160"/>
              </a:spcBef>
              <a:tabLst>
                <a:tab pos="1972310" algn="l"/>
              </a:tabLst>
            </a:pPr>
            <a:r>
              <a:rPr dirty="0" sz="1350" spc="50">
                <a:latin typeface="Times New Roman"/>
                <a:cs typeface="Times New Roman"/>
              </a:rPr>
              <a:t>Керівникам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45">
                <a:latin typeface="Times New Roman"/>
                <a:cs typeface="Times New Roman"/>
              </a:rPr>
              <a:t>суб'сктів </a:t>
            </a:r>
            <a:r>
              <a:rPr dirty="0" sz="1350" spc="65">
                <a:latin typeface="Times New Roman"/>
                <a:cs typeface="Times New Roman"/>
              </a:rPr>
              <a:t>господарювання,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55">
                <a:latin typeface="Times New Roman"/>
                <a:cs typeface="Times New Roman"/>
              </a:rPr>
              <a:t>які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займаються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00877" y="2961385"/>
            <a:ext cx="1188720" cy="6457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 indent="5715">
              <a:lnSpc>
                <a:spcPct val="98900"/>
              </a:lnSpc>
              <a:spcBef>
                <a:spcPts val="114"/>
              </a:spcBef>
            </a:pPr>
            <a:r>
              <a:rPr dirty="0" sz="1350" spc="-10">
                <a:latin typeface="Times New Roman"/>
                <a:cs typeface="Times New Roman"/>
              </a:rPr>
              <a:t>реалізацісю, </a:t>
            </a:r>
            <a:r>
              <a:rPr dirty="0" sz="1400" spc="-10">
                <a:latin typeface="Times New Roman"/>
                <a:cs typeface="Times New Roman"/>
              </a:rPr>
              <a:t>застосуванням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9612" y="2961385"/>
            <a:ext cx="138366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зберіганням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0735" y="3159252"/>
            <a:ext cx="90614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6518" y="3781297"/>
            <a:ext cx="6043930" cy="551688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3239135" marR="112395" indent="1270">
              <a:lnSpc>
                <a:spcPts val="1580"/>
              </a:lnSpc>
              <a:spcBef>
                <a:spcPts val="185"/>
              </a:spcBef>
              <a:tabLst>
                <a:tab pos="4669155" algn="l"/>
              </a:tabLst>
            </a:pPr>
            <a:r>
              <a:rPr dirty="0" sz="1350" spc="-10">
                <a:latin typeface="Cambria"/>
                <a:cs typeface="Cambria"/>
              </a:rPr>
              <a:t>Керівникам</a:t>
            </a:r>
            <a:r>
              <a:rPr dirty="0" sz="1350">
                <a:latin typeface="Cambria"/>
                <a:cs typeface="Cambria"/>
              </a:rPr>
              <a:t>	</a:t>
            </a:r>
            <a:r>
              <a:rPr dirty="0" sz="1350" spc="-10">
                <a:latin typeface="Cambria"/>
                <a:cs typeface="Cambria"/>
              </a:rPr>
              <a:t>територіальних </a:t>
            </a:r>
            <a:r>
              <a:rPr dirty="0" sz="1350">
                <a:latin typeface="Cambria"/>
                <a:cs typeface="Cambria"/>
              </a:rPr>
              <a:t>органів</a:t>
            </a:r>
            <a:r>
              <a:rPr dirty="0" sz="1350" spc="15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Держлікслужби</a:t>
            </a:r>
            <a:endParaRPr sz="13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3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350">
              <a:latin typeface="Cambria"/>
              <a:cs typeface="Cambria"/>
            </a:endParaRPr>
          </a:p>
          <a:p>
            <a:pPr algn="ctr" marR="4191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РОЗПОРЯДЖЕПНЯ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74650">
              <a:lnSpc>
                <a:spcPct val="100000"/>
              </a:lnSpc>
            </a:pPr>
            <a:r>
              <a:rPr dirty="0" sz="1350">
                <a:latin typeface="Times New Roman"/>
                <a:cs typeface="Times New Roman"/>
              </a:rPr>
              <a:t>Відповідно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Конституції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22,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Закону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algn="just" marL="17780" marR="5080" indent="-5715">
              <a:lnSpc>
                <a:spcPct val="113900"/>
              </a:lnSpc>
              <a:spcBef>
                <a:spcPts val="5"/>
              </a:spcBef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Україн</a:t>
            </a:r>
            <a:r>
              <a:rPr dirty="0" sz="1350">
                <a:latin typeface="Times New Roman"/>
                <a:cs typeface="Times New Roman"/>
              </a:rPr>
              <a:t>и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стате</a:t>
            </a:r>
            <a:r>
              <a:rPr dirty="0" sz="1350">
                <a:latin typeface="Times New Roman"/>
                <a:cs typeface="Times New Roman"/>
              </a:rPr>
              <a:t>й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15,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21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Закону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України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«Про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лікарські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засоби»,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Положения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про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Державну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службу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України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350" spc="-40">
                <a:latin typeface="Times New Roman"/>
                <a:cs typeface="Times New Roman"/>
              </a:rPr>
              <a:t>з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лікарських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засобі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т</a:t>
            </a:r>
            <a:r>
              <a:rPr dirty="0" sz="1350">
                <a:latin typeface="Times New Roman"/>
                <a:cs typeface="Times New Roman"/>
              </a:rPr>
              <a:t>а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за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наркотиками,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постановою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8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7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Украіни</a:t>
            </a:r>
            <a:r>
              <a:rPr dirty="0" sz="1350" spc="7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від</a:t>
            </a:r>
            <a:r>
              <a:rPr dirty="0" sz="1350" spc="765">
                <a:latin typeface="Times New Roman"/>
                <a:cs typeface="Times New Roman"/>
              </a:rPr>
              <a:t> </a:t>
            </a:r>
            <a:r>
              <a:rPr dirty="0" sz="1350" spc="-35">
                <a:latin typeface="Times New Roman"/>
                <a:cs typeface="Times New Roman"/>
              </a:rPr>
              <a:t>l</a:t>
            </a:r>
            <a:r>
              <a:rPr dirty="0" sz="1350" spc="-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2.08.2015</a:t>
            </a:r>
            <a:r>
              <a:rPr dirty="0" sz="1350" spc="805">
                <a:latin typeface="Times New Roman"/>
                <a:cs typeface="Times New Roman"/>
              </a:rPr>
              <a:t> </a:t>
            </a:r>
            <a:r>
              <a:rPr dirty="0" sz="1350" spc="-200">
                <a:latin typeface="Times New Roman"/>
                <a:cs typeface="Times New Roman"/>
              </a:rPr>
              <a:t>N*</a:t>
            </a:r>
            <a:r>
              <a:rPr dirty="0" sz="1350" spc="6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66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Порядку</a:t>
            </a:r>
            <a:r>
              <a:rPr dirty="0" sz="1350" spc="75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здійснення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державного</a:t>
            </a:r>
            <a:r>
              <a:rPr dirty="0" sz="1350">
                <a:latin typeface="Times New Roman"/>
                <a:cs typeface="Times New Roman"/>
              </a:rPr>
              <a:t>  </a:t>
            </a:r>
            <a:r>
              <a:rPr dirty="0" sz="1350" spc="-5">
                <a:latin typeface="Times New Roman"/>
                <a:cs typeface="Times New Roman"/>
              </a:rPr>
              <a:t>контрол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за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якістю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лікарських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засобів,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що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ввозяться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Украіну,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затвердженого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Україн</a:t>
            </a:r>
            <a:r>
              <a:rPr dirty="0" sz="1350">
                <a:latin typeface="Times New Roman"/>
                <a:cs typeface="Times New Roman"/>
              </a:rPr>
              <a:t>и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від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14.09.2005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902, </a:t>
            </a:r>
            <a:r>
              <a:rPr dirty="0" sz="1350" spc="-20">
                <a:latin typeface="Times New Roman"/>
                <a:cs typeface="Times New Roman"/>
              </a:rPr>
              <a:t>п.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3.2.3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Порядку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встановленн</a:t>
            </a:r>
            <a:r>
              <a:rPr dirty="0" sz="1350">
                <a:latin typeface="Times New Roman"/>
                <a:cs typeface="Times New Roman"/>
              </a:rPr>
              <a:t>я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заборони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(тимчасової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заборони</a:t>
            </a:r>
            <a:r>
              <a:rPr dirty="0" sz="1350">
                <a:latin typeface="Times New Roman"/>
                <a:cs typeface="Times New Roman"/>
              </a:rPr>
              <a:t>)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т</a:t>
            </a:r>
            <a:r>
              <a:rPr dirty="0" sz="1350">
                <a:latin typeface="Times New Roman"/>
                <a:cs typeface="Times New Roman"/>
              </a:rPr>
              <a:t>а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поновлення</a:t>
            </a:r>
            <a:r>
              <a:rPr dirty="0" sz="1350" spc="-10">
                <a:latin typeface="Times New Roman"/>
                <a:cs typeface="Times New Roman"/>
              </a:rPr>
              <a:t> обігу</a:t>
            </a:r>
            <a:r>
              <a:rPr dirty="0" sz="1350" spc="88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лікарських</a:t>
            </a:r>
            <a:r>
              <a:rPr dirty="0" sz="1350" spc="9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88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на</a:t>
            </a:r>
            <a:r>
              <a:rPr dirty="0" sz="1350" spc="8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території</a:t>
            </a:r>
            <a:r>
              <a:rPr dirty="0" sz="1350" spc="93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України,</a:t>
            </a:r>
            <a:r>
              <a:rPr dirty="0" sz="1350" spc="9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944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наказом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Міністерств</a:t>
            </a:r>
            <a:r>
              <a:rPr dirty="0" sz="1350">
                <a:latin typeface="Times New Roman"/>
                <a:cs typeface="Times New Roman"/>
              </a:rPr>
              <a:t>а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здоров'я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Украін</a:t>
            </a:r>
            <a:r>
              <a:rPr dirty="0" sz="1350">
                <a:latin typeface="Times New Roman"/>
                <a:cs typeface="Times New Roman"/>
              </a:rPr>
              <a:t>и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ві</a:t>
            </a:r>
            <a:r>
              <a:rPr dirty="0" sz="1350">
                <a:latin typeface="Times New Roman"/>
                <a:cs typeface="Times New Roman"/>
              </a:rPr>
              <a:t>д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 spc="-195">
                <a:latin typeface="Times New Roman"/>
                <a:cs typeface="Times New Roman"/>
              </a:rPr>
              <a:t>N‹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809,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зареестрованим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 spc="-60">
                <a:latin typeface="Times New Roman"/>
                <a:cs typeface="Times New Roman"/>
              </a:rPr>
              <a:t>в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Міністерстві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юстиції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ві</a:t>
            </a:r>
            <a:r>
              <a:rPr dirty="0" sz="1350">
                <a:latin typeface="Times New Roman"/>
                <a:cs typeface="Times New Roman"/>
              </a:rPr>
              <a:t>д</a:t>
            </a:r>
            <a:r>
              <a:rPr dirty="0" sz="1350" spc="-3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30.01.2012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 spc="-90">
                <a:latin typeface="Times New Roman"/>
                <a:cs typeface="Times New Roman"/>
              </a:rPr>
              <a:t>N›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126/20439,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контролю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лікарських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під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оптової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та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роздрібно</a:t>
            </a:r>
            <a:r>
              <a:rPr dirty="0" sz="1350">
                <a:latin typeface="Times New Roman"/>
                <a:cs typeface="Times New Roman"/>
              </a:rPr>
              <a:t>ї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торгівлі,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затвердженого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7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Мlністерства</a:t>
            </a:r>
            <a:r>
              <a:rPr dirty="0" sz="1350" spc="79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охорон</a:t>
            </a:r>
            <a:r>
              <a:rPr dirty="0" sz="1350">
                <a:latin typeface="Times New Roman"/>
                <a:cs typeface="Times New Roman"/>
              </a:rPr>
              <a:t>и</a:t>
            </a:r>
            <a:r>
              <a:rPr dirty="0" sz="1350" spc="844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здоров'я</a:t>
            </a:r>
            <a:r>
              <a:rPr dirty="0" sz="1350" spc="7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819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від</a:t>
            </a:r>
            <a:r>
              <a:rPr dirty="0" sz="1350" spc="7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29.09.2014</a:t>
            </a:r>
            <a:r>
              <a:rPr dirty="0" sz="1350" spc="830">
                <a:latin typeface="Times New Roman"/>
                <a:cs typeface="Times New Roman"/>
              </a:rPr>
              <a:t> </a:t>
            </a:r>
            <a:r>
              <a:rPr dirty="0" sz="1350" spc="-105">
                <a:latin typeface="Times New Roman"/>
                <a:cs typeface="Times New Roman"/>
              </a:rPr>
              <a:t>N•</a:t>
            </a:r>
            <a:r>
              <a:rPr dirty="0" sz="1350" spc="7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677, </a:t>
            </a:r>
            <a:r>
              <a:rPr dirty="0" sz="1350" spc="5">
                <a:latin typeface="Times New Roman"/>
                <a:cs typeface="Times New Roman"/>
              </a:rPr>
              <a:t>зареестрованим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в</a:t>
            </a:r>
            <a:r>
              <a:rPr dirty="0" sz="1350" spc="-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Міністерстві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юстиціі</a:t>
            </a:r>
            <a:r>
              <a:rPr dirty="0" sz="1350" spc="-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Украіни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ві</a:t>
            </a:r>
            <a:r>
              <a:rPr dirty="0" sz="1350">
                <a:latin typeface="Times New Roman"/>
                <a:cs typeface="Times New Roman"/>
              </a:rPr>
              <a:t>д</a:t>
            </a:r>
            <a:r>
              <a:rPr dirty="0" sz="1350" spc="-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26.11.2014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за</a:t>
            </a:r>
            <a:r>
              <a:rPr dirty="0" sz="1350" spc="-40">
                <a:latin typeface="Times New Roman"/>
                <a:cs typeface="Times New Roman"/>
              </a:rPr>
              <a:t> 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1515/26292, </a:t>
            </a:r>
            <a:r>
              <a:rPr dirty="0" sz="1350" spc="5">
                <a:latin typeface="Times New Roman"/>
                <a:cs typeface="Times New Roman"/>
              </a:rPr>
              <a:t>Правил</a:t>
            </a:r>
            <a:r>
              <a:rPr dirty="0" sz="1350" spc="5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утилізації</a:t>
            </a:r>
            <a:r>
              <a:rPr dirty="0" sz="1350" spc="59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та</a:t>
            </a:r>
            <a:r>
              <a:rPr dirty="0" sz="1350" spc="53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знищенн</a:t>
            </a:r>
            <a:r>
              <a:rPr dirty="0" sz="1350">
                <a:latin typeface="Times New Roman"/>
                <a:cs typeface="Times New Roman"/>
              </a:rPr>
              <a:t>я</a:t>
            </a:r>
            <a:r>
              <a:rPr dirty="0" sz="1350" spc="58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лікарських</a:t>
            </a:r>
            <a:r>
              <a:rPr dirty="0" sz="1350" spc="6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5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затверджених</a:t>
            </a:r>
            <a:r>
              <a:rPr dirty="0" sz="1350" spc="64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наказом </a:t>
            </a:r>
            <a:r>
              <a:rPr dirty="0" sz="1300" spc="30">
                <a:latin typeface="Times New Roman"/>
                <a:cs typeface="Times New Roman"/>
              </a:rPr>
              <a:t>Міністерства</a:t>
            </a:r>
            <a:r>
              <a:rPr dirty="0" sz="1300" spc="225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охорони</a:t>
            </a:r>
            <a:r>
              <a:rPr dirty="0" sz="1300" spc="204">
                <a:latin typeface="Times New Roman"/>
                <a:cs typeface="Times New Roman"/>
              </a:rPr>
              <a:t> </a:t>
            </a:r>
            <a:r>
              <a:rPr dirty="0" sz="1300" spc="35">
                <a:latin typeface="Times New Roman"/>
                <a:cs typeface="Times New Roman"/>
              </a:rPr>
              <a:t>здоров'я</a:t>
            </a:r>
            <a:r>
              <a:rPr dirty="0" sz="1300" spc="290">
                <a:latin typeface="Times New Roman"/>
                <a:cs typeface="Times New Roman"/>
              </a:rPr>
              <a:t> </a:t>
            </a:r>
            <a:r>
              <a:rPr dirty="0" sz="1300" spc="15">
                <a:latin typeface="Times New Roman"/>
                <a:cs typeface="Times New Roman"/>
              </a:rPr>
              <a:t>України</a:t>
            </a:r>
            <a:r>
              <a:rPr dirty="0" sz="1300" spc="225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від</a:t>
            </a:r>
            <a:r>
              <a:rPr dirty="0" sz="1300" spc="130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24.04.2015</a:t>
            </a:r>
            <a:r>
              <a:rPr dirty="0" sz="1300" spc="245">
                <a:latin typeface="Times New Roman"/>
                <a:cs typeface="Times New Roman"/>
              </a:rPr>
              <a:t> </a:t>
            </a:r>
            <a:r>
              <a:rPr dirty="0" sz="1300" spc="-65">
                <a:latin typeface="Times New Roman"/>
                <a:cs typeface="Times New Roman"/>
              </a:rPr>
              <a:t>N•</a:t>
            </a:r>
            <a:r>
              <a:rPr dirty="0" sz="1300" spc="110">
                <a:latin typeface="Times New Roman"/>
                <a:cs typeface="Times New Roman"/>
              </a:rPr>
              <a:t> </a:t>
            </a:r>
            <a:r>
              <a:rPr dirty="0" sz="1300" spc="15">
                <a:latin typeface="Times New Roman"/>
                <a:cs typeface="Times New Roman"/>
              </a:rPr>
              <a:t>242,</a:t>
            </a:r>
            <a:r>
              <a:rPr dirty="0" sz="1300" spc="125">
                <a:latin typeface="Times New Roman"/>
                <a:cs typeface="Times New Roman"/>
              </a:rPr>
              <a:t> </a:t>
            </a:r>
            <a:r>
              <a:rPr dirty="0" sz="1300" spc="35">
                <a:latin typeface="Times New Roman"/>
                <a:cs typeface="Times New Roman"/>
              </a:rPr>
              <a:t>заресстрованим</a:t>
            </a:r>
            <a:r>
              <a:rPr dirty="0" sz="130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-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Міністерстві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юстиції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Україн</a:t>
            </a:r>
            <a:r>
              <a:rPr dirty="0" sz="1350">
                <a:latin typeface="Times New Roman"/>
                <a:cs typeface="Times New Roman"/>
              </a:rPr>
              <a:t>и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18.05.2015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-30">
                <a:latin typeface="Times New Roman"/>
                <a:cs typeface="Times New Roman"/>
              </a:rPr>
              <a:t>за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550/26995,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зареестрованого</a:t>
            </a:r>
            <a:r>
              <a:rPr dirty="0" sz="1350" spc="5">
                <a:latin typeface="Times New Roman"/>
                <a:cs typeface="Times New Roman"/>
              </a:rPr>
              <a:t> Міністерством</a:t>
            </a:r>
            <a:r>
              <a:rPr dirty="0" sz="1350" spc="509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юстиціі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України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від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18.05.2015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а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 spc="-200">
                <a:latin typeface="Times New Roman"/>
                <a:cs typeface="Times New Roman"/>
              </a:rPr>
              <a:t>N*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550/26995,</a:t>
            </a:r>
            <a:r>
              <a:rPr dirty="0" sz="1350" spc="49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на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підставі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13162" y="9528047"/>
            <a:ext cx="45710" cy="579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26601" y="9610343"/>
            <a:ext cx="1484076" cy="1402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1518" y="10101071"/>
            <a:ext cx="79232" cy="2194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63978" y="10082783"/>
            <a:ext cx="1648635" cy="25298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71611" y="9526778"/>
            <a:ext cx="4845050" cy="567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СЕРВІЗЕС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АГ»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(лист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31.08.2026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N•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58)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baseline="43478" sz="1725" spc="-37">
                <a:latin typeface="Courier New"/>
                <a:cs typeface="Courier New"/>
              </a:rPr>
              <a:t>UB</a:t>
            </a:r>
            <a:endParaRPr baseline="43478" sz="1725">
              <a:latin typeface="Courier New"/>
              <a:cs typeface="Courier New"/>
            </a:endParaRPr>
          </a:p>
          <a:p>
            <a:pPr marL="1356995">
              <a:lnSpc>
                <a:spcPts val="894"/>
              </a:lnSpc>
              <a:spcBef>
                <a:spcPts val="610"/>
              </a:spcBef>
            </a:pPr>
            <a:r>
              <a:rPr dirty="0" sz="800" spc="-85">
                <a:latin typeface="Lucida Sans Unicode"/>
                <a:cs typeface="Lucida Sans Unicode"/>
              </a:rPr>
              <a:t>M2</a:t>
            </a:r>
            <a:r>
              <a:rPr dirty="0" sz="800" spc="75">
                <a:latin typeface="Lucida Sans Unicode"/>
                <a:cs typeface="Lucida Sans Unicode"/>
              </a:rPr>
              <a:t> </a:t>
            </a:r>
            <a:r>
              <a:rPr dirty="0" sz="800" spc="-10">
                <a:latin typeface="Lucida Sans Unicode"/>
                <a:cs typeface="Lucida Sans Unicode"/>
              </a:rPr>
              <a:t>Деg•жлікслу»:ба</a:t>
            </a:r>
            <a:endParaRPr sz="800">
              <a:latin typeface="Lucida Sans Unicode"/>
              <a:cs typeface="Lucida Sans Unicode"/>
            </a:endParaRPr>
          </a:p>
          <a:p>
            <a:pPr marL="1530985">
              <a:lnSpc>
                <a:spcPts val="1135"/>
              </a:lnSpc>
            </a:pPr>
            <a:r>
              <a:rPr dirty="0" sz="1000" spc="-135">
                <a:latin typeface="Lucida Sans Unicode"/>
                <a:cs typeface="Lucida Sans Unicode"/>
              </a:rPr>
              <a:t>hI••t57-</a:t>
            </a:r>
            <a:r>
              <a:rPr dirty="0" sz="1000" spc="-130">
                <a:latin typeface="Lucida Sans Unicode"/>
                <a:cs typeface="Lucida Sans Unicode"/>
              </a:rPr>
              <a:t>001.001/00'2.0/'l7-</a:t>
            </a:r>
            <a:r>
              <a:rPr dirty="0" sz="1000" spc="-105">
                <a:latin typeface="Lucida Sans Unicode"/>
                <a:cs typeface="Lucida Sans Unicode"/>
              </a:rPr>
              <a:t>2fi</a:t>
            </a:r>
            <a:r>
              <a:rPr dirty="0" sz="1000" spc="100">
                <a:latin typeface="Lucida Sans Unicode"/>
                <a:cs typeface="Lucida Sans Unicode"/>
              </a:rPr>
              <a:t> </a:t>
            </a:r>
            <a:r>
              <a:rPr dirty="0" sz="1000" spc="-90">
                <a:latin typeface="Lucida Sans Unicode"/>
                <a:cs typeface="Lucida Sans Unicode"/>
              </a:rPr>
              <a:t>вi4t</a:t>
            </a:r>
            <a:r>
              <a:rPr dirty="0" sz="1000" spc="55">
                <a:latin typeface="Lucida Sans Unicode"/>
                <a:cs typeface="Lucida Sans Unicode"/>
              </a:rPr>
              <a:t> </a:t>
            </a:r>
            <a:r>
              <a:rPr dirty="0" sz="1000" spc="-10">
                <a:latin typeface="Lucida Sans Unicode"/>
                <a:cs typeface="Lucida Sans Unicode"/>
              </a:rPr>
              <a:t>24.09.2026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3812" y="9307067"/>
            <a:ext cx="60502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67460" algn="l"/>
                <a:tab pos="2307590" algn="l"/>
                <a:tab pos="2744470" algn="l"/>
                <a:tab pos="4196080" algn="l"/>
                <a:tab pos="5377180" algn="l"/>
              </a:tabLst>
            </a:pPr>
            <a:r>
              <a:rPr dirty="0" baseline="5952" sz="2100" spc="-15">
                <a:latin typeface="Times New Roman"/>
                <a:cs typeface="Times New Roman"/>
              </a:rPr>
              <a:t>надходження</a:t>
            </a:r>
            <a:r>
              <a:rPr dirty="0" baseline="5952" sz="2100">
                <a:latin typeface="Times New Roman"/>
                <a:cs typeface="Times New Roman"/>
              </a:rPr>
              <a:t>	</a:t>
            </a:r>
            <a:r>
              <a:rPr dirty="0" baseline="3968" sz="2100" spc="-15">
                <a:latin typeface="Times New Roman"/>
                <a:cs typeface="Times New Roman"/>
              </a:rPr>
              <a:t>інформації</a:t>
            </a:r>
            <a:r>
              <a:rPr dirty="0" baseline="3968" sz="2100">
                <a:latin typeface="Times New Roman"/>
                <a:cs typeface="Times New Roman"/>
              </a:rPr>
              <a:t>	</a:t>
            </a:r>
            <a:r>
              <a:rPr dirty="0" baseline="3968" sz="2100" spc="-37">
                <a:latin typeface="Times New Roman"/>
                <a:cs typeface="Times New Roman"/>
              </a:rPr>
              <a:t>від</a:t>
            </a:r>
            <a:r>
              <a:rPr dirty="0" baseline="3968" sz="2100">
                <a:latin typeface="Times New Roman"/>
                <a:cs typeface="Times New Roman"/>
              </a:rPr>
              <a:t>	</a:t>
            </a:r>
            <a:r>
              <a:rPr dirty="0" baseline="3968" sz="2100" spc="-15">
                <a:latin typeface="Times New Roman"/>
                <a:cs typeface="Times New Roman"/>
              </a:rPr>
              <a:t>Представництва</a:t>
            </a:r>
            <a:r>
              <a:rPr dirty="0" baseline="3968" sz="2100">
                <a:latin typeface="Times New Roman"/>
                <a:cs typeface="Times New Roman"/>
              </a:rPr>
              <a:t>	</a:t>
            </a:r>
            <a:r>
              <a:rPr dirty="0" baseline="3968" sz="2100" spc="-15">
                <a:latin typeface="Times New Roman"/>
                <a:cs typeface="Times New Roman"/>
              </a:rPr>
              <a:t>«HOBAPTIC</a:t>
            </a:r>
            <a:r>
              <a:rPr dirty="0" baseline="3968" sz="21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ФАРМА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08528" y="9455657"/>
            <a:ext cx="975994" cy="424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imes New Roman"/>
                <a:cs typeface="Times New Roman"/>
              </a:rPr>
              <a:t>Держ,авна</a:t>
            </a:r>
            <a:r>
              <a:rPr dirty="0" sz="950" spc="-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Times New Roman"/>
                <a:cs typeface="Times New Roman"/>
              </a:rPr>
              <a:t>служба</a:t>
            </a:r>
            <a:endParaRPr sz="950">
              <a:latin typeface="Times New Roman"/>
              <a:cs typeface="Times New Roman"/>
            </a:endParaRPr>
          </a:p>
          <a:p>
            <a:pPr algn="r" marR="59690">
              <a:lnSpc>
                <a:spcPct val="100000"/>
              </a:lnSpc>
              <a:spcBef>
                <a:spcPts val="80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17458" y="10384535"/>
            <a:ext cx="1685203" cy="20421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128745" y="9823957"/>
            <a:ext cx="1289050" cy="563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3679">
              <a:lnSpc>
                <a:spcPts val="117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marL="167640">
              <a:lnSpc>
                <a:spcPts val="985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marL="488950">
              <a:lnSpc>
                <a:spcPts val="107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800" spc="-60">
                <a:latin typeface="Times New Roman"/>
                <a:cs typeface="Times New Roman"/>
              </a:rPr>
              <a:t>J\f-</a:t>
            </a:r>
            <a:r>
              <a:rPr dirty="0" sz="800" spc="-75">
                <a:latin typeface="Times New Roman"/>
                <a:cs typeface="Times New Roman"/>
              </a:rPr>
              <a:t>°930/02.</a:t>
            </a:r>
            <a:r>
              <a:rPr dirty="0" sz="800" spc="-11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8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24.09.2026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80727" y="629665"/>
            <a:ext cx="6071235" cy="56584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7145" marR="48260" indent="-5080">
              <a:lnSpc>
                <a:spcPct val="116100"/>
              </a:lnSpc>
              <a:spcBef>
                <a:spcPts val="90"/>
              </a:spcBef>
            </a:pPr>
            <a:r>
              <a:rPr dirty="0" sz="1350">
                <a:latin typeface="Times New Roman"/>
                <a:cs typeface="Times New Roman"/>
              </a:rPr>
              <a:t>показником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методів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«Кількісне</a:t>
            </a:r>
            <a:r>
              <a:rPr dirty="0" sz="1350" spc="8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визначення</a:t>
            </a:r>
            <a:r>
              <a:rPr dirty="0" sz="1350" spc="16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Дексаметазону» </a:t>
            </a:r>
            <a:r>
              <a:rPr dirty="0" sz="1350">
                <a:latin typeface="Times New Roman"/>
                <a:cs typeface="Times New Roman"/>
              </a:rPr>
              <a:t>при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дослідженні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стабільності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VDM61В,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VFE07A,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VLL71A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лікарського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ТОБРАДЕКС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',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мазь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очна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3,5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тубі;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тубі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коробці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картону,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виробництва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Новартіс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Мануфактурінг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ИВ,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Белвгія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(реестраційне </a:t>
            </a:r>
            <a:r>
              <a:rPr dirty="0" sz="1350">
                <a:latin typeface="Times New Roman"/>
                <a:cs typeface="Times New Roman"/>
              </a:rPr>
              <a:t>посвідчення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 spc="-370" i="1">
                <a:latin typeface="Times New Roman"/>
                <a:cs typeface="Times New Roman"/>
              </a:rPr>
              <a:t>№</a:t>
            </a:r>
            <a:r>
              <a:rPr dirty="0" sz="1350" spc="415" i="1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UA/6763/01/01):</a:t>
            </a:r>
            <a:endParaRPr sz="1350">
              <a:latin typeface="Times New Roman"/>
              <a:cs typeface="Times New Roman"/>
            </a:endParaRPr>
          </a:p>
          <a:p>
            <a:pPr algn="just" marL="28575" marR="36830" indent="400050">
              <a:lnSpc>
                <a:spcPts val="1839"/>
              </a:lnSpc>
              <a:spcBef>
                <a:spcPts val="20"/>
              </a:spcBef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39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 spc="-35" b="1">
                <a:latin typeface="Times New Roman"/>
                <a:cs typeface="Times New Roman"/>
              </a:rPr>
              <a:t>VDM61</a:t>
            </a:r>
            <a:r>
              <a:rPr dirty="0" sz="1350" spc="-50" b="1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В, </a:t>
            </a:r>
            <a:r>
              <a:rPr dirty="0" sz="1350">
                <a:latin typeface="Times New Roman"/>
                <a:cs typeface="Times New Roman"/>
              </a:rPr>
              <a:t>VFE07A,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VLL71A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 spc="70">
                <a:latin typeface="Times New Roman"/>
                <a:cs typeface="Times New Roman"/>
              </a:rPr>
              <a:t>ТОБРАДЕКС",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 spc="60">
                <a:latin typeface="Times New Roman"/>
                <a:cs typeface="Times New Roman"/>
              </a:rPr>
              <a:t>мазь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очна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3,5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г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у</a:t>
            </a:r>
            <a:endParaRPr sz="1350">
              <a:latin typeface="Times New Roman"/>
              <a:cs typeface="Times New Roman"/>
            </a:endParaRPr>
          </a:p>
          <a:p>
            <a:pPr marL="35560" marR="57785" indent="-11430">
              <a:lnSpc>
                <a:spcPts val="1870"/>
              </a:lnSpc>
              <a:spcBef>
                <a:spcPts val="5"/>
              </a:spcBef>
            </a:pPr>
            <a:r>
              <a:rPr dirty="0" sz="1350">
                <a:latin typeface="Times New Roman"/>
                <a:cs typeface="Times New Roman"/>
              </a:rPr>
              <a:t>тубі;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тубі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коробці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картону,</a:t>
            </a:r>
            <a:r>
              <a:rPr dirty="0" sz="1350" spc="229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виробництва</a:t>
            </a:r>
            <a:r>
              <a:rPr dirty="0" sz="1350" spc="3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Новартіс</a:t>
            </a:r>
            <a:r>
              <a:rPr dirty="0" sz="1350" spc="31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Мануфактурінг </a:t>
            </a:r>
            <a:r>
              <a:rPr dirty="0" sz="1350" b="1">
                <a:latin typeface="Times New Roman"/>
                <a:cs typeface="Times New Roman"/>
              </a:rPr>
              <a:t>HB,</a:t>
            </a:r>
            <a:r>
              <a:rPr dirty="0" sz="1350" spc="10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Бельгія</a:t>
            </a:r>
            <a:r>
              <a:rPr dirty="0" sz="1350" spc="1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(ресстраційне</a:t>
            </a:r>
            <a:r>
              <a:rPr dirty="0" sz="1350" spc="2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посвідчення</a:t>
            </a:r>
            <a:r>
              <a:rPr dirty="0" sz="1350" spc="18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№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UA/6763/01/01).</a:t>
            </a:r>
            <a:endParaRPr sz="1350">
              <a:latin typeface="Times New Roman"/>
              <a:cs typeface="Times New Roman"/>
            </a:endParaRPr>
          </a:p>
          <a:p>
            <a:pPr marL="394335">
              <a:lnSpc>
                <a:spcPct val="100000"/>
              </a:lnSpc>
              <a:spcBef>
                <a:spcPts val="80"/>
              </a:spcBef>
              <a:tabLst>
                <a:tab pos="1348740" algn="l"/>
                <a:tab pos="2795905" algn="l"/>
                <a:tab pos="3168650" algn="l"/>
                <a:tab pos="4232275" algn="l"/>
                <a:tab pos="5240020" algn="l"/>
              </a:tabLst>
            </a:pPr>
            <a:r>
              <a:rPr dirty="0" sz="1350" spc="-10">
                <a:latin typeface="Times New Roman"/>
                <a:cs typeface="Times New Roman"/>
              </a:rPr>
              <a:t>Cy6’ектам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господарювання,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які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здійснюють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реалізацію,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зберігання</a:t>
            </a:r>
            <a:endParaRPr sz="1350">
              <a:latin typeface="Times New Roman"/>
              <a:cs typeface="Times New Roman"/>
            </a:endParaRPr>
          </a:p>
          <a:p>
            <a:pPr marL="36830" marR="37465" indent="-3810">
              <a:lnSpc>
                <a:spcPts val="1870"/>
              </a:lnSpc>
              <a:spcBef>
                <a:spcPts val="70"/>
              </a:spcBef>
              <a:tabLst>
                <a:tab pos="1405255" algn="l"/>
                <a:tab pos="2336800" algn="l"/>
              </a:tabLst>
            </a:pP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застосування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r>
              <a:rPr dirty="0" sz="1350">
                <a:latin typeface="Times New Roman"/>
                <a:cs typeface="Times New Roman"/>
              </a:rPr>
              <a:t>	засобів,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розпорядження,</a:t>
            </a:r>
            <a:r>
              <a:rPr dirty="0" sz="1350" spc="-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вказаних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</a:t>
            </a:r>
            <a:endParaRPr sz="1350">
              <a:latin typeface="Times New Roman"/>
              <a:cs typeface="Times New Roman"/>
            </a:endParaRPr>
          </a:p>
          <a:p>
            <a:pPr marL="38100" marR="20320" indent="-1270">
              <a:lnSpc>
                <a:spcPts val="1839"/>
              </a:lnSpc>
              <a:spcBef>
                <a:spcPts val="25"/>
              </a:spcBef>
              <a:tabLst>
                <a:tab pos="871855" algn="l"/>
                <a:tab pos="1593850" algn="l"/>
                <a:tab pos="2704465" algn="l"/>
                <a:tab pos="3164205" algn="l"/>
                <a:tab pos="3544570" algn="l"/>
                <a:tab pos="4250690" algn="l"/>
                <a:tab pos="5165090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заходи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щодо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вилучення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ïx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обігу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шляхом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повернення </a:t>
            </a:r>
            <a:r>
              <a:rPr dirty="0" sz="1350">
                <a:latin typeface="Times New Roman"/>
                <a:cs typeface="Times New Roman"/>
              </a:rPr>
              <a:t>постачальнику/виробнику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знищення,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територіальний</a:t>
            </a:r>
            <a:endParaRPr sz="1350">
              <a:latin typeface="Times New Roman"/>
              <a:cs typeface="Times New Roman"/>
            </a:endParaRPr>
          </a:p>
          <a:p>
            <a:pPr marL="42545" marR="24130" indent="-5080">
              <a:lnSpc>
                <a:spcPts val="1800"/>
              </a:lnSpc>
              <a:spcBef>
                <a:spcPts val="25"/>
              </a:spcBef>
            </a:pP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Держлікслужби.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препарату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про</a:t>
            </a:r>
            <a:endParaRPr sz="1350">
              <a:latin typeface="Times New Roman"/>
              <a:cs typeface="Times New Roman"/>
            </a:endParaRPr>
          </a:p>
          <a:p>
            <a:pPr marL="46355" marR="11430">
              <a:lnSpc>
                <a:spcPts val="1839"/>
              </a:lnSpc>
              <a:spcBef>
                <a:spcPts val="40"/>
              </a:spcBef>
            </a:pP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лікарсвкого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засобу.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При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наступних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поставках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лікарського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суб'ект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повинен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заходів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запобігання</a:t>
            </a:r>
            <a:endParaRPr sz="1350">
              <a:latin typeface="Times New Roman"/>
              <a:cs typeface="Times New Roman"/>
            </a:endParaRPr>
          </a:p>
          <a:p>
            <a:pPr marL="46355" marR="11430" indent="2540">
              <a:lnSpc>
                <a:spcPts val="1800"/>
              </a:lnSpc>
              <a:spcBef>
                <a:spcPts val="25"/>
              </a:spcBef>
            </a:pPr>
            <a:r>
              <a:rPr dirty="0" sz="1350">
                <a:latin typeface="Times New Roman"/>
                <a:cs typeface="Times New Roman"/>
              </a:rPr>
              <a:t>придбанню,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реалізації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застосуванню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наведених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в </a:t>
            </a:r>
            <a:r>
              <a:rPr dirty="0" sz="1350">
                <a:latin typeface="Times New Roman"/>
                <a:cs typeface="Times New Roman"/>
              </a:rPr>
              <a:t>даному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розпорядженні.</a:t>
            </a:r>
            <a:endParaRPr sz="1350">
              <a:latin typeface="Times New Roman"/>
              <a:cs typeface="Times New Roman"/>
            </a:endParaRPr>
          </a:p>
          <a:p>
            <a:pPr marL="410845">
              <a:lnSpc>
                <a:spcPct val="100000"/>
              </a:lnSpc>
              <a:spcBef>
                <a:spcPts val="125"/>
              </a:spcBef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</a:t>
            </a:r>
            <a:endParaRPr sz="1350">
              <a:latin typeface="Times New Roman"/>
              <a:cs typeface="Times New Roman"/>
            </a:endParaRPr>
          </a:p>
          <a:p>
            <a:pPr marL="46990">
              <a:lnSpc>
                <a:spcPct val="100000"/>
              </a:lnSpc>
              <a:spcBef>
                <a:spcPts val="254"/>
              </a:spcBef>
            </a:pP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територіі.</a:t>
            </a:r>
            <a:endParaRPr sz="1350">
              <a:latin typeface="Times New Roman"/>
              <a:cs typeface="Times New Roman"/>
            </a:endParaRPr>
          </a:p>
          <a:p>
            <a:pPr marL="55244" marR="5080" indent="360045">
              <a:lnSpc>
                <a:spcPct val="111100"/>
              </a:lnSpc>
              <a:spcBef>
                <a:spcPts val="105"/>
              </a:spcBef>
              <a:tabLst>
                <a:tab pos="1531620" algn="l"/>
                <a:tab pos="3434715" algn="l"/>
              </a:tabLst>
            </a:pPr>
            <a:r>
              <a:rPr dirty="0" sz="1350" spc="-10">
                <a:latin typeface="Times New Roman"/>
                <a:cs typeface="Times New Roman"/>
              </a:rPr>
              <a:t>Невиконання</a:t>
            </a:r>
            <a:r>
              <a:rPr dirty="0" sz="1350">
                <a:latin typeface="Times New Roman"/>
                <a:cs typeface="Times New Roman"/>
              </a:rPr>
              <a:t>	даного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розпоряджеиня</a:t>
            </a:r>
            <a:r>
              <a:rPr dirty="0" sz="1350">
                <a:latin typeface="Times New Roman"/>
                <a:cs typeface="Times New Roman"/>
              </a:rPr>
              <a:t>	тягне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чинним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Украіни.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2880" y="6490970"/>
            <a:ext cx="3438525" cy="958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4015" marR="5080" indent="-361950">
              <a:lnSpc>
                <a:spcPct val="115599"/>
              </a:lnSpc>
              <a:spcBef>
                <a:spcPts val="100"/>
              </a:spcBef>
              <a:tabLst>
                <a:tab pos="773430" algn="l"/>
                <a:tab pos="1869439" algn="l"/>
                <a:tab pos="2891790" algn="l"/>
              </a:tabLst>
            </a:pPr>
            <a:r>
              <a:rPr dirty="0" sz="1350">
                <a:latin typeface="Times New Roman"/>
                <a:cs typeface="Times New Roman"/>
              </a:rPr>
              <a:t>Koпiï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 </a:t>
            </a: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endParaRPr sz="135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України»;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83884" y="6998461"/>
            <a:ext cx="10033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3100" y="6998461"/>
            <a:ext cx="6375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9535" y="6998461"/>
            <a:ext cx="6273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1216152" y="8119871"/>
            <a:ext cx="3671570" cy="402590"/>
            <a:chOff x="1216152" y="8119871"/>
            <a:chExt cx="3671570" cy="402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8768" y="8188451"/>
              <a:ext cx="603503" cy="3337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6152" y="8119871"/>
              <a:ext cx="3671316" cy="24688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488391" y="7460233"/>
            <a:ext cx="5590540" cy="935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Представництво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«HOBAPTIC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ФАРМА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СЕРВІЗЕС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АГ».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0407" y="9548367"/>
            <a:ext cx="25546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Times New Roman"/>
                <a:cs typeface="Times New Roman"/>
              </a:rPr>
              <a:t>Оле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на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30">
                <a:latin typeface="Times New Roman"/>
                <a:cs typeface="Times New Roman"/>
              </a:rPr>
              <a:t>ВЯЗОВС</a:t>
            </a:r>
            <a:r>
              <a:rPr dirty="0" sz="1000" spc="-7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bKA,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45">
                <a:latin typeface="Times New Roman"/>
                <a:cs typeface="Times New Roman"/>
              </a:rPr>
              <a:t>(</a:t>
            </a:r>
            <a:r>
              <a:rPr dirty="0" sz="1000" spc="-1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127)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2026-09-28T06:54:35Z</dcterms:created>
  <dcterms:modified xsi:type="dcterms:W3CDTF">2026-09-28T06:54:35Z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2026-09-28T00:00:00Z</vt:filetime>
  </property>
  <property fmtid="{D5CDD505-2E9C-101B-9397-08002B2CF9AE}" pid="4" name="LastSaved">
    <vt:filetime>2026-09-28T00:00:00Z</vt:filetime>
  </property>
  <property fmtid="{D5CDD505-2E9C-101B-9397-08002B2CF9AE}" pid="5" name="Producer">
    <vt:lpwstr>iLovePDF</vt:lpwstr>
  </property>
</Properties>
</file>