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8" Type="http://schemas.openxmlformats.org/officeDocument/2006/relationships/hyperlink" Target="http://www.d1s.eov.ua/" TargetMode="External"/><Relationship Id="rId9" Type="http://schemas.openxmlformats.org/officeDocument/2006/relationships/hyperlink" Target="http://www.dls.gov.ua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hyperlink" Target="mailto:dls@dls.gov.ua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0800" y="48767"/>
            <a:ext cx="1045463" cy="57911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7264" y="158495"/>
            <a:ext cx="417575" cy="59435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4788408" y="2135123"/>
            <a:ext cx="1143000" cy="0"/>
          </a:xfrm>
          <a:custGeom>
            <a:avLst/>
            <a:gdLst/>
            <a:ahLst/>
            <a:cxnLst/>
            <a:rect l="l" t="t" r="r" b="b"/>
            <a:pathLst>
              <a:path w="1143000" h="0">
                <a:moveTo>
                  <a:pt x="0" y="0"/>
                </a:moveTo>
                <a:lnTo>
                  <a:pt x="1143000" y="0"/>
                </a:lnTo>
              </a:path>
            </a:pathLst>
          </a:custGeom>
          <a:ln w="9144">
            <a:solidFill>
              <a:srgbClr val="0C0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341119" y="2135123"/>
            <a:ext cx="1066800" cy="0"/>
          </a:xfrm>
          <a:custGeom>
            <a:avLst/>
            <a:gdLst/>
            <a:ahLst/>
            <a:cxnLst/>
            <a:rect l="l" t="t" r="r" b="b"/>
            <a:pathLst>
              <a:path w="1066800" h="0">
                <a:moveTo>
                  <a:pt x="0" y="0"/>
                </a:moveTo>
                <a:lnTo>
                  <a:pt x="1066800" y="0"/>
                </a:lnTo>
              </a:path>
            </a:pathLst>
          </a:custGeom>
          <a:ln w="9144">
            <a:solidFill>
              <a:srgbClr val="0C0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630423" y="2135123"/>
            <a:ext cx="993775" cy="0"/>
          </a:xfrm>
          <a:custGeom>
            <a:avLst/>
            <a:gdLst/>
            <a:ahLst/>
            <a:cxnLst/>
            <a:rect l="l" t="t" r="r" b="b"/>
            <a:pathLst>
              <a:path w="993775" h="0">
                <a:moveTo>
                  <a:pt x="0" y="0"/>
                </a:moveTo>
                <a:lnTo>
                  <a:pt x="993647" y="0"/>
                </a:lnTo>
              </a:path>
            </a:pathLst>
          </a:custGeom>
          <a:ln w="9144">
            <a:solidFill>
              <a:srgbClr val="0C0F2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1600" y="1840991"/>
            <a:ext cx="4779264" cy="35966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210452" y="705612"/>
            <a:ext cx="6020435" cy="113665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algn="ctr" marR="3175">
              <a:lnSpc>
                <a:spcPct val="100000"/>
              </a:lnSpc>
              <a:spcBef>
                <a:spcPts val="385"/>
              </a:spcBef>
            </a:pPr>
            <a:r>
              <a:rPr dirty="0" sz="1400" spc="-10">
                <a:latin typeface="Times New Roman"/>
                <a:cs typeface="Times New Roman"/>
              </a:rPr>
              <a:t>ДБРЖЛІКСЛУЖБА</a:t>
            </a:r>
            <a:endParaRPr sz="1400">
              <a:latin typeface="Times New Roman"/>
              <a:cs typeface="Times New Roman"/>
            </a:endParaRPr>
          </a:p>
          <a:p>
            <a:pPr algn="ctr" marL="3175">
              <a:lnSpc>
                <a:spcPts val="1655"/>
              </a:lnSpc>
              <a:spcBef>
                <a:spcPts val="290"/>
              </a:spcBef>
            </a:pPr>
            <a:r>
              <a:rPr dirty="0" sz="1400">
                <a:latin typeface="Times New Roman"/>
                <a:cs typeface="Times New Roman"/>
              </a:rPr>
              <a:t>ДЕРЖАВПА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 spc="55">
                <a:latin typeface="Times New Roman"/>
                <a:cs typeface="Times New Roman"/>
              </a:rPr>
              <a:t>СЛУЖБА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.ЗІКАРСЬКПХ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ЗАСОБШ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595"/>
              </a:lnSpc>
            </a:pP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 spc="100">
                <a:latin typeface="Times New Roman"/>
                <a:cs typeface="Times New Roman"/>
              </a:rPr>
              <a:t>КОНТРОЛЮ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 spc="55">
                <a:latin typeface="Times New Roman"/>
                <a:cs typeface="Times New Roman"/>
              </a:rPr>
              <a:t>ЗА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70">
                <a:latin typeface="Times New Roman"/>
                <a:cs typeface="Times New Roman"/>
              </a:rPr>
              <a:t>НАРКОТИКАМИ</a:t>
            </a:r>
            <a:r>
              <a:rPr dirty="0" sz="1350" spc="300">
                <a:latin typeface="Times New Roman"/>
                <a:cs typeface="Times New Roman"/>
              </a:rPr>
              <a:t> </a:t>
            </a:r>
            <a:r>
              <a:rPr dirty="0" sz="1350" spc="75">
                <a:latin typeface="Times New Roman"/>
                <a:cs typeface="Times New Roman"/>
              </a:rPr>
              <a:t>У</a:t>
            </a:r>
            <a:r>
              <a:rPr dirty="0" sz="1350" spc="-15">
                <a:latin typeface="Times New Roman"/>
                <a:cs typeface="Times New Roman"/>
              </a:rPr>
              <a:t> </a:t>
            </a:r>
            <a:r>
              <a:rPr dirty="0" sz="1350" spc="90">
                <a:latin typeface="Times New Roman"/>
                <a:cs typeface="Times New Roman"/>
              </a:rPr>
              <a:t>RІРОВОГРАДСЬКІЙ</a:t>
            </a:r>
            <a:r>
              <a:rPr dirty="0" sz="1350" spc="25">
                <a:latin typeface="Times New Roman"/>
                <a:cs typeface="Times New Roman"/>
              </a:rPr>
              <a:t> </a:t>
            </a:r>
            <a:r>
              <a:rPr dirty="0" sz="1350" spc="45">
                <a:latin typeface="Times New Roman"/>
                <a:cs typeface="Times New Roman"/>
              </a:rPr>
              <a:t>ОБ.ЗАСТІ</a:t>
            </a:r>
            <a:endParaRPr sz="1350">
              <a:latin typeface="Times New Roman"/>
              <a:cs typeface="Times New Roman"/>
            </a:endParaRPr>
          </a:p>
          <a:p>
            <a:pPr algn="ctr" marL="5715">
              <a:lnSpc>
                <a:spcPts val="1125"/>
              </a:lnSpc>
              <a:spcBef>
                <a:spcPts val="865"/>
              </a:spcBef>
            </a:pPr>
            <a:r>
              <a:rPr dirty="0" sz="1000">
                <a:latin typeface="Times New Roman"/>
                <a:cs typeface="Times New Roman"/>
              </a:rPr>
              <a:t>вул.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Преображенська.</a:t>
            </a:r>
            <a:r>
              <a:rPr dirty="0" sz="1000" spc="-6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2,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м.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Кропнвнпцькіаі.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25006, тел.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(0522)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32-14-41</a:t>
            </a:r>
            <a:endParaRPr sz="1000">
              <a:latin typeface="Times New Roman"/>
              <a:cs typeface="Times New Roman"/>
            </a:endParaRPr>
          </a:p>
          <a:p>
            <a:pPr algn="ctr" marL="9525">
              <a:lnSpc>
                <a:spcPts val="1245"/>
              </a:lnSpc>
            </a:pPr>
            <a:r>
              <a:rPr dirty="0" sz="1100" spc="-55">
                <a:latin typeface="Times New Roman"/>
                <a:cs typeface="Times New Roman"/>
              </a:rPr>
              <a:t>e-</a:t>
            </a:r>
            <a:r>
              <a:rPr dirty="0" sz="1100" spc="-40">
                <a:latin typeface="Times New Roman"/>
                <a:cs typeface="Times New Roman"/>
              </a:rPr>
              <a:t>шail: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0">
                <a:latin typeface="Times New Roman"/>
                <a:cs typeface="Times New Roman"/>
              </a:rPr>
              <a:t>311s.krJdls.gov.ва,</a:t>
            </a:r>
            <a:r>
              <a:rPr dirty="0" sz="1100" spc="-80">
                <a:latin typeface="Times New Roman"/>
                <a:cs typeface="Times New Roman"/>
              </a:rPr>
              <a:t> </a:t>
            </a:r>
            <a:r>
              <a:rPr dirty="0" sz="1100" spc="-35">
                <a:latin typeface="Times New Roman"/>
                <a:cs typeface="Times New Roman"/>
              </a:rPr>
              <a:t>hitps:</a:t>
            </a:r>
            <a:r>
              <a:rPr dirty="0" sz="1100" spc="40">
                <a:latin typeface="Times New Roman"/>
                <a:cs typeface="Times New Roman"/>
              </a:rPr>
              <a:t> </a:t>
            </a:r>
            <a:r>
              <a:rPr dirty="0" sz="1100" spc="-70">
                <a:latin typeface="Times New Roman"/>
                <a:cs typeface="Times New Roman"/>
              </a:rPr>
              <a:t>/</a:t>
            </a:r>
            <a:r>
              <a:rPr dirty="0" sz="1100" spc="-70">
                <a:latin typeface="Times New Roman"/>
                <a:cs typeface="Times New Roman"/>
                <a:hlinkClick r:id="rId8"/>
              </a:rPr>
              <a:t>www.d1s.eov.ua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85">
                <a:latin typeface="Times New Roman"/>
                <a:cs typeface="Times New Roman"/>
              </a:rPr>
              <a:t>Код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40">
                <a:latin typeface="Times New Roman"/>
                <a:cs typeface="Times New Roman"/>
              </a:rPr>
              <a:t>згілно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 spc="-70">
                <a:solidFill>
                  <a:srgbClr val="0C0C0C"/>
                </a:solidFill>
                <a:latin typeface="Times New Roman"/>
                <a:cs typeface="Times New Roman"/>
              </a:rPr>
              <a:t>з</a:t>
            </a:r>
            <a:r>
              <a:rPr dirty="0" sz="110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dirty="0" sz="1100" spc="-90">
                <a:latin typeface="Times New Roman"/>
                <a:cs typeface="Times New Roman"/>
              </a:rPr>
              <a:t>СДРПОУ</a:t>
            </a:r>
            <a:r>
              <a:rPr dirty="0" sz="1100" spc="10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37059505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99632" y="2138171"/>
            <a:ext cx="984885" cy="0"/>
          </a:xfrm>
          <a:custGeom>
            <a:avLst/>
            <a:gdLst/>
            <a:ahLst/>
            <a:cxnLst/>
            <a:rect l="l" t="t" r="r" b="b"/>
            <a:pathLst>
              <a:path w="984884" h="0">
                <a:moveTo>
                  <a:pt x="0" y="0"/>
                </a:moveTo>
                <a:lnTo>
                  <a:pt x="984504" y="0"/>
                </a:lnTo>
              </a:path>
            </a:pathLst>
          </a:custGeom>
          <a:ln w="9144">
            <a:solidFill>
              <a:srgbClr val="0C0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515753" y="2456179"/>
            <a:ext cx="2780030" cy="56197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38100" marR="30480">
              <a:lnSpc>
                <a:spcPts val="1390"/>
              </a:lnSpc>
              <a:spcBef>
                <a:spcPts val="185"/>
              </a:spcBef>
            </a:pPr>
            <a:r>
              <a:rPr dirty="0" sz="1200">
                <a:latin typeface="Cambria"/>
                <a:cs typeface="Cambria"/>
              </a:rPr>
              <a:t>Еерівяніtам</a:t>
            </a:r>
            <a:r>
              <a:rPr dirty="0" sz="1200" spc="5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та</a:t>
            </a:r>
            <a:r>
              <a:rPr dirty="0" sz="1200" spc="-3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З</a:t>
            </a:r>
            <a:r>
              <a:rPr dirty="0" baseline="27777" sz="1050" spc="-15">
                <a:latin typeface="Cambria"/>
                <a:cs typeface="Cambria"/>
              </a:rPr>
              <a:t>7</a:t>
            </a:r>
            <a:r>
              <a:rPr dirty="0" sz="1200" spc="-10">
                <a:latin typeface="Cambria"/>
                <a:cs typeface="Cambria"/>
              </a:rPr>
              <a:t>поввоважеяим</a:t>
            </a:r>
            <a:r>
              <a:rPr dirty="0" sz="1200" spc="7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особам </a:t>
            </a:r>
            <a:r>
              <a:rPr dirty="0" sz="1200" spc="70">
                <a:latin typeface="Cambria"/>
                <a:cs typeface="Cambria"/>
              </a:rPr>
              <a:t>аптених</a:t>
            </a:r>
            <a:r>
              <a:rPr dirty="0" sz="1200" spc="2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та</a:t>
            </a:r>
            <a:r>
              <a:rPr dirty="0" sz="1200" spc="-10">
                <a:latin typeface="Cambria"/>
                <a:cs typeface="Cambria"/>
              </a:rPr>
              <a:t> медичвих</a:t>
            </a:r>
            <a:r>
              <a:rPr dirty="0" sz="1200" spc="9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аакзадів </a:t>
            </a:r>
            <a:r>
              <a:rPr dirty="0" sz="1200">
                <a:latin typeface="Cambria"/>
                <a:cs typeface="Cambria"/>
              </a:rPr>
              <a:t>Кіровоградсьпої</a:t>
            </a:r>
            <a:r>
              <a:rPr dirty="0" sz="1200" spc="3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області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6838" y="3334257"/>
            <a:ext cx="214947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75">
                <a:latin typeface="Times New Roman"/>
                <a:cs typeface="Times New Roman"/>
              </a:rPr>
              <a:t>,З,о</a:t>
            </a:r>
            <a:r>
              <a:rPr dirty="0" sz="1150" spc="210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,уаагті</a:t>
            </a:r>
            <a:r>
              <a:rPr dirty="0" sz="1150" spc="37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fi'повиоваженлz</a:t>
            </a:r>
            <a:r>
              <a:rPr dirty="0" sz="1150" spc="24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осіб!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643" y="4915915"/>
            <a:ext cx="577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Cambria"/>
                <a:cs typeface="Cambria"/>
              </a:rPr>
              <a:t>,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48290" y="3678428"/>
            <a:ext cx="6143625" cy="301879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9050" marR="14604" indent="350520">
              <a:lnSpc>
                <a:spcPts val="1390"/>
              </a:lnSpc>
              <a:spcBef>
                <a:spcPts val="185"/>
              </a:spcBef>
            </a:pPr>
            <a:r>
              <a:rPr dirty="0" sz="1200" spc="-40">
                <a:latin typeface="Cambria"/>
                <a:cs typeface="Cambria"/>
              </a:rPr>
              <a:t>Надаемо</a:t>
            </a:r>
            <a:r>
              <a:rPr dirty="0" sz="1200" spc="60">
                <a:latin typeface="Cambria"/>
                <a:cs typeface="Cambria"/>
              </a:rPr>
              <a:t> </a:t>
            </a:r>
            <a:r>
              <a:rPr dirty="0" sz="1200" spc="-65">
                <a:latin typeface="Cambria"/>
                <a:cs typeface="Cambria"/>
              </a:rPr>
              <a:t>розпорядження</a:t>
            </a:r>
            <a:r>
              <a:rPr dirty="0" sz="1200" spc="140">
                <a:latin typeface="Cambria"/>
                <a:cs typeface="Cambria"/>
              </a:rPr>
              <a:t> </a:t>
            </a:r>
            <a:r>
              <a:rPr dirty="0" sz="1200" spc="-45">
                <a:latin typeface="Cambria"/>
                <a:cs typeface="Cambria"/>
              </a:rPr>
              <a:t>Державпої</a:t>
            </a:r>
            <a:r>
              <a:rPr dirty="0" sz="1200" spc="140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служби</a:t>
            </a:r>
            <a:r>
              <a:rPr dirty="0" sz="1200" spc="8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Україніі</a:t>
            </a:r>
            <a:r>
              <a:rPr dirty="0" sz="1200" spc="12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з</a:t>
            </a:r>
            <a:r>
              <a:rPr dirty="0" sz="1200" spc="25">
                <a:latin typeface="Cambria"/>
                <a:cs typeface="Cambria"/>
              </a:rPr>
              <a:t> </a:t>
            </a:r>
            <a:r>
              <a:rPr dirty="0" sz="1200" spc="-45">
                <a:latin typeface="Cambria"/>
                <a:cs typeface="Cambria"/>
              </a:rPr>
              <a:t>лікарських</a:t>
            </a:r>
            <a:r>
              <a:rPr dirty="0" sz="1200" spc="185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засобів</a:t>
            </a:r>
            <a:r>
              <a:rPr dirty="0" sz="1200" spc="75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та</a:t>
            </a:r>
            <a:r>
              <a:rPr dirty="0" sz="1200" spc="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контролю </a:t>
            </a:r>
            <a:r>
              <a:rPr dirty="0" sz="1200" spc="-100">
                <a:latin typeface="Cambria"/>
                <a:cs typeface="Cambria"/>
              </a:rPr>
              <a:t>за</a:t>
            </a:r>
            <a:r>
              <a:rPr dirty="0" sz="1200" spc="30">
                <a:latin typeface="Cambria"/>
                <a:cs typeface="Cambria"/>
              </a:rPr>
              <a:t> </a:t>
            </a:r>
            <a:r>
              <a:rPr dirty="0" sz="1200" spc="-75">
                <a:latin typeface="Cambria"/>
                <a:cs typeface="Cambria"/>
              </a:rPr>
              <a:t>наркотиками</a:t>
            </a:r>
            <a:r>
              <a:rPr dirty="0" sz="1200" spc="40">
                <a:latin typeface="Cambria"/>
                <a:cs typeface="Cambria"/>
              </a:rPr>
              <a:t> </a:t>
            </a:r>
            <a:r>
              <a:rPr dirty="0" sz="1200" spc="-45">
                <a:latin typeface="Cambria"/>
                <a:cs typeface="Cambria"/>
              </a:rPr>
              <a:t>щодо</a:t>
            </a:r>
            <a:r>
              <a:rPr dirty="0" sz="1200" spc="10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заборонв</a:t>
            </a:r>
            <a:r>
              <a:rPr dirty="0" sz="1200" spc="35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обігу</a:t>
            </a:r>
            <a:r>
              <a:rPr dirty="0" sz="1200" spc="6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лікарського</a:t>
            </a:r>
            <a:r>
              <a:rPr dirty="0" sz="1200" spc="2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’засобу.</a:t>
            </a:r>
            <a:endParaRPr sz="1200">
              <a:latin typeface="Cambria"/>
              <a:cs typeface="Cambria"/>
            </a:endParaRPr>
          </a:p>
          <a:p>
            <a:pPr marL="16510" marR="21590" indent="356235">
              <a:lnSpc>
                <a:spcPct val="91400"/>
              </a:lnSpc>
              <a:spcBef>
                <a:spcPts val="65"/>
              </a:spcBef>
              <a:tabLst>
                <a:tab pos="5893435" algn="l"/>
              </a:tabLst>
            </a:pPr>
            <a:r>
              <a:rPr dirty="0" u="sng" sz="1200">
                <a:uFill>
                  <a:solidFill>
                    <a:srgbClr val="0F0F23"/>
                  </a:solidFill>
                </a:uFill>
                <a:latin typeface="Cambria"/>
                <a:cs typeface="Cambria"/>
              </a:rPr>
              <a:t>За</a:t>
            </a:r>
            <a:r>
              <a:rPr dirty="0" u="sng" sz="1200" spc="260">
                <a:uFill>
                  <a:solidFill>
                    <a:srgbClr val="0F0F2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F23"/>
                  </a:solidFill>
                </a:uFill>
                <a:latin typeface="Cambria"/>
                <a:cs typeface="Cambria"/>
              </a:rPr>
              <a:t>наявності,</a:t>
            </a:r>
            <a:r>
              <a:rPr dirty="0" sz="1200" spc="270">
                <a:latin typeface="Cambria"/>
                <a:cs typeface="Cambria"/>
              </a:rPr>
              <a:t> </a:t>
            </a:r>
            <a:r>
              <a:rPr dirty="0" sz="1200" spc="-45">
                <a:latin typeface="Cambria"/>
                <a:cs typeface="Cambria"/>
              </a:rPr>
              <a:t>вказаних</a:t>
            </a:r>
            <a:r>
              <a:rPr dirty="0" sz="1200" spc="29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</a:t>
            </a:r>
            <a:r>
              <a:rPr dirty="0" sz="1200" spc="240">
                <a:latin typeface="Cambria"/>
                <a:cs typeface="Cambria"/>
              </a:rPr>
              <a:t> </a:t>
            </a:r>
            <a:r>
              <a:rPr dirty="0" sz="1200" spc="-55">
                <a:latin typeface="Cambria"/>
                <a:cs typeface="Cambria"/>
              </a:rPr>
              <a:t>розпорядженні</a:t>
            </a:r>
            <a:r>
              <a:rPr dirty="0" sz="1200" spc="360">
                <a:latin typeface="Cambria"/>
                <a:cs typeface="Cambria"/>
              </a:rPr>
              <a:t> </a:t>
            </a:r>
            <a:r>
              <a:rPr dirty="0" sz="1200" spc="-45">
                <a:latin typeface="Cambria"/>
                <a:cs typeface="Cambria"/>
              </a:rPr>
              <a:t>лікареьюІх</a:t>
            </a:r>
            <a:r>
              <a:rPr dirty="0" sz="1200" spc="310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засобів,</a:t>
            </a:r>
            <a:r>
              <a:rPr dirty="0" sz="1200" spc="270">
                <a:latin typeface="Cambria"/>
                <a:cs typeface="Cambria"/>
              </a:rPr>
              <a:t> </a:t>
            </a:r>
            <a:r>
              <a:rPr dirty="0" u="sng" sz="1200" spc="-70">
                <a:uFill>
                  <a:solidFill>
                    <a:srgbClr val="0F0F23"/>
                  </a:solidFill>
                </a:uFill>
                <a:latin typeface="Cambria"/>
                <a:cs typeface="Cambria"/>
              </a:rPr>
              <a:t>повідомптті</a:t>
            </a:r>
            <a:r>
              <a:rPr dirty="0" sz="1200" spc="31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Державну </a:t>
            </a:r>
            <a:r>
              <a:rPr dirty="0" sz="1250" spc="-45">
                <a:latin typeface="Cambria"/>
                <a:cs typeface="Cambria"/>
              </a:rPr>
              <a:t>службу</a:t>
            </a:r>
            <a:r>
              <a:rPr dirty="0" sz="1250" spc="200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з</a:t>
            </a:r>
            <a:r>
              <a:rPr dirty="0" sz="1250" spc="120">
                <a:latin typeface="Cambria"/>
                <a:cs typeface="Cambria"/>
              </a:rPr>
              <a:t> </a:t>
            </a:r>
            <a:r>
              <a:rPr dirty="0" sz="1250" spc="-50">
                <a:latin typeface="Cambria"/>
                <a:cs typeface="Cambria"/>
              </a:rPr>
              <a:t>лігарсьюіх</a:t>
            </a:r>
            <a:r>
              <a:rPr dirty="0" sz="1250" spc="240">
                <a:latin typeface="Cambria"/>
                <a:cs typeface="Cambria"/>
              </a:rPr>
              <a:t> </a:t>
            </a:r>
            <a:r>
              <a:rPr dirty="0" sz="1250" spc="-60">
                <a:latin typeface="Cambria"/>
                <a:cs typeface="Cambria"/>
              </a:rPr>
              <a:t>засобів</a:t>
            </a:r>
            <a:r>
              <a:rPr dirty="0" sz="1250" spc="175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та</a:t>
            </a:r>
            <a:r>
              <a:rPr dirty="0" sz="1250" spc="114">
                <a:latin typeface="Cambria"/>
                <a:cs typeface="Cambria"/>
              </a:rPr>
              <a:t> </a:t>
            </a:r>
            <a:r>
              <a:rPr dirty="0" sz="1250" spc="-85">
                <a:latin typeface="Cambria"/>
                <a:cs typeface="Cambria"/>
              </a:rPr>
              <a:t>контролю</a:t>
            </a:r>
            <a:r>
              <a:rPr dirty="0" sz="1250" spc="160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за</a:t>
            </a:r>
            <a:r>
              <a:rPr dirty="0" sz="1250" spc="140">
                <a:latin typeface="Cambria"/>
                <a:cs typeface="Cambria"/>
              </a:rPr>
              <a:t> </a:t>
            </a:r>
            <a:r>
              <a:rPr dirty="0" sz="1250" spc="-95">
                <a:latin typeface="Cambria"/>
                <a:cs typeface="Cambria"/>
              </a:rPr>
              <a:t>наркотиками</a:t>
            </a:r>
            <a:r>
              <a:rPr dirty="0" sz="1250" spc="245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у</a:t>
            </a:r>
            <a:r>
              <a:rPr dirty="0" sz="1250" spc="140">
                <a:latin typeface="Cambria"/>
                <a:cs typeface="Cambria"/>
              </a:rPr>
              <a:t> </a:t>
            </a:r>
            <a:r>
              <a:rPr dirty="0" sz="1250" spc="-70">
                <a:latin typeface="Cambria"/>
                <a:cs typeface="Cambria"/>
              </a:rPr>
              <a:t>Кіровоградській</a:t>
            </a:r>
            <a:r>
              <a:rPr dirty="0" sz="1250" spc="114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оfiласті</a:t>
            </a:r>
            <a:r>
              <a:rPr dirty="0" sz="1250">
                <a:latin typeface="Cambria"/>
                <a:cs typeface="Cambria"/>
              </a:rPr>
              <a:t>	</a:t>
            </a:r>
            <a:r>
              <a:rPr dirty="0" sz="1250" spc="-25">
                <a:latin typeface="Cambria"/>
                <a:cs typeface="Cambria"/>
              </a:rPr>
              <a:t>go </a:t>
            </a:r>
            <a:r>
              <a:rPr dirty="0" u="sng" sz="1200" spc="-80">
                <a:uFill>
                  <a:solidFill>
                    <a:srgbClr val="0F0F23"/>
                  </a:solidFill>
                </a:uFill>
                <a:latin typeface="Cambria"/>
                <a:cs typeface="Cambria"/>
              </a:rPr>
              <a:t>вжгіті</a:t>
            </a:r>
            <a:r>
              <a:rPr dirty="0" u="sng" sz="1200" spc="40">
                <a:uFill>
                  <a:solidFill>
                    <a:srgbClr val="0F0F2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45">
                <a:uFill>
                  <a:solidFill>
                    <a:srgbClr val="0F0F23"/>
                  </a:solidFill>
                </a:uFill>
                <a:latin typeface="Cambria"/>
                <a:cs typeface="Cambria"/>
              </a:rPr>
              <a:t>заходп</a:t>
            </a:r>
            <a:r>
              <a:rPr dirty="0" sz="1200" spc="-5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uloдo</a:t>
            </a:r>
            <a:r>
              <a:rPr dirty="0" sz="1200">
                <a:latin typeface="Cambria"/>
                <a:cs typeface="Cambria"/>
              </a:rPr>
              <a:t> </a:t>
            </a:r>
            <a:r>
              <a:rPr dirty="0" sz="1200" spc="-70">
                <a:latin typeface="Cambria"/>
                <a:cs typeface="Cambria"/>
              </a:rPr>
              <a:t>впконання</a:t>
            </a:r>
            <a:r>
              <a:rPr dirty="0" sz="1200" spc="7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розпорядження.</a:t>
            </a:r>
            <a:endParaRPr sz="1200">
              <a:latin typeface="Cambria"/>
              <a:cs typeface="Cambria"/>
            </a:endParaRPr>
          </a:p>
          <a:p>
            <a:pPr marL="31115">
              <a:lnSpc>
                <a:spcPts val="1415"/>
              </a:lnSpc>
              <a:tabLst>
                <a:tab pos="274955" algn="l"/>
              </a:tabLst>
            </a:pPr>
            <a:r>
              <a:rPr dirty="0" u="sng" sz="1200">
                <a:uFill>
                  <a:solidFill>
                    <a:srgbClr val="0F0F23"/>
                  </a:solidFill>
                </a:uFill>
                <a:latin typeface="Cambria"/>
                <a:cs typeface="Cambria"/>
              </a:rPr>
              <a:t>	</a:t>
            </a:r>
            <a:r>
              <a:rPr dirty="0" u="sng" sz="1200" spc="-30">
                <a:uFill>
                  <a:solidFill>
                    <a:srgbClr val="0F0F23"/>
                  </a:solidFill>
                </a:uFill>
                <a:latin typeface="Cambria"/>
                <a:cs typeface="Cambria"/>
              </a:rPr>
              <a:t>Ін0ормацію</a:t>
            </a:r>
            <a:r>
              <a:rPr dirty="0" u="sng" sz="1200" spc="25">
                <a:uFill>
                  <a:solidFill>
                    <a:srgbClr val="0F0F2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55">
                <a:uFill>
                  <a:solidFill>
                    <a:srgbClr val="0F0F23"/>
                  </a:solidFill>
                </a:uFill>
                <a:latin typeface="Cambria"/>
                <a:cs typeface="Cambria"/>
              </a:rPr>
              <a:t>надавать</a:t>
            </a:r>
            <a:r>
              <a:rPr dirty="0" u="sng" sz="1200" spc="45">
                <a:uFill>
                  <a:solidFill>
                    <a:srgbClr val="0F0F2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30">
                <a:uFill>
                  <a:solidFill>
                    <a:srgbClr val="0F0F23"/>
                  </a:solidFill>
                </a:uFill>
                <a:latin typeface="Cambria"/>
                <a:cs typeface="Cambria"/>
              </a:rPr>
              <a:t>на</a:t>
            </a:r>
            <a:r>
              <a:rPr dirty="0" u="sng" sz="1200" spc="-15">
                <a:uFill>
                  <a:solidFill>
                    <a:srgbClr val="0F0F2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55">
                <a:uFill>
                  <a:solidFill>
                    <a:srgbClr val="0F0F23"/>
                  </a:solidFill>
                </a:uFill>
                <a:latin typeface="Cambria"/>
                <a:cs typeface="Cambria"/>
              </a:rPr>
              <a:t>паперових</a:t>
            </a:r>
            <a:r>
              <a:rPr dirty="0" u="sng" sz="1200" spc="70">
                <a:uFill>
                  <a:solidFill>
                    <a:srgbClr val="0F0F2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35">
                <a:uFill>
                  <a:solidFill>
                    <a:srgbClr val="0F0F23"/>
                  </a:solidFill>
                </a:uFill>
                <a:latin typeface="Cambria"/>
                <a:cs typeface="Cambria"/>
              </a:rPr>
              <a:t>носіях</a:t>
            </a:r>
            <a:r>
              <a:rPr dirty="0" sz="1200" spc="4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поттою,</a:t>
            </a:r>
            <a:r>
              <a:rPr dirty="0" sz="1200" spc="30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за</a:t>
            </a:r>
            <a:r>
              <a:rPr dirty="0" sz="1200" spc="-5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адресом:</a:t>
            </a:r>
            <a:r>
              <a:rPr dirty="0" sz="1200" spc="45">
                <a:latin typeface="Cambria"/>
                <a:cs typeface="Cambria"/>
              </a:rPr>
              <a:t> </a:t>
            </a:r>
            <a:r>
              <a:rPr dirty="0" sz="1200" spc="-65">
                <a:latin typeface="Cambria"/>
                <a:cs typeface="Cambria"/>
              </a:rPr>
              <a:t>в)'л.</a:t>
            </a:r>
            <a:r>
              <a:rPr dirty="0" sz="1200" spc="45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Преоdраженська,</a:t>
            </a:r>
            <a:r>
              <a:rPr dirty="0" sz="1200" spc="-5" i="1">
                <a:latin typeface="Cambria"/>
                <a:cs typeface="Cambria"/>
              </a:rPr>
              <a:t> </a:t>
            </a:r>
            <a:r>
              <a:rPr dirty="0" sz="1200" spc="-25" i="1">
                <a:latin typeface="Cambria"/>
                <a:cs typeface="Cambria"/>
              </a:rPr>
              <a:t>2,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ts val="1405"/>
              </a:lnSpc>
            </a:pPr>
            <a:r>
              <a:rPr dirty="0" sz="1200" spc="-60" i="1">
                <a:latin typeface="Cambria"/>
                <a:cs typeface="Cambria"/>
              </a:rPr>
              <a:t>.vi.</a:t>
            </a:r>
            <a:r>
              <a:rPr dirty="0" sz="1200" spc="50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Кроиивницькнй, </a:t>
            </a:r>
            <a:r>
              <a:rPr dirty="0" sz="1200" spc="-20" i="1">
                <a:latin typeface="Cambria"/>
                <a:cs typeface="Cambria"/>
              </a:rPr>
              <a:t>25006,</a:t>
            </a:r>
            <a:r>
              <a:rPr dirty="0" sz="1200" spc="40" i="1"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131323"/>
                  </a:solidFill>
                </a:uFill>
                <a:latin typeface="Cambria"/>
                <a:cs typeface="Cambria"/>
              </a:rPr>
              <a:t>з</a:t>
            </a:r>
            <a:r>
              <a:rPr dirty="0" u="sng" sz="1200" spc="10">
                <a:uFill>
                  <a:solidFill>
                    <a:srgbClr val="13132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10">
                <a:uFill>
                  <a:solidFill>
                    <a:srgbClr val="131323"/>
                  </a:solidFill>
                </a:uFill>
                <a:latin typeface="Cambria"/>
                <a:cs typeface="Cambria"/>
              </a:rPr>
              <a:t>додаткамН:</a:t>
            </a:r>
            <a:endParaRPr sz="1200">
              <a:latin typeface="Cambria"/>
              <a:cs typeface="Cambria"/>
            </a:endParaRPr>
          </a:p>
          <a:p>
            <a:pPr marL="369570">
              <a:lnSpc>
                <a:spcPts val="1430"/>
              </a:lnSpc>
            </a:pPr>
            <a:r>
              <a:rPr dirty="0" sz="1200" spc="-30">
                <a:latin typeface="Cambria"/>
                <a:cs typeface="Cambria"/>
              </a:rPr>
              <a:t>а)</a:t>
            </a:r>
            <a:r>
              <a:rPr dirty="0" sz="1200" spc="-40">
                <a:latin typeface="Cambria"/>
                <a:cs typeface="Cambria"/>
              </a:rPr>
              <a:t> </a:t>
            </a:r>
            <a:r>
              <a:rPr dirty="0" u="sng" sz="1200" spc="-65">
                <a:uFill>
                  <a:solidFill>
                    <a:srgbClr val="131323"/>
                  </a:solidFill>
                </a:uFill>
                <a:latin typeface="Cambria"/>
                <a:cs typeface="Cambria"/>
              </a:rPr>
              <a:t>при</a:t>
            </a:r>
            <a:r>
              <a:rPr dirty="0" u="sng" sz="1200">
                <a:uFill>
                  <a:solidFill>
                    <a:srgbClr val="13132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45">
                <a:uFill>
                  <a:solidFill>
                    <a:srgbClr val="131323"/>
                  </a:solidFill>
                </a:uFill>
                <a:latin typeface="Cambria"/>
                <a:cs typeface="Cambria"/>
              </a:rPr>
              <a:t>вміщенні</a:t>
            </a:r>
            <a:r>
              <a:rPr dirty="0" u="sng" sz="1200" spc="30">
                <a:uFill>
                  <a:solidFill>
                    <a:srgbClr val="13132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131323"/>
                  </a:solidFill>
                </a:uFill>
                <a:latin typeface="Cambria"/>
                <a:cs typeface="Cambria"/>
              </a:rPr>
              <a:t>в</a:t>
            </a:r>
            <a:r>
              <a:rPr dirty="0" u="sng" sz="1200" spc="-30">
                <a:uFill>
                  <a:solidFill>
                    <a:srgbClr val="13132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75">
                <a:uFill>
                  <a:solidFill>
                    <a:srgbClr val="131323"/>
                  </a:solidFill>
                </a:uFill>
                <a:latin typeface="Cambria"/>
                <a:cs typeface="Cambria"/>
              </a:rPr>
              <a:t>карантин</a:t>
            </a:r>
            <a:r>
              <a:rPr dirty="0" sz="1200" spc="55">
                <a:latin typeface="Cambria"/>
                <a:cs typeface="Cambria"/>
              </a:rPr>
              <a:t> </a:t>
            </a:r>
            <a:r>
              <a:rPr dirty="0" sz="1200" spc="-55">
                <a:latin typeface="Cambria"/>
                <a:cs typeface="Cambria"/>
              </a:rPr>
              <a:t>додасться</a:t>
            </a:r>
            <a:r>
              <a:rPr dirty="0" sz="1200" spc="-5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копія</a:t>
            </a:r>
            <a:r>
              <a:rPr dirty="0" sz="1200" spc="-25">
                <a:latin typeface="Cambria"/>
                <a:cs typeface="Cambria"/>
              </a:rPr>
              <a:t> </a:t>
            </a:r>
            <a:r>
              <a:rPr dirty="0" sz="1200" spc="-55">
                <a:latin typeface="Cambria"/>
                <a:cs typeface="Cambria"/>
              </a:rPr>
              <a:t>прибуткової</a:t>
            </a:r>
            <a:r>
              <a:rPr dirty="0" sz="1200" spc="7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накладної;</a:t>
            </a:r>
            <a:endParaRPr sz="1200">
              <a:latin typeface="Cambria"/>
              <a:cs typeface="Cambria"/>
            </a:endParaRPr>
          </a:p>
          <a:p>
            <a:pPr marL="369570">
              <a:lnSpc>
                <a:spcPts val="1305"/>
              </a:lnSpc>
              <a:spcBef>
                <a:spcPts val="5"/>
              </a:spcBef>
            </a:pPr>
            <a:r>
              <a:rPr dirty="0" sz="1100">
                <a:latin typeface="Cambria"/>
                <a:cs typeface="Cambria"/>
              </a:rPr>
              <a:t>6)</a:t>
            </a:r>
            <a:r>
              <a:rPr dirty="0" sz="1100" spc="-60">
                <a:latin typeface="Cambria"/>
                <a:cs typeface="Cambria"/>
              </a:rPr>
              <a:t> </a:t>
            </a:r>
            <a:r>
              <a:rPr dirty="0" u="sng" sz="1100" spc="-20">
                <a:uFill>
                  <a:solidFill>
                    <a:srgbClr val="131323"/>
                  </a:solidFill>
                </a:uFill>
                <a:latin typeface="Cambria"/>
                <a:cs typeface="Cambria"/>
              </a:rPr>
              <a:t>прИ</a:t>
            </a:r>
            <a:r>
              <a:rPr dirty="0" u="sng" sz="1100" spc="-30">
                <a:uFill>
                  <a:solidFill>
                    <a:srgbClr val="13132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100">
                <a:uFill>
                  <a:solidFill>
                    <a:srgbClr val="131323"/>
                  </a:solidFill>
                </a:uFill>
                <a:latin typeface="Cambria"/>
                <a:cs typeface="Cambria"/>
              </a:rPr>
              <a:t>поверненні</a:t>
            </a:r>
            <a:r>
              <a:rPr dirty="0" u="sng" sz="1100" spc="25">
                <a:uFill>
                  <a:solidFill>
                    <a:srgbClr val="13132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100" spc="-35">
                <a:uFill>
                  <a:solidFill>
                    <a:srgbClr val="131323"/>
                  </a:solidFill>
                </a:uFill>
                <a:latin typeface="Cambria"/>
                <a:cs typeface="Cambria"/>
              </a:rPr>
              <a:t>пocтanhЛЬHIlE</a:t>
            </a:r>
            <a:r>
              <a:rPr dirty="0" u="sng" sz="1100" spc="380">
                <a:uFill>
                  <a:solidFill>
                    <a:srgbClr val="131323"/>
                  </a:solidFill>
                </a:uFill>
                <a:latin typeface="Cambria"/>
                <a:cs typeface="Cambria"/>
              </a:rPr>
              <a:t> </a:t>
            </a:r>
            <a:r>
              <a:rPr dirty="0" sz="1100" spc="-75">
                <a:latin typeface="Cambria"/>
                <a:cs typeface="Cambria"/>
              </a:rPr>
              <a:t> </a:t>
            </a:r>
            <a:r>
              <a:rPr dirty="0" sz="1100" spc="-120">
                <a:latin typeface="Cambria"/>
                <a:cs typeface="Cambria"/>
              </a:rPr>
              <a:t>ДО,ЦіlЮТЬОЯ:</a:t>
            </a:r>
            <a:r>
              <a:rPr dirty="0" sz="1100" spc="135">
                <a:latin typeface="Cambria"/>
                <a:cs typeface="Cambria"/>
              </a:rPr>
              <a:t> </a:t>
            </a:r>
            <a:r>
              <a:rPr dirty="0" sz="1100" spc="-40">
                <a:latin typeface="Cambria"/>
                <a:cs typeface="Cambria"/>
              </a:rPr>
              <a:t>kOПiя</a:t>
            </a:r>
            <a:r>
              <a:rPr dirty="0" sz="1100" spc="-1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прибуткової</a:t>
            </a:r>
            <a:r>
              <a:rPr dirty="0" sz="1100" spc="45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накладної;</a:t>
            </a:r>
            <a:endParaRPr sz="1100">
              <a:latin typeface="Cambria"/>
              <a:cs typeface="Cambria"/>
            </a:endParaRPr>
          </a:p>
          <a:p>
            <a:pPr marL="3378835">
              <a:lnSpc>
                <a:spcPts val="1400"/>
              </a:lnSpc>
            </a:pPr>
            <a:r>
              <a:rPr dirty="0" sz="1200" spc="-60">
                <a:latin typeface="Cambria"/>
                <a:cs typeface="Cambria"/>
              </a:rPr>
              <a:t>копія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sz="1200" spc="-60">
                <a:latin typeface="Cambria"/>
                <a:cs typeface="Cambria"/>
              </a:rPr>
              <a:t>накладної</a:t>
            </a:r>
            <a:r>
              <a:rPr dirty="0" sz="1200" spc="85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на</a:t>
            </a:r>
            <a:r>
              <a:rPr dirty="0" sz="1200" spc="-10">
                <a:latin typeface="Cambria"/>
                <a:cs typeface="Cambria"/>
              </a:rPr>
              <a:t> повернення,</a:t>
            </a:r>
            <a:endParaRPr sz="1200">
              <a:latin typeface="Cambria"/>
              <a:cs typeface="Cambria"/>
            </a:endParaRPr>
          </a:p>
          <a:p>
            <a:pPr algn="just" marL="17145" marR="5080" indent="347345">
              <a:lnSpc>
                <a:spcPct val="95000"/>
              </a:lnSpc>
              <a:spcBef>
                <a:spcPts val="45"/>
              </a:spcBef>
            </a:pPr>
            <a:r>
              <a:rPr dirty="0" sz="1200">
                <a:latin typeface="Cambria"/>
                <a:cs typeface="Cambria"/>
              </a:rPr>
              <a:t>в)</a:t>
            </a:r>
            <a:r>
              <a:rPr dirty="0" sz="1200" spc="185"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у</a:t>
            </a:r>
            <a:r>
              <a:rPr dirty="0" u="sng" sz="1200" spc="200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випадкv</a:t>
            </a:r>
            <a:r>
              <a:rPr dirty="0" u="sng" sz="1200" spc="254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передаяі</a:t>
            </a:r>
            <a:r>
              <a:rPr dirty="0" u="sng" sz="1200" spc="220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відходів</a:t>
            </a:r>
            <a:r>
              <a:rPr dirty="0" u="sng" sz="1200" spc="225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10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лікарського</a:t>
            </a:r>
            <a:r>
              <a:rPr dirty="0" u="sng" sz="1200" spc="275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засобу</a:t>
            </a:r>
            <a:r>
              <a:rPr dirty="0" u="sng" sz="1200" spc="240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на</a:t>
            </a:r>
            <a:r>
              <a:rPr dirty="0" u="sng" sz="1200" spc="220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утилізацію</a:t>
            </a:r>
            <a:r>
              <a:rPr dirty="0" u="sng" sz="1200" spc="235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a6o</a:t>
            </a:r>
            <a:r>
              <a:rPr dirty="0" u="sng" sz="1200" spc="195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30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знтодеиия.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v</a:t>
            </a:r>
            <a:r>
              <a:rPr dirty="0" u="sng" sz="1200" spc="-70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55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двотііжневІій</a:t>
            </a:r>
            <a:r>
              <a:rPr dirty="0" u="sng" sz="1200" spc="35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45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стР</a:t>
            </a:r>
            <a:r>
              <a:rPr dirty="0" sz="1200" spc="-45">
                <a:latin typeface="Cambria"/>
                <a:cs typeface="Cambria"/>
              </a:rPr>
              <a:t>ок_поінф9рм</a:t>
            </a:r>
            <a:r>
              <a:rPr dirty="0" u="sng" sz="1200" spc="-45">
                <a:uFill>
                  <a:solidFill>
                    <a:srgbClr val="0F0F1F"/>
                  </a:solidFill>
                </a:uFill>
                <a:latin typeface="Cambria"/>
                <a:cs typeface="Cambria"/>
              </a:rPr>
              <a:t>Уватп</a:t>
            </a:r>
            <a:r>
              <a:rPr dirty="0" sz="1200" spc="204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Державну</a:t>
            </a:r>
            <a:r>
              <a:rPr dirty="0" sz="1200" spc="2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службу</a:t>
            </a:r>
            <a:r>
              <a:rPr dirty="0" sz="1200" spc="1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з</a:t>
            </a:r>
            <a:r>
              <a:rPr dirty="0" sz="1200" spc="16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лікарсьтіх</a:t>
            </a:r>
            <a:r>
              <a:rPr dirty="0" sz="1200" spc="15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засобів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та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 spc="-60">
                <a:latin typeface="Cambria"/>
                <a:cs typeface="Cambria"/>
              </a:rPr>
              <a:t>контролю</a:t>
            </a:r>
            <a:r>
              <a:rPr dirty="0" sz="1200" spc="-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за </a:t>
            </a:r>
            <a:r>
              <a:rPr dirty="0" sz="1200" spc="-85">
                <a:latin typeface="Cambria"/>
                <a:cs typeface="Cambria"/>
              </a:rPr>
              <a:t>наркотиками</a:t>
            </a:r>
            <a:r>
              <a:rPr dirty="0" sz="1200" spc="9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</a:t>
            </a:r>
            <a:r>
              <a:rPr dirty="0" sz="1200" spc="-10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Кіровогралській</a:t>
            </a:r>
            <a:r>
              <a:rPr dirty="0" sz="1200" spc="-60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області</a:t>
            </a:r>
            <a:r>
              <a:rPr dirty="0" sz="1200" spc="295">
                <a:latin typeface="Cambria"/>
                <a:cs typeface="Cambria"/>
              </a:rPr>
              <a:t> </a:t>
            </a:r>
            <a:r>
              <a:rPr dirty="0" sz="1200" spc="-85">
                <a:latin typeface="Cambria"/>
                <a:cs typeface="Cambria"/>
              </a:rPr>
              <a:t>та</a:t>
            </a:r>
            <a:r>
              <a:rPr dirty="0" sz="1200" spc="20">
                <a:latin typeface="Cambria"/>
                <a:cs typeface="Cambria"/>
              </a:rPr>
              <a:t> </a:t>
            </a:r>
            <a:r>
              <a:rPr dirty="0" sz="1200" spc="-70">
                <a:latin typeface="Cambria"/>
                <a:cs typeface="Cambria"/>
              </a:rPr>
              <a:t>надати</a:t>
            </a:r>
            <a:r>
              <a:rPr dirty="0" sz="1200" spc="3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гопію</a:t>
            </a:r>
            <a:r>
              <a:rPr dirty="0" sz="1200" spc="5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прпбуткової</a:t>
            </a:r>
            <a:r>
              <a:rPr dirty="0" sz="1200" spc="6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накладної.</a:t>
            </a:r>
            <a:endParaRPr sz="1200">
              <a:latin typeface="Cambria"/>
              <a:cs typeface="Cambria"/>
            </a:endParaRPr>
          </a:p>
          <a:p>
            <a:pPr algn="just" marL="13970" marR="8255" indent="354965">
              <a:lnSpc>
                <a:spcPct val="95800"/>
              </a:lnSpc>
              <a:spcBef>
                <a:spcPts val="15"/>
              </a:spcBef>
            </a:pPr>
            <a:r>
              <a:rPr dirty="0" sz="1200">
                <a:latin typeface="Cambria"/>
                <a:cs typeface="Cambria"/>
              </a:rPr>
              <a:t>Прн</a:t>
            </a:r>
            <a:r>
              <a:rPr dirty="0" sz="1200" spc="10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наступних</a:t>
            </a:r>
            <a:r>
              <a:rPr dirty="0" sz="1200" spc="13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поставгах</a:t>
            </a:r>
            <a:r>
              <a:rPr dirty="0" sz="1200" spc="15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лікарсьшіх</a:t>
            </a:r>
            <a:r>
              <a:rPr dirty="0" sz="1200" spc="18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засобів.</a:t>
            </a:r>
            <a:r>
              <a:rPr dirty="0" sz="1200" spc="114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вьазаних</a:t>
            </a:r>
            <a:r>
              <a:rPr dirty="0" sz="1200" spc="18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</a:t>
            </a:r>
            <a:r>
              <a:rPr dirty="0" sz="1200" spc="85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розпорядженнях,</a:t>
            </a:r>
            <a:r>
              <a:rPr dirty="0" sz="1200" spc="9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суб'скт господарювання</a:t>
            </a:r>
            <a:r>
              <a:rPr dirty="0" sz="1200" spc="11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повІінен</a:t>
            </a:r>
            <a:r>
              <a:rPr dirty="0" sz="1200" spc="16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вжитІз</a:t>
            </a:r>
            <a:r>
              <a:rPr dirty="0" sz="1200" spc="17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заходів</a:t>
            </a:r>
            <a:r>
              <a:rPr dirty="0" sz="1200" spc="18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tцодо</a:t>
            </a:r>
            <a:r>
              <a:rPr dirty="0" sz="1200" spc="17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запоfiігання</a:t>
            </a:r>
            <a:r>
              <a:rPr dirty="0" sz="1200" spc="17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придбанню,</a:t>
            </a:r>
            <a:r>
              <a:rPr dirty="0" sz="1200" spc="204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реалізаціі</a:t>
            </a:r>
            <a:r>
              <a:rPr dirty="0" sz="1200" spc="150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та </a:t>
            </a:r>
            <a:r>
              <a:rPr dirty="0" sz="1200" spc="-60">
                <a:latin typeface="Cambria"/>
                <a:cs typeface="Cambria"/>
              </a:rPr>
              <a:t>застосування</a:t>
            </a:r>
            <a:r>
              <a:rPr dirty="0" sz="1200" spc="75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лікарських</a:t>
            </a:r>
            <a:r>
              <a:rPr dirty="0" sz="1200" spc="95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засобів,</a:t>
            </a:r>
            <a:r>
              <a:rPr dirty="0" sz="1200" spc="20">
                <a:latin typeface="Cambria"/>
                <a:cs typeface="Cambria"/>
              </a:rPr>
              <a:t> </a:t>
            </a:r>
            <a:r>
              <a:rPr dirty="0" sz="1200" spc="-65">
                <a:latin typeface="Cambria"/>
                <a:cs typeface="Cambria"/>
              </a:rPr>
              <a:t>зазначенпх</a:t>
            </a:r>
            <a:r>
              <a:rPr dirty="0" sz="1200" spc="10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розпорядженнях.</a:t>
            </a:r>
            <a:endParaRPr sz="1200">
              <a:latin typeface="Cambria"/>
              <a:cs typeface="Cambria"/>
            </a:endParaRPr>
          </a:p>
          <a:p>
            <a:pPr algn="just" marL="372745">
              <a:lnSpc>
                <a:spcPts val="1370"/>
              </a:lnSpc>
            </a:pPr>
            <a:r>
              <a:rPr dirty="0" u="sng" sz="1200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У</a:t>
            </a:r>
            <a:r>
              <a:rPr dirty="0" u="sng" sz="1200" spc="440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20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випадщ•</a:t>
            </a:r>
            <a:r>
              <a:rPr dirty="0" u="sng" sz="1200" spc="285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10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відсутності</a:t>
            </a:r>
            <a:r>
              <a:rPr dirty="0" sz="1200" spc="325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лікарських</a:t>
            </a:r>
            <a:r>
              <a:rPr dirty="0" sz="1200" spc="37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засобів,</a:t>
            </a:r>
            <a:r>
              <a:rPr dirty="0" sz="1200" spc="335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вказанпх</a:t>
            </a:r>
            <a:r>
              <a:rPr dirty="0" sz="1200" spc="37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</a:t>
            </a:r>
            <a:r>
              <a:rPr dirty="0" sz="1200" spc="245">
                <a:latin typeface="Cambria"/>
                <a:cs typeface="Cambria"/>
              </a:rPr>
              <a:t> </a:t>
            </a:r>
            <a:r>
              <a:rPr dirty="0" sz="1200" spc="-55">
                <a:latin typeface="Cambria"/>
                <a:cs typeface="Cambria"/>
              </a:rPr>
              <a:t>розпорядженнях</a:t>
            </a:r>
            <a:r>
              <a:rPr dirty="0" sz="1200" spc="25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mi</a:t>
            </a:r>
            <a:r>
              <a:rPr dirty="0" sz="1200" spc="27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листах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48883" y="6665467"/>
            <a:ext cx="6136640" cy="1435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ts val="1415"/>
              </a:lnSpc>
              <a:spcBef>
                <a:spcPts val="100"/>
              </a:spcBef>
              <a:tabLst>
                <a:tab pos="2765425" algn="l"/>
              </a:tabLst>
            </a:pPr>
            <a:r>
              <a:rPr dirty="0" sz="1200" spc="-40">
                <a:latin typeface="Cambria"/>
                <a:cs typeface="Cambria"/>
              </a:rPr>
              <a:t>Держлікслужбп,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u="sng" sz="1200" spc="-10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відповіді</a:t>
            </a:r>
            <a:r>
              <a:rPr dirty="0" sz="1200" spc="2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go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65">
                <a:latin typeface="Cambria"/>
                <a:cs typeface="Cambria"/>
              </a:rPr>
              <a:t>впгляді</a:t>
            </a:r>
            <a:r>
              <a:rPr dirty="0" sz="1200" spc="65"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ваqавати</a:t>
            </a:r>
            <a:r>
              <a:rPr dirty="0" u="sng" sz="1200" spc="35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ве</a:t>
            </a:r>
            <a:r>
              <a:rPr dirty="0" u="sng" sz="1200" spc="-15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10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потрібно.</a:t>
            </a:r>
            <a:r>
              <a:rPr dirty="0" u="sng" sz="1200" spc="500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 </a:t>
            </a:r>
            <a:endParaRPr sz="1200">
              <a:latin typeface="Cambria"/>
              <a:cs typeface="Cambria"/>
            </a:endParaRPr>
          </a:p>
          <a:p>
            <a:pPr algn="just" marL="12700" marR="5080" indent="356235">
              <a:lnSpc>
                <a:spcPct val="95600"/>
              </a:lnSpc>
              <a:spcBef>
                <a:spcPts val="40"/>
              </a:spcBef>
            </a:pPr>
            <a:r>
              <a:rPr dirty="0" sz="1200">
                <a:latin typeface="Cambria"/>
                <a:cs typeface="Cambria"/>
              </a:rPr>
              <a:t>Одночасно</a:t>
            </a:r>
            <a:r>
              <a:rPr dirty="0" sz="1200" spc="18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нагадусмо,</a:t>
            </a:r>
            <a:r>
              <a:rPr dirty="0" sz="1200" spc="23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що</a:t>
            </a:r>
            <a:r>
              <a:rPr dirty="0" sz="1200" spc="17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з</a:t>
            </a:r>
            <a:r>
              <a:rPr dirty="0" sz="1200" spc="14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розпорядженн</a:t>
            </a:r>
            <a:r>
              <a:rPr dirty="0" sz="1200" spc="33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іи</a:t>
            </a:r>
            <a:r>
              <a:rPr dirty="0" sz="1200" spc="15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та</a:t>
            </a:r>
            <a:r>
              <a:rPr dirty="0" sz="1200" spc="19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лпстами</a:t>
            </a:r>
            <a:r>
              <a:rPr dirty="0" sz="1200" spc="21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Держлікслужfiп</a:t>
            </a:r>
            <a:r>
              <a:rPr dirty="0" sz="1200" spc="18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можна </a:t>
            </a:r>
            <a:r>
              <a:rPr dirty="0" sz="1200" spc="-65">
                <a:latin typeface="Cambria"/>
                <a:cs typeface="Cambria"/>
              </a:rPr>
              <a:t>ознайоЬштнся</a:t>
            </a:r>
            <a:r>
              <a:rPr dirty="0" sz="1200" spc="7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На</a:t>
            </a:r>
            <a:r>
              <a:rPr dirty="0" sz="1200" spc="45">
                <a:latin typeface="Cambria"/>
                <a:cs typeface="Cambria"/>
              </a:rPr>
              <a:t> </a:t>
            </a:r>
            <a:r>
              <a:rPr dirty="0" sz="1200" spc="-60">
                <a:latin typeface="Cambria"/>
                <a:cs typeface="Cambria"/>
              </a:rPr>
              <a:t>гэфіційному</a:t>
            </a:r>
            <a:r>
              <a:rPr dirty="0" sz="1200" spc="50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веGсаиті</a:t>
            </a:r>
            <a:r>
              <a:rPr dirty="0" sz="1200" spc="3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Державної</a:t>
            </a:r>
            <a:r>
              <a:rPr dirty="0" sz="1200" spc="4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служби</a:t>
            </a:r>
            <a:r>
              <a:rPr dirty="0" sz="1200" spc="4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України</a:t>
            </a:r>
            <a:r>
              <a:rPr dirty="0" sz="1200" spc="2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з</a:t>
            </a:r>
            <a:r>
              <a:rPr dirty="0" sz="1200" spc="5">
                <a:latin typeface="Cambria"/>
                <a:cs typeface="Cambria"/>
              </a:rPr>
              <a:t> </a:t>
            </a:r>
            <a:r>
              <a:rPr dirty="0" sz="1200" spc="-45">
                <a:latin typeface="Cambria"/>
                <a:cs typeface="Cambria"/>
              </a:rPr>
              <a:t>лікарськгіх</a:t>
            </a:r>
            <a:r>
              <a:rPr dirty="0" sz="1200" spc="6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засобів</a:t>
            </a:r>
            <a:r>
              <a:rPr dirty="0" sz="1200" spc="1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та </a:t>
            </a:r>
            <a:r>
              <a:rPr dirty="0" sz="1200">
                <a:latin typeface="Cambria"/>
                <a:cs typeface="Cambria"/>
              </a:rPr>
              <a:t>контролю</a:t>
            </a:r>
            <a:r>
              <a:rPr dirty="0" sz="1200" spc="204">
                <a:latin typeface="Cambria"/>
                <a:cs typeface="Cambria"/>
              </a:rPr>
              <a:t>  </a:t>
            </a:r>
            <a:r>
              <a:rPr dirty="0" sz="1200">
                <a:latin typeface="Cambria"/>
                <a:cs typeface="Cambria"/>
              </a:rPr>
              <a:t>за</a:t>
            </a:r>
            <a:r>
              <a:rPr dirty="0" sz="1200" spc="185">
                <a:latin typeface="Cambria"/>
                <a:cs typeface="Cambria"/>
              </a:rPr>
              <a:t>  </a:t>
            </a:r>
            <a:r>
              <a:rPr dirty="0" sz="1200">
                <a:latin typeface="Cambria"/>
                <a:cs typeface="Cambria"/>
              </a:rPr>
              <a:t>наркотішамгі</a:t>
            </a:r>
            <a:r>
              <a:rPr dirty="0" sz="1200" spc="215">
                <a:latin typeface="Cambria"/>
                <a:cs typeface="Cambria"/>
              </a:rPr>
              <a:t>  </a:t>
            </a:r>
            <a:r>
              <a:rPr dirty="0" sz="1200" spc="-30">
                <a:latin typeface="Cambria"/>
                <a:cs typeface="Cambria"/>
              </a:rPr>
              <a:t>(lзttps:e/</a:t>
            </a:r>
            <a:r>
              <a:rPr dirty="0" sz="1200" spc="-30">
                <a:latin typeface="Cambria"/>
                <a:cs typeface="Cambria"/>
                <a:hlinkClick r:id="rId9"/>
              </a:rPr>
              <a:t>www.dls.gov.ua/</a:t>
            </a:r>
            <a:r>
              <a:rPr dirty="0" sz="1200" spc="-30">
                <a:latin typeface="Cambria"/>
                <a:cs typeface="Cambria"/>
              </a:rPr>
              <a:t>)</a:t>
            </a:r>
            <a:r>
              <a:rPr dirty="0" sz="1200" spc="175">
                <a:latin typeface="Cambria"/>
                <a:cs typeface="Cambria"/>
              </a:rPr>
              <a:t>  </a:t>
            </a:r>
            <a:r>
              <a:rPr dirty="0" sz="1200">
                <a:latin typeface="Cambria"/>
                <a:cs typeface="Cambria"/>
              </a:rPr>
              <a:t>в</a:t>
            </a:r>
            <a:r>
              <a:rPr dirty="0" sz="1200" spc="165">
                <a:latin typeface="Cambria"/>
                <a:cs typeface="Cambria"/>
              </a:rPr>
              <a:t>  </a:t>
            </a:r>
            <a:r>
              <a:rPr dirty="0" sz="1200">
                <a:latin typeface="Cambria"/>
                <a:cs typeface="Cambria"/>
              </a:rPr>
              <a:t>розділі</a:t>
            </a:r>
            <a:r>
              <a:rPr dirty="0" sz="1200" spc="180">
                <a:latin typeface="Cambria"/>
                <a:cs typeface="Cambria"/>
              </a:rPr>
              <a:t>  </a:t>
            </a:r>
            <a:r>
              <a:rPr dirty="0" sz="1200" spc="-10">
                <a:latin typeface="Cambria"/>
                <a:cs typeface="Cambria"/>
              </a:rPr>
              <a:t>РОЗПОРЯДЖЕННЯ ДЕРЖЛІКС"ЛУЖБІ1.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Cambria"/>
              <a:cs typeface="Cambria"/>
            </a:endParaRPr>
          </a:p>
          <a:p>
            <a:pPr algn="just" marL="16510" marR="82550" indent="-3810">
              <a:lnSpc>
                <a:spcPts val="1340"/>
              </a:lnSpc>
              <a:spcBef>
                <a:spcPts val="5"/>
              </a:spcBef>
            </a:pPr>
            <a:r>
              <a:rPr dirty="0" sz="1250" spc="-50">
                <a:latin typeface="Times New Roman"/>
                <a:cs typeface="Times New Roman"/>
              </a:rPr>
              <a:t>Додаток:</a:t>
            </a:r>
            <a:r>
              <a:rPr dirty="0" sz="1250" spc="75">
                <a:latin typeface="Times New Roman"/>
                <a:cs typeface="Times New Roman"/>
              </a:rPr>
              <a:t> </a:t>
            </a:r>
            <a:r>
              <a:rPr dirty="0" sz="1250" spc="-50">
                <a:latin typeface="Times New Roman"/>
                <a:cs typeface="Times New Roman"/>
              </a:rPr>
              <a:t>Копія</a:t>
            </a:r>
            <a:r>
              <a:rPr dirty="0" sz="1250" spc="15">
                <a:latin typeface="Times New Roman"/>
                <a:cs typeface="Times New Roman"/>
              </a:rPr>
              <a:t> </a:t>
            </a:r>
            <a:r>
              <a:rPr dirty="0" sz="1250" spc="-45">
                <a:latin typeface="Times New Roman"/>
                <a:cs typeface="Times New Roman"/>
              </a:rPr>
              <a:t>розпорядження</a:t>
            </a:r>
            <a:r>
              <a:rPr dirty="0" sz="1250" spc="114">
                <a:latin typeface="Times New Roman"/>
                <a:cs typeface="Times New Roman"/>
              </a:rPr>
              <a:t> </a:t>
            </a:r>
            <a:r>
              <a:rPr dirty="0" sz="1250" spc="-45">
                <a:latin typeface="Times New Roman"/>
                <a:cs typeface="Times New Roman"/>
              </a:rPr>
              <a:t>Державної</a:t>
            </a:r>
            <a:r>
              <a:rPr dirty="0" sz="1250" spc="85">
                <a:latin typeface="Times New Roman"/>
                <a:cs typeface="Times New Roman"/>
              </a:rPr>
              <a:t> </a:t>
            </a:r>
            <a:r>
              <a:rPr dirty="0" sz="1250" spc="-60">
                <a:latin typeface="Times New Roman"/>
                <a:cs typeface="Times New Roman"/>
              </a:rPr>
              <a:t>службгі</a:t>
            </a:r>
            <a:r>
              <a:rPr dirty="0" sz="1250" spc="35">
                <a:latin typeface="Times New Roman"/>
                <a:cs typeface="Times New Roman"/>
              </a:rPr>
              <a:t> </a:t>
            </a:r>
            <a:r>
              <a:rPr dirty="0" sz="1250" spc="-50">
                <a:latin typeface="Times New Roman"/>
                <a:cs typeface="Times New Roman"/>
              </a:rPr>
              <a:t>України</a:t>
            </a:r>
            <a:r>
              <a:rPr dirty="0" sz="1250" spc="105">
                <a:latin typeface="Times New Roman"/>
                <a:cs typeface="Times New Roman"/>
              </a:rPr>
              <a:t> </a:t>
            </a:r>
            <a:r>
              <a:rPr dirty="0" sz="1250" spc="-55">
                <a:latin typeface="Times New Roman"/>
                <a:cs typeface="Times New Roman"/>
              </a:rPr>
              <a:t>з</a:t>
            </a:r>
            <a:r>
              <a:rPr dirty="0" sz="1250" spc="-35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Times New Roman"/>
                <a:cs typeface="Times New Roman"/>
              </a:rPr>
              <a:t>лікарсьміх</a:t>
            </a:r>
            <a:r>
              <a:rPr dirty="0" sz="1250" spc="185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засобів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 spc="-60">
                <a:latin typeface="Times New Roman"/>
                <a:cs typeface="Times New Roman"/>
              </a:rPr>
              <a:t>та</a:t>
            </a:r>
            <a:r>
              <a:rPr dirty="0" sz="1250" spc="40">
                <a:latin typeface="Times New Roman"/>
                <a:cs typeface="Times New Roman"/>
              </a:rPr>
              <a:t> </a:t>
            </a:r>
            <a:r>
              <a:rPr dirty="0" sz="1250" spc="-55">
                <a:latin typeface="Times New Roman"/>
                <a:cs typeface="Times New Roman"/>
              </a:rPr>
              <a:t>контролю</a:t>
            </a:r>
            <a:r>
              <a:rPr dirty="0" sz="1250" spc="-30">
                <a:latin typeface="Times New Roman"/>
                <a:cs typeface="Times New Roman"/>
              </a:rPr>
              <a:t> </a:t>
            </a:r>
            <a:r>
              <a:rPr dirty="0" sz="1250" spc="-70">
                <a:latin typeface="Times New Roman"/>
                <a:cs typeface="Times New Roman"/>
              </a:rPr>
              <a:t>за</a:t>
            </a:r>
            <a:r>
              <a:rPr dirty="0" sz="1250" spc="35">
                <a:latin typeface="Times New Roman"/>
                <a:cs typeface="Times New Roman"/>
              </a:rPr>
              <a:t> </a:t>
            </a:r>
            <a:r>
              <a:rPr dirty="0" sz="1250" spc="-50">
                <a:latin typeface="Times New Roman"/>
                <a:cs typeface="Times New Roman"/>
              </a:rPr>
              <a:t>наркотккамп</a:t>
            </a:r>
            <a:r>
              <a:rPr dirty="0" sz="1250" spc="175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від</a:t>
            </a:r>
            <a:r>
              <a:rPr dirty="0" sz="1250" spc="45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28.09.2026</a:t>
            </a:r>
            <a:r>
              <a:rPr dirty="0" sz="1250" spc="80">
                <a:latin typeface="Times New Roman"/>
                <a:cs typeface="Times New Roman"/>
              </a:rPr>
              <a:t> </a:t>
            </a:r>
            <a:r>
              <a:rPr dirty="0" sz="1250" spc="-360">
                <a:latin typeface="Times New Roman"/>
                <a:cs typeface="Times New Roman"/>
              </a:rPr>
              <a:t>№</a:t>
            </a:r>
            <a:r>
              <a:rPr dirty="0" sz="1250" spc="280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461-001.001/002.0/17-26</a:t>
            </a:r>
            <a:r>
              <a:rPr dirty="0" sz="1250" spc="-40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Times New Roman"/>
                <a:cs typeface="Times New Roman"/>
              </a:rPr>
              <a:t>на</a:t>
            </a:r>
            <a:r>
              <a:rPr dirty="0" sz="1250" spc="-10">
                <a:latin typeface="Times New Roman"/>
                <a:cs typeface="Times New Roman"/>
              </a:rPr>
              <a:t> </a:t>
            </a:r>
            <a:r>
              <a:rPr dirty="0" sz="1250" spc="-135">
                <a:latin typeface="Times New Roman"/>
                <a:cs typeface="Times New Roman"/>
              </a:rPr>
              <a:t>1</a:t>
            </a:r>
            <a:r>
              <a:rPr dirty="0" sz="1250" spc="85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арк.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54749" y="8755888"/>
            <a:ext cx="137287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>
                <a:latin typeface="Times New Roman"/>
                <a:cs typeface="Times New Roman"/>
              </a:rPr>
              <a:t>Пачальиітк</a:t>
            </a:r>
            <a:r>
              <a:rPr dirty="0" sz="1300" spc="215">
                <a:latin typeface="Times New Roman"/>
                <a:cs typeface="Times New Roman"/>
              </a:rPr>
              <a:t> </a:t>
            </a:r>
            <a:r>
              <a:rPr dirty="0" sz="1300" spc="-35">
                <a:latin typeface="Times New Roman"/>
                <a:cs typeface="Times New Roman"/>
              </a:rPr>
              <a:t>служби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21710" y="8768588"/>
            <a:ext cx="13836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Лілія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ПАНФLЗОВА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49995" y="9412478"/>
            <a:ext cx="1682114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40">
                <a:latin typeface="Times New Roman"/>
                <a:cs typeface="Times New Roman"/>
              </a:rPr>
              <a:t>Остапенко</a:t>
            </a:r>
            <a:r>
              <a:rPr dirty="0" sz="1050" spc="-30">
                <a:latin typeface="Times New Roman"/>
                <a:cs typeface="Times New Roman"/>
              </a:rPr>
              <a:t> Валентина</a:t>
            </a:r>
            <a:r>
              <a:rPr dirty="0" sz="1050" spc="4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32</a:t>
            </a:r>
            <a:r>
              <a:rPr dirty="0" sz="1050" spc="2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14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41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09415" y="9924288"/>
            <a:ext cx="704088" cy="573023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3712464" y="10046207"/>
            <a:ext cx="3060700" cy="451484"/>
            <a:chOff x="3712464" y="10046207"/>
            <a:chExt cx="3060700" cy="451484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12464" y="10408919"/>
              <a:ext cx="588263" cy="8839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15968" y="10046207"/>
              <a:ext cx="2456688" cy="4358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9040" y="207263"/>
            <a:ext cx="454151" cy="61264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487624" y="836421"/>
            <a:ext cx="5017135" cy="246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-5747" sz="2175">
                <a:latin typeface="Times New Roman"/>
                <a:cs typeface="Times New Roman"/>
              </a:rPr>
              <a:t>ДЕРЖАВПА</a:t>
            </a:r>
            <a:r>
              <a:rPr dirty="0" baseline="-5747" sz="2175" spc="16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СЛУЖБА</a:t>
            </a:r>
            <a:r>
              <a:rPr dirty="0" sz="1450" spc="9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УКРАЇИИ</a:t>
            </a:r>
            <a:r>
              <a:rPr dirty="0" sz="1450" spc="12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3</a:t>
            </a:r>
            <a:r>
              <a:rPr dirty="0" sz="1450" spc="-1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ЛІІІАРСЬЕИХ</a:t>
            </a:r>
            <a:r>
              <a:rPr dirty="0" sz="1450" spc="15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ЗАСОБІВ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99753" y="973328"/>
            <a:ext cx="3166745" cy="530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375"/>
              </a:lnSpc>
              <a:spcBef>
                <a:spcPts val="100"/>
              </a:spcBef>
            </a:pPr>
            <a:r>
              <a:rPr dirty="0" sz="2100" spc="-220">
                <a:latin typeface="Times New Roman"/>
                <a:cs typeface="Times New Roman"/>
              </a:rPr>
              <a:t>ты</a:t>
            </a:r>
            <a:r>
              <a:rPr dirty="0" sz="2100" spc="-190">
                <a:latin typeface="Times New Roman"/>
                <a:cs typeface="Times New Roman"/>
              </a:rPr>
              <a:t> </a:t>
            </a:r>
            <a:r>
              <a:rPr dirty="0" sz="2100">
                <a:latin typeface="Times New Roman"/>
                <a:cs typeface="Times New Roman"/>
              </a:rPr>
              <a:t>конт</a:t>
            </a:r>
            <a:r>
              <a:rPr dirty="0" sz="2100" spc="355">
                <a:latin typeface="Times New Roman"/>
                <a:cs typeface="Times New Roman"/>
              </a:rPr>
              <a:t> </a:t>
            </a:r>
            <a:r>
              <a:rPr dirty="0" sz="2100" spc="-10">
                <a:latin typeface="Times New Roman"/>
                <a:cs typeface="Times New Roman"/>
              </a:rPr>
              <a:t>олю</a:t>
            </a:r>
            <a:r>
              <a:rPr dirty="0" sz="2100" spc="-150">
                <a:latin typeface="Times New Roman"/>
                <a:cs typeface="Times New Roman"/>
              </a:rPr>
              <a:t> </a:t>
            </a:r>
            <a:r>
              <a:rPr dirty="0" sz="2100" spc="-100">
                <a:latin typeface="Times New Roman"/>
                <a:cs typeface="Times New Roman"/>
              </a:rPr>
              <a:t>зх</a:t>
            </a:r>
            <a:r>
              <a:rPr dirty="0" sz="2100" spc="-130">
                <a:latin typeface="Times New Roman"/>
                <a:cs typeface="Times New Roman"/>
              </a:rPr>
              <a:t> </a:t>
            </a:r>
            <a:r>
              <a:rPr dirty="0" sz="2100">
                <a:latin typeface="Times New Roman"/>
                <a:cs typeface="Times New Roman"/>
              </a:rPr>
              <a:t>ux</a:t>
            </a:r>
            <a:r>
              <a:rPr dirty="0" sz="2100" spc="235">
                <a:latin typeface="Times New Roman"/>
                <a:cs typeface="Times New Roman"/>
              </a:rPr>
              <a:t> </a:t>
            </a:r>
            <a:r>
              <a:rPr dirty="0" sz="2100" spc="-10">
                <a:latin typeface="Times New Roman"/>
                <a:cs typeface="Times New Roman"/>
              </a:rPr>
              <a:t>котиіыми</a:t>
            </a:r>
            <a:endParaRPr sz="2100">
              <a:latin typeface="Times New Roman"/>
              <a:cs typeface="Times New Roman"/>
            </a:endParaRPr>
          </a:p>
          <a:p>
            <a:pPr algn="ctr" marL="21590">
              <a:lnSpc>
                <a:spcPts val="1595"/>
              </a:lnSpc>
            </a:pPr>
            <a:r>
              <a:rPr dirty="0" sz="1450" spc="-10">
                <a:latin typeface="Times New Roman"/>
                <a:cs typeface="Times New Roman"/>
              </a:rPr>
              <a:t>(Дершлікслужба)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02634" y="1676145"/>
            <a:ext cx="5789295" cy="360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375"/>
              </a:lnSpc>
              <a:spcBef>
                <a:spcPts val="100"/>
              </a:spcBef>
            </a:pPr>
            <a:r>
              <a:rPr dirty="0" sz="1150" spc="-25">
                <a:latin typeface="Times New Roman"/>
                <a:cs typeface="Times New Roman"/>
              </a:rPr>
              <a:t>проспект</a:t>
            </a:r>
            <a:r>
              <a:rPr dirty="0" sz="1150" spc="-15">
                <a:latin typeface="Times New Roman"/>
                <a:cs typeface="Times New Roman"/>
              </a:rPr>
              <a:t> </a:t>
            </a:r>
            <a:r>
              <a:rPr dirty="0" sz="1150" spc="-30">
                <a:latin typeface="Times New Roman"/>
                <a:cs typeface="Times New Roman"/>
              </a:rPr>
              <a:t>Берестейський,</a:t>
            </a:r>
            <a:r>
              <a:rPr dirty="0" sz="1150" spc="-40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120-</a:t>
            </a:r>
            <a:r>
              <a:rPr dirty="0" sz="1150">
                <a:latin typeface="Times New Roman"/>
                <a:cs typeface="Times New Roman"/>
              </a:rPr>
              <a:t>A,</a:t>
            </a:r>
            <a:r>
              <a:rPr dirty="0" sz="1150" spc="3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м.</a:t>
            </a:r>
            <a:r>
              <a:rPr dirty="0" sz="1150" spc="-30">
                <a:latin typeface="Times New Roman"/>
                <a:cs typeface="Times New Roman"/>
              </a:rPr>
              <a:t> </a:t>
            </a:r>
            <a:r>
              <a:rPr dirty="0" sz="1150" spc="-25">
                <a:latin typeface="Times New Roman"/>
                <a:cs typeface="Times New Roman"/>
              </a:rPr>
              <a:t>Київ,</a:t>
            </a:r>
            <a:r>
              <a:rPr dirty="0" sz="1150" spc="-20">
                <a:latin typeface="Times New Roman"/>
                <a:cs typeface="Times New Roman"/>
              </a:rPr>
              <a:t> </a:t>
            </a:r>
            <a:r>
              <a:rPr dirty="0" sz="1150" spc="-25">
                <a:latin typeface="Times New Roman"/>
                <a:cs typeface="Times New Roman"/>
              </a:rPr>
              <a:t>03115,</a:t>
            </a:r>
            <a:r>
              <a:rPr dirty="0" sz="1150" spc="-30">
                <a:latin typeface="Times New Roman"/>
                <a:cs typeface="Times New Roman"/>
              </a:rPr>
              <a:t> </a:t>
            </a:r>
            <a:r>
              <a:rPr dirty="0" sz="1150" spc="-35">
                <a:latin typeface="Times New Roman"/>
                <a:cs typeface="Times New Roman"/>
              </a:rPr>
              <a:t>тел/факс:</a:t>
            </a:r>
            <a:r>
              <a:rPr dirty="0" sz="1150" spc="30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(044)</a:t>
            </a:r>
            <a:r>
              <a:rPr dirty="0" sz="1150" spc="-30">
                <a:latin typeface="Times New Roman"/>
                <a:cs typeface="Times New Roman"/>
              </a:rPr>
              <a:t> </a:t>
            </a:r>
            <a:r>
              <a:rPr dirty="0" sz="1150" spc="-50">
                <a:latin typeface="Times New Roman"/>
                <a:cs typeface="Times New Roman"/>
              </a:rPr>
              <a:t>422-55-</a:t>
            </a:r>
            <a:r>
              <a:rPr dirty="0" sz="1150">
                <a:latin typeface="Times New Roman"/>
                <a:cs typeface="Times New Roman"/>
              </a:rPr>
              <a:t>77,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e-</a:t>
            </a:r>
            <a:r>
              <a:rPr dirty="0" sz="1150" spc="-20">
                <a:latin typeface="Times New Roman"/>
                <a:cs typeface="Times New Roman"/>
              </a:rPr>
              <a:t>mail:</a:t>
            </a:r>
            <a:r>
              <a:rPr dirty="0" sz="1150" spc="20">
                <a:latin typeface="Times New Roman"/>
                <a:cs typeface="Times New Roman"/>
              </a:rPr>
              <a:t> </a:t>
            </a:r>
            <a:r>
              <a:rPr dirty="0" u="sng" sz="115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6"/>
              </a:rPr>
              <a:t>dls@dls.gov.ua</a:t>
            </a:r>
            <a:r>
              <a:rPr dirty="0" sz="1150" spc="-10">
                <a:latin typeface="Times New Roman"/>
                <a:cs typeface="Times New Roman"/>
              </a:rPr>
              <a:t>,</a:t>
            </a:r>
            <a:endParaRPr sz="1150">
              <a:latin typeface="Times New Roman"/>
              <a:cs typeface="Times New Roman"/>
            </a:endParaRPr>
          </a:p>
          <a:p>
            <a:pPr algn="ctr" marL="4445">
              <a:lnSpc>
                <a:spcPts val="1255"/>
              </a:lnSpc>
            </a:pPr>
            <a:r>
              <a:rPr dirty="0" u="sng" sz="1050" spc="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https://www.dls.яov.na,</a:t>
            </a:r>
            <a:r>
              <a:rPr dirty="0" sz="1050" spc="80">
                <a:latin typeface="Times New Roman"/>
                <a:cs typeface="Times New Roman"/>
              </a:rPr>
              <a:t> </a:t>
            </a:r>
            <a:r>
              <a:rPr dirty="0" sz="1050" spc="10">
                <a:latin typeface="Times New Roman"/>
                <a:cs typeface="Times New Roman"/>
              </a:rPr>
              <a:t>Код</a:t>
            </a:r>
            <a:r>
              <a:rPr dirty="0" sz="1050" spc="90">
                <a:latin typeface="Times New Roman"/>
                <a:cs typeface="Times New Roman"/>
              </a:rPr>
              <a:t> </a:t>
            </a:r>
            <a:r>
              <a:rPr dirty="0" sz="1050" spc="10">
                <a:latin typeface="Times New Roman"/>
                <a:cs typeface="Times New Roman"/>
              </a:rPr>
              <a:t>СДРПОУ</a:t>
            </a:r>
            <a:r>
              <a:rPr dirty="0" sz="1050" spc="21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40517815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72388" y="2174493"/>
            <a:ext cx="2564130" cy="246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8560" algn="l"/>
                <a:tab pos="2550795" algn="l"/>
              </a:tabLst>
            </a:pPr>
            <a:r>
              <a:rPr dirty="0" u="sng" sz="145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50">
                <a:latin typeface="Courier New"/>
                <a:cs typeface="Courier New"/>
              </a:rPr>
              <a:t>№ </a:t>
            </a:r>
            <a:r>
              <a:rPr dirty="0" u="sng" sz="145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08222" y="2183129"/>
            <a:ext cx="2665730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9225" algn="l"/>
                <a:tab pos="2652395" algn="l"/>
              </a:tabLst>
            </a:pPr>
            <a:r>
              <a:rPr dirty="0" sz="1550">
                <a:latin typeface="Courier New"/>
                <a:cs typeface="Courier New"/>
              </a:rPr>
              <a:t>HaNs</a:t>
            </a:r>
            <a:r>
              <a:rPr dirty="0" sz="1550" spc="-340">
                <a:latin typeface="Courier New"/>
                <a:cs typeface="Courier New"/>
              </a:rPr>
              <a:t> </a:t>
            </a:r>
            <a:r>
              <a:rPr dirty="0" u="sng" sz="155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050">
                <a:latin typeface="Courier New"/>
                <a:cs typeface="Courier New"/>
              </a:rPr>
              <a:t>Ві,Д </a:t>
            </a:r>
            <a:r>
              <a:rPr dirty="0" u="sng" sz="105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endParaRPr sz="105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19209" y="2604261"/>
            <a:ext cx="1405890" cy="645795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7780" marR="5080" indent="-5715">
              <a:lnSpc>
                <a:spcPct val="93600"/>
              </a:lnSpc>
              <a:spcBef>
                <a:spcPts val="210"/>
              </a:spcBef>
            </a:pPr>
            <a:r>
              <a:rPr dirty="0" sz="1450" spc="-10">
                <a:latin typeface="Times New Roman"/>
                <a:cs typeface="Times New Roman"/>
              </a:rPr>
              <a:t>і(ерівникам </a:t>
            </a:r>
            <a:r>
              <a:rPr dirty="0" sz="1350" spc="-10" b="1">
                <a:latin typeface="Times New Roman"/>
                <a:cs typeface="Times New Roman"/>
              </a:rPr>
              <a:t>господарювання, </a:t>
            </a:r>
            <a:r>
              <a:rPr dirty="0" sz="1450" spc="-10" b="1">
                <a:latin typeface="Times New Roman"/>
                <a:cs typeface="Times New Roman"/>
              </a:rPr>
              <a:t>займаються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28271" y="3204717"/>
            <a:ext cx="1244600" cy="246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90625" algn="l"/>
              </a:tabLst>
            </a:pPr>
            <a:r>
              <a:rPr dirty="0" sz="1450" spc="-10" b="1">
                <a:latin typeface="Times New Roman"/>
                <a:cs typeface="Times New Roman"/>
              </a:rPr>
              <a:t>зберіганням</a:t>
            </a:r>
            <a:r>
              <a:rPr dirty="0" sz="1450" b="1">
                <a:latin typeface="Times New Roman"/>
                <a:cs typeface="Times New Roman"/>
              </a:rPr>
              <a:t>	</a:t>
            </a:r>
            <a:r>
              <a:rPr dirty="0" sz="1450" spc="-50" b="1">
                <a:latin typeface="Times New Roman"/>
                <a:cs typeface="Times New Roman"/>
              </a:rPr>
              <a:t>i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48639" y="2604261"/>
            <a:ext cx="1198245" cy="847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6510">
              <a:lnSpc>
                <a:spcPts val="1700"/>
              </a:lnSpc>
              <a:spcBef>
                <a:spcPts val="100"/>
              </a:spcBef>
            </a:pPr>
            <a:r>
              <a:rPr dirty="0" sz="1450" spc="-10">
                <a:latin typeface="Times New Roman"/>
                <a:cs typeface="Times New Roman"/>
              </a:rPr>
              <a:t>суб'сктів</a:t>
            </a:r>
            <a:endParaRPr sz="1450">
              <a:latin typeface="Times New Roman"/>
              <a:cs typeface="Times New Roman"/>
            </a:endParaRPr>
          </a:p>
          <a:p>
            <a:pPr algn="r" marL="12700" marR="5080" indent="929005">
              <a:lnSpc>
                <a:spcPts val="1580"/>
              </a:lnSpc>
              <a:spcBef>
                <a:spcPts val="45"/>
              </a:spcBef>
            </a:pPr>
            <a:r>
              <a:rPr dirty="0" sz="1350" spc="-25" b="1">
                <a:latin typeface="Times New Roman"/>
                <a:cs typeface="Times New Roman"/>
              </a:rPr>
              <a:t>які </a:t>
            </a:r>
            <a:r>
              <a:rPr dirty="0" sz="1450" spc="-10" b="1">
                <a:latin typeface="Times New Roman"/>
                <a:cs typeface="Times New Roman"/>
              </a:rPr>
              <a:t>реалізацісю, </a:t>
            </a:r>
            <a:r>
              <a:rPr dirty="0" sz="1450" spc="-45" b="1">
                <a:latin typeface="Times New Roman"/>
                <a:cs typeface="Times New Roman"/>
              </a:rPr>
              <a:t>застоеуванням</a:t>
            </a:r>
            <a:endParaRPr sz="145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52288" y="9677400"/>
            <a:ext cx="1691639" cy="158496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30593" y="3408933"/>
            <a:ext cx="6184265" cy="65474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11220">
              <a:lnSpc>
                <a:spcPct val="100000"/>
              </a:lnSpc>
              <a:spcBef>
                <a:spcPts val="100"/>
              </a:spcBef>
            </a:pPr>
            <a:r>
              <a:rPr dirty="0" sz="1450">
                <a:latin typeface="Times New Roman"/>
                <a:cs typeface="Times New Roman"/>
              </a:rPr>
              <a:t>лікарських</a:t>
            </a:r>
            <a:r>
              <a:rPr dirty="0" sz="1450" spc="40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засобів</a:t>
            </a:r>
            <a:endParaRPr sz="1450">
              <a:latin typeface="Times New Roman"/>
              <a:cs typeface="Times New Roman"/>
            </a:endParaRPr>
          </a:p>
          <a:p>
            <a:pPr marL="3411854">
              <a:lnSpc>
                <a:spcPts val="1495"/>
              </a:lnSpc>
              <a:spcBef>
                <a:spcPts val="1625"/>
              </a:spcBef>
              <a:tabLst>
                <a:tab pos="4756785" algn="l"/>
              </a:tabLst>
            </a:pPr>
            <a:r>
              <a:rPr dirty="0" sz="1300" spc="-10" b="1">
                <a:latin typeface="Times New Roman"/>
                <a:cs typeface="Times New Roman"/>
              </a:rPr>
              <a:t>Керівникам</a:t>
            </a:r>
            <a:r>
              <a:rPr dirty="0" sz="1300" b="1">
                <a:latin typeface="Times New Roman"/>
                <a:cs typeface="Times New Roman"/>
              </a:rPr>
              <a:t>	</a:t>
            </a:r>
            <a:r>
              <a:rPr dirty="0" sz="1300" spc="-10" b="1">
                <a:latin typeface="Times New Roman"/>
                <a:cs typeface="Times New Roman"/>
              </a:rPr>
              <a:t>територіальних</a:t>
            </a:r>
            <a:endParaRPr sz="1300">
              <a:latin typeface="Times New Roman"/>
              <a:cs typeface="Times New Roman"/>
            </a:endParaRPr>
          </a:p>
          <a:p>
            <a:pPr marL="3411854">
              <a:lnSpc>
                <a:spcPts val="1675"/>
              </a:lnSpc>
            </a:pPr>
            <a:r>
              <a:rPr dirty="0" sz="1450" spc="-35" b="1">
                <a:latin typeface="Times New Roman"/>
                <a:cs typeface="Times New Roman"/>
              </a:rPr>
              <a:t>органів</a:t>
            </a:r>
            <a:r>
              <a:rPr dirty="0" sz="1450" spc="-25" b="1">
                <a:latin typeface="Times New Roman"/>
                <a:cs typeface="Times New Roman"/>
              </a:rPr>
              <a:t> </a:t>
            </a:r>
            <a:r>
              <a:rPr dirty="0" sz="1450" spc="-10" b="1">
                <a:latin typeface="Times New Roman"/>
                <a:cs typeface="Times New Roman"/>
              </a:rPr>
              <a:t>Держлікслужби</a:t>
            </a:r>
            <a:endParaRPr sz="1450">
              <a:latin typeface="Times New Roman"/>
              <a:cs typeface="Times New Roman"/>
            </a:endParaRPr>
          </a:p>
          <a:p>
            <a:pPr algn="ctr" marL="9525">
              <a:lnSpc>
                <a:spcPct val="100000"/>
              </a:lnSpc>
              <a:spcBef>
                <a:spcPts val="1550"/>
              </a:spcBef>
            </a:pPr>
            <a:r>
              <a:rPr dirty="0" sz="1450" spc="-10" b="1">
                <a:latin typeface="Times New Roman"/>
                <a:cs typeface="Times New Roman"/>
              </a:rPr>
              <a:t>РОЗПОРЯДЖЕПІПІ</a:t>
            </a: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Times New Roman"/>
              <a:cs typeface="Times New Roman"/>
            </a:endParaRPr>
          </a:p>
          <a:p>
            <a:pPr algn="just" marL="449580">
              <a:lnSpc>
                <a:spcPts val="1650"/>
              </a:lnSpc>
            </a:pPr>
            <a:r>
              <a:rPr dirty="0" sz="1450" spc="-10">
                <a:latin typeface="Times New Roman"/>
                <a:cs typeface="Times New Roman"/>
              </a:rPr>
              <a:t>Відповідно</a:t>
            </a:r>
            <a:r>
              <a:rPr dirty="0" sz="1450" spc="27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до</a:t>
            </a:r>
            <a:r>
              <a:rPr dirty="0" sz="1450" spc="185">
                <a:latin typeface="Times New Roman"/>
                <a:cs typeface="Times New Roman"/>
              </a:rPr>
              <a:t> </a:t>
            </a:r>
            <a:r>
              <a:rPr dirty="0" sz="1450" spc="-20">
                <a:latin typeface="Times New Roman"/>
                <a:cs typeface="Times New Roman"/>
              </a:rPr>
              <a:t>Конституції</a:t>
            </a:r>
            <a:r>
              <a:rPr dirty="0" sz="1450" spc="275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України,</a:t>
            </a:r>
            <a:r>
              <a:rPr dirty="0" sz="1450" spc="21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статей</a:t>
            </a:r>
            <a:r>
              <a:rPr dirty="0" sz="1450" spc="23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15,</a:t>
            </a:r>
            <a:r>
              <a:rPr dirty="0" sz="1450" spc="204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22,</a:t>
            </a:r>
            <a:r>
              <a:rPr dirty="0" sz="1450" spc="18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55</a:t>
            </a:r>
            <a:r>
              <a:rPr dirty="0" sz="1450" spc="204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Закону</a:t>
            </a:r>
            <a:r>
              <a:rPr dirty="0" sz="1450" spc="22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Украіни</a:t>
            </a:r>
            <a:endParaRPr sz="1450">
              <a:latin typeface="Times New Roman"/>
              <a:cs typeface="Times New Roman"/>
            </a:endParaRPr>
          </a:p>
          <a:p>
            <a:pPr algn="just" marL="92710" marR="67310">
              <a:lnSpc>
                <a:spcPct val="93000"/>
              </a:lnSpc>
              <a:spcBef>
                <a:spcPts val="35"/>
              </a:spcBef>
            </a:pPr>
            <a:r>
              <a:rPr dirty="0" sz="1450" spc="-55">
                <a:latin typeface="Times New Roman"/>
                <a:cs typeface="Times New Roman"/>
              </a:rPr>
              <a:t>«Основи</a:t>
            </a:r>
            <a:r>
              <a:rPr dirty="0" sz="1450" spc="295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законодавства</a:t>
            </a:r>
            <a:r>
              <a:rPr dirty="0" sz="1450" spc="29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України</a:t>
            </a:r>
            <a:r>
              <a:rPr dirty="0" sz="1450" spc="24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про</a:t>
            </a:r>
            <a:r>
              <a:rPr dirty="0" sz="1450" spc="19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охорону</a:t>
            </a:r>
            <a:r>
              <a:rPr dirty="0" sz="1450" spc="220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здоров'я»,</a:t>
            </a:r>
            <a:r>
              <a:rPr dirty="0" sz="1450" spc="24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статей</a:t>
            </a:r>
            <a:r>
              <a:rPr dirty="0" sz="1450" spc="20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15,</a:t>
            </a:r>
            <a:r>
              <a:rPr dirty="0" sz="1450" spc="16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21</a:t>
            </a:r>
            <a:r>
              <a:rPr dirty="0" sz="1450" spc="15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Закону</a:t>
            </a:r>
            <a:r>
              <a:rPr dirty="0" sz="1450" spc="-2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України</a:t>
            </a:r>
            <a:r>
              <a:rPr dirty="0" sz="1450" spc="325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«Про</a:t>
            </a:r>
            <a:r>
              <a:rPr dirty="0" sz="1450" spc="254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лікарські</a:t>
            </a:r>
            <a:r>
              <a:rPr dirty="0" sz="1450" spc="325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засоби»,</a:t>
            </a:r>
            <a:r>
              <a:rPr dirty="0" sz="1450" spc="26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Положения</a:t>
            </a:r>
            <a:r>
              <a:rPr dirty="0" sz="1450" spc="34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про</a:t>
            </a:r>
            <a:r>
              <a:rPr dirty="0" sz="1450" spc="290">
                <a:latin typeface="Times New Roman"/>
                <a:cs typeface="Times New Roman"/>
              </a:rPr>
              <a:t> </a:t>
            </a:r>
            <a:r>
              <a:rPr dirty="0" sz="1450" spc="-55">
                <a:latin typeface="Times New Roman"/>
                <a:cs typeface="Times New Roman"/>
              </a:rPr>
              <a:t>Державну</a:t>
            </a:r>
            <a:r>
              <a:rPr dirty="0" sz="1450" spc="35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службу</a:t>
            </a:r>
            <a:r>
              <a:rPr dirty="0" sz="1450" spc="325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України</a:t>
            </a:r>
            <a:r>
              <a:rPr dirty="0" sz="1450" spc="-30">
                <a:latin typeface="Times New Roman"/>
                <a:cs typeface="Times New Roman"/>
              </a:rPr>
              <a:t> </a:t>
            </a:r>
            <a:r>
              <a:rPr dirty="0" sz="1450" spc="-75">
                <a:latin typeface="Times New Roman"/>
                <a:cs typeface="Times New Roman"/>
              </a:rPr>
              <a:t>з</a:t>
            </a:r>
            <a:r>
              <a:rPr dirty="0" sz="1450" spc="10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лікарських</a:t>
            </a:r>
            <a:r>
              <a:rPr dirty="0" sz="1450" spc="280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засобів</a:t>
            </a:r>
            <a:r>
              <a:rPr dirty="0" sz="1450" spc="175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та</a:t>
            </a:r>
            <a:r>
              <a:rPr dirty="0" sz="1450" spc="105">
                <a:latin typeface="Times New Roman"/>
                <a:cs typeface="Times New Roman"/>
              </a:rPr>
              <a:t> </a:t>
            </a:r>
            <a:r>
              <a:rPr dirty="0" sz="1450" spc="-55">
                <a:latin typeface="Times New Roman"/>
                <a:cs typeface="Times New Roman"/>
              </a:rPr>
              <a:t>контролю</a:t>
            </a:r>
            <a:r>
              <a:rPr dirty="0" sz="1450" spc="195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за</a:t>
            </a:r>
            <a:r>
              <a:rPr dirty="0" sz="1450" spc="135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наркотиками,</a:t>
            </a:r>
            <a:r>
              <a:rPr dirty="0" sz="1450" spc="22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затвердженого</a:t>
            </a:r>
            <a:r>
              <a:rPr dirty="0" sz="1450" spc="27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постановою</a:t>
            </a:r>
            <a:r>
              <a:rPr dirty="0" sz="1450" spc="-3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Кабінету</a:t>
            </a:r>
            <a:r>
              <a:rPr dirty="0" sz="1450" spc="72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Міністрів</a:t>
            </a:r>
            <a:r>
              <a:rPr dirty="0" sz="1450" spc="66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України</a:t>
            </a:r>
            <a:r>
              <a:rPr dirty="0" sz="1450" spc="70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від</a:t>
            </a:r>
            <a:r>
              <a:rPr dirty="0" sz="1450" spc="645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12.08.2015</a:t>
            </a:r>
            <a:r>
              <a:rPr dirty="0" sz="1450" spc="765">
                <a:latin typeface="Times New Roman"/>
                <a:cs typeface="Times New Roman"/>
              </a:rPr>
              <a:t> </a:t>
            </a:r>
            <a:r>
              <a:rPr dirty="0" sz="1450" spc="-405">
                <a:latin typeface="Times New Roman"/>
                <a:cs typeface="Times New Roman"/>
              </a:rPr>
              <a:t>№</a:t>
            </a:r>
            <a:r>
              <a:rPr dirty="0" sz="1450" spc="935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647,</a:t>
            </a:r>
            <a:r>
              <a:rPr dirty="0" sz="1450" spc="62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Порядку</a:t>
            </a:r>
            <a:r>
              <a:rPr dirty="0" sz="1450" spc="705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здійснення</a:t>
            </a:r>
            <a:r>
              <a:rPr dirty="0" sz="1450" spc="-3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державного</a:t>
            </a:r>
            <a:r>
              <a:rPr dirty="0" sz="1450" spc="310">
                <a:latin typeface="Times New Roman"/>
                <a:cs typeface="Times New Roman"/>
              </a:rPr>
              <a:t> </a:t>
            </a:r>
            <a:r>
              <a:rPr dirty="0" sz="1450" spc="-55">
                <a:latin typeface="Times New Roman"/>
                <a:cs typeface="Times New Roman"/>
              </a:rPr>
              <a:t>контролю</a:t>
            </a:r>
            <a:r>
              <a:rPr dirty="0" sz="1450" spc="265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за</a:t>
            </a:r>
            <a:r>
              <a:rPr dirty="0" sz="1450" spc="21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якістю</a:t>
            </a:r>
            <a:r>
              <a:rPr dirty="0" sz="1450" spc="275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лікарських</a:t>
            </a:r>
            <a:r>
              <a:rPr dirty="0" sz="1450" spc="26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засобів,</a:t>
            </a:r>
            <a:r>
              <a:rPr dirty="0" sz="1450" spc="29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що</a:t>
            </a:r>
            <a:r>
              <a:rPr dirty="0" sz="1450" spc="16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ввозяться</a:t>
            </a:r>
            <a:r>
              <a:rPr dirty="0" sz="1450" spc="350">
                <a:latin typeface="Times New Roman"/>
                <a:cs typeface="Times New Roman"/>
              </a:rPr>
              <a:t> </a:t>
            </a:r>
            <a:r>
              <a:rPr dirty="0" sz="1450" spc="-80">
                <a:latin typeface="Times New Roman"/>
                <a:cs typeface="Times New Roman"/>
              </a:rPr>
              <a:t>в</a:t>
            </a:r>
            <a:r>
              <a:rPr dirty="0" sz="1450" spc="18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Украіну,</a:t>
            </a:r>
            <a:r>
              <a:rPr dirty="0" sz="1450" spc="-25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затвердженого</a:t>
            </a:r>
            <a:r>
              <a:rPr dirty="0" sz="1450" spc="254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постановою</a:t>
            </a:r>
            <a:r>
              <a:rPr dirty="0" sz="1450" spc="18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Кабінету</a:t>
            </a:r>
            <a:r>
              <a:rPr dirty="0" sz="1450" spc="145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Міністрів</a:t>
            </a:r>
            <a:r>
              <a:rPr dirty="0" sz="1450" spc="135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України</a:t>
            </a:r>
            <a:r>
              <a:rPr dirty="0" sz="1450" spc="195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від</a:t>
            </a:r>
            <a:r>
              <a:rPr dirty="0" sz="1450" spc="75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14.09.2005</a:t>
            </a:r>
            <a:r>
              <a:rPr dirty="0" sz="1450" spc="275">
                <a:latin typeface="Times New Roman"/>
                <a:cs typeface="Times New Roman"/>
              </a:rPr>
              <a:t> </a:t>
            </a:r>
            <a:r>
              <a:rPr dirty="0" sz="1450" spc="-445">
                <a:latin typeface="Times New Roman"/>
                <a:cs typeface="Times New Roman"/>
              </a:rPr>
              <a:t>№</a:t>
            </a:r>
            <a:r>
              <a:rPr dirty="0" sz="1450" spc="409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902,</a:t>
            </a:r>
            <a:r>
              <a:rPr dirty="0" sz="1450" spc="-20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пункту</a:t>
            </a:r>
            <a:r>
              <a:rPr dirty="0" sz="1450" spc="1145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3.2.3</a:t>
            </a:r>
            <a:r>
              <a:rPr dirty="0" sz="1450" spc="113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Порядку</a:t>
            </a:r>
            <a:r>
              <a:rPr dirty="0" sz="1450" spc="1165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встановлення</a:t>
            </a:r>
            <a:r>
              <a:rPr dirty="0" sz="1450" spc="121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заборони</a:t>
            </a:r>
            <a:r>
              <a:rPr dirty="0" sz="1450" spc="1105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(тимчасової</a:t>
            </a:r>
            <a:r>
              <a:rPr dirty="0" sz="1450" spc="116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заборони)</a:t>
            </a:r>
            <a:r>
              <a:rPr dirty="0" sz="1450" spc="-30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та</a:t>
            </a:r>
            <a:r>
              <a:rPr dirty="0" sz="1450" spc="19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поновлення</a:t>
            </a:r>
            <a:r>
              <a:rPr dirty="0" sz="1450" spc="30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обігу</a:t>
            </a:r>
            <a:r>
              <a:rPr dirty="0" sz="1450" spc="28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лікарських</a:t>
            </a:r>
            <a:r>
              <a:rPr dirty="0" sz="1450" spc="30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засобів</a:t>
            </a:r>
            <a:r>
              <a:rPr dirty="0" sz="1450" spc="25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на</a:t>
            </a:r>
            <a:r>
              <a:rPr dirty="0" sz="1450" spc="204">
                <a:latin typeface="Times New Roman"/>
                <a:cs typeface="Times New Roman"/>
              </a:rPr>
              <a:t> </a:t>
            </a:r>
            <a:r>
              <a:rPr dirty="0" baseline="1915" sz="2175" spc="-75">
                <a:latin typeface="Times New Roman"/>
                <a:cs typeface="Times New Roman"/>
              </a:rPr>
              <a:t>те</a:t>
            </a:r>
            <a:r>
              <a:rPr dirty="0" baseline="-5747" sz="2175" spc="-75">
                <a:latin typeface="Times New Roman"/>
                <a:cs typeface="Times New Roman"/>
              </a:rPr>
              <a:t>l°</a:t>
            </a:r>
            <a:r>
              <a:rPr dirty="0" baseline="1915" sz="2175" spc="-75">
                <a:latin typeface="Times New Roman"/>
                <a:cs typeface="Times New Roman"/>
              </a:rPr>
              <a:t>иторїі</a:t>
            </a:r>
            <a:r>
              <a:rPr dirty="0" baseline="1915" sz="2175" spc="240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України,</a:t>
            </a:r>
            <a:r>
              <a:rPr dirty="0" sz="1450" spc="280">
                <a:latin typeface="Times New Roman"/>
                <a:cs typeface="Times New Roman"/>
              </a:rPr>
              <a:t> </a:t>
            </a:r>
            <a:r>
              <a:rPr dirty="0" sz="1450" spc="-70">
                <a:latin typeface="Times New Roman"/>
                <a:cs typeface="Times New Roman"/>
              </a:rPr>
              <a:t>затвСрдженого</a:t>
            </a:r>
            <a:r>
              <a:rPr dirty="0" sz="1450" spc="-35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наказом</a:t>
            </a:r>
            <a:r>
              <a:rPr dirty="0" sz="1450" spc="70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Міністерства</a:t>
            </a:r>
            <a:r>
              <a:rPr dirty="0" sz="1450" spc="740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охорони</a:t>
            </a:r>
            <a:r>
              <a:rPr dirty="0" sz="1450">
                <a:latin typeface="Times New Roman"/>
                <a:cs typeface="Times New Roman"/>
              </a:rPr>
              <a:t>   </a:t>
            </a:r>
            <a:r>
              <a:rPr dirty="0" sz="1450" spc="-25">
                <a:latin typeface="Times New Roman"/>
                <a:cs typeface="Times New Roman"/>
              </a:rPr>
              <a:t>здоров'я</a:t>
            </a:r>
            <a:r>
              <a:rPr dirty="0" sz="1450" spc="72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України</a:t>
            </a:r>
            <a:r>
              <a:rPr dirty="0" sz="1450" spc="75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від</a:t>
            </a:r>
            <a:r>
              <a:rPr dirty="0" sz="1450" spc="64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22.11.2011</a:t>
            </a:r>
            <a:r>
              <a:rPr dirty="0" sz="1450" spc="720">
                <a:latin typeface="Times New Roman"/>
                <a:cs typeface="Times New Roman"/>
              </a:rPr>
              <a:t> </a:t>
            </a:r>
            <a:r>
              <a:rPr dirty="0" sz="1450" spc="-420">
                <a:latin typeface="Times New Roman"/>
                <a:cs typeface="Times New Roman"/>
              </a:rPr>
              <a:t>№</a:t>
            </a:r>
            <a:r>
              <a:rPr dirty="0" sz="1450" spc="925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809,</a:t>
            </a:r>
            <a:r>
              <a:rPr dirty="0" sz="1450" spc="-25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зареестрованим</a:t>
            </a:r>
            <a:r>
              <a:rPr dirty="0" sz="1450" spc="20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в</a:t>
            </a:r>
            <a:r>
              <a:rPr dirty="0" sz="1450" spc="17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Міністерстві</a:t>
            </a:r>
            <a:r>
              <a:rPr dirty="0" sz="1450" spc="415">
                <a:latin typeface="Times New Roman"/>
                <a:cs typeface="Times New Roman"/>
              </a:rPr>
              <a:t> </a:t>
            </a:r>
            <a:r>
              <a:rPr dirty="0" sz="1450" spc="-70">
                <a:latin typeface="Times New Roman"/>
                <a:cs typeface="Times New Roman"/>
              </a:rPr>
              <a:t>юстицёі</a:t>
            </a:r>
            <a:r>
              <a:rPr dirty="0" sz="1450" spc="25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України</a:t>
            </a:r>
            <a:r>
              <a:rPr dirty="0" sz="1450" spc="315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від</a:t>
            </a:r>
            <a:r>
              <a:rPr dirty="0" sz="1450" spc="20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30.01.2012</a:t>
            </a:r>
            <a:r>
              <a:rPr dirty="0" sz="1450" spc="350">
                <a:latin typeface="Times New Roman"/>
                <a:cs typeface="Times New Roman"/>
              </a:rPr>
              <a:t> </a:t>
            </a:r>
            <a:r>
              <a:rPr dirty="0" sz="1450" spc="-140">
                <a:latin typeface="Times New Roman"/>
                <a:cs typeface="Times New Roman"/>
              </a:rPr>
              <a:t>N</a:t>
            </a:r>
            <a:r>
              <a:rPr dirty="0" sz="1450" spc="54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126/20439,</a:t>
            </a:r>
            <a:r>
              <a:rPr dirty="0" sz="1450" spc="-25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Порядку</a:t>
            </a:r>
            <a:r>
              <a:rPr dirty="0" sz="1450" spc="440">
                <a:latin typeface="Times New Roman"/>
                <a:cs typeface="Times New Roman"/>
              </a:rPr>
              <a:t> </a:t>
            </a:r>
            <a:r>
              <a:rPr dirty="0" sz="1450" spc="-55">
                <a:latin typeface="Times New Roman"/>
                <a:cs typeface="Times New Roman"/>
              </a:rPr>
              <a:t>контролю</a:t>
            </a:r>
            <a:r>
              <a:rPr dirty="0" sz="1450" spc="40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якості</a:t>
            </a:r>
            <a:r>
              <a:rPr dirty="0" sz="1450" spc="425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лікарських</a:t>
            </a:r>
            <a:r>
              <a:rPr dirty="0" sz="1450" spc="40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засобів</a:t>
            </a:r>
            <a:r>
              <a:rPr dirty="0" sz="1450" spc="37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під</a:t>
            </a:r>
            <a:r>
              <a:rPr dirty="0" sz="1450" spc="340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час</a:t>
            </a:r>
            <a:r>
              <a:rPr dirty="0" sz="1450" spc="350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оптової</a:t>
            </a:r>
            <a:r>
              <a:rPr dirty="0" sz="1450" spc="355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та</a:t>
            </a:r>
            <a:r>
              <a:rPr dirty="0" sz="1450" spc="330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роздрібної</a:t>
            </a:r>
            <a:r>
              <a:rPr dirty="0" sz="1450" spc="-3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торгівлі,</a:t>
            </a:r>
            <a:r>
              <a:rPr dirty="0" sz="1450" spc="73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затвердженого</a:t>
            </a:r>
            <a:r>
              <a:rPr dirty="0" sz="1450" spc="785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наказом</a:t>
            </a:r>
            <a:r>
              <a:rPr dirty="0" sz="1450" spc="70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Міністерства</a:t>
            </a:r>
            <a:r>
              <a:rPr dirty="0" sz="1450" spc="78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охорони</a:t>
            </a:r>
            <a:r>
              <a:rPr dirty="0" sz="1450" spc="68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здоров'я</a:t>
            </a:r>
            <a:r>
              <a:rPr dirty="0" sz="1450" spc="755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України</a:t>
            </a:r>
            <a:r>
              <a:rPr dirty="0" sz="1450" spc="-30">
                <a:latin typeface="Times New Roman"/>
                <a:cs typeface="Times New Roman"/>
              </a:rPr>
              <a:t> від</a:t>
            </a:r>
            <a:r>
              <a:rPr dirty="0" sz="1450" spc="72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29.09.2014</a:t>
            </a:r>
            <a:r>
              <a:rPr dirty="0" sz="1450" spc="865">
                <a:latin typeface="Times New Roman"/>
                <a:cs typeface="Times New Roman"/>
              </a:rPr>
              <a:t> </a:t>
            </a:r>
            <a:r>
              <a:rPr dirty="0" sz="1450" spc="-420">
                <a:latin typeface="Times New Roman"/>
                <a:cs typeface="Times New Roman"/>
              </a:rPr>
              <a:t>№</a:t>
            </a:r>
            <a:r>
              <a:rPr dirty="0" sz="1450" spc="1000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677,</a:t>
            </a:r>
            <a:r>
              <a:rPr dirty="0" sz="1450" spc="700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зареестрованим</a:t>
            </a:r>
            <a:r>
              <a:rPr dirty="0" sz="1450" spc="610">
                <a:latin typeface="Times New Roman"/>
                <a:cs typeface="Times New Roman"/>
              </a:rPr>
              <a:t> </a:t>
            </a:r>
            <a:r>
              <a:rPr dirty="0" sz="1450" spc="5">
                <a:latin typeface="Times New Roman"/>
                <a:cs typeface="Times New Roman"/>
              </a:rPr>
              <a:t>в</a:t>
            </a:r>
            <a:r>
              <a:rPr dirty="0" sz="1450" spc="650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Міністерстві</a:t>
            </a:r>
            <a:r>
              <a:rPr dirty="0" sz="1450" spc="844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юстиціі</a:t>
            </a:r>
            <a:r>
              <a:rPr dirty="0" sz="1450" spc="72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України</a:t>
            </a:r>
            <a:r>
              <a:rPr dirty="0" sz="1450" spc="-30">
                <a:latin typeface="Times New Roman"/>
                <a:cs typeface="Times New Roman"/>
              </a:rPr>
              <a:t> від</a:t>
            </a:r>
            <a:r>
              <a:rPr dirty="0" sz="1450" spc="31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26.11.2014</a:t>
            </a:r>
            <a:r>
              <a:rPr dirty="0" sz="1450" spc="475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за</a:t>
            </a:r>
            <a:r>
              <a:rPr dirty="0" sz="1450" spc="270">
                <a:latin typeface="Times New Roman"/>
                <a:cs typeface="Times New Roman"/>
              </a:rPr>
              <a:t> </a:t>
            </a:r>
            <a:r>
              <a:rPr dirty="0" sz="1450" spc="-405">
                <a:latin typeface="Times New Roman"/>
                <a:cs typeface="Times New Roman"/>
              </a:rPr>
              <a:t>№</a:t>
            </a:r>
            <a:r>
              <a:rPr dirty="0" sz="1450" spc="665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1515/26292,</a:t>
            </a:r>
            <a:r>
              <a:rPr dirty="0" sz="1450" spc="434">
                <a:latin typeface="Times New Roman"/>
                <a:cs typeface="Times New Roman"/>
              </a:rPr>
              <a:t> </a:t>
            </a:r>
            <a:r>
              <a:rPr dirty="0" sz="1450" spc="-55">
                <a:latin typeface="Times New Roman"/>
                <a:cs typeface="Times New Roman"/>
              </a:rPr>
              <a:t>Правил</a:t>
            </a:r>
            <a:r>
              <a:rPr dirty="0" sz="1450" spc="365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утилізації</a:t>
            </a:r>
            <a:r>
              <a:rPr dirty="0" sz="1450" spc="39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та</a:t>
            </a:r>
            <a:r>
              <a:rPr dirty="0" sz="1450" spc="330">
                <a:latin typeface="Times New Roman"/>
                <a:cs typeface="Times New Roman"/>
              </a:rPr>
              <a:t> </a:t>
            </a:r>
            <a:r>
              <a:rPr dirty="0" sz="1450" spc="-60">
                <a:latin typeface="Times New Roman"/>
                <a:cs typeface="Times New Roman"/>
              </a:rPr>
              <a:t>знищення</a:t>
            </a:r>
            <a:r>
              <a:rPr dirty="0" sz="1450" spc="430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лікарських</a:t>
            </a:r>
            <a:r>
              <a:rPr dirty="0" sz="1450" spc="-25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засобів,</a:t>
            </a:r>
            <a:r>
              <a:rPr dirty="0" sz="1450" spc="86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затверджених</a:t>
            </a:r>
            <a:r>
              <a:rPr dirty="0" sz="1450" spc="915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наказом</a:t>
            </a:r>
            <a:r>
              <a:rPr dirty="0" sz="1450" spc="819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Міністерстпа</a:t>
            </a:r>
            <a:r>
              <a:rPr dirty="0" sz="1450" spc="880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охорони</a:t>
            </a:r>
            <a:r>
              <a:rPr dirty="0" sz="1450" spc="844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здоров'я</a:t>
            </a:r>
            <a:r>
              <a:rPr dirty="0" sz="1450" spc="910">
                <a:latin typeface="Times New Roman"/>
                <a:cs typeface="Times New Roman"/>
              </a:rPr>
              <a:t> </a:t>
            </a:r>
            <a:r>
              <a:rPr dirty="0" sz="1450" spc="-60">
                <a:latin typeface="Times New Roman"/>
                <a:cs typeface="Times New Roman"/>
              </a:rPr>
              <a:t>України</a:t>
            </a:r>
            <a:r>
              <a:rPr dirty="0" sz="1450" spc="-35">
                <a:latin typeface="Times New Roman"/>
                <a:cs typeface="Times New Roman"/>
              </a:rPr>
              <a:t> від</a:t>
            </a:r>
            <a:r>
              <a:rPr dirty="0" sz="1450" spc="715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24.04.2015</a:t>
            </a:r>
            <a:r>
              <a:rPr dirty="0" sz="1450" spc="800">
                <a:latin typeface="Times New Roman"/>
                <a:cs typeface="Times New Roman"/>
              </a:rPr>
              <a:t> </a:t>
            </a:r>
            <a:r>
              <a:rPr dirty="0" sz="1450" spc="-420">
                <a:latin typeface="Times New Roman"/>
                <a:cs typeface="Times New Roman"/>
              </a:rPr>
              <a:t>№</a:t>
            </a:r>
            <a:r>
              <a:rPr dirty="0" sz="1450" spc="103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242,</a:t>
            </a:r>
            <a:r>
              <a:rPr dirty="0" sz="1450" spc="72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заресстрованим</a:t>
            </a:r>
            <a:r>
              <a:rPr dirty="0" sz="1450" spc="685">
                <a:latin typeface="Times New Roman"/>
                <a:cs typeface="Times New Roman"/>
              </a:rPr>
              <a:t> </a:t>
            </a:r>
            <a:r>
              <a:rPr dirty="0" sz="1450" spc="5">
                <a:latin typeface="Times New Roman"/>
                <a:cs typeface="Times New Roman"/>
              </a:rPr>
              <a:t>в</a:t>
            </a:r>
            <a:r>
              <a:rPr dirty="0" sz="1450" spc="650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Міністерстві</a:t>
            </a:r>
            <a:r>
              <a:rPr dirty="0" sz="1450" spc="844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юстицїі</a:t>
            </a:r>
            <a:r>
              <a:rPr dirty="0" sz="1450" spc="72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України</a:t>
            </a:r>
            <a:r>
              <a:rPr dirty="0" sz="1450" spc="-30">
                <a:latin typeface="Times New Roman"/>
                <a:cs typeface="Times New Roman"/>
              </a:rPr>
              <a:t> </a:t>
            </a:r>
            <a:r>
              <a:rPr dirty="0" sz="1450" spc="-20">
                <a:latin typeface="Times New Roman"/>
                <a:cs typeface="Times New Roman"/>
              </a:rPr>
              <a:t>від</a:t>
            </a:r>
            <a:r>
              <a:rPr dirty="0" sz="1450" spc="90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18.05.2015</a:t>
            </a:r>
            <a:r>
              <a:rPr dirty="0" sz="1450" spc="1019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за</a:t>
            </a:r>
            <a:r>
              <a:rPr dirty="0" sz="1450" spc="875">
                <a:latin typeface="Times New Roman"/>
                <a:cs typeface="Times New Roman"/>
              </a:rPr>
              <a:t> </a:t>
            </a:r>
            <a:r>
              <a:rPr dirty="0" sz="1450" spc="-405">
                <a:latin typeface="Times New Roman"/>
                <a:cs typeface="Times New Roman"/>
              </a:rPr>
              <a:t>№</a:t>
            </a:r>
            <a:r>
              <a:rPr dirty="0" sz="1450" spc="122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550/26995,</a:t>
            </a:r>
            <a:r>
              <a:rPr dirty="0" sz="1450" spc="969">
                <a:latin typeface="Times New Roman"/>
                <a:cs typeface="Times New Roman"/>
              </a:rPr>
              <a:t> </a:t>
            </a:r>
            <a:r>
              <a:rPr dirty="0" sz="1450" spc="-55">
                <a:latin typeface="Times New Roman"/>
                <a:cs typeface="Times New Roman"/>
              </a:rPr>
              <a:t>на</a:t>
            </a:r>
            <a:r>
              <a:rPr dirty="0" sz="1450" spc="90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підставі</a:t>
            </a:r>
            <a:r>
              <a:rPr dirty="0" sz="1450" spc="985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надходження</a:t>
            </a:r>
            <a:r>
              <a:rPr dirty="0" sz="1450" spc="104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інформації</a:t>
            </a:r>
            <a:r>
              <a:rPr dirty="0" sz="1450" spc="-30">
                <a:latin typeface="Times New Roman"/>
                <a:cs typeface="Times New Roman"/>
              </a:rPr>
              <a:t> </a:t>
            </a:r>
            <a:r>
              <a:rPr dirty="0" sz="1450" spc="-20">
                <a:latin typeface="Times New Roman"/>
                <a:cs typeface="Times New Roman"/>
              </a:rPr>
              <a:t>від</a:t>
            </a:r>
            <a:r>
              <a:rPr dirty="0" sz="1450" spc="-5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ТОВ</a:t>
            </a:r>
            <a:r>
              <a:rPr dirty="0" sz="1450" spc="-10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«МСД</a:t>
            </a:r>
            <a:r>
              <a:rPr dirty="0" sz="1450" spc="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Україна»</a:t>
            </a:r>
            <a:r>
              <a:rPr dirty="0" sz="1450" spc="7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(лист</a:t>
            </a:r>
            <a:r>
              <a:rPr dirty="0" sz="1450" spc="45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від</a:t>
            </a:r>
            <a:r>
              <a:rPr dirty="0" sz="1450" spc="-2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04.09.2026</a:t>
            </a:r>
            <a:r>
              <a:rPr dirty="0" sz="1450" spc="150">
                <a:latin typeface="Times New Roman"/>
                <a:cs typeface="Times New Roman"/>
              </a:rPr>
              <a:t> </a:t>
            </a:r>
            <a:r>
              <a:rPr dirty="0" sz="1450" spc="-120">
                <a:latin typeface="Times New Roman"/>
                <a:cs typeface="Times New Roman"/>
              </a:rPr>
              <a:t>N</a:t>
            </a:r>
            <a:r>
              <a:rPr dirty="0" sz="1450" spc="325">
                <a:latin typeface="Times New Roman"/>
                <a:cs typeface="Times New Roman"/>
              </a:rPr>
              <a:t> </a:t>
            </a:r>
            <a:r>
              <a:rPr dirty="0" sz="1450" spc="-55">
                <a:latin typeface="Times New Roman"/>
                <a:cs typeface="Times New Roman"/>
              </a:rPr>
              <a:t>R-</a:t>
            </a:r>
            <a:r>
              <a:rPr dirty="0" sz="1450" spc="-65">
                <a:latin typeface="Times New Roman"/>
                <a:cs typeface="Times New Roman"/>
              </a:rPr>
              <a:t>UA-</a:t>
            </a:r>
            <a:r>
              <a:rPr dirty="0" sz="1450" spc="-50">
                <a:latin typeface="Times New Roman"/>
                <a:cs typeface="Times New Roman"/>
              </a:rPr>
              <a:t>447/26)</a:t>
            </a:r>
            <a:r>
              <a:rPr dirty="0" sz="1450" spc="145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щодо</a:t>
            </a:r>
            <a:r>
              <a:rPr dirty="0" sz="1450" spc="55">
                <a:latin typeface="Times New Roman"/>
                <a:cs typeface="Times New Roman"/>
              </a:rPr>
              <a:t> </a:t>
            </a:r>
            <a:r>
              <a:rPr dirty="0" sz="1450" spc="-55">
                <a:latin typeface="Times New Roman"/>
                <a:cs typeface="Times New Roman"/>
              </a:rPr>
              <a:t>виявлення</a:t>
            </a:r>
            <a:r>
              <a:rPr dirty="0" sz="1450" spc="-35">
                <a:latin typeface="Times New Roman"/>
                <a:cs typeface="Times New Roman"/>
              </a:rPr>
              <a:t> сторонніх</a:t>
            </a:r>
            <a:r>
              <a:rPr dirty="0" sz="1450" spc="8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часток</a:t>
            </a:r>
            <a:r>
              <a:rPr dirty="0" sz="1450" spc="25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в</a:t>
            </a:r>
            <a:r>
              <a:rPr dirty="0" sz="1450" spc="-9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окремих</a:t>
            </a:r>
            <a:r>
              <a:rPr dirty="0" sz="1450" spc="25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шприцах</a:t>
            </a:r>
            <a:r>
              <a:rPr dirty="0" sz="1450" spc="5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зі </a:t>
            </a:r>
            <a:r>
              <a:rPr dirty="0" sz="1450" spc="-50">
                <a:latin typeface="Times New Roman"/>
                <a:cs typeface="Times New Roman"/>
              </a:rPr>
              <a:t>стерильним</a:t>
            </a:r>
            <a:r>
              <a:rPr dirty="0" sz="1450" spc="11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розчинником</a:t>
            </a:r>
            <a:r>
              <a:rPr dirty="0" sz="1450" spc="135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cepfi</a:t>
            </a:r>
            <a:r>
              <a:rPr dirty="0" sz="1450" spc="-75">
                <a:latin typeface="Times New Roman"/>
                <a:cs typeface="Times New Roman"/>
              </a:rPr>
              <a:t> </a:t>
            </a:r>
            <a:r>
              <a:rPr dirty="0" sz="1450" spc="-55">
                <a:latin typeface="Times New Roman"/>
                <a:cs typeface="Times New Roman"/>
              </a:rPr>
              <a:t>Z006066</a:t>
            </a:r>
            <a:r>
              <a:rPr dirty="0" sz="1450" spc="-3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лікарського</a:t>
            </a:r>
            <a:r>
              <a:rPr dirty="0" sz="1450" spc="585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засобу</a:t>
            </a:r>
            <a:r>
              <a:rPr dirty="0" sz="1450" spc="525">
                <a:latin typeface="Times New Roman"/>
                <a:cs typeface="Times New Roman"/>
              </a:rPr>
              <a:t> </a:t>
            </a:r>
            <a:r>
              <a:rPr dirty="0" sz="1450" spc="-70">
                <a:latin typeface="Times New Roman"/>
                <a:cs typeface="Times New Roman"/>
              </a:rPr>
              <a:t>M-M-PBAKCПPO*'</a:t>
            </a:r>
            <a:r>
              <a:rPr dirty="0" sz="1450" spc="395">
                <a:latin typeface="Times New Roman"/>
                <a:cs typeface="Times New Roman"/>
              </a:rPr>
              <a:t> </a:t>
            </a:r>
            <a:r>
              <a:rPr dirty="0" sz="1450" spc="-80">
                <a:latin typeface="Times New Roman"/>
                <a:cs typeface="Times New Roman"/>
              </a:rPr>
              <a:t>ВАКЦИНА</a:t>
            </a:r>
            <a:r>
              <a:rPr dirty="0" sz="1450" spc="630">
                <a:latin typeface="Times New Roman"/>
                <a:cs typeface="Times New Roman"/>
              </a:rPr>
              <a:t> </a:t>
            </a:r>
            <a:r>
              <a:rPr dirty="0" sz="1450" spc="-55">
                <a:latin typeface="Times New Roman"/>
                <a:cs typeface="Times New Roman"/>
              </a:rPr>
              <a:t>ДЛЯ</a:t>
            </a:r>
            <a:r>
              <a:rPr dirty="0" sz="1450" spc="459">
                <a:latin typeface="Times New Roman"/>
                <a:cs typeface="Times New Roman"/>
              </a:rPr>
              <a:t> </a:t>
            </a:r>
            <a:r>
              <a:rPr dirty="0" sz="1450" spc="-75">
                <a:latin typeface="Times New Roman"/>
                <a:cs typeface="Times New Roman"/>
              </a:rPr>
              <a:t>ПРОФІЛАКТИКИ</a:t>
            </a:r>
            <a:r>
              <a:rPr dirty="0" sz="1450" spc="-35">
                <a:latin typeface="Times New Roman"/>
                <a:cs typeface="Times New Roman"/>
              </a:rPr>
              <a:t> </a:t>
            </a:r>
            <a:r>
              <a:rPr dirty="0" sz="1450" spc="-65">
                <a:latin typeface="Times New Roman"/>
                <a:cs typeface="Times New Roman"/>
              </a:rPr>
              <a:t>KOPY,</a:t>
            </a:r>
            <a:r>
              <a:rPr dirty="0" sz="1450" spc="185">
                <a:latin typeface="Times New Roman"/>
                <a:cs typeface="Times New Roman"/>
              </a:rPr>
              <a:t> </a:t>
            </a:r>
            <a:r>
              <a:rPr dirty="0" sz="1450" spc="-60">
                <a:latin typeface="Times New Roman"/>
                <a:cs typeface="Times New Roman"/>
              </a:rPr>
              <a:t>ЕПІДЕМІЧНОГО</a:t>
            </a:r>
            <a:r>
              <a:rPr dirty="0" sz="1450" spc="365">
                <a:latin typeface="Times New Roman"/>
                <a:cs typeface="Times New Roman"/>
              </a:rPr>
              <a:t> </a:t>
            </a:r>
            <a:r>
              <a:rPr dirty="0" sz="1450" spc="-70">
                <a:latin typeface="Times New Roman"/>
                <a:cs typeface="Times New Roman"/>
              </a:rPr>
              <a:t>ПАРОТИТУ</a:t>
            </a:r>
            <a:r>
              <a:rPr dirty="0" sz="1450" spc="330">
                <a:latin typeface="Times New Roman"/>
                <a:cs typeface="Times New Roman"/>
              </a:rPr>
              <a:t> </a:t>
            </a:r>
            <a:r>
              <a:rPr dirty="0" sz="1450" spc="-65">
                <a:latin typeface="Times New Roman"/>
                <a:cs typeface="Times New Roman"/>
              </a:rPr>
              <a:t>ТА</a:t>
            </a:r>
            <a:r>
              <a:rPr dirty="0" sz="1450" spc="190">
                <a:latin typeface="Times New Roman"/>
                <a:cs typeface="Times New Roman"/>
              </a:rPr>
              <a:t> </a:t>
            </a:r>
            <a:r>
              <a:rPr dirty="0" sz="1450" spc="-65">
                <a:latin typeface="Times New Roman"/>
                <a:cs typeface="Times New Roman"/>
              </a:rPr>
              <a:t>КРАСНУХИ</a:t>
            </a:r>
            <a:r>
              <a:rPr dirty="0" sz="1450" spc="275">
                <a:latin typeface="Times New Roman"/>
                <a:cs typeface="Times New Roman"/>
              </a:rPr>
              <a:t> </a:t>
            </a:r>
            <a:r>
              <a:rPr dirty="0" sz="1450" spc="-70">
                <a:latin typeface="Times New Roman"/>
                <a:cs typeface="Times New Roman"/>
              </a:rPr>
              <a:t>ЖИВА,</a:t>
            </a:r>
            <a:r>
              <a:rPr dirty="0" sz="1450" spc="235">
                <a:latin typeface="Times New Roman"/>
                <a:cs typeface="Times New Roman"/>
              </a:rPr>
              <a:t> </a:t>
            </a:r>
            <a:r>
              <a:rPr dirty="0" sz="1450" spc="-55">
                <a:latin typeface="Times New Roman"/>
                <a:cs typeface="Times New Roman"/>
              </a:rPr>
              <a:t>порошок</a:t>
            </a:r>
            <a:r>
              <a:rPr dirty="0" sz="1450" spc="245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для</a:t>
            </a:r>
            <a:endParaRPr sz="1450">
              <a:latin typeface="Times New Roman"/>
              <a:cs typeface="Times New Roman"/>
            </a:endParaRPr>
          </a:p>
          <a:p>
            <a:pPr algn="just" marL="116205" marR="78105" indent="635">
              <a:lnSpc>
                <a:spcPts val="1580"/>
              </a:lnSpc>
              <a:spcBef>
                <a:spcPts val="55"/>
              </a:spcBef>
            </a:pPr>
            <a:r>
              <a:rPr dirty="0" sz="1450" spc="-30">
                <a:latin typeface="Times New Roman"/>
                <a:cs typeface="Times New Roman"/>
              </a:rPr>
              <a:t>суспепзіі</a:t>
            </a:r>
            <a:r>
              <a:rPr dirty="0" sz="145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для</a:t>
            </a:r>
            <a:r>
              <a:rPr dirty="0" sz="1450" spc="-10">
                <a:latin typeface="Times New Roman"/>
                <a:cs typeface="Times New Roman"/>
              </a:rPr>
              <a:t> </a:t>
            </a:r>
            <a:r>
              <a:rPr dirty="0" sz="1450" spc="-15">
                <a:latin typeface="Times New Roman"/>
                <a:cs typeface="Times New Roman"/>
              </a:rPr>
              <a:t>ін'скцій;</a:t>
            </a:r>
            <a:r>
              <a:rPr dirty="0" sz="1450" spc="15">
                <a:latin typeface="Times New Roman"/>
                <a:cs typeface="Times New Roman"/>
              </a:rPr>
              <a:t> </a:t>
            </a:r>
            <a:r>
              <a:rPr dirty="0" sz="1450" spc="-95">
                <a:latin typeface="Times New Roman"/>
                <a:cs typeface="Times New Roman"/>
              </a:rPr>
              <a:t>1</a:t>
            </a:r>
            <a:r>
              <a:rPr dirty="0" sz="1450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флакон</a:t>
            </a:r>
            <a:r>
              <a:rPr dirty="0" sz="1450" spc="25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з</a:t>
            </a:r>
            <a:r>
              <a:rPr dirty="0" sz="1450" spc="-70">
                <a:latin typeface="Times New Roman"/>
                <a:cs typeface="Times New Roman"/>
              </a:rPr>
              <a:t> </a:t>
            </a:r>
            <a:r>
              <a:rPr dirty="0" sz="1450" spc="-55">
                <a:latin typeface="Times New Roman"/>
                <a:cs typeface="Times New Roman"/>
              </a:rPr>
              <a:t>порошком</a:t>
            </a:r>
            <a:r>
              <a:rPr dirty="0" sz="1450" spc="65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(1</a:t>
            </a:r>
            <a:r>
              <a:rPr dirty="0" sz="1450" spc="-55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доза)</a:t>
            </a:r>
            <a:r>
              <a:rPr dirty="0" sz="1450" spc="5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та</a:t>
            </a:r>
            <a:r>
              <a:rPr dirty="0" sz="1450" spc="-8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1</a:t>
            </a:r>
            <a:r>
              <a:rPr dirty="0" sz="1450" spc="-7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флакон</a:t>
            </a:r>
            <a:r>
              <a:rPr dirty="0" sz="1450" spc="25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з</a:t>
            </a:r>
            <a:r>
              <a:rPr dirty="0" sz="1450" spc="-6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розчинником</a:t>
            </a:r>
            <a:r>
              <a:rPr dirty="0" sz="1450" spc="-3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(вода</a:t>
            </a:r>
            <a:r>
              <a:rPr dirty="0" sz="1450" spc="52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для</a:t>
            </a:r>
            <a:r>
              <a:rPr dirty="0" sz="1450" spc="545">
                <a:latin typeface="Times New Roman"/>
                <a:cs typeface="Times New Roman"/>
              </a:rPr>
              <a:t> </a:t>
            </a:r>
            <a:r>
              <a:rPr dirty="0" sz="1450" spc="-15">
                <a:latin typeface="Times New Roman"/>
                <a:cs typeface="Times New Roman"/>
              </a:rPr>
              <a:t>ін'скцій)</a:t>
            </a:r>
            <a:r>
              <a:rPr dirty="0" sz="1450" spc="520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у</a:t>
            </a:r>
            <a:r>
              <a:rPr dirty="0" sz="1450" spc="47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картонній</a:t>
            </a:r>
            <a:r>
              <a:rPr dirty="0" sz="1450" spc="61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коробці;</a:t>
            </a:r>
            <a:r>
              <a:rPr dirty="0" sz="1450" spc="545">
                <a:latin typeface="Times New Roman"/>
                <a:cs typeface="Times New Roman"/>
              </a:rPr>
              <a:t> </a:t>
            </a:r>
            <a:r>
              <a:rPr dirty="0" sz="1450" spc="-55">
                <a:latin typeface="Times New Roman"/>
                <a:cs typeface="Times New Roman"/>
              </a:rPr>
              <a:t>1</a:t>
            </a:r>
            <a:r>
              <a:rPr dirty="0" sz="1450" spc="505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флакон</a:t>
            </a:r>
            <a:endParaRPr sz="1450">
              <a:latin typeface="Times New Roman"/>
              <a:cs typeface="Times New Roman"/>
            </a:endParaRPr>
          </a:p>
          <a:p>
            <a:pPr algn="r" marR="83185">
              <a:lnSpc>
                <a:spcPts val="944"/>
              </a:lnSpc>
            </a:pPr>
            <a:r>
              <a:rPr dirty="0" baseline="5555" sz="1500" spc="-15">
                <a:latin typeface="Times New Roman"/>
                <a:cs typeface="Times New Roman"/>
              </a:rPr>
              <a:t>лікарських</a:t>
            </a:r>
            <a:r>
              <a:rPr dirty="0" baseline="5555" sz="1500" spc="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засобів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та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06528" y="10242268"/>
            <a:ext cx="132080" cy="214629"/>
          </a:xfrm>
          <a:prstGeom prst="rect">
            <a:avLst/>
          </a:prstGeom>
        </p:spPr>
        <p:txBody>
          <a:bodyPr wrap="square" lIns="0" tIns="317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750" spc="-105">
                <a:latin typeface="Arial MT"/>
                <a:cs typeface="Arial MT"/>
              </a:rPr>
              <a:t>O02</a:t>
            </a:r>
            <a:r>
              <a:rPr dirty="0" sz="750" spc="-65">
                <a:latin typeface="Arial MT"/>
                <a:cs typeface="Arial MT"/>
              </a:rPr>
              <a:t> </a:t>
            </a:r>
            <a:r>
              <a:rPr dirty="0" sz="750" spc="-130">
                <a:latin typeface="Arial MT"/>
                <a:cs typeface="Arial MT"/>
              </a:rPr>
              <a:t>0</a:t>
            </a:r>
            <a:endParaRPr sz="7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63951" y="10186416"/>
            <a:ext cx="1648968" cy="265175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2398612" y="9934955"/>
            <a:ext cx="2670810" cy="277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869"/>
              </a:lnSpc>
              <a:spcBef>
                <a:spcPts val="100"/>
              </a:spcBef>
            </a:pPr>
            <a:r>
              <a:rPr dirty="0" sz="800" spc="-85">
                <a:latin typeface="Times New Roman"/>
                <a:cs typeface="Times New Roman"/>
              </a:rPr>
              <a:t>M2</a:t>
            </a:r>
            <a:r>
              <a:rPr dirty="0" sz="800" spc="17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Держлігслужба</a:t>
            </a:r>
            <a:endParaRPr sz="800">
              <a:latin typeface="Times New Roman"/>
              <a:cs typeface="Times New Roman"/>
            </a:endParaRPr>
          </a:p>
          <a:p>
            <a:pPr marL="205104">
              <a:lnSpc>
                <a:spcPts val="1110"/>
              </a:lnSpc>
            </a:pPr>
            <a:r>
              <a:rPr dirty="0" sz="950" spc="-105">
                <a:latin typeface="Lucida Sans Unicode"/>
                <a:cs typeface="Lucida Sans Unicode"/>
              </a:rPr>
              <a:t>N-</a:t>
            </a:r>
            <a:r>
              <a:rPr dirty="0" sz="950" spc="-90">
                <a:latin typeface="Lucida Sans Unicode"/>
                <a:cs typeface="Lucida Sans Unicode"/>
              </a:rPr>
              <a:t>°461</a:t>
            </a:r>
            <a:r>
              <a:rPr dirty="0" baseline="5847" sz="1425" spc="-135">
                <a:latin typeface="Lucida Sans Unicode"/>
                <a:cs typeface="Lucida Sans Unicode"/>
              </a:rPr>
              <a:t>-</a:t>
            </a:r>
            <a:r>
              <a:rPr dirty="0" baseline="5847" sz="1425" spc="-142">
                <a:latin typeface="Lucida Sans Unicode"/>
                <a:cs typeface="Lucida Sans Unicode"/>
              </a:rPr>
              <a:t>001.001/002.0/17-</a:t>
            </a:r>
            <a:r>
              <a:rPr dirty="0" baseline="5847" sz="1425" spc="-135">
                <a:latin typeface="Lucida Sans Unicode"/>
                <a:cs typeface="Lucida Sans Unicode"/>
              </a:rPr>
              <a:t>2</a:t>
            </a:r>
            <a:r>
              <a:rPr dirty="0" baseline="8771" sz="1425" spc="-135">
                <a:latin typeface="Lucida Sans Unicode"/>
                <a:cs typeface="Lucida Sans Unicode"/>
              </a:rPr>
              <a:t>6</a:t>
            </a:r>
            <a:r>
              <a:rPr dirty="0" baseline="8771" sz="1425" spc="-7">
                <a:latin typeface="Lucida Sans Unicode"/>
                <a:cs typeface="Lucida Sans Unicode"/>
              </a:rPr>
              <a:t> </a:t>
            </a:r>
            <a:r>
              <a:rPr dirty="0" baseline="2923" sz="1425">
                <a:latin typeface="Lucida Sans Unicode"/>
                <a:cs typeface="Lucida Sans Unicode"/>
              </a:rPr>
              <a:t>від</a:t>
            </a:r>
            <a:r>
              <a:rPr dirty="0" baseline="2923" sz="1425" spc="292">
                <a:latin typeface="Lucida Sans Unicode"/>
                <a:cs typeface="Lucida Sans Unicode"/>
              </a:rPr>
              <a:t> </a:t>
            </a:r>
            <a:r>
              <a:rPr dirty="0" baseline="5555" sz="1500" spc="-15" b="1">
                <a:latin typeface="Times New Roman"/>
                <a:cs typeface="Times New Roman"/>
              </a:rPr>
              <a:t>28.09.2026</a:t>
            </a:r>
            <a:endParaRPr baseline="5555" sz="15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04688" y="10573511"/>
            <a:ext cx="1840991" cy="115823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5829522" y="9900411"/>
            <a:ext cx="1294130" cy="678815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algn="ctr" marL="166370" marR="233045" indent="100965">
              <a:lnSpc>
                <a:spcPct val="79000"/>
              </a:lnSpc>
              <a:spcBef>
                <a:spcPts val="350"/>
              </a:spcBef>
            </a:pPr>
            <a:r>
              <a:rPr dirty="0" sz="1000" spc="-10">
                <a:latin typeface="Times New Roman"/>
                <a:cs typeface="Times New Roman"/>
              </a:rPr>
              <a:t>контролю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за </a:t>
            </a:r>
            <a:r>
              <a:rPr dirty="0" sz="1050" spc="-30">
                <a:latin typeface="Times New Roman"/>
                <a:cs typeface="Times New Roman"/>
              </a:rPr>
              <a:t>наркотиками </a:t>
            </a:r>
            <a:r>
              <a:rPr dirty="0" sz="1050" spc="-50">
                <a:latin typeface="Times New Roman"/>
                <a:cs typeface="Times New Roman"/>
              </a:rPr>
              <a:t>у </a:t>
            </a:r>
            <a:r>
              <a:rPr dirty="0" sz="1000" spc="-10">
                <a:latin typeface="Times New Roman"/>
                <a:cs typeface="Times New Roman"/>
              </a:rPr>
              <a:t>Кіровоградській</a:t>
            </a:r>
            <a:endParaRPr sz="1000">
              <a:latin typeface="Times New Roman"/>
              <a:cs typeface="Times New Roman"/>
            </a:endParaRPr>
          </a:p>
          <a:p>
            <a:pPr algn="ctr" marL="62230">
              <a:lnSpc>
                <a:spcPts val="1050"/>
              </a:lnSpc>
            </a:pPr>
            <a:r>
              <a:rPr dirty="0" sz="1000" spc="-10">
                <a:latin typeface="Times New Roman"/>
                <a:cs typeface="Times New Roman"/>
              </a:rPr>
              <a:t>області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ts val="950"/>
              </a:lnSpc>
            </a:pPr>
            <a:r>
              <a:rPr dirty="0" sz="800" spc="-40">
                <a:latin typeface="Times New Roman"/>
                <a:cs typeface="Times New Roman"/>
              </a:rPr>
              <a:t>№939/'02,</a:t>
            </a:r>
            <a:r>
              <a:rPr dirty="0" sz="800" spc="-60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Times New Roman"/>
                <a:cs typeface="Times New Roman"/>
              </a:rPr>
              <a:t>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6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від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29.09.2026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73810" y="656843"/>
            <a:ext cx="6079490" cy="7221855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algn="just" marL="15240" marR="60325" indent="-3175">
              <a:lnSpc>
                <a:spcPct val="96800"/>
              </a:lnSpc>
              <a:spcBef>
                <a:spcPts val="150"/>
              </a:spcBef>
            </a:pP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попередньо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наповнений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шприц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розчинником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(вода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для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ін'екцій)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комплекті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двома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голками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картонній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коробці;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10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флаконів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порошком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10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флаконів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розчинником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(вода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для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ін'екцій)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окремих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картонних </a:t>
            </a:r>
            <a:r>
              <a:rPr dirty="0" sz="1400">
                <a:latin typeface="Times New Roman"/>
                <a:cs typeface="Times New Roman"/>
              </a:rPr>
              <a:t>коробках,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виробництва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Мерк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Шарп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Доум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Б.В.,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Нідерланди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(реестраційне посвідчення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UA/14950/01/01).</a:t>
            </a:r>
            <a:endParaRPr sz="1400">
              <a:latin typeface="Times New Roman"/>
              <a:cs typeface="Times New Roman"/>
            </a:endParaRPr>
          </a:p>
          <a:p>
            <a:pPr algn="just" marL="18415" marR="58419" indent="362585">
              <a:lnSpc>
                <a:spcPct val="96400"/>
              </a:lnSpc>
              <a:spcBef>
                <a:spcPts val="65"/>
              </a:spcBef>
            </a:pPr>
            <a:r>
              <a:rPr dirty="0" sz="1400" spc="50">
                <a:latin typeface="Times New Roman"/>
                <a:cs typeface="Times New Roman"/>
              </a:rPr>
              <a:t>ЗАБОРОНЯЮ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зберігання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застосування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cepii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Z006066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20" b="1">
                <a:latin typeface="Times New Roman"/>
                <a:cs typeface="Times New Roman"/>
              </a:rPr>
              <a:t>M-M-</a:t>
            </a:r>
            <a:r>
              <a:rPr dirty="0" sz="1400" b="1">
                <a:latin typeface="Times New Roman"/>
                <a:cs typeface="Times New Roman"/>
              </a:rPr>
              <a:t>PBAKCПPO</a:t>
            </a:r>
            <a:r>
              <a:rPr dirty="0" sz="800" b="1">
                <a:latin typeface="Times New Roman"/>
                <a:cs typeface="Times New Roman"/>
              </a:rPr>
              <a:t>"</a:t>
            </a:r>
            <a:r>
              <a:rPr dirty="0" sz="800" spc="3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ВАКЦИПА</a:t>
            </a:r>
            <a:r>
              <a:rPr dirty="0" sz="1400" spc="8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ДЛЯ</a:t>
            </a:r>
            <a:r>
              <a:rPr dirty="0" sz="1400" spc="2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ПРОФІЛАЕТИКИ </a:t>
            </a:r>
            <a:r>
              <a:rPr dirty="0" sz="1400" b="1">
                <a:latin typeface="Times New Roman"/>
                <a:cs typeface="Times New Roman"/>
              </a:rPr>
              <a:t>KOPY,</a:t>
            </a:r>
            <a:r>
              <a:rPr dirty="0" sz="1400" spc="100" b="1">
                <a:latin typeface="Times New Roman"/>
                <a:cs typeface="Times New Roman"/>
              </a:rPr>
              <a:t> </a:t>
            </a:r>
            <a:r>
              <a:rPr dirty="0" sz="1400" spc="-20" b="1">
                <a:latin typeface="Times New Roman"/>
                <a:cs typeface="Times New Roman"/>
              </a:rPr>
              <a:t>ЕПІДЕМІЧНОГО</a:t>
            </a:r>
            <a:r>
              <a:rPr dirty="0" sz="1400" spc="254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ПАРОТИТУ</a:t>
            </a:r>
            <a:r>
              <a:rPr dirty="0" sz="1400" spc="16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КРАСНУХИ</a:t>
            </a:r>
            <a:r>
              <a:rPr dirty="0" sz="1400" spc="18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ЖИВА,</a:t>
            </a:r>
            <a:r>
              <a:rPr dirty="0" sz="1400" spc="114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порошок</a:t>
            </a:r>
            <a:endParaRPr sz="1400">
              <a:latin typeface="Times New Roman"/>
              <a:cs typeface="Times New Roman"/>
            </a:endParaRPr>
          </a:p>
          <a:p>
            <a:pPr algn="just" marL="21590" marR="35560" indent="635">
              <a:lnSpc>
                <a:spcPct val="94800"/>
              </a:lnSpc>
              <a:spcBef>
                <a:spcPts val="15"/>
              </a:spcBef>
            </a:pPr>
            <a:r>
              <a:rPr dirty="0" sz="1400" b="1">
                <a:latin typeface="Times New Roman"/>
                <a:cs typeface="Times New Roman"/>
              </a:rPr>
              <a:t>для</a:t>
            </a:r>
            <a:r>
              <a:rPr dirty="0" sz="1400" spc="30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суспензії</a:t>
            </a:r>
            <a:r>
              <a:rPr dirty="0" sz="1400" spc="35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для</a:t>
            </a:r>
            <a:r>
              <a:rPr dirty="0" sz="1400" spc="26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ін'екцій;</a:t>
            </a:r>
            <a:r>
              <a:rPr dirty="0" sz="1400" spc="24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флакон</a:t>
            </a:r>
            <a:r>
              <a:rPr dirty="0" sz="1400" spc="35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порошком</a:t>
            </a:r>
            <a:r>
              <a:rPr dirty="0" sz="1400" spc="37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(1</a:t>
            </a:r>
            <a:r>
              <a:rPr dirty="0" sz="1400" spc="254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доза)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флакон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розчинником</a:t>
            </a:r>
            <a:r>
              <a:rPr dirty="0" sz="1400" spc="195" b="1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(вода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для</a:t>
            </a:r>
            <a:r>
              <a:rPr dirty="0" sz="1400" spc="13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ін'скцій)</a:t>
            </a:r>
            <a:r>
              <a:rPr dirty="0" sz="1400" spc="14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у</a:t>
            </a:r>
            <a:r>
              <a:rPr dirty="0" sz="1400" spc="13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картонній</a:t>
            </a:r>
            <a:r>
              <a:rPr dirty="0" sz="1400" spc="15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коробці;</a:t>
            </a:r>
            <a:r>
              <a:rPr dirty="0" sz="1400" spc="140" b="1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 spc="-10" b="1">
                <a:latin typeface="Times New Roman"/>
                <a:cs typeface="Times New Roman"/>
              </a:rPr>
              <a:t>флакон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порошком</a:t>
            </a:r>
            <a:r>
              <a:rPr dirty="0" sz="1400" spc="22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(1</a:t>
            </a:r>
            <a:r>
              <a:rPr dirty="0" sz="1400" spc="114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доза)</a:t>
            </a:r>
            <a:r>
              <a:rPr dirty="0" sz="1400" spc="1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та</a:t>
            </a:r>
            <a:r>
              <a:rPr dirty="0" sz="1400" spc="8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попередньо</a:t>
            </a:r>
            <a:r>
              <a:rPr dirty="0" sz="1400" spc="2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наповнений</a:t>
            </a:r>
            <a:r>
              <a:rPr dirty="0" sz="1400" spc="22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шприц</a:t>
            </a:r>
            <a:r>
              <a:rPr dirty="0" sz="1400" spc="16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розчинником </a:t>
            </a:r>
            <a:r>
              <a:rPr dirty="0" sz="1400" b="1">
                <a:latin typeface="Times New Roman"/>
                <a:cs typeface="Times New Roman"/>
              </a:rPr>
              <a:t>(вода</a:t>
            </a:r>
            <a:r>
              <a:rPr dirty="0" sz="1400" spc="26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для</a:t>
            </a:r>
            <a:r>
              <a:rPr dirty="0" sz="1400" spc="2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ін'скцій)</a:t>
            </a:r>
            <a:r>
              <a:rPr dirty="0" sz="1400" spc="26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в</a:t>
            </a:r>
            <a:r>
              <a:rPr dirty="0" sz="1400" spc="2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комплекті</a:t>
            </a:r>
            <a:r>
              <a:rPr dirty="0" sz="1400" spc="35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двома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 spc="-35" b="1">
                <a:latin typeface="Times New Roman"/>
                <a:cs typeface="Times New Roman"/>
              </a:rPr>
              <a:t>гостками</a:t>
            </a:r>
            <a:r>
              <a:rPr dirty="0" sz="1400" spc="28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у</a:t>
            </a:r>
            <a:r>
              <a:rPr dirty="0" sz="1400" spc="22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картомній</a:t>
            </a:r>
            <a:r>
              <a:rPr dirty="0" sz="1400" spc="28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коробці; </a:t>
            </a:r>
            <a:r>
              <a:rPr dirty="0" sz="1400" spc="-35">
                <a:latin typeface="Cambria"/>
                <a:cs typeface="Cambria"/>
              </a:rPr>
              <a:t>10</a:t>
            </a:r>
            <a:r>
              <a:rPr dirty="0" sz="1400" spc="-45">
                <a:latin typeface="Cambria"/>
                <a:cs typeface="Cambria"/>
              </a:rPr>
              <a:t> </a:t>
            </a:r>
            <a:r>
              <a:rPr dirty="0" sz="1400">
                <a:latin typeface="Cambria"/>
                <a:cs typeface="Cambria"/>
              </a:rPr>
              <a:t>флаконів</a:t>
            </a:r>
            <a:r>
              <a:rPr dirty="0" sz="1400" spc="30">
                <a:latin typeface="Cambria"/>
                <a:cs typeface="Cambria"/>
              </a:rPr>
              <a:t> </a:t>
            </a:r>
            <a:r>
              <a:rPr dirty="0" sz="1400">
                <a:latin typeface="Cambria"/>
                <a:cs typeface="Cambria"/>
              </a:rPr>
              <a:t>з</a:t>
            </a:r>
            <a:r>
              <a:rPr dirty="0" sz="1400" spc="-35">
                <a:latin typeface="Cambria"/>
                <a:cs typeface="Cambria"/>
              </a:rPr>
              <a:t> </a:t>
            </a:r>
            <a:r>
              <a:rPr dirty="0" sz="1400">
                <a:latin typeface="Cambria"/>
                <a:cs typeface="Cambria"/>
              </a:rPr>
              <a:t>порошком</a:t>
            </a:r>
            <a:r>
              <a:rPr dirty="0" sz="1400" spc="30">
                <a:latin typeface="Cambria"/>
                <a:cs typeface="Cambria"/>
              </a:rPr>
              <a:t> </a:t>
            </a:r>
            <a:r>
              <a:rPr dirty="0" sz="1400">
                <a:latin typeface="Cambria"/>
                <a:cs typeface="Cambria"/>
              </a:rPr>
              <a:t>та</a:t>
            </a:r>
            <a:r>
              <a:rPr dirty="0" sz="1400" spc="-10">
                <a:latin typeface="Cambria"/>
                <a:cs typeface="Cambria"/>
              </a:rPr>
              <a:t> 10</a:t>
            </a:r>
            <a:r>
              <a:rPr dirty="0" sz="1400" spc="-65">
                <a:latin typeface="Cambria"/>
                <a:cs typeface="Cambria"/>
              </a:rPr>
              <a:t> </a:t>
            </a:r>
            <a:r>
              <a:rPr dirty="0" sz="1400">
                <a:latin typeface="Cambria"/>
                <a:cs typeface="Cambria"/>
              </a:rPr>
              <a:t>флаконів</a:t>
            </a:r>
            <a:r>
              <a:rPr dirty="0" sz="1400" spc="25">
                <a:latin typeface="Cambria"/>
                <a:cs typeface="Cambria"/>
              </a:rPr>
              <a:t> </a:t>
            </a:r>
            <a:r>
              <a:rPr dirty="0" sz="1400">
                <a:latin typeface="Cambria"/>
                <a:cs typeface="Cambria"/>
              </a:rPr>
              <a:t>з</a:t>
            </a:r>
            <a:r>
              <a:rPr dirty="0" sz="1400" spc="-50">
                <a:latin typeface="Cambria"/>
                <a:cs typeface="Cambria"/>
              </a:rPr>
              <a:t> </a:t>
            </a:r>
            <a:r>
              <a:rPr dirty="0" sz="1400" spc="-20">
                <a:latin typeface="Cambria"/>
                <a:cs typeface="Cambria"/>
              </a:rPr>
              <a:t>розчинником</a:t>
            </a:r>
            <a:r>
              <a:rPr dirty="0" sz="1400" spc="15">
                <a:latin typeface="Cambria"/>
                <a:cs typeface="Cambria"/>
              </a:rPr>
              <a:t> </a:t>
            </a:r>
            <a:r>
              <a:rPr dirty="0" sz="1400" spc="-20">
                <a:latin typeface="Cambria"/>
                <a:cs typeface="Cambria"/>
              </a:rPr>
              <a:t>(вода</a:t>
            </a:r>
            <a:r>
              <a:rPr dirty="0" sz="1400" spc="25">
                <a:latin typeface="Cambria"/>
                <a:cs typeface="Cambria"/>
              </a:rPr>
              <a:t> </a:t>
            </a:r>
            <a:r>
              <a:rPr dirty="0" sz="1400">
                <a:latin typeface="Cambria"/>
                <a:cs typeface="Cambria"/>
              </a:rPr>
              <a:t>для</a:t>
            </a:r>
            <a:r>
              <a:rPr dirty="0" sz="1400" spc="-15">
                <a:latin typeface="Cambria"/>
                <a:cs typeface="Cambria"/>
              </a:rPr>
              <a:t> </a:t>
            </a:r>
            <a:r>
              <a:rPr dirty="0" sz="1400" spc="-10">
                <a:latin typeface="Cambria"/>
                <a:cs typeface="Cambria"/>
              </a:rPr>
              <a:t>ін’скцій) </a:t>
            </a:r>
            <a:r>
              <a:rPr dirty="0" sz="1400" b="1">
                <a:latin typeface="Times New Roman"/>
                <a:cs typeface="Times New Roman"/>
              </a:rPr>
              <a:t>в</a:t>
            </a:r>
            <a:r>
              <a:rPr dirty="0" sz="1400" spc="20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окремих</a:t>
            </a:r>
            <a:r>
              <a:rPr dirty="0" sz="1400" spc="30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картонних</a:t>
            </a:r>
            <a:r>
              <a:rPr dirty="0" sz="1400" spc="30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коробках,</a:t>
            </a:r>
            <a:r>
              <a:rPr dirty="0" sz="1400" spc="2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виробництва</a:t>
            </a:r>
            <a:r>
              <a:rPr dirty="0" sz="1400" spc="3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Мерк</a:t>
            </a:r>
            <a:r>
              <a:rPr dirty="0" sz="1400" spc="2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Шарп</a:t>
            </a:r>
            <a:r>
              <a:rPr dirty="0" sz="1400" spc="29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Доум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Б.В., </a:t>
            </a:r>
            <a:r>
              <a:rPr dirty="0" sz="1400" spc="-10" b="1">
                <a:latin typeface="Times New Roman"/>
                <a:cs typeface="Times New Roman"/>
              </a:rPr>
              <a:t>Нідерланди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(ресстраціине</a:t>
            </a:r>
            <a:r>
              <a:rPr dirty="0" sz="1400" spc="6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посвідчення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spc="-160" b="1">
                <a:latin typeface="Times New Roman"/>
                <a:cs typeface="Times New Roman"/>
              </a:rPr>
              <a:t>N•.</a:t>
            </a:r>
            <a:r>
              <a:rPr dirty="0" sz="1400" spc="2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UA/14950/01/01).</a:t>
            </a:r>
            <a:endParaRPr sz="1400">
              <a:latin typeface="Times New Roman"/>
              <a:cs typeface="Times New Roman"/>
            </a:endParaRPr>
          </a:p>
          <a:p>
            <a:pPr algn="r" marL="30480" marR="43180" indent="360045">
              <a:lnSpc>
                <a:spcPts val="1610"/>
              </a:lnSpc>
              <a:spcBef>
                <a:spcPts val="15"/>
              </a:spcBef>
              <a:tabLst>
                <a:tab pos="1339850" algn="l"/>
                <a:tab pos="2796540" algn="l"/>
                <a:tab pos="3171825" algn="l"/>
                <a:tab pos="4105910" algn="l"/>
                <a:tab pos="4232275" algn="l"/>
                <a:tab pos="5241925" algn="l"/>
              </a:tabLst>
            </a:pPr>
            <a:r>
              <a:rPr dirty="0" sz="1400" spc="-10">
                <a:latin typeface="Times New Roman"/>
                <a:cs typeface="Times New Roman"/>
              </a:rPr>
              <a:t>Суб'ектам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господарювання,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які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здійснюють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реалізацію,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зберігання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застосування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4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невідкладно,</a:t>
            </a:r>
            <a:r>
              <a:rPr dirty="0" sz="1400">
                <a:latin typeface="Times New Roman"/>
                <a:cs typeface="Times New Roman"/>
              </a:rPr>
              <a:t>	після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одержання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даного</a:t>
            </a:r>
            <a:endParaRPr sz="1400">
              <a:latin typeface="Times New Roman"/>
              <a:cs typeface="Times New Roman"/>
            </a:endParaRPr>
          </a:p>
          <a:p>
            <a:pPr algn="r" marR="38735">
              <a:lnSpc>
                <a:spcPts val="1625"/>
              </a:lnSpc>
            </a:pPr>
            <a:r>
              <a:rPr dirty="0" sz="1400">
                <a:latin typeface="Times New Roman"/>
                <a:cs typeface="Times New Roman"/>
              </a:rPr>
              <a:t>розпорядження,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перевірити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наявність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вказаної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cepii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засобу,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вжити</a:t>
            </a:r>
            <a:endParaRPr sz="1400">
              <a:latin typeface="Times New Roman"/>
              <a:cs typeface="Times New Roman"/>
            </a:endParaRPr>
          </a:p>
          <a:p>
            <a:pPr algn="just" marL="34290" marR="26670" indent="635">
              <a:lnSpc>
                <a:spcPct val="95300"/>
              </a:lnSpc>
              <a:spcBef>
                <a:spcPts val="65"/>
              </a:spcBef>
            </a:pPr>
            <a:r>
              <a:rPr dirty="0" sz="1400" spc="-20">
                <a:latin typeface="Times New Roman"/>
                <a:cs typeface="Times New Roman"/>
              </a:rPr>
              <a:t>заходи щодо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вилучення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ii</a:t>
            </a:r>
            <a:r>
              <a:rPr dirty="0" sz="1400" spc="-10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з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обігу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шляхом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повернення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постачальнику/виробнику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a6o знищення,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про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повідомити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територіальний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орган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Держлікслужби.</a:t>
            </a:r>
            <a:r>
              <a:rPr dirty="0" sz="1400" spc="-130">
                <a:latin typeface="Times New Roman"/>
                <a:cs typeface="Times New Roman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У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разі</a:t>
            </a:r>
            <a:r>
              <a:rPr dirty="0" sz="1400" spc="-20">
                <a:latin typeface="Times New Roman"/>
                <a:cs typeface="Times New Roman"/>
              </a:rPr>
              <a:t> знищення</a:t>
            </a:r>
            <a:r>
              <a:rPr dirty="0" sz="1400" spc="132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відходів</a:t>
            </a:r>
            <a:r>
              <a:rPr dirty="0" sz="1400" spc="128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препарату</a:t>
            </a:r>
            <a:r>
              <a:rPr dirty="0" sz="1400" spc="135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в</a:t>
            </a:r>
            <a:r>
              <a:rPr dirty="0" sz="1400" spc="119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двотижневий</a:t>
            </a:r>
            <a:r>
              <a:rPr dirty="0" sz="1400" spc="135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строк</a:t>
            </a:r>
            <a:r>
              <a:rPr dirty="0" sz="1400" spc="1270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направити</a:t>
            </a:r>
            <a:r>
              <a:rPr dirty="0" sz="1400" spc="12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до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територіального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органу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Держлікслужби</a:t>
            </a:r>
            <a:r>
              <a:rPr dirty="0" sz="1400" spc="56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копію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акта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про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знищення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відходів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лікарського</a:t>
            </a:r>
            <a:r>
              <a:rPr dirty="0" sz="1400" spc="62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засобу.</a:t>
            </a:r>
            <a:r>
              <a:rPr dirty="0" sz="1400" spc="58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При</a:t>
            </a:r>
            <a:r>
              <a:rPr dirty="0" sz="1400" spc="56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наступних</a:t>
            </a:r>
            <a:r>
              <a:rPr dirty="0" sz="1400" spc="65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поставках</a:t>
            </a:r>
            <a:r>
              <a:rPr dirty="0" sz="1400" spc="61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лікарського</a:t>
            </a:r>
            <a:r>
              <a:rPr dirty="0" sz="1400" spc="65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засобу</a:t>
            </a:r>
            <a:r>
              <a:rPr dirty="0" sz="1400" spc="56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cy6’скт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господарювання</a:t>
            </a:r>
            <a:r>
              <a:rPr dirty="0" sz="1400" spc="869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повинен</a:t>
            </a:r>
            <a:r>
              <a:rPr dirty="0" sz="1400" spc="93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вжити</a:t>
            </a:r>
            <a:r>
              <a:rPr dirty="0" sz="1400" spc="87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заходів</a:t>
            </a:r>
            <a:r>
              <a:rPr dirty="0" sz="1400" spc="88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щодо</a:t>
            </a:r>
            <a:r>
              <a:rPr dirty="0" sz="1400" spc="88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запобігання</a:t>
            </a:r>
            <a:r>
              <a:rPr dirty="0" sz="1400" spc="93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придбанню,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реалізації</a:t>
            </a:r>
            <a:r>
              <a:rPr dirty="0" sz="1400">
                <a:latin typeface="Times New Roman"/>
                <a:cs typeface="Times New Roman"/>
              </a:rPr>
              <a:t>    </a:t>
            </a:r>
            <a:r>
              <a:rPr dirty="0" sz="1400" spc="-25">
                <a:latin typeface="Times New Roman"/>
                <a:cs typeface="Times New Roman"/>
              </a:rPr>
              <a:t>та</a:t>
            </a:r>
            <a:r>
              <a:rPr dirty="0" sz="1400" spc="95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застосуванню</a:t>
            </a:r>
            <a:r>
              <a:rPr dirty="0" sz="1400" spc="10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лікарського</a:t>
            </a:r>
            <a:r>
              <a:rPr dirty="0" sz="1400" spc="103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засобу,</a:t>
            </a:r>
            <a:r>
              <a:rPr dirty="0" sz="1400" spc="100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наведеного</a:t>
            </a:r>
            <a:r>
              <a:rPr dirty="0" sz="1400" spc="106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в</a:t>
            </a:r>
            <a:r>
              <a:rPr dirty="0" sz="1400" spc="93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даному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розпорядженні.</a:t>
            </a:r>
            <a:endParaRPr sz="1400">
              <a:latin typeface="Times New Roman"/>
              <a:cs typeface="Times New Roman"/>
            </a:endParaRPr>
          </a:p>
          <a:p>
            <a:pPr marL="46990" marR="41910" indent="356235">
              <a:lnSpc>
                <a:spcPts val="1660"/>
              </a:lnSpc>
              <a:spcBef>
                <a:spcPts val="25"/>
              </a:spcBef>
            </a:pPr>
            <a:r>
              <a:rPr dirty="0" sz="1400">
                <a:latin typeface="Times New Roman"/>
                <a:cs typeface="Times New Roman"/>
              </a:rPr>
              <a:t>Контроль за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виконанням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розпорядження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здійснюють</a:t>
            </a:r>
            <a:r>
              <a:rPr dirty="0" sz="1400" spc="-10">
                <a:latin typeface="Times New Roman"/>
                <a:cs typeface="Times New Roman"/>
              </a:rPr>
              <a:t> територіальні </a:t>
            </a:r>
            <a:r>
              <a:rPr dirty="0" sz="1400">
                <a:latin typeface="Times New Roman"/>
                <a:cs typeface="Times New Roman"/>
              </a:rPr>
              <a:t>органи</a:t>
            </a:r>
            <a:r>
              <a:rPr dirty="0" sz="1400" spc="-10">
                <a:latin typeface="Times New Roman"/>
                <a:cs typeface="Times New Roman"/>
              </a:rPr>
              <a:t> Держлікслужби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відповідній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території.</a:t>
            </a:r>
            <a:endParaRPr sz="1400">
              <a:latin typeface="Times New Roman"/>
              <a:cs typeface="Times New Roman"/>
            </a:endParaRPr>
          </a:p>
          <a:p>
            <a:pPr marL="406400">
              <a:lnSpc>
                <a:spcPts val="1565"/>
              </a:lnSpc>
              <a:tabLst>
                <a:tab pos="1532255" algn="l"/>
                <a:tab pos="3438525" algn="l"/>
              </a:tabLst>
            </a:pPr>
            <a:r>
              <a:rPr dirty="0" sz="1400" spc="-10">
                <a:latin typeface="Times New Roman"/>
                <a:cs typeface="Times New Roman"/>
              </a:rPr>
              <a:t>Невиконання</a:t>
            </a:r>
            <a:r>
              <a:rPr dirty="0" sz="1400">
                <a:latin typeface="Times New Roman"/>
                <a:cs typeface="Times New Roman"/>
              </a:rPr>
              <a:t>	даного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>
                <a:latin typeface="Times New Roman"/>
                <a:cs typeface="Times New Roman"/>
              </a:rPr>
              <a:t>	тягне</a:t>
            </a:r>
            <a:r>
              <a:rPr dirty="0" sz="1400" spc="4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собою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відповідальність</a:t>
            </a:r>
            <a:endParaRPr sz="1400">
              <a:latin typeface="Times New Roman"/>
              <a:cs typeface="Times New Roman"/>
            </a:endParaRPr>
          </a:p>
          <a:p>
            <a:pPr marL="53975">
              <a:lnSpc>
                <a:spcPts val="1670"/>
              </a:lnSpc>
            </a:pPr>
            <a:r>
              <a:rPr dirty="0" sz="1400">
                <a:latin typeface="Times New Roman"/>
                <a:cs typeface="Times New Roman"/>
              </a:rPr>
              <a:t>згідно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чинним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законодавством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України.</a:t>
            </a:r>
            <a:endParaRPr sz="1400">
              <a:latin typeface="Times New Roman"/>
              <a:cs typeface="Times New Roman"/>
            </a:endParaRPr>
          </a:p>
          <a:p>
            <a:pPr marL="415925" marR="2592070" indent="-363220">
              <a:lnSpc>
                <a:spcPts val="1630"/>
              </a:lnSpc>
              <a:spcBef>
                <a:spcPts val="1585"/>
              </a:spcBef>
            </a:pPr>
            <a:r>
              <a:rPr dirty="0" sz="1400">
                <a:latin typeface="Times New Roman"/>
                <a:cs typeface="Times New Roman"/>
              </a:rPr>
              <a:t>Koпiï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розпорядження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напраRлені: </a:t>
            </a:r>
            <a:r>
              <a:rPr dirty="0" sz="1400">
                <a:latin typeface="Times New Roman"/>
                <a:cs typeface="Times New Roman"/>
              </a:rPr>
              <a:t>Міністерство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України;</a:t>
            </a:r>
            <a:endParaRPr sz="1400">
              <a:latin typeface="Times New Roman"/>
              <a:cs typeface="Times New Roman"/>
            </a:endParaRPr>
          </a:p>
          <a:p>
            <a:pPr marL="422909">
              <a:lnSpc>
                <a:spcPts val="1575"/>
              </a:lnSpc>
              <a:tabLst>
                <a:tab pos="818515" algn="l"/>
                <a:tab pos="1917700" algn="l"/>
                <a:tab pos="2941320" algn="l"/>
                <a:tab pos="3521710" algn="l"/>
                <a:tab pos="4667885" algn="l"/>
                <a:tab pos="5448935" algn="l"/>
              </a:tabLst>
            </a:pPr>
            <a:r>
              <a:rPr dirty="0" sz="1400" spc="-25">
                <a:latin typeface="Times New Roman"/>
                <a:cs typeface="Times New Roman"/>
              </a:rPr>
              <a:t>ДП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«Державний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експертний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центр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здоров'я</a:t>
            </a:r>
            <a:endParaRPr sz="1400">
              <a:latin typeface="Times New Roman"/>
              <a:cs typeface="Times New Roman"/>
            </a:endParaRPr>
          </a:p>
          <a:p>
            <a:pPr marL="62865">
              <a:lnSpc>
                <a:spcPts val="1670"/>
              </a:lnSpc>
            </a:pPr>
            <a:r>
              <a:rPr dirty="0" sz="1400" spc="-10">
                <a:latin typeface="Times New Roman"/>
                <a:cs typeface="Times New Roman"/>
              </a:rPr>
              <a:t>України»;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83996" y="7840980"/>
            <a:ext cx="16865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ТОВ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«МСД </a:t>
            </a:r>
            <a:r>
              <a:rPr dirty="0" sz="1400" spc="-10">
                <a:latin typeface="Times New Roman"/>
                <a:cs typeface="Times New Roman"/>
              </a:rPr>
              <a:t>Україна».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47340" y="7840980"/>
            <a:ext cx="571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>
                <a:latin typeface="Times New Roman"/>
                <a:cs typeface="Times New Roman"/>
              </a:rPr>
              <a:t>'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96261" y="8444483"/>
            <a:ext cx="230251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Голова</a:t>
            </a:r>
            <a:r>
              <a:rPr dirty="0" sz="1400" spc="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ліквідаціиної</a:t>
            </a:r>
            <a:r>
              <a:rPr dirty="0" sz="1400" spc="5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комісії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8367" y="8378952"/>
            <a:ext cx="438912" cy="44195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744641" y="8435340"/>
            <a:ext cx="12395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Tapac</a:t>
            </a:r>
            <a:r>
              <a:rPr dirty="0" sz="1400" spc="-6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ПPOHIB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7219" y="9668509"/>
            <a:ext cx="255778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20">
                <a:latin typeface="Times New Roman"/>
                <a:cs typeface="Times New Roman"/>
              </a:rPr>
              <a:t>Олена</a:t>
            </a:r>
            <a:r>
              <a:rPr dirty="0" sz="1050" spc="20">
                <a:latin typeface="Times New Roman"/>
                <a:cs typeface="Times New Roman"/>
              </a:rPr>
              <a:t> </a:t>
            </a:r>
            <a:r>
              <a:rPr dirty="0" sz="1050" spc="-45">
                <a:latin typeface="Times New Roman"/>
                <a:cs typeface="Times New Roman"/>
              </a:rPr>
              <a:t>ВЯЗОВСЬКА,</a:t>
            </a:r>
            <a:r>
              <a:rPr dirty="0" sz="1050" spc="55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тел.(044)</a:t>
            </a:r>
            <a:r>
              <a:rPr dirty="0" sz="1050" spc="10">
                <a:latin typeface="Times New Roman"/>
                <a:cs typeface="Times New Roman"/>
              </a:rPr>
              <a:t> </a:t>
            </a:r>
            <a:r>
              <a:rPr dirty="0" sz="1050" spc="-45">
                <a:latin typeface="Times New Roman"/>
                <a:cs typeface="Times New Roman"/>
              </a:rPr>
              <a:t>422-55-</a:t>
            </a:r>
            <a:r>
              <a:rPr dirty="0" sz="1050">
                <a:latin typeface="Times New Roman"/>
                <a:cs typeface="Times New Roman"/>
              </a:rPr>
              <a:t>76</a:t>
            </a:r>
            <a:r>
              <a:rPr dirty="0" sz="1050" spc="2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(127)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2026-09-30T05:55:30Z</dcterms:created>
  <dcterms:modified xsi:type="dcterms:W3CDTF">2026-09-30T05:55:30Z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2026-09-30T00:00:00Z</vt:filetime>
  </property>
  <property fmtid="{D5CDD505-2E9C-101B-9397-08002B2CF9AE}" pid="4" name="LastSaved">
    <vt:filetime>2026-09-30T00:00:00Z</vt:filetime>
  </property>
  <property fmtid="{D5CDD505-2E9C-101B-9397-08002B2CF9AE}" pid="5" name="Producer">
    <vt:lpwstr>iLovePDF</vt:lpwstr>
  </property>
</Properties>
</file>