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hyperlink" Target="mailto:dls@dls.boy.ua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Relationship Id="rId11" Type="http://schemas.openxmlformats.org/officeDocument/2006/relationships/image" Target="../media/image30.png"/><Relationship Id="rId12" Type="http://schemas.openxmlformats.org/officeDocument/2006/relationships/hyperlink" Target="mailto:dls@dls.gov.ua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4215" y="182879"/>
            <a:ext cx="420624" cy="59740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447569" y="769619"/>
            <a:ext cx="15360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ДЕРЖЛІКСЛУЖБА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46153" y="1028954"/>
            <a:ext cx="415036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60">
                <a:latin typeface="Times New Roman"/>
                <a:cs typeface="Times New Roman"/>
              </a:rPr>
              <a:t>ДЕРЖАВПА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 spc="60">
                <a:latin typeface="Times New Roman"/>
                <a:cs typeface="Times New Roman"/>
              </a:rPr>
              <a:t>С.ЗУЖБА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3</a:t>
            </a:r>
            <a:r>
              <a:rPr dirty="0" sz="1350" spc="-105">
                <a:latin typeface="Times New Roman"/>
                <a:cs typeface="Times New Roman"/>
              </a:rPr>
              <a:t> </a:t>
            </a:r>
            <a:r>
              <a:rPr dirty="0" sz="1350" spc="80">
                <a:latin typeface="Times New Roman"/>
                <a:cs typeface="Times New Roman"/>
              </a:rPr>
              <a:t>.ЗІБАРСЬКИХ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’ЗАСОБІВ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8022" y="961703"/>
            <a:ext cx="6019165" cy="915669"/>
          </a:xfrm>
          <a:prstGeom prst="rect">
            <a:avLst/>
          </a:prstGeom>
        </p:spPr>
        <p:txBody>
          <a:bodyPr wrap="square" lIns="0" tIns="1917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510"/>
              </a:spcBef>
              <a:tabLst>
                <a:tab pos="3384550" algn="l"/>
              </a:tabLst>
            </a:pPr>
            <a:r>
              <a:rPr dirty="0" sz="2050" spc="-250">
                <a:latin typeface="Times New Roman"/>
                <a:cs typeface="Times New Roman"/>
              </a:rPr>
              <a:t>ты</a:t>
            </a:r>
            <a:r>
              <a:rPr dirty="0" sz="2050" spc="-95">
                <a:latin typeface="Times New Roman"/>
                <a:cs typeface="Times New Roman"/>
              </a:rPr>
              <a:t> </a:t>
            </a:r>
            <a:r>
              <a:rPr dirty="0" sz="2050">
                <a:latin typeface="Times New Roman"/>
                <a:cs typeface="Times New Roman"/>
              </a:rPr>
              <a:t>конт</a:t>
            </a:r>
            <a:r>
              <a:rPr dirty="0" sz="2050" spc="480">
                <a:latin typeface="Times New Roman"/>
                <a:cs typeface="Times New Roman"/>
              </a:rPr>
              <a:t> </a:t>
            </a:r>
            <a:r>
              <a:rPr dirty="0" sz="2050">
                <a:latin typeface="Times New Roman"/>
                <a:cs typeface="Times New Roman"/>
              </a:rPr>
              <a:t>олю</a:t>
            </a:r>
            <a:r>
              <a:rPr dirty="0" sz="2050" spc="-140">
                <a:latin typeface="Times New Roman"/>
                <a:cs typeface="Times New Roman"/>
              </a:rPr>
              <a:t> </a:t>
            </a:r>
            <a:r>
              <a:rPr dirty="0" sz="2050" spc="-45">
                <a:latin typeface="Times New Roman"/>
                <a:cs typeface="Times New Roman"/>
              </a:rPr>
              <a:t>za</a:t>
            </a:r>
            <a:r>
              <a:rPr dirty="0" sz="2050" spc="-130">
                <a:latin typeface="Times New Roman"/>
                <a:cs typeface="Times New Roman"/>
              </a:rPr>
              <a:t> </a:t>
            </a:r>
            <a:r>
              <a:rPr dirty="0" sz="2050" spc="-10">
                <a:latin typeface="Times New Roman"/>
                <a:cs typeface="Times New Roman"/>
              </a:rPr>
              <a:t>нм•кoтикAми</a:t>
            </a:r>
            <a:r>
              <a:rPr dirty="0" sz="2050">
                <a:latin typeface="Times New Roman"/>
                <a:cs typeface="Times New Roman"/>
              </a:rPr>
              <a:t>	ш</a:t>
            </a:r>
            <a:r>
              <a:rPr dirty="0" sz="2050" spc="290">
                <a:latin typeface="Times New Roman"/>
                <a:cs typeface="Times New Roman"/>
              </a:rPr>
              <a:t> </a:t>
            </a:r>
            <a:r>
              <a:rPr dirty="0" sz="2050" spc="-20">
                <a:latin typeface="Times New Roman"/>
                <a:cs typeface="Times New Roman"/>
              </a:rPr>
              <a:t>овоггпдській</a:t>
            </a:r>
            <a:r>
              <a:rPr dirty="0" sz="2050" spc="-15">
                <a:latin typeface="Times New Roman"/>
                <a:cs typeface="Times New Roman"/>
              </a:rPr>
              <a:t> </a:t>
            </a:r>
            <a:r>
              <a:rPr dirty="0" sz="2050" spc="-85">
                <a:latin typeface="Times New Roman"/>
                <a:cs typeface="Times New Roman"/>
              </a:rPr>
              <a:t>ов.пхcтт</a:t>
            </a:r>
            <a:endParaRPr sz="2050">
              <a:latin typeface="Times New Roman"/>
              <a:cs typeface="Times New Roman"/>
            </a:endParaRPr>
          </a:p>
          <a:p>
            <a:pPr algn="ctr" marL="15240">
              <a:lnSpc>
                <a:spcPts val="1205"/>
              </a:lnSpc>
              <a:spcBef>
                <a:spcPts val="725"/>
              </a:spcBef>
            </a:pPr>
            <a:r>
              <a:rPr dirty="0" sz="1050" spc="-10">
                <a:latin typeface="Times New Roman"/>
                <a:cs typeface="Times New Roman"/>
              </a:rPr>
              <a:t>вyл.</a:t>
            </a:r>
            <a:r>
              <a:rPr dirty="0" sz="1050" spc="-5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Преображенська.</a:t>
            </a:r>
            <a:r>
              <a:rPr dirty="0" sz="1050" spc="-4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2,</a:t>
            </a:r>
            <a:r>
              <a:rPr dirty="0" sz="1050" spc="-2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м.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 spc="-30">
                <a:latin typeface="Times New Roman"/>
                <a:cs typeface="Times New Roman"/>
              </a:rPr>
              <a:t>Кропнвнпцькіlй.</a:t>
            </a:r>
            <a:r>
              <a:rPr dirty="0" sz="1050" spc="-40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25006,</a:t>
            </a:r>
            <a:r>
              <a:rPr dirty="0" sz="1050" spc="25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тел.</a:t>
            </a:r>
            <a:r>
              <a:rPr dirty="0" sz="1050" spc="-3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(0522)</a:t>
            </a:r>
            <a:r>
              <a:rPr dirty="0" sz="1050" spc="1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32-</a:t>
            </a:r>
            <a:r>
              <a:rPr dirty="0" sz="1050" spc="-20">
                <a:latin typeface="Times New Roman"/>
                <a:cs typeface="Times New Roman"/>
              </a:rPr>
              <a:t>1431</a:t>
            </a:r>
            <a:endParaRPr sz="1050">
              <a:latin typeface="Times New Roman"/>
              <a:cs typeface="Times New Roman"/>
            </a:endParaRPr>
          </a:p>
          <a:p>
            <a:pPr algn="ctr" marL="8890">
              <a:lnSpc>
                <a:spcPts val="1205"/>
              </a:lnSpc>
            </a:pPr>
            <a:r>
              <a:rPr dirty="0" sz="1050" spc="-65">
                <a:latin typeface="Times New Roman"/>
                <a:cs typeface="Times New Roman"/>
              </a:rPr>
              <a:t>e-</a:t>
            </a:r>
            <a:r>
              <a:rPr dirty="0" sz="1050" spc="-55">
                <a:latin typeface="Times New Roman"/>
                <a:cs typeface="Times New Roman"/>
              </a:rPr>
              <a:t>iпai1: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d1s.kr</a:t>
            </a:r>
            <a:r>
              <a:rPr dirty="0" sz="1050" spc="459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dls.gov.na,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https:</a:t>
            </a:r>
            <a:r>
              <a:rPr dirty="0" sz="1050" spc="21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wvv.d1s.got'.na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 spc="-35">
                <a:latin typeface="Times New Roman"/>
                <a:cs typeface="Times New Roman"/>
              </a:rPr>
              <a:t>Код</a:t>
            </a:r>
            <a:r>
              <a:rPr dirty="0" sz="1050" spc="-3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згілно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з</a:t>
            </a:r>
            <a:r>
              <a:rPr dirty="0" sz="1050" spc="-55">
                <a:latin typeface="Times New Roman"/>
                <a:cs typeface="Times New Roman"/>
              </a:rPr>
              <a:t> </a:t>
            </a:r>
            <a:r>
              <a:rPr dirty="0" sz="1050" spc="-45">
                <a:latin typeface="Times New Roman"/>
                <a:cs typeface="Times New Roman"/>
              </a:rPr>
              <a:t>СДРПОУ</a:t>
            </a:r>
            <a:r>
              <a:rPr dirty="0" sz="1050" spc="1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37039305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35024" y="2171700"/>
            <a:ext cx="1066800" cy="0"/>
          </a:xfrm>
          <a:custGeom>
            <a:avLst/>
            <a:gdLst/>
            <a:ahLst/>
            <a:cxnLst/>
            <a:rect l="l" t="t" r="r" b="b"/>
            <a:pathLst>
              <a:path w="1066800" h="0">
                <a:moveTo>
                  <a:pt x="0" y="0"/>
                </a:moveTo>
                <a:lnTo>
                  <a:pt x="1066800" y="0"/>
                </a:lnTo>
              </a:path>
            </a:pathLst>
          </a:custGeom>
          <a:ln w="9144">
            <a:solidFill>
              <a:srgbClr val="0C0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621279" y="2171700"/>
            <a:ext cx="996950" cy="0"/>
          </a:xfrm>
          <a:custGeom>
            <a:avLst/>
            <a:gdLst/>
            <a:ahLst/>
            <a:cxnLst/>
            <a:rect l="l" t="t" r="r" b="b"/>
            <a:pathLst>
              <a:path w="996950" h="0">
                <a:moveTo>
                  <a:pt x="0" y="0"/>
                </a:moveTo>
                <a:lnTo>
                  <a:pt x="996696" y="0"/>
                </a:lnTo>
              </a:path>
            </a:pathLst>
          </a:custGeom>
          <a:ln w="9144">
            <a:solidFill>
              <a:srgbClr val="0C0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782311" y="2174747"/>
            <a:ext cx="1152525" cy="0"/>
          </a:xfrm>
          <a:custGeom>
            <a:avLst/>
            <a:gdLst/>
            <a:ahLst/>
            <a:cxnLst/>
            <a:rect l="l" t="t" r="r" b="b"/>
            <a:pathLst>
              <a:path w="1152525" h="0">
                <a:moveTo>
                  <a:pt x="0" y="0"/>
                </a:moveTo>
                <a:lnTo>
                  <a:pt x="1152144" y="0"/>
                </a:lnTo>
              </a:path>
            </a:pathLst>
          </a:custGeom>
          <a:ln w="9144">
            <a:solidFill>
              <a:srgbClr val="0C0F2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01496" y="1901951"/>
            <a:ext cx="4849368" cy="28041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6202679" y="2174747"/>
            <a:ext cx="988060" cy="0"/>
          </a:xfrm>
          <a:custGeom>
            <a:avLst/>
            <a:gdLst/>
            <a:ahLst/>
            <a:cxnLst/>
            <a:rect l="l" t="t" r="r" b="b"/>
            <a:pathLst>
              <a:path w="988059" h="0">
                <a:moveTo>
                  <a:pt x="0" y="0"/>
                </a:moveTo>
                <a:lnTo>
                  <a:pt x="987552" y="0"/>
                </a:lnTo>
              </a:path>
            </a:pathLst>
          </a:custGeom>
          <a:ln w="9144">
            <a:solidFill>
              <a:srgbClr val="0C0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541676" y="2508757"/>
            <a:ext cx="2727325" cy="542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 indent="1270">
              <a:lnSpc>
                <a:spcPct val="97700"/>
              </a:lnSpc>
              <a:spcBef>
                <a:spcPts val="125"/>
              </a:spcBef>
            </a:pPr>
            <a:r>
              <a:rPr dirty="0" sz="1050" spc="110">
                <a:latin typeface="Times New Roman"/>
                <a:cs typeface="Times New Roman"/>
              </a:rPr>
              <a:t>lepiвитzxзм</a:t>
            </a:r>
            <a:r>
              <a:rPr dirty="0" sz="1050" spc="220">
                <a:latin typeface="Times New Roman"/>
                <a:cs typeface="Times New Roman"/>
              </a:rPr>
              <a:t> </a:t>
            </a:r>
            <a:r>
              <a:rPr dirty="0" sz="1050" spc="105">
                <a:latin typeface="Times New Roman"/>
                <a:cs typeface="Times New Roman"/>
              </a:rPr>
              <a:t>тз</a:t>
            </a:r>
            <a:r>
              <a:rPr dirty="0" sz="1050" spc="110">
                <a:latin typeface="Times New Roman"/>
                <a:cs typeface="Times New Roman"/>
              </a:rPr>
              <a:t> </a:t>
            </a:r>
            <a:r>
              <a:rPr dirty="0" sz="1050" spc="114">
                <a:latin typeface="Times New Roman"/>
                <a:cs typeface="Times New Roman"/>
              </a:rPr>
              <a:t>Уповяовзжеяим</a:t>
            </a:r>
            <a:r>
              <a:rPr dirty="0" sz="1050" spc="24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особакт </a:t>
            </a:r>
            <a:r>
              <a:rPr dirty="0" sz="1200" spc="50">
                <a:latin typeface="Times New Roman"/>
                <a:cs typeface="Times New Roman"/>
              </a:rPr>
              <a:t>аптечаиz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з1еди•іниz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зашаздів </a:t>
            </a:r>
            <a:r>
              <a:rPr dirty="0" sz="1200" spc="10">
                <a:latin typeface="Times New Roman"/>
                <a:cs typeface="Times New Roman"/>
              </a:rPr>
              <a:t>Кіуовогрз,sсъкої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області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43454" y="3361181"/>
            <a:ext cx="6148705" cy="5663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dirty="0" sz="1250">
                <a:latin typeface="Times New Roman"/>
                <a:cs typeface="Times New Roman"/>
              </a:rPr>
              <a:t>До</a:t>
            </a:r>
            <a:r>
              <a:rPr dirty="0" sz="1250" spc="-50">
                <a:latin typeface="Times New Roman"/>
                <a:cs typeface="Times New Roman"/>
              </a:rPr>
              <a:t> </a:t>
            </a:r>
            <a:r>
              <a:rPr dirty="0" sz="1250" spc="-45" i="1">
                <a:latin typeface="Times New Roman"/>
                <a:cs typeface="Times New Roman"/>
              </a:rPr>
              <a:t>¿•вэгtі</a:t>
            </a:r>
            <a:r>
              <a:rPr dirty="0" sz="1250" spc="25" i="1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Уповноважепих</a:t>
            </a:r>
            <a:r>
              <a:rPr dirty="0" sz="1250" spc="8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осіб!</a:t>
            </a:r>
            <a:endParaRPr sz="1250">
              <a:latin typeface="Times New Roman"/>
              <a:cs typeface="Times New Roman"/>
            </a:endParaRPr>
          </a:p>
          <a:p>
            <a:pPr marL="19050" marR="11430" indent="358775">
              <a:lnSpc>
                <a:spcPts val="1390"/>
              </a:lnSpc>
              <a:spcBef>
                <a:spcPts val="1420"/>
              </a:spcBef>
            </a:pPr>
            <a:r>
              <a:rPr dirty="0" sz="1200">
                <a:latin typeface="Times New Roman"/>
                <a:cs typeface="Times New Roman"/>
              </a:rPr>
              <a:t>Надаемо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Державної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службн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Україніі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засобів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контролю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наркотіжамп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щодо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’заборони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обігу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.зікарського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’засобу.</a:t>
            </a:r>
            <a:endParaRPr sz="1200">
              <a:latin typeface="Times New Roman"/>
              <a:cs typeface="Times New Roman"/>
            </a:endParaRPr>
          </a:p>
          <a:p>
            <a:pPr marL="18415" indent="354965">
              <a:lnSpc>
                <a:spcPts val="1330"/>
              </a:lnSpc>
            </a:pP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За</a:t>
            </a:r>
            <a:r>
              <a:rPr dirty="0" u="sng" sz="1200" spc="37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наявності,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вказашіх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розпорялженні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лікарсьшіх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повідомптп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Державну</a:t>
            </a:r>
            <a:endParaRPr sz="1200">
              <a:latin typeface="Times New Roman"/>
              <a:cs typeface="Times New Roman"/>
            </a:endParaRPr>
          </a:p>
          <a:p>
            <a:pPr marL="17145" marR="5080" indent="1270">
              <a:lnSpc>
                <a:spcPts val="1340"/>
              </a:lnSpc>
              <a:spcBef>
                <a:spcPts val="105"/>
              </a:spcBef>
              <a:tabLst>
                <a:tab pos="5906135" algn="l"/>
              </a:tabLst>
            </a:pPr>
            <a:r>
              <a:rPr dirty="0" sz="1200">
                <a:latin typeface="Times New Roman"/>
                <a:cs typeface="Times New Roman"/>
              </a:rPr>
              <a:t>службу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лікарсьшіх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наркотиками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КіровоградськіFІ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оfiласті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u="sng" sz="1200" spc="-3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про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вжнті</a:t>
            </a:r>
            <a:r>
              <a:rPr dirty="0" u="sng" sz="1200" spc="3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2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заходіl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щодо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вііконання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розпорядження.</a:t>
            </a:r>
            <a:endParaRPr sz="1200">
              <a:latin typeface="Times New Roman"/>
              <a:cs typeface="Times New Roman"/>
            </a:endParaRPr>
          </a:p>
          <a:p>
            <a:pPr marL="15240" marR="9525" indent="11430">
              <a:lnSpc>
                <a:spcPts val="1390"/>
              </a:lnSpc>
              <a:spcBef>
                <a:spcPts val="40"/>
              </a:spcBef>
              <a:tabLst>
                <a:tab pos="278765" algn="l"/>
              </a:tabLst>
            </a:pPr>
            <a:r>
              <a:rPr dirty="0" u="sng" sz="1200">
                <a:uFill>
                  <a:solidFill>
                    <a:srgbClr val="0C0F28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1200" spc="-10">
                <a:uFill>
                  <a:solidFill>
                    <a:srgbClr val="0C0F28"/>
                  </a:solidFill>
                </a:uFill>
                <a:latin typeface="Times New Roman"/>
                <a:cs typeface="Times New Roman"/>
              </a:rPr>
              <a:t>Інформацію</a:t>
            </a:r>
            <a:r>
              <a:rPr dirty="0" u="sng" sz="1200" spc="85">
                <a:uFill>
                  <a:solidFill>
                    <a:srgbClr val="0C0F2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F28"/>
                  </a:solidFill>
                </a:uFill>
                <a:latin typeface="Times New Roman"/>
                <a:cs typeface="Times New Roman"/>
              </a:rPr>
              <a:t>надавать</a:t>
            </a:r>
            <a:r>
              <a:rPr dirty="0" u="sng" sz="1200" spc="15">
                <a:uFill>
                  <a:solidFill>
                    <a:srgbClr val="0C0F2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F28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sz="1200" spc="30">
                <a:uFill>
                  <a:solidFill>
                    <a:srgbClr val="0C0F2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30">
                <a:uFill>
                  <a:solidFill>
                    <a:srgbClr val="0C0F28"/>
                  </a:solidFill>
                </a:uFill>
                <a:latin typeface="Times New Roman"/>
                <a:cs typeface="Times New Roman"/>
              </a:rPr>
              <a:t>паперовтіх</a:t>
            </a:r>
            <a:r>
              <a:rPr dirty="0" u="sng" sz="1200" spc="75">
                <a:uFill>
                  <a:solidFill>
                    <a:srgbClr val="0C0F2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F28"/>
                  </a:solidFill>
                </a:uFill>
                <a:latin typeface="Times New Roman"/>
                <a:cs typeface="Times New Roman"/>
              </a:rPr>
              <a:t>носіях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поівтою,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адресою: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ајл.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Нрев0ра.wенська,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2, </a:t>
            </a:r>
            <a:r>
              <a:rPr dirty="0" sz="1200" spc="10" i="1">
                <a:latin typeface="Times New Roman"/>
                <a:cs typeface="Times New Roman"/>
              </a:rPr>
              <a:t>м.</a:t>
            </a:r>
            <a:r>
              <a:rPr dirty="0" sz="1200" spc="50" i="1">
                <a:latin typeface="Times New Roman"/>
                <a:cs typeface="Times New Roman"/>
              </a:rPr>
              <a:t> </a:t>
            </a:r>
            <a:r>
              <a:rPr dirty="0" sz="1200" spc="10" i="1">
                <a:latin typeface="Times New Roman"/>
                <a:cs typeface="Times New Roman"/>
              </a:rPr>
              <a:t>Крониенииыпн'і,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spc="10" i="1">
                <a:latin typeface="Times New Roman"/>
                <a:cs typeface="Times New Roman"/>
              </a:rPr>
              <a:t>25006,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u="sng" sz="1200" spc="10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з</a:t>
            </a:r>
            <a:r>
              <a:rPr dirty="0" u="sng" sz="1200" spc="-5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додаткамlі:</a:t>
            </a:r>
            <a:endParaRPr sz="1200">
              <a:latin typeface="Times New Roman"/>
              <a:cs typeface="Times New Roman"/>
            </a:endParaRPr>
          </a:p>
          <a:p>
            <a:pPr marL="371475">
              <a:lnSpc>
                <a:spcPts val="1320"/>
              </a:lnSpc>
            </a:pPr>
            <a:r>
              <a:rPr dirty="0" sz="1200">
                <a:latin typeface="Times New Roman"/>
                <a:cs typeface="Times New Roman"/>
              </a:rPr>
              <a:t>а)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npil</a:t>
            </a:r>
            <a:r>
              <a:rPr dirty="0" u="sng" sz="1200" spc="-5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вміщенні</a:t>
            </a:r>
            <a:r>
              <a:rPr dirty="0" u="sng" sz="1200" spc="50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200" spc="-40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карзнтіін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додаеться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гопія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прнбуткової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накладноі;</a:t>
            </a:r>
            <a:endParaRPr sz="1200">
              <a:latin typeface="Times New Roman"/>
              <a:cs typeface="Times New Roman"/>
            </a:endParaRPr>
          </a:p>
          <a:p>
            <a:pPr marL="36766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6) </a:t>
            </a:r>
            <a:r>
              <a:rPr dirty="0" u="sng" sz="1200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при</a:t>
            </a:r>
            <a:r>
              <a:rPr dirty="0" u="sng" sz="1200" spc="25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поверненні</a:t>
            </a:r>
            <a:r>
              <a:rPr dirty="0" u="sng" sz="1200" spc="40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131323"/>
                  </a:solidFill>
                </a:uFill>
                <a:latin typeface="Times New Roman"/>
                <a:cs typeface="Times New Roman"/>
              </a:rPr>
              <a:t>посгачальніІку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50">
                <a:latin typeface="Times New Roman"/>
                <a:cs typeface="Times New Roman"/>
              </a:rPr>
              <a:t>ao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аються: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прИбутгової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накладної;</a:t>
            </a:r>
            <a:endParaRPr sz="1200">
              <a:latin typeface="Times New Roman"/>
              <a:cs typeface="Times New Roman"/>
            </a:endParaRPr>
          </a:p>
          <a:p>
            <a:pPr marL="338518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повернення,</a:t>
            </a:r>
            <a:endParaRPr sz="1200">
              <a:latin typeface="Times New Roman"/>
              <a:cs typeface="Times New Roman"/>
            </a:endParaRPr>
          </a:p>
          <a:p>
            <a:pPr algn="just" marL="13970" marR="6985" indent="353060">
              <a:lnSpc>
                <a:spcPct val="95800"/>
              </a:lnSpc>
              <a:spcBef>
                <a:spcPts val="25"/>
              </a:spcBef>
            </a:pPr>
            <a:r>
              <a:rPr dirty="0" sz="1200">
                <a:latin typeface="Times New Roman"/>
                <a:cs typeface="Times New Roman"/>
              </a:rPr>
              <a:t>в)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200" spc="409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випадгу</a:t>
            </a:r>
            <a:r>
              <a:rPr dirty="0" u="sng" sz="1200" spc="48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передачі</a:t>
            </a:r>
            <a:r>
              <a:rPr dirty="0" u="sng" sz="1200" spc="47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відходів</a:t>
            </a:r>
            <a:r>
              <a:rPr dirty="0" u="sng" sz="1200" spc="47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ліКарського</a:t>
            </a:r>
            <a:r>
              <a:rPr dirty="0" u="sng" sz="1200" spc="11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засобу</a:t>
            </a:r>
            <a:r>
              <a:rPr dirty="0" u="sng" sz="1200" spc="48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sz="1200" spc="47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упілізацію</a:t>
            </a:r>
            <a:r>
              <a:rPr dirty="0" u="sng" sz="1200" spc="459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a6o</a:t>
            </a:r>
            <a:r>
              <a:rPr dirty="0" u="sng" sz="1200" spc="45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знтоqення.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200" spc="-35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4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двотижневNН</a:t>
            </a:r>
            <a:r>
              <a:rPr dirty="0" u="sng" sz="1200" spc="1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строк</a:t>
            </a:r>
            <a:r>
              <a:rPr dirty="0" u="sng" sz="1200" spc="5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F0F1F"/>
                  </a:solidFill>
                </a:uFill>
                <a:latin typeface="Times New Roman"/>
                <a:cs typeface="Times New Roman"/>
              </a:rPr>
              <a:t>поін$одмуватіІ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Державну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службу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лікарсьтіх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 </a:t>
            </a:r>
            <a:r>
              <a:rPr dirty="0" sz="1200">
                <a:latin typeface="Times New Roman"/>
                <a:cs typeface="Times New Roman"/>
              </a:rPr>
              <a:t>наркотнгаші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Кіровоградсьгій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області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налатн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гопію </a:t>
            </a:r>
            <a:r>
              <a:rPr dirty="0" sz="1200" spc="-10">
                <a:latin typeface="Times New Roman"/>
                <a:cs typeface="Times New Roman"/>
              </a:rPr>
              <a:t>пріібуткової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нагладної.</a:t>
            </a:r>
            <a:endParaRPr sz="1200">
              <a:latin typeface="Times New Roman"/>
              <a:cs typeface="Times New Roman"/>
            </a:endParaRPr>
          </a:p>
          <a:p>
            <a:pPr marL="15240" marR="8255" indent="355600">
              <a:lnSpc>
                <a:spcPts val="1390"/>
              </a:lnSpc>
              <a:spcBef>
                <a:spcPts val="40"/>
              </a:spcBef>
              <a:tabLst>
                <a:tab pos="1214755" algn="l"/>
                <a:tab pos="1885314" algn="l"/>
                <a:tab pos="2423795" algn="l"/>
                <a:tab pos="3019425" algn="l"/>
                <a:tab pos="3499485" algn="l"/>
                <a:tab pos="4394200" algn="l"/>
                <a:tab pos="5257800" algn="l"/>
                <a:tab pos="5999480" algn="l"/>
              </a:tabLst>
            </a:pPr>
            <a:r>
              <a:rPr dirty="0" sz="1200">
                <a:latin typeface="Times New Roman"/>
                <a:cs typeface="Times New Roman"/>
              </a:rPr>
              <a:t>Пpn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наступнііх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поставках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лігарськпх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засобів.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вгазаннх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розпоряаженнях.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cyfi’ект господарювання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повинен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вжптп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заходів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0">
                <a:latin typeface="Times New Roman"/>
                <a:cs typeface="Times New Roman"/>
              </a:rPr>
              <a:t>щодо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запобігання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придfiання,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реалізації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35">
                <a:latin typeface="Times New Roman"/>
                <a:cs typeface="Times New Roman"/>
              </a:rPr>
              <a:t>та</a:t>
            </a:r>
            <a:endParaRPr sz="1200">
              <a:latin typeface="Times New Roman"/>
              <a:cs typeface="Times New Roman"/>
            </a:endParaRPr>
          </a:p>
          <a:p>
            <a:pPr marL="15875">
              <a:lnSpc>
                <a:spcPts val="1345"/>
              </a:lnSpc>
            </a:pPr>
            <a:r>
              <a:rPr dirty="0" sz="1200" spc="-20">
                <a:latin typeface="Times New Roman"/>
                <a:cs typeface="Times New Roman"/>
              </a:rPr>
              <a:t>застосування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лікарських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засооів.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зазначеннх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розпорядженнях.</a:t>
            </a:r>
            <a:endParaRPr sz="1200">
              <a:latin typeface="Times New Roman"/>
              <a:cs typeface="Times New Roman"/>
            </a:endParaRPr>
          </a:p>
          <a:p>
            <a:pPr marL="12700" marR="13335" indent="362585">
              <a:lnSpc>
                <a:spcPts val="1370"/>
              </a:lnSpc>
              <a:spcBef>
                <a:spcPts val="65"/>
              </a:spcBef>
            </a:pPr>
            <a:r>
              <a:rPr dirty="0" u="sng" sz="120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200" spc="395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випадпу</a:t>
            </a:r>
            <a:r>
              <a:rPr dirty="0" u="sng" sz="1200" spc="405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відсvтпості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лікарсьшІх</a:t>
            </a:r>
            <a:r>
              <a:rPr dirty="0" sz="1200" spc="4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вказанпх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розпорядженнях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10023"/>
                </a:solidFill>
                <a:latin typeface="Times New Roman"/>
                <a:cs typeface="Times New Roman"/>
              </a:rPr>
              <a:t>чп</a:t>
            </a:r>
            <a:r>
              <a:rPr dirty="0" sz="1200" spc="365">
                <a:solidFill>
                  <a:srgbClr val="010023"/>
                </a:solidFill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лНстах </a:t>
            </a:r>
            <a:r>
              <a:rPr dirty="0" sz="1200" spc="-30">
                <a:latin typeface="Times New Roman"/>
                <a:cs typeface="Times New Roman"/>
              </a:rPr>
              <a:t>Держлікслужfiті,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відповіді</a:t>
            </a:r>
            <a:r>
              <a:rPr dirty="0" u="sng" sz="1200" spc="229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5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200" spc="12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пвсьsтовому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віггляді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яараватп</a:t>
            </a:r>
            <a:r>
              <a:rPr dirty="0" u="sng" sz="1200" spc="22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яе</a:t>
            </a:r>
            <a:r>
              <a:rPr dirty="0" u="sng" sz="1200" spc="9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потрібно.</a:t>
            </a:r>
            <a:endParaRPr sz="1200">
              <a:latin typeface="Times New Roman"/>
              <a:cs typeface="Times New Roman"/>
            </a:endParaRPr>
          </a:p>
          <a:p>
            <a:pPr algn="just" marL="12700" marR="10795" indent="356235">
              <a:lnSpc>
                <a:spcPct val="956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Одночасно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нагадусіtо,</a:t>
            </a:r>
            <a:r>
              <a:rPr dirty="0" sz="1200" spc="4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31D"/>
                </a:solidFill>
                <a:latin typeface="Times New Roman"/>
                <a:cs typeface="Times New Roman"/>
              </a:rPr>
              <a:t>з</a:t>
            </a:r>
            <a:r>
              <a:rPr dirty="0" sz="1200" spc="390">
                <a:solidFill>
                  <a:srgbClr val="00031D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розпорядженнямп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листамп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ДержлікслужЅІі</a:t>
            </a:r>
            <a:r>
              <a:rPr dirty="0" sz="1200" spc="3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можна </a:t>
            </a:r>
            <a:r>
              <a:rPr dirty="0" sz="1200">
                <a:latin typeface="Times New Roman"/>
                <a:cs typeface="Times New Roman"/>
              </a:rPr>
              <a:t>ознайоіііпися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офіцінному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вебсаиті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Державної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служби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України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лікарсьмІх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та </a:t>
            </a:r>
            <a:r>
              <a:rPr dirty="0" sz="1200">
                <a:latin typeface="Times New Roman"/>
                <a:cs typeface="Times New Roman"/>
              </a:rPr>
              <a:t>контро.яю</a:t>
            </a:r>
            <a:r>
              <a:rPr dirty="0" sz="1200" spc="39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35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наркотнкамп</a:t>
            </a:r>
            <a:r>
              <a:rPr dirty="0" sz="1200" spc="40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(https:/'wivw.dls.gov.na')</a:t>
            </a:r>
            <a:r>
              <a:rPr dirty="0" sz="1200" spc="34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в</a:t>
            </a:r>
            <a:r>
              <a:rPr dirty="0" sz="1200" spc="34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розділі</a:t>
            </a:r>
            <a:r>
              <a:rPr dirty="0" sz="1200" spc="380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Times New Roman"/>
                <a:cs typeface="Times New Roman"/>
              </a:rPr>
              <a:t>РОЗПОРЯДЖЕННЯ </a:t>
            </a:r>
            <a:r>
              <a:rPr dirty="0" sz="1200" spc="-50">
                <a:latin typeface="Times New Roman"/>
                <a:cs typeface="Times New Roman"/>
              </a:rPr>
              <a:t>ДЕРЖЛІКС“ЛУЖБІ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І.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90"/>
              </a:lnSpc>
              <a:spcBef>
                <a:spcPts val="1320"/>
              </a:spcBef>
            </a:pPr>
            <a:r>
              <a:rPr dirty="0" sz="1200" spc="-10">
                <a:latin typeface="Times New Roman"/>
                <a:cs typeface="Times New Roman"/>
              </a:rPr>
              <a:t>Додаткн:</a:t>
            </a:r>
            <a:endParaRPr sz="1200">
              <a:latin typeface="Times New Roman"/>
              <a:cs typeface="Times New Roman"/>
            </a:endParaRPr>
          </a:p>
          <a:p>
            <a:pPr marL="462280" marR="86995" indent="-221615">
              <a:lnSpc>
                <a:spcPts val="1420"/>
              </a:lnSpc>
              <a:spcBef>
                <a:spcPts val="15"/>
              </a:spcBef>
              <a:buAutoNum type="arabicPeriod"/>
              <a:tabLst>
                <a:tab pos="465455" algn="l"/>
              </a:tabLst>
            </a:pPr>
            <a:r>
              <a:rPr dirty="0" sz="1200" spc="-10">
                <a:latin typeface="Times New Roman"/>
                <a:cs typeface="Times New Roman"/>
              </a:rPr>
              <a:t>Копія</a:t>
            </a:r>
            <a:r>
              <a:rPr dirty="0" sz="1200">
                <a:latin typeface="Times New Roman"/>
                <a:cs typeface="Times New Roman"/>
              </a:rPr>
              <a:t> розпорядження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Державної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слvжбп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України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засобів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контролю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 </a:t>
            </a:r>
            <a:r>
              <a:rPr dirty="0" sz="1200" spc="-25">
                <a:latin typeface="Times New Roman"/>
                <a:cs typeface="Times New Roman"/>
              </a:rPr>
              <a:t>	</a:t>
            </a:r>
            <a:r>
              <a:rPr dirty="0" sz="1200">
                <a:latin typeface="Times New Roman"/>
                <a:cs typeface="Times New Roman"/>
              </a:rPr>
              <a:t>нарготіжамн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від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29.09.2026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325">
                <a:latin typeface="Times New Roman"/>
                <a:cs typeface="Times New Roman"/>
              </a:rPr>
              <a:t>№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55">
                <a:latin typeface="Times New Roman"/>
                <a:cs typeface="Times New Roman"/>
              </a:rPr>
              <a:t>466-001.001‹'002.0/17—</a:t>
            </a:r>
            <a:r>
              <a:rPr dirty="0" sz="1200" spc="-50">
                <a:latin typeface="Times New Roman"/>
                <a:cs typeface="Times New Roman"/>
              </a:rPr>
              <a:t>26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арк.;</a:t>
            </a:r>
            <a:endParaRPr sz="1200">
              <a:latin typeface="Times New Roman"/>
              <a:cs typeface="Times New Roman"/>
            </a:endParaRPr>
          </a:p>
          <a:p>
            <a:pPr marL="459740" indent="-216535">
              <a:lnSpc>
                <a:spcPts val="1250"/>
              </a:lnSpc>
              <a:spcBef>
                <a:spcPts val="55"/>
              </a:spcBef>
              <a:buAutoNum type="arabicPeriod"/>
              <a:tabLst>
                <a:tab pos="459740" algn="l"/>
              </a:tabLst>
            </a:pPr>
            <a:r>
              <a:rPr dirty="0" sz="1050">
                <a:latin typeface="Times New Roman"/>
                <a:cs typeface="Times New Roman"/>
              </a:rPr>
              <a:t>Копія</a:t>
            </a:r>
            <a:r>
              <a:rPr dirty="0" sz="1050" spc="160">
                <a:latin typeface="Times New Roman"/>
                <a:cs typeface="Times New Roman"/>
              </a:rPr>
              <a:t> </a:t>
            </a:r>
            <a:r>
              <a:rPr dirty="0" sz="1050" spc="55">
                <a:latin typeface="Times New Roman"/>
                <a:cs typeface="Times New Roman"/>
              </a:rPr>
              <a:t>розпорядження</a:t>
            </a:r>
            <a:r>
              <a:rPr dirty="0" sz="1050" spc="210">
                <a:latin typeface="Times New Roman"/>
                <a:cs typeface="Times New Roman"/>
              </a:rPr>
              <a:t> </a:t>
            </a:r>
            <a:r>
              <a:rPr dirty="0" sz="1050" spc="55">
                <a:latin typeface="Times New Roman"/>
                <a:cs typeface="Times New Roman"/>
              </a:rPr>
              <a:t>Державної</a:t>
            </a:r>
            <a:r>
              <a:rPr dirty="0" sz="1050" spc="16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служsН</a:t>
            </a:r>
            <a:r>
              <a:rPr dirty="0" sz="1050" spc="145">
                <a:latin typeface="Times New Roman"/>
                <a:cs typeface="Times New Roman"/>
              </a:rPr>
              <a:t> </a:t>
            </a:r>
            <a:r>
              <a:rPr dirty="0" sz="1050" spc="50">
                <a:latin typeface="Times New Roman"/>
                <a:cs typeface="Times New Roman"/>
              </a:rPr>
              <a:t>Укpaïнll</a:t>
            </a:r>
            <a:r>
              <a:rPr dirty="0" sz="1050" spc="10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3</a:t>
            </a:r>
            <a:r>
              <a:rPr dirty="0" sz="1050" spc="-5">
                <a:latin typeface="Times New Roman"/>
                <a:cs typeface="Times New Roman"/>
              </a:rPr>
              <a:t> </a:t>
            </a:r>
            <a:r>
              <a:rPr dirty="0" sz="1050" spc="-80">
                <a:latin typeface="Times New Roman"/>
                <a:cs typeface="Times New Roman"/>
              </a:rPr>
              <a:t>ЛіК8]ЗСЬfiІІХ</a:t>
            </a:r>
            <a:r>
              <a:rPr dirty="0" sz="1050" spc="175">
                <a:latin typeface="Times New Roman"/>
                <a:cs typeface="Times New Roman"/>
              </a:rPr>
              <a:t> </a:t>
            </a:r>
            <a:r>
              <a:rPr dirty="0" sz="1050" spc="-110">
                <a:latin typeface="Times New Roman"/>
                <a:cs typeface="Times New Roman"/>
              </a:rPr>
              <a:t>3ПCOБlB</a:t>
            </a:r>
            <a:r>
              <a:rPr dirty="0" sz="1050" spc="160">
                <a:latin typeface="Times New Roman"/>
                <a:cs typeface="Times New Roman"/>
              </a:rPr>
              <a:t> </a:t>
            </a:r>
            <a:r>
              <a:rPr dirty="0" sz="1050" spc="-45">
                <a:latin typeface="Times New Roman"/>
                <a:cs typeface="Times New Roman"/>
              </a:rPr>
              <a:t>Td</a:t>
            </a:r>
            <a:r>
              <a:rPr dirty="0" sz="1050" spc="170">
                <a:latin typeface="Times New Roman"/>
                <a:cs typeface="Times New Roman"/>
              </a:rPr>
              <a:t> </a:t>
            </a:r>
            <a:r>
              <a:rPr dirty="0" sz="1050" spc="-175">
                <a:latin typeface="Times New Roman"/>
                <a:cs typeface="Times New Roman"/>
              </a:rPr>
              <a:t>КОПТ]ЭОЧЮ</a:t>
            </a:r>
            <a:r>
              <a:rPr dirty="0" sz="1050" spc="220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38</a:t>
            </a:r>
            <a:endParaRPr sz="1050">
              <a:latin typeface="Times New Roman"/>
              <a:cs typeface="Times New Roman"/>
            </a:endParaRPr>
          </a:p>
          <a:p>
            <a:pPr marL="467995">
              <a:lnSpc>
                <a:spcPts val="1385"/>
              </a:lnSpc>
            </a:pPr>
            <a:r>
              <a:rPr dirty="0" sz="1200" spc="-35">
                <a:latin typeface="Times New Roman"/>
                <a:cs typeface="Times New Roman"/>
              </a:rPr>
              <a:t>наркотпкахtн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від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29.09.2026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360">
                <a:latin typeface="Times New Roman"/>
                <a:cs typeface="Times New Roman"/>
              </a:rPr>
              <a:t>№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467-</a:t>
            </a:r>
            <a:r>
              <a:rPr dirty="0" sz="1200" spc="-10">
                <a:latin typeface="Times New Roman"/>
                <a:cs typeface="Times New Roman"/>
              </a:rPr>
              <a:t>001.001/002.0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'17-</a:t>
            </a:r>
            <a:r>
              <a:rPr dirty="0" sz="1200">
                <a:latin typeface="Times New Roman"/>
                <a:cs typeface="Times New Roman"/>
              </a:rPr>
              <a:t>26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apr.;</a:t>
            </a:r>
            <a:endParaRPr sz="1200">
              <a:latin typeface="Times New Roman"/>
              <a:cs typeface="Times New Roman"/>
            </a:endParaRPr>
          </a:p>
          <a:p>
            <a:pPr marL="459740" indent="-222885">
              <a:lnSpc>
                <a:spcPts val="1390"/>
              </a:lnSpc>
              <a:buAutoNum type="arabicPeriod" startAt="3"/>
              <a:tabLst>
                <a:tab pos="459740" algn="l"/>
              </a:tabLst>
            </a:pP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Державної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служби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75">
                <a:latin typeface="Times New Roman"/>
                <a:cs typeface="Times New Roman"/>
              </a:rPr>
              <a:t>УКЦПЇНІІ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80808"/>
                </a:solidFill>
                <a:latin typeface="Times New Roman"/>
                <a:cs typeface="Times New Roman"/>
              </a:rPr>
              <a:t>з</a:t>
            </a:r>
            <a:r>
              <a:rPr dirty="0" sz="1200" spc="-60">
                <a:solidFill>
                  <a:srgbClr val="080808"/>
                </a:solidFill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лікарських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засобів</a:t>
            </a:r>
            <a:r>
              <a:rPr dirty="0" sz="1200">
                <a:latin typeface="Times New Roman"/>
                <a:cs typeface="Times New Roman"/>
              </a:rPr>
              <a:t> та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контролю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</a:t>
            </a:r>
            <a:endParaRPr sz="1200">
              <a:latin typeface="Times New Roman"/>
              <a:cs typeface="Times New Roman"/>
            </a:endParaRPr>
          </a:p>
          <a:p>
            <a:pPr marL="468630">
              <a:lnSpc>
                <a:spcPct val="100000"/>
              </a:lnSpc>
            </a:pPr>
            <a:r>
              <a:rPr dirty="0" sz="1150" spc="-10">
                <a:latin typeface="Times New Roman"/>
                <a:cs typeface="Times New Roman"/>
              </a:rPr>
              <a:t>наркоттікаміl</a:t>
            </a:r>
            <a:r>
              <a:rPr dirty="0" sz="1150" spc="17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від</a:t>
            </a:r>
            <a:r>
              <a:rPr dirty="0" sz="1150" spc="6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29.09.2026</a:t>
            </a:r>
            <a:r>
              <a:rPr dirty="0" sz="1150" spc="130">
                <a:latin typeface="Times New Roman"/>
                <a:cs typeface="Times New Roman"/>
              </a:rPr>
              <a:t> </a:t>
            </a:r>
            <a:r>
              <a:rPr dirty="0" sz="1150" spc="-300">
                <a:latin typeface="Times New Roman"/>
                <a:cs typeface="Times New Roman"/>
              </a:rPr>
              <a:t>№</a:t>
            </a:r>
            <a:r>
              <a:rPr dirty="0" sz="1150" spc="35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468-001.001</a:t>
            </a:r>
            <a:r>
              <a:rPr dirty="0" sz="1150" spc="-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'002.0/17-26</a:t>
            </a:r>
            <a:r>
              <a:rPr dirty="0" sz="1150" spc="15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на</a:t>
            </a:r>
            <a:r>
              <a:rPr dirty="0" sz="1150" spc="11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1</a:t>
            </a:r>
            <a:r>
              <a:rPr dirty="0" sz="1150" spc="12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apr..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39584" y="9527540"/>
            <a:ext cx="13855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mbria"/>
                <a:cs typeface="Cambria"/>
              </a:rPr>
              <a:t>Нача.эьнпк</a:t>
            </a:r>
            <a:r>
              <a:rPr dirty="0" sz="1200" spc="350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с.зужби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11812" y="9515093"/>
            <a:ext cx="1399540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>
                <a:latin typeface="Times New Roman"/>
                <a:cs typeface="Times New Roman"/>
              </a:rPr>
              <a:t>.Зілія</a:t>
            </a:r>
            <a:r>
              <a:rPr dirty="0" sz="1250" spc="8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ПАНФІ.ЗОВА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44123" y="10177779"/>
            <a:ext cx="1682114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latin typeface="Times New Roman"/>
                <a:cs typeface="Times New Roman"/>
              </a:rPr>
              <a:t>Остапенко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Валентпна</a:t>
            </a:r>
            <a:r>
              <a:rPr dirty="0" sz="1000" spc="6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32 14</a:t>
            </a:r>
            <a:r>
              <a:rPr dirty="0" sz="1000" spc="-25">
                <a:latin typeface="Times New Roman"/>
                <a:cs typeface="Times New Roman"/>
              </a:rPr>
              <a:t> 41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706367" y="9979152"/>
            <a:ext cx="2426335" cy="563880"/>
            <a:chOff x="3706367" y="9979152"/>
            <a:chExt cx="2426335" cy="56388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06367" y="9979152"/>
              <a:ext cx="704088" cy="5638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47031" y="10302240"/>
              <a:ext cx="1685543" cy="73152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67328" y="10101071"/>
            <a:ext cx="3008376" cy="19507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09415" y="10375392"/>
            <a:ext cx="2886456" cy="167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2088" y="216407"/>
            <a:ext cx="445008" cy="6096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33114" y="854964"/>
            <a:ext cx="5792470" cy="1183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1590">
              <a:lnSpc>
                <a:spcPts val="1655"/>
              </a:lnSpc>
              <a:spcBef>
                <a:spcPts val="100"/>
              </a:spcBef>
            </a:pPr>
            <a:r>
              <a:rPr dirty="0" sz="1400" spc="-20" b="1">
                <a:latin typeface="Times New Roman"/>
                <a:cs typeface="Times New Roman"/>
              </a:rPr>
              <a:t>ДЕРЖАВНА</a:t>
            </a:r>
            <a:r>
              <a:rPr dirty="0" sz="1400" spc="5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СЛУЖБА УКРАЇНИ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3</a:t>
            </a:r>
            <a:r>
              <a:rPr dirty="0" sz="1400" spc="-6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ЛІКАРСЬКИХ</a:t>
            </a:r>
            <a:r>
              <a:rPr dirty="0" sz="1400" spc="5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 algn="ctr" marR="19685">
              <a:lnSpc>
                <a:spcPts val="1630"/>
              </a:lnSpc>
            </a:pP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КОПТРОЛЮ</a:t>
            </a:r>
            <a:r>
              <a:rPr dirty="0" sz="1400" spc="1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ЗА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ПАРКОТИКАМП</a:t>
            </a:r>
            <a:endParaRPr sz="1400">
              <a:latin typeface="Times New Roman"/>
              <a:cs typeface="Times New Roman"/>
            </a:endParaRPr>
          </a:p>
          <a:p>
            <a:pPr algn="ctr" marL="5715">
              <a:lnSpc>
                <a:spcPts val="1655"/>
              </a:lnSpc>
            </a:pPr>
            <a:r>
              <a:rPr dirty="0" sz="1400" spc="-10" b="1">
                <a:latin typeface="Times New Roman"/>
                <a:cs typeface="Times New Roman"/>
              </a:rPr>
              <a:t>(Держлікслужба)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L="12700" marR="5080">
              <a:lnSpc>
                <a:spcPts val="1270"/>
              </a:lnSpc>
            </a:pPr>
            <a:r>
              <a:rPr dirty="0" sz="1150" spc="-25">
                <a:latin typeface="Times New Roman"/>
                <a:cs typeface="Times New Roman"/>
              </a:rPr>
              <a:t>проспект</a:t>
            </a:r>
            <a:r>
              <a:rPr dirty="0" sz="1150" spc="15">
                <a:latin typeface="Times New Roman"/>
                <a:cs typeface="Times New Roman"/>
              </a:rPr>
              <a:t> </a:t>
            </a:r>
            <a:r>
              <a:rPr dirty="0" sz="1150" spc="-30">
                <a:latin typeface="Times New Roman"/>
                <a:cs typeface="Times New Roman"/>
              </a:rPr>
              <a:t>Берестейський,</a:t>
            </a:r>
            <a:r>
              <a:rPr dirty="0" sz="1150" spc="75">
                <a:latin typeface="Times New Roman"/>
                <a:cs typeface="Times New Roman"/>
              </a:rPr>
              <a:t> </a:t>
            </a:r>
            <a:r>
              <a:rPr dirty="0" sz="1150" spc="-70">
                <a:latin typeface="Times New Roman"/>
                <a:cs typeface="Times New Roman"/>
              </a:rPr>
              <a:t>HO-</a:t>
            </a:r>
            <a:r>
              <a:rPr dirty="0" sz="1150">
                <a:latin typeface="Times New Roman"/>
                <a:cs typeface="Times New Roman"/>
              </a:rPr>
              <a:t>A,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м.</a:t>
            </a:r>
            <a:r>
              <a:rPr dirty="0" sz="1150" spc="-30">
                <a:latin typeface="Times New Roman"/>
                <a:cs typeface="Times New Roman"/>
              </a:rPr>
              <a:t> </a:t>
            </a:r>
            <a:r>
              <a:rPr dirty="0" sz="1150" spc="-25">
                <a:latin typeface="Times New Roman"/>
                <a:cs typeface="Times New Roman"/>
              </a:rPr>
              <a:t>Київ,</a:t>
            </a:r>
            <a:r>
              <a:rPr dirty="0" sz="1150" spc="-3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03115, </a:t>
            </a:r>
            <a:r>
              <a:rPr dirty="0" sz="1150" spc="-35">
                <a:latin typeface="Times New Roman"/>
                <a:cs typeface="Times New Roman"/>
              </a:rPr>
              <a:t>тел/факс:</a:t>
            </a:r>
            <a:r>
              <a:rPr dirty="0" sz="1150" spc="-20">
                <a:latin typeface="Times New Roman"/>
                <a:cs typeface="Times New Roman"/>
              </a:rPr>
              <a:t> (044)</a:t>
            </a:r>
            <a:r>
              <a:rPr dirty="0" sz="1150" spc="-35">
                <a:latin typeface="Times New Roman"/>
                <a:cs typeface="Times New Roman"/>
              </a:rPr>
              <a:t> </a:t>
            </a:r>
            <a:r>
              <a:rPr dirty="0" sz="1150" spc="-50">
                <a:latin typeface="Times New Roman"/>
                <a:cs typeface="Times New Roman"/>
              </a:rPr>
              <a:t>422-55-</a:t>
            </a:r>
            <a:r>
              <a:rPr dirty="0" sz="1150">
                <a:latin typeface="Times New Roman"/>
                <a:cs typeface="Times New Roman"/>
              </a:rPr>
              <a:t>77,</a:t>
            </a:r>
            <a:r>
              <a:rPr dirty="0" sz="1150" spc="15">
                <a:latin typeface="Times New Roman"/>
                <a:cs typeface="Times New Roman"/>
              </a:rPr>
              <a:t> </a:t>
            </a:r>
            <a:r>
              <a:rPr dirty="0" sz="1150" spc="-40">
                <a:latin typeface="Times New Roman"/>
                <a:cs typeface="Times New Roman"/>
              </a:rPr>
              <a:t>e-</a:t>
            </a:r>
            <a:r>
              <a:rPr dirty="0" sz="1150" spc="-20">
                <a:latin typeface="Times New Roman"/>
                <a:cs typeface="Times New Roman"/>
              </a:rPr>
              <a:t>mail:</a:t>
            </a:r>
            <a:r>
              <a:rPr dirty="0" sz="1150" spc="-15">
                <a:latin typeface="Times New Roman"/>
                <a:cs typeface="Times New Roman"/>
              </a:rPr>
              <a:t> </a:t>
            </a:r>
            <a:r>
              <a:rPr dirty="0" u="sng" sz="115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dlsHdls.яov.ua</a:t>
            </a:r>
            <a:r>
              <a:rPr dirty="0" sz="1150" spc="-10">
                <a:latin typeface="Times New Roman"/>
                <a:cs typeface="Times New Roman"/>
              </a:rPr>
              <a:t>, </a:t>
            </a:r>
            <a:r>
              <a:rPr dirty="0" u="sng" sz="1150" spc="-4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https://www.d1s.яov.ua.</a:t>
            </a:r>
            <a:r>
              <a:rPr dirty="0" sz="1150" spc="-55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Код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40">
                <a:latin typeface="Times New Roman"/>
                <a:cs typeface="Times New Roman"/>
              </a:rPr>
              <a:t>СДРПОУ</a:t>
            </a:r>
            <a:r>
              <a:rPr dirty="0" sz="1150" spc="11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40517815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44955" y="2177795"/>
            <a:ext cx="26365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8560" algn="l"/>
                <a:tab pos="2623185" algn="l"/>
              </a:tabLst>
            </a:pPr>
            <a:r>
              <a:rPr dirty="0" u="sng" sz="14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00" spc="55">
                <a:latin typeface="Courier New"/>
                <a:cs typeface="Courier New"/>
              </a:rPr>
              <a:t>№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81356" y="2205228"/>
            <a:ext cx="28073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0335" algn="l"/>
                <a:tab pos="2794000" algn="l"/>
              </a:tabLst>
            </a:pP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від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8439" y="2613659"/>
            <a:ext cx="6060440" cy="648144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algn="just" marL="3221355" marR="17780" indent="-3810">
              <a:lnSpc>
                <a:spcPct val="95700"/>
              </a:lnSpc>
              <a:spcBef>
                <a:spcPts val="170"/>
              </a:spcBef>
              <a:tabLst>
                <a:tab pos="5311775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Керівникам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суб'сктів </a:t>
            </a:r>
            <a:r>
              <a:rPr dirty="0" sz="1400" b="1">
                <a:latin typeface="Times New Roman"/>
                <a:cs typeface="Times New Roman"/>
              </a:rPr>
              <a:t>господарювання,</a:t>
            </a:r>
            <a:r>
              <a:rPr dirty="0" sz="1400" spc="40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які</a:t>
            </a:r>
            <a:r>
              <a:rPr dirty="0" sz="1400" spc="85" b="1">
                <a:latin typeface="Times New Roman"/>
                <a:cs typeface="Times New Roman"/>
              </a:rPr>
              <a:t>  </a:t>
            </a:r>
            <a:r>
              <a:rPr dirty="0" sz="1400" spc="-10" b="1">
                <a:latin typeface="Times New Roman"/>
                <a:cs typeface="Times New Roman"/>
              </a:rPr>
              <a:t>займаються </a:t>
            </a:r>
            <a:r>
              <a:rPr dirty="0" sz="1400" b="1">
                <a:latin typeface="Times New Roman"/>
                <a:cs typeface="Times New Roman"/>
              </a:rPr>
              <a:t>реалізацісю,</a:t>
            </a:r>
            <a:r>
              <a:rPr dirty="0" sz="1400" spc="409" b="1">
                <a:latin typeface="Times New Roman"/>
                <a:cs typeface="Times New Roman"/>
              </a:rPr>
              <a:t>    </a:t>
            </a:r>
            <a:r>
              <a:rPr dirty="0" sz="1400" b="1">
                <a:latin typeface="Times New Roman"/>
                <a:cs typeface="Times New Roman"/>
              </a:rPr>
              <a:t>зберіганням</a:t>
            </a:r>
            <a:r>
              <a:rPr dirty="0" sz="1400" spc="409" b="1">
                <a:latin typeface="Times New Roman"/>
                <a:cs typeface="Times New Roman"/>
              </a:rPr>
              <a:t>    </a:t>
            </a:r>
            <a:r>
              <a:rPr dirty="0" sz="1400" spc="-50">
                <a:latin typeface="Times New Roman"/>
                <a:cs typeface="Times New Roman"/>
              </a:rPr>
              <a:t>i </a:t>
            </a:r>
            <a:r>
              <a:rPr dirty="0" sz="1400" spc="-20" b="1">
                <a:latin typeface="Times New Roman"/>
                <a:cs typeface="Times New Roman"/>
              </a:rPr>
              <a:t>застоеуванням</a:t>
            </a:r>
            <a:r>
              <a:rPr dirty="0" sz="1400" spc="60" b="1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Times New Roman"/>
                <a:cs typeface="Times New Roman"/>
              </a:rPr>
              <a:t>лікарських</a:t>
            </a:r>
            <a:r>
              <a:rPr dirty="0" sz="1400" spc="9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3223895" marR="5080" indent="-3810">
              <a:lnSpc>
                <a:spcPts val="1610"/>
              </a:lnSpc>
              <a:tabLst>
                <a:tab pos="4779010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Еерівникам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територіальних </a:t>
            </a:r>
            <a:r>
              <a:rPr dirty="0" sz="1400" b="1">
                <a:latin typeface="Times New Roman"/>
                <a:cs typeface="Times New Roman"/>
              </a:rPr>
              <a:t>органів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Держлікслужби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65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L="40640">
              <a:lnSpc>
                <a:spcPct val="100000"/>
              </a:lnSpc>
            </a:pPr>
            <a:r>
              <a:rPr dirty="0" sz="1400" spc="-10" b="1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 algn="r" marR="52705">
              <a:lnSpc>
                <a:spcPct val="100000"/>
              </a:lnSpc>
              <a:spcBef>
                <a:spcPts val="1465"/>
              </a:spcBef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Конституціі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r" marR="52069">
              <a:lnSpc>
                <a:spcPct val="100000"/>
              </a:lnSpc>
              <a:spcBef>
                <a:spcPts val="170"/>
              </a:spcBef>
            </a:pPr>
            <a:r>
              <a:rPr dirty="0" sz="1400" spc="-10">
                <a:latin typeface="Times New Roman"/>
                <a:cs typeface="Times New Roman"/>
              </a:rPr>
              <a:t>«Основи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законодавства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про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охорону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здоров'я»,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статей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17,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21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</a:t>
            </a:r>
            <a:endParaRPr sz="1400">
              <a:latin typeface="Times New Roman"/>
              <a:cs typeface="Times New Roman"/>
            </a:endParaRPr>
          </a:p>
          <a:p>
            <a:pPr algn="just" marL="14604" marR="24130" indent="635">
              <a:lnSpc>
                <a:spcPct val="110400"/>
              </a:lnSpc>
              <a:spcBef>
                <a:spcPts val="65"/>
              </a:spcBef>
            </a:pP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Положения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Державну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службу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наркотиками,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постановою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12.08.2015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здійснення </a:t>
            </a: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Україну,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постановою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902, </a:t>
            </a:r>
            <a:r>
              <a:rPr dirty="0" sz="1400">
                <a:latin typeface="Times New Roman"/>
                <a:cs typeface="Times New Roman"/>
              </a:rPr>
              <a:t>п.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3.2.2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встановлення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заборони)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поновлення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територіі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наказом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3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809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(зі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змінами), заресстрованого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Міністерством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юстицlі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30.01.2012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126/20439, </a:t>
            </a:r>
            <a:r>
              <a:rPr dirty="0" sz="1400">
                <a:latin typeface="Times New Roman"/>
                <a:cs typeface="Times New Roman"/>
              </a:rPr>
              <a:t>Правил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утилізації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затверджених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наказом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3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3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3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3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3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24.04.2015</a:t>
            </a:r>
            <a:r>
              <a:rPr dirty="0" sz="1400" spc="3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3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N</a:t>
            </a:r>
            <a:r>
              <a:rPr dirty="0" sz="1400" spc="215">
                <a:latin typeface="Times New Roman"/>
                <a:cs typeface="Times New Roman"/>
              </a:rPr>
              <a:t>   </a:t>
            </a:r>
            <a:r>
              <a:rPr dirty="0" sz="1400" spc="-20">
                <a:latin typeface="Times New Roman"/>
                <a:cs typeface="Times New Roman"/>
              </a:rPr>
              <a:t>242, </a:t>
            </a:r>
            <a:r>
              <a:rPr dirty="0" sz="1400" spc="-10">
                <a:latin typeface="Times New Roman"/>
                <a:cs typeface="Times New Roman"/>
              </a:rPr>
              <a:t>зареестрованого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Міністерством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юстиції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 від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18.05.2015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550/26995,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оптової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роздрібної </a:t>
            </a:r>
            <a:r>
              <a:rPr dirty="0" sz="1400">
                <a:latin typeface="Times New Roman"/>
                <a:cs typeface="Times New Roman"/>
              </a:rPr>
              <a:t>торгівлі,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Міністерстпа</a:t>
            </a:r>
            <a:r>
              <a:rPr dirty="0" sz="1400" spc="40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здоров“я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29.09.2014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зареестрованого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26.11.2014</a:t>
            </a:r>
            <a:r>
              <a:rPr dirty="0" sz="1400" spc="260">
                <a:latin typeface="Times New Roman"/>
                <a:cs typeface="Times New Roman"/>
              </a:rPr>
              <a:t> 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3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1515/26292,</a:t>
            </a:r>
            <a:r>
              <a:rPr dirty="0" sz="1400" spc="2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підставі</a:t>
            </a:r>
            <a:r>
              <a:rPr dirty="0" sz="1400" spc="2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надходження</a:t>
            </a:r>
            <a:r>
              <a:rPr dirty="0" sz="1400" spc="25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міжнародного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4959" y="9640823"/>
            <a:ext cx="1639824" cy="1615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14801" y="10193263"/>
            <a:ext cx="133350" cy="243840"/>
          </a:xfrm>
          <a:prstGeom prst="rect">
            <a:avLst/>
          </a:prstGeom>
        </p:spPr>
        <p:txBody>
          <a:bodyPr wrap="square" lIns="0" tIns="0" rIns="0" bIns="0" rtlCol="0" vert="vert">
            <a:spAutoFit/>
          </a:bodyPr>
          <a:lstStyle/>
          <a:p>
            <a:pPr marL="12700">
              <a:lnSpc>
                <a:spcPts val="875"/>
              </a:lnSpc>
            </a:pPr>
            <a:r>
              <a:rPr dirty="0" sz="750" spc="-95">
                <a:latin typeface="Courier New"/>
                <a:cs typeface="Courier New"/>
              </a:rPr>
              <a:t>O</a:t>
            </a:r>
            <a:r>
              <a:rPr dirty="0" sz="750" spc="-225">
                <a:latin typeface="Courier New"/>
                <a:cs typeface="Courier New"/>
              </a:rPr>
              <a:t> </a:t>
            </a:r>
            <a:r>
              <a:rPr dirty="0" sz="750" spc="-140">
                <a:latin typeface="Courier New"/>
                <a:cs typeface="Courier New"/>
              </a:rPr>
              <a:t>Z</a:t>
            </a:r>
            <a:r>
              <a:rPr dirty="0" sz="750" spc="-345">
                <a:latin typeface="Courier New"/>
                <a:cs typeface="Courier New"/>
              </a:rPr>
              <a:t> </a:t>
            </a:r>
            <a:r>
              <a:rPr dirty="0" sz="750" spc="-70">
                <a:latin typeface="Courier New"/>
                <a:cs typeface="Courier New"/>
              </a:rPr>
              <a:t>OO</a:t>
            </a:r>
            <a:endParaRPr sz="750">
              <a:latin typeface="Courier New"/>
              <a:cs typeface="Courier New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3367" y="10180319"/>
            <a:ext cx="1648968" cy="25907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325414" y="9928859"/>
            <a:ext cx="2618105" cy="259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60"/>
              </a:lnSpc>
              <a:spcBef>
                <a:spcPts val="100"/>
              </a:spcBef>
            </a:pPr>
            <a:r>
              <a:rPr dirty="0" sz="800">
                <a:latin typeface="Times New Roman"/>
                <a:cs typeface="Times New Roman"/>
              </a:rPr>
              <a:t>Чя</a:t>
            </a:r>
            <a:r>
              <a:rPr dirty="0" sz="800" spc="21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Дер›кпікслужба</a:t>
            </a:r>
            <a:endParaRPr sz="800">
              <a:latin typeface="Times New Roman"/>
              <a:cs typeface="Times New Roman"/>
            </a:endParaRPr>
          </a:p>
          <a:p>
            <a:pPr marL="178435">
              <a:lnSpc>
                <a:spcPts val="980"/>
              </a:lnSpc>
            </a:pPr>
            <a:r>
              <a:rPr dirty="0" sz="900" spc="-65">
                <a:latin typeface="Lucida Sans Unicode"/>
                <a:cs typeface="Lucida Sans Unicode"/>
              </a:rPr>
              <a:t>N°-</a:t>
            </a:r>
            <a:r>
              <a:rPr dirty="0" sz="900" spc="-70">
                <a:latin typeface="Lucida Sans Unicode"/>
                <a:cs typeface="Lucida Sans Unicode"/>
              </a:rPr>
              <a:t>466-</a:t>
            </a:r>
            <a:r>
              <a:rPr dirty="0" sz="900" spc="-75">
                <a:latin typeface="Lucida Sans Unicode"/>
                <a:cs typeface="Lucida Sans Unicode"/>
              </a:rPr>
              <a:t>001.0011002.0/17</a:t>
            </a:r>
            <a:r>
              <a:rPr dirty="0" baseline="3086" sz="1350" spc="-112">
                <a:latin typeface="Lucida Sans Unicode"/>
                <a:cs typeface="Lucida Sans Unicode"/>
              </a:rPr>
              <a:t>-2</a:t>
            </a:r>
            <a:r>
              <a:rPr dirty="0" sz="900" spc="-75">
                <a:latin typeface="Lucida Sans Unicode"/>
                <a:cs typeface="Lucida Sans Unicode"/>
              </a:rPr>
              <a:t>6</a:t>
            </a:r>
            <a:r>
              <a:rPr dirty="0" sz="900" spc="-65">
                <a:latin typeface="Lucida Sans Unicode"/>
                <a:cs typeface="Lucida Sans Unicode"/>
              </a:rPr>
              <a:t> </a:t>
            </a:r>
            <a:r>
              <a:rPr dirty="0" sz="900">
                <a:latin typeface="Lucida Sans Unicode"/>
                <a:cs typeface="Lucida Sans Unicode"/>
              </a:rPr>
              <a:t>від</a:t>
            </a:r>
            <a:r>
              <a:rPr dirty="0" sz="900" spc="290">
                <a:latin typeface="Lucida Sans Unicode"/>
                <a:cs typeface="Lucida Sans Unicode"/>
              </a:rPr>
              <a:t> </a:t>
            </a:r>
            <a:r>
              <a:rPr dirty="0" sz="900" spc="-20">
                <a:latin typeface="Lucida Sans Unicode"/>
                <a:cs typeface="Lucida Sans Unicode"/>
              </a:rPr>
              <a:t>29.09.2026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07260" y="9069323"/>
            <a:ext cx="6090920" cy="96964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just" marL="12700" marR="82550" indent="3175">
              <a:lnSpc>
                <a:spcPct val="110000"/>
              </a:lnSpc>
              <a:spcBef>
                <a:spcPts val="125"/>
              </a:spcBef>
            </a:pPr>
            <a:r>
              <a:rPr dirty="0" sz="1400">
                <a:latin typeface="Times New Roman"/>
                <a:cs typeface="Times New Roman"/>
              </a:rPr>
              <a:t>повідомлення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регуляторного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Мексики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39/2026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виявлення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фальсифікованого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 spc="-55">
                <a:latin typeface="Times New Roman"/>
                <a:cs typeface="Times New Roman"/>
              </a:rPr>
              <a:t>CHORAGON^“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5000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UI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(Human </a:t>
            </a:r>
            <a:r>
              <a:rPr dirty="0" sz="1400">
                <a:latin typeface="Times New Roman"/>
                <a:cs typeface="Times New Roman"/>
              </a:rPr>
              <a:t>Chorioпic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Gonadotropin),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розчин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для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ін'екцій,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розчин</a:t>
            </a:r>
            <a:endParaRPr sz="1400">
              <a:latin typeface="Times New Roman"/>
              <a:cs typeface="Times New Roman"/>
            </a:endParaRPr>
          </a:p>
          <a:p>
            <a:pPr marL="4926330">
              <a:lnSpc>
                <a:spcPts val="785"/>
              </a:lnSpc>
            </a:pPr>
            <a:r>
              <a:rPr dirty="0" baseline="2923" sz="1425">
                <a:latin typeface="Times New Roman"/>
                <a:cs typeface="Times New Roman"/>
              </a:rPr>
              <a:t>лікарських</a:t>
            </a:r>
            <a:r>
              <a:rPr dirty="0" baseline="2923" sz="1425" spc="254">
                <a:latin typeface="Times New Roman"/>
                <a:cs typeface="Times New Roman"/>
              </a:rPr>
              <a:t> </a:t>
            </a:r>
            <a:r>
              <a:rPr dirty="0" baseline="2923" sz="1425">
                <a:latin typeface="Times New Roman"/>
                <a:cs typeface="Times New Roman"/>
              </a:rPr>
              <a:t>засобів</a:t>
            </a:r>
            <a:r>
              <a:rPr dirty="0" baseline="2923" sz="1425" spc="67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Courier New"/>
                <a:cs typeface="Courier New"/>
              </a:rPr>
              <a:t>та</a:t>
            </a:r>
            <a:endParaRPr sz="1000">
              <a:latin typeface="Courier New"/>
              <a:cs typeface="Courier New"/>
            </a:endParaRPr>
          </a:p>
          <a:p>
            <a:pPr marL="5207635">
              <a:lnSpc>
                <a:spcPts val="1080"/>
              </a:lnSpc>
            </a:pPr>
            <a:r>
              <a:rPr dirty="0" sz="1000" spc="-10">
                <a:latin typeface="Times New Roman"/>
                <a:cs typeface="Times New Roman"/>
              </a:rPr>
              <a:t>контролю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68696" y="10539983"/>
            <a:ext cx="1822703" cy="149352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881387" y="9982454"/>
            <a:ext cx="129413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160"/>
              </a:lnSpc>
              <a:spcBef>
                <a:spcPts val="100"/>
              </a:spcBef>
            </a:pP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</a:t>
            </a:r>
            <a:endParaRPr sz="1050">
              <a:latin typeface="Times New Roman"/>
              <a:cs typeface="Times New Roman"/>
            </a:endParaRPr>
          </a:p>
          <a:p>
            <a:pPr algn="ctr" marR="42545">
              <a:lnSpc>
                <a:spcPts val="960"/>
              </a:lnSpc>
            </a:pPr>
            <a:r>
              <a:rPr dirty="0" sz="950" spc="-10">
                <a:latin typeface="Times New Roman"/>
                <a:cs typeface="Times New Roman"/>
              </a:rPr>
              <a:t>Кіровоградській</a:t>
            </a:r>
            <a:endParaRPr sz="950">
              <a:latin typeface="Times New Roman"/>
              <a:cs typeface="Times New Roman"/>
            </a:endParaRPr>
          </a:p>
          <a:p>
            <a:pPr algn="ctr" marL="79375">
              <a:lnSpc>
                <a:spcPts val="1120"/>
              </a:lnSpc>
            </a:pPr>
            <a:r>
              <a:rPr dirty="0" sz="1000" spc="-10">
                <a:latin typeface="Times New Roman"/>
                <a:cs typeface="Times New Roman"/>
              </a:rPr>
              <a:t>області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750" spc="10">
                <a:latin typeface="Times New Roman"/>
                <a:cs typeface="Times New Roman"/>
              </a:rPr>
              <a:t>№946’02.</a:t>
            </a:r>
            <a:r>
              <a:rPr dirty="0" sz="750" spc="-105">
                <a:latin typeface="Times New Roman"/>
                <a:cs typeface="Times New Roman"/>
              </a:rPr>
              <a:t> </a:t>
            </a:r>
            <a:r>
              <a:rPr dirty="0" sz="750" spc="10">
                <a:latin typeface="Times New Roman"/>
                <a:cs typeface="Times New Roman"/>
              </a:rPr>
              <a:t>12-26</a:t>
            </a:r>
            <a:r>
              <a:rPr dirty="0" sz="750" spc="55">
                <a:latin typeface="Times New Roman"/>
                <a:cs typeface="Times New Roman"/>
              </a:rPr>
              <a:t> </a:t>
            </a:r>
            <a:r>
              <a:rPr dirty="0" sz="750" spc="10">
                <a:latin typeface="Times New Roman"/>
                <a:cs typeface="Times New Roman"/>
              </a:rPr>
              <a:t>від</a:t>
            </a:r>
            <a:r>
              <a:rPr dirty="0" sz="750" spc="5">
                <a:latin typeface="Times New Roman"/>
                <a:cs typeface="Times New Roman"/>
              </a:rPr>
              <a:t> </a:t>
            </a:r>
            <a:r>
              <a:rPr dirty="0" sz="750" spc="-10">
                <a:latin typeface="Times New Roman"/>
                <a:cs typeface="Times New Roman"/>
              </a:rPr>
              <a:t>29.09.2026</a:t>
            </a:r>
            <a:endParaRPr sz="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88008" y="653796"/>
            <a:ext cx="6068060" cy="592645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just" marL="15240" marR="51435" indent="-3175">
              <a:lnSpc>
                <a:spcPct val="111400"/>
              </a:lnSpc>
              <a:spcBef>
                <a:spcPts val="125"/>
              </a:spcBef>
            </a:pP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ліофілізованим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порошком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ампулою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розчинника,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cepii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R14956AA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(флакон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ліофілізованим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порошком),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cepiï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R01054AA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(ампула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розчинником),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маркуванням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виробника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Ferring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GmbH.</a:t>
            </a:r>
            <a:endParaRPr sz="1400">
              <a:latin typeface="Times New Roman"/>
              <a:cs typeface="Times New Roman"/>
            </a:endParaRPr>
          </a:p>
          <a:p>
            <a:pPr algn="just" marL="22860" marR="31750" indent="353060">
              <a:lnSpc>
                <a:spcPct val="110000"/>
              </a:lnSpc>
              <a:spcBef>
                <a:spcPts val="45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метою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активної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протидії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поширенню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шляхи </a:t>
            </a:r>
            <a:r>
              <a:rPr dirty="0" sz="1400">
                <a:latin typeface="Times New Roman"/>
                <a:cs typeface="Times New Roman"/>
              </a:rPr>
              <a:t>надходження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умови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яких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невідомі,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визначити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якість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та </a:t>
            </a:r>
            <a:r>
              <a:rPr dirty="0" sz="1400">
                <a:latin typeface="Times New Roman"/>
                <a:cs typeface="Times New Roman"/>
              </a:rPr>
              <a:t>безпечність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яких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неможливо,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огляду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така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продукція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небезпечною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може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нести загрозу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життю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здоров'ю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населення:</a:t>
            </a:r>
            <a:endParaRPr sz="1400">
              <a:latin typeface="Times New Roman"/>
              <a:cs typeface="Times New Roman"/>
            </a:endParaRPr>
          </a:p>
          <a:p>
            <a:pPr algn="just" marL="25400" marR="17780" indent="360045">
              <a:lnSpc>
                <a:spcPct val="108600"/>
              </a:lnSpc>
            </a:pPr>
            <a:r>
              <a:rPr dirty="0" sz="1400" b="1">
                <a:latin typeface="Times New Roman"/>
                <a:cs typeface="Times New Roman"/>
              </a:rPr>
              <a:t>ЗАБОРОПЯЮ</a:t>
            </a:r>
            <a:r>
              <a:rPr dirty="0" sz="1400" spc="5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реалізацію, зберігання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фальсифікованого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CHORAGON‘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5000</a:t>
            </a:r>
            <a:r>
              <a:rPr dirty="0" sz="1400" spc="2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Ш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(Human</a:t>
            </a:r>
            <a:r>
              <a:rPr dirty="0" sz="1400" spc="114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Chorioпic</a:t>
            </a:r>
            <a:r>
              <a:rPr dirty="0" sz="1400" spc="7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Gonadotropin),</a:t>
            </a:r>
            <a:endParaRPr sz="1400">
              <a:latin typeface="Times New Roman"/>
              <a:cs typeface="Times New Roman"/>
            </a:endParaRPr>
          </a:p>
          <a:p>
            <a:pPr algn="just" marL="26670" marR="17780" indent="5715">
              <a:lnSpc>
                <a:spcPct val="110000"/>
              </a:lnSpc>
            </a:pPr>
            <a:r>
              <a:rPr dirty="0" sz="1400" b="1">
                <a:latin typeface="Times New Roman"/>
                <a:cs typeface="Times New Roman"/>
              </a:rPr>
              <a:t>розчин</a:t>
            </a:r>
            <a:r>
              <a:rPr dirty="0" sz="1400" spc="14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для</a:t>
            </a:r>
            <a:r>
              <a:rPr dirty="0" sz="1400" spc="12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ін'скцій,</a:t>
            </a:r>
            <a:r>
              <a:rPr dirty="0" sz="1400" spc="15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розчин</a:t>
            </a:r>
            <a:r>
              <a:rPr dirty="0" sz="1400" spc="14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для</a:t>
            </a:r>
            <a:r>
              <a:rPr dirty="0" sz="1400" spc="14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ін'скцій,</a:t>
            </a:r>
            <a:r>
              <a:rPr dirty="0" sz="1400" spc="14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флакон</a:t>
            </a:r>
            <a:r>
              <a:rPr dirty="0" sz="1400" spc="150" b="1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 spc="-10" b="1">
                <a:latin typeface="Times New Roman"/>
                <a:cs typeface="Times New Roman"/>
              </a:rPr>
              <a:t>ліофілізованим </a:t>
            </a:r>
            <a:r>
              <a:rPr dirty="0" sz="1400" b="1">
                <a:latin typeface="Times New Roman"/>
                <a:cs typeface="Times New Roman"/>
              </a:rPr>
              <a:t>порошком</a:t>
            </a:r>
            <a:r>
              <a:rPr dirty="0" sz="1400" spc="275" b="1">
                <a:latin typeface="Times New Roman"/>
                <a:cs typeface="Times New Roman"/>
              </a:rPr>
              <a:t>   </a:t>
            </a:r>
            <a:r>
              <a:rPr dirty="0" sz="1400" b="1">
                <a:latin typeface="Times New Roman"/>
                <a:cs typeface="Times New Roman"/>
              </a:rPr>
              <a:t>та</a:t>
            </a:r>
            <a:r>
              <a:rPr dirty="0" sz="1400" spc="229" b="1">
                <a:latin typeface="Times New Roman"/>
                <a:cs typeface="Times New Roman"/>
              </a:rPr>
              <a:t>   </a:t>
            </a:r>
            <a:r>
              <a:rPr dirty="0" sz="1400" b="1">
                <a:latin typeface="Times New Roman"/>
                <a:cs typeface="Times New Roman"/>
              </a:rPr>
              <a:t>ампулою</a:t>
            </a:r>
            <a:r>
              <a:rPr dirty="0" sz="1400" spc="260" b="1">
                <a:latin typeface="Times New Roman"/>
                <a:cs typeface="Times New Roman"/>
              </a:rPr>
              <a:t>   </a:t>
            </a:r>
            <a:r>
              <a:rPr dirty="0" sz="1400" b="1">
                <a:latin typeface="Times New Roman"/>
                <a:cs typeface="Times New Roman"/>
              </a:rPr>
              <a:t>розчинника,</a:t>
            </a:r>
            <a:r>
              <a:rPr dirty="0" sz="1400" spc="254" b="1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cepiï</a:t>
            </a:r>
            <a:r>
              <a:rPr dirty="0" sz="1400" spc="220">
                <a:latin typeface="Times New Roman"/>
                <a:cs typeface="Times New Roman"/>
              </a:rPr>
              <a:t>   </a:t>
            </a:r>
            <a:r>
              <a:rPr dirty="0" sz="1400" b="1">
                <a:latin typeface="Times New Roman"/>
                <a:cs typeface="Times New Roman"/>
              </a:rPr>
              <a:t>R14956AA</a:t>
            </a:r>
            <a:r>
              <a:rPr dirty="0" sz="1400" spc="254" b="1">
                <a:latin typeface="Times New Roman"/>
                <a:cs typeface="Times New Roman"/>
              </a:rPr>
              <a:t>   </a:t>
            </a:r>
            <a:r>
              <a:rPr dirty="0" sz="1400" spc="-10" b="1">
                <a:latin typeface="Times New Roman"/>
                <a:cs typeface="Times New Roman"/>
              </a:rPr>
              <a:t>(флакон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ліофілізованим</a:t>
            </a:r>
            <a:r>
              <a:rPr dirty="0" sz="1400" spc="28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порошком),</a:t>
            </a:r>
            <a:r>
              <a:rPr dirty="0" sz="1400" spc="40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cepiï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R01054AA</a:t>
            </a:r>
            <a:r>
              <a:rPr dirty="0" sz="1400" spc="409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(ампула</a:t>
            </a:r>
            <a:r>
              <a:rPr dirty="0" sz="1400" spc="46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розчинником),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маркуванням</a:t>
            </a:r>
            <a:r>
              <a:rPr dirty="0" sz="1400" spc="3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виробника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Ferring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GmbH.</a:t>
            </a:r>
            <a:endParaRPr sz="1400">
              <a:latin typeface="Times New Roman"/>
              <a:cs typeface="Times New Roman"/>
            </a:endParaRPr>
          </a:p>
          <a:p>
            <a:pPr algn="just" marL="36195" marR="19685" indent="355600">
              <a:lnSpc>
                <a:spcPct val="109600"/>
              </a:lnSpc>
              <a:spcBef>
                <a:spcPts val="30"/>
              </a:spcBef>
            </a:pPr>
            <a:r>
              <a:rPr dirty="0" sz="1400">
                <a:latin typeface="Times New Roman"/>
                <a:cs typeface="Times New Roman"/>
              </a:rPr>
              <a:t>Cy6’сктам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господарювання,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які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здійснюють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та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2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невідкладно,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після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одеркання</a:t>
            </a:r>
            <a:r>
              <a:rPr dirty="0" sz="1400" spc="24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даного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перевірити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наявність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вказаної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cepiï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вжити </a:t>
            </a:r>
            <a:r>
              <a:rPr dirty="0" sz="1400">
                <a:latin typeface="Times New Roman"/>
                <a:cs typeface="Times New Roman"/>
              </a:rPr>
              <a:t>заходи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вилучення</a:t>
            </a:r>
            <a:r>
              <a:rPr dirty="0" sz="1400" spc="2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ii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шляхом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a6o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повернення </a:t>
            </a:r>
            <a:r>
              <a:rPr dirty="0" sz="1400">
                <a:latin typeface="Times New Roman"/>
                <a:cs typeface="Times New Roman"/>
              </a:rPr>
              <a:t>постачальнику,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повідомити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територіальний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Держлікслужби.</a:t>
            </a:r>
            <a:endParaRPr sz="1400">
              <a:latin typeface="Times New Roman"/>
              <a:cs typeface="Times New Roman"/>
            </a:endParaRPr>
          </a:p>
          <a:p>
            <a:pPr algn="just" marL="42545" marR="5080" indent="359410">
              <a:lnSpc>
                <a:spcPct val="110000"/>
              </a:lnSpc>
            </a:pP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разі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2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відходів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зазначеної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серн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2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засобу,</a:t>
            </a:r>
            <a:r>
              <a:rPr dirty="0" sz="1400" spc="220">
                <a:latin typeface="Times New Roman"/>
                <a:cs typeface="Times New Roman"/>
              </a:rPr>
              <a:t>  </a:t>
            </a:r>
            <a:r>
              <a:rPr dirty="0" sz="1400" spc="-50">
                <a:latin typeface="Times New Roman"/>
                <a:cs typeface="Times New Roman"/>
              </a:rPr>
              <a:t>в </a:t>
            </a:r>
            <a:r>
              <a:rPr dirty="0" sz="1400">
                <a:latin typeface="Times New Roman"/>
                <a:cs typeface="Times New Roman"/>
              </a:rPr>
              <a:t>двотижневий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строк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направити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територіального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Держлікслужби</a:t>
            </a:r>
            <a:endParaRPr sz="1400">
              <a:latin typeface="Times New Roman"/>
              <a:cs typeface="Times New Roman"/>
            </a:endParaRPr>
          </a:p>
          <a:p>
            <a:pPr algn="just" marL="43815">
              <a:lnSpc>
                <a:spcPct val="100000"/>
              </a:lnSpc>
              <a:spcBef>
                <a:spcPts val="215"/>
              </a:spcBef>
            </a:pPr>
            <a:r>
              <a:rPr dirty="0" sz="1400">
                <a:latin typeface="Times New Roman"/>
                <a:cs typeface="Times New Roman"/>
              </a:rPr>
              <a:t>копію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акта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знищення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відходів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засобу.</a:t>
            </a:r>
            <a:endParaRPr sz="1400">
              <a:latin typeface="Times New Roman"/>
              <a:cs typeface="Times New Roman"/>
            </a:endParaRPr>
          </a:p>
          <a:p>
            <a:pPr algn="just" marL="48260" marR="22225" indent="356235">
              <a:lnSpc>
                <a:spcPts val="1870"/>
              </a:lnSpc>
              <a:spcBef>
                <a:spcPts val="75"/>
              </a:spcBef>
            </a:pPr>
            <a:r>
              <a:rPr dirty="0" sz="1400">
                <a:latin typeface="Times New Roman"/>
                <a:cs typeface="Times New Roman"/>
              </a:rPr>
              <a:t>Контроль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виконанням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даного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здійснюють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територіальні </a:t>
            </a:r>
            <a:r>
              <a:rPr dirty="0" sz="1400">
                <a:latin typeface="Times New Roman"/>
                <a:cs typeface="Times New Roman"/>
              </a:rPr>
              <a:t>органи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Держлікслужби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відповідній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території.</a:t>
            </a:r>
            <a:endParaRPr sz="1400">
              <a:latin typeface="Times New Roman"/>
              <a:cs typeface="Times New Roman"/>
            </a:endParaRPr>
          </a:p>
          <a:p>
            <a:pPr algn="just" marL="52069" marR="5080" indent="358140">
              <a:lnSpc>
                <a:spcPts val="1870"/>
              </a:lnSpc>
              <a:spcBef>
                <a:spcPts val="50"/>
              </a:spcBef>
            </a:pPr>
            <a:r>
              <a:rPr dirty="0" sz="1400">
                <a:latin typeface="Times New Roman"/>
                <a:cs typeface="Times New Roman"/>
              </a:rPr>
              <a:t>Невиконання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тягне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собою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відповідальність </a:t>
            </a:r>
            <a:r>
              <a:rPr dirty="0" sz="1400">
                <a:latin typeface="Times New Roman"/>
                <a:cs typeface="Times New Roman"/>
              </a:rPr>
              <a:t>згідно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чинним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законодавством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9810" y="6789420"/>
            <a:ext cx="4475480" cy="967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5285" marR="1034415" indent="-363220">
              <a:lnSpc>
                <a:spcPct val="11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Koпii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направлені: </a:t>
            </a:r>
            <a:r>
              <a:rPr dirty="0" sz="1400">
                <a:latin typeface="Times New Roman"/>
                <a:cs typeface="Times New Roman"/>
              </a:rPr>
              <a:t>Міністерство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України;</a:t>
            </a:r>
            <a:endParaRPr sz="1400">
              <a:latin typeface="Times New Roman"/>
              <a:cs typeface="Times New Roman"/>
            </a:endParaRPr>
          </a:p>
          <a:p>
            <a:pPr marL="19050" marR="5080" indent="359410">
              <a:lnSpc>
                <a:spcPts val="1870"/>
              </a:lnSpc>
              <a:spcBef>
                <a:spcPts val="70"/>
              </a:spcBef>
              <a:tabLst>
                <a:tab pos="777875" algn="l"/>
                <a:tab pos="1877060" algn="l"/>
                <a:tab pos="2897505" algn="l"/>
                <a:tab pos="3477895" algn="l"/>
              </a:tabLst>
            </a:pPr>
            <a:r>
              <a:rPr dirty="0" sz="1400" spc="-25">
                <a:latin typeface="Times New Roman"/>
                <a:cs typeface="Times New Roman"/>
              </a:rPr>
              <a:t>ДП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«Державний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експертний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центр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Міністерства </a:t>
            </a:r>
            <a:r>
              <a:rPr dirty="0" sz="1400" spc="-10">
                <a:latin typeface="Times New Roman"/>
                <a:cs typeface="Times New Roman"/>
              </a:rPr>
              <a:t>України».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44494" y="7280147"/>
            <a:ext cx="6477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охорони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2592" y="7280147"/>
            <a:ext cx="6305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8453" y="8221980"/>
            <a:ext cx="230251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Голова</a:t>
            </a:r>
            <a:r>
              <a:rPr dirty="0" sz="1400" spc="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ліквідаційної</a:t>
            </a:r>
            <a:r>
              <a:rPr dirty="0" sz="1400" spc="5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комісії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59881" y="8221980"/>
            <a:ext cx="12369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Tapac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ПPOПIB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8640" y="9372600"/>
            <a:ext cx="268224" cy="2773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49858" y="9632441"/>
            <a:ext cx="255778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>
                <a:latin typeface="Times New Roman"/>
                <a:cs typeface="Times New Roman"/>
              </a:rPr>
              <a:t>Олена</a:t>
            </a:r>
            <a:r>
              <a:rPr dirty="0" sz="950" spc="190">
                <a:latin typeface="Times New Roman"/>
                <a:cs typeface="Times New Roman"/>
              </a:rPr>
              <a:t> </a:t>
            </a:r>
            <a:r>
              <a:rPr dirty="0" sz="950">
                <a:latin typeface="Times New Roman"/>
                <a:cs typeface="Times New Roman"/>
              </a:rPr>
              <a:t>ВЯЗОВСЬКА,</a:t>
            </a:r>
            <a:r>
              <a:rPr dirty="0" sz="950" spc="225">
                <a:latin typeface="Times New Roman"/>
                <a:cs typeface="Times New Roman"/>
              </a:rPr>
              <a:t> </a:t>
            </a:r>
            <a:r>
              <a:rPr dirty="0" sz="950">
                <a:latin typeface="Times New Roman"/>
                <a:cs typeface="Times New Roman"/>
              </a:rPr>
              <a:t>тел.(044)</a:t>
            </a:r>
            <a:r>
              <a:rPr dirty="0" sz="950" spc="195">
                <a:latin typeface="Times New Roman"/>
                <a:cs typeface="Times New Roman"/>
              </a:rPr>
              <a:t> </a:t>
            </a:r>
            <a:r>
              <a:rPr dirty="0" sz="950">
                <a:latin typeface="Times New Roman"/>
                <a:cs typeface="Times New Roman"/>
              </a:rPr>
              <a:t>422-55-76</a:t>
            </a:r>
            <a:r>
              <a:rPr dirty="0" sz="950" spc="225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Times New Roman"/>
                <a:cs typeface="Times New Roman"/>
              </a:rPr>
              <a:t>(127)</a:t>
            </a:r>
            <a:endParaRPr sz="9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16679" y="158495"/>
            <a:ext cx="448055" cy="615696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239937" y="797052"/>
            <a:ext cx="5786755" cy="1179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8255">
              <a:lnSpc>
                <a:spcPts val="1655"/>
              </a:lnSpc>
              <a:spcBef>
                <a:spcPts val="100"/>
              </a:spcBef>
            </a:pPr>
            <a:r>
              <a:rPr dirty="0" sz="1400" spc="-20" b="1">
                <a:latin typeface="Times New Roman"/>
                <a:cs typeface="Times New Roman"/>
              </a:rPr>
              <a:t>ДЕРЖАВПА</a:t>
            </a:r>
            <a:r>
              <a:rPr dirty="0" sz="1400" spc="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СЛУЖБА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УИРАЇНП</a:t>
            </a:r>
            <a:r>
              <a:rPr dirty="0" sz="1400" spc="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3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ЛІКАРСЬКИХ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 algn="ctr" marR="16510">
              <a:lnSpc>
                <a:spcPts val="1645"/>
              </a:lnSpc>
            </a:pP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Times New Roman"/>
                <a:cs typeface="Times New Roman"/>
              </a:rPr>
              <a:t>КОНТРОЛЮ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ПАРИОТИКАМИ</a:t>
            </a:r>
            <a:endParaRPr sz="1400">
              <a:latin typeface="Times New Roman"/>
              <a:cs typeface="Times New Roman"/>
            </a:endParaRPr>
          </a:p>
          <a:p>
            <a:pPr algn="ctr" marL="11430">
              <a:lnSpc>
                <a:spcPts val="1670"/>
              </a:lnSpc>
            </a:pPr>
            <a:r>
              <a:rPr dirty="0" sz="1400" spc="-10" b="1">
                <a:latin typeface="Times New Roman"/>
                <a:cs typeface="Times New Roman"/>
              </a:rPr>
              <a:t>(Держлікслужба)</a:t>
            </a:r>
            <a:endParaRPr sz="1400">
              <a:latin typeface="Times New Roman"/>
              <a:cs typeface="Times New Roman"/>
            </a:endParaRPr>
          </a:p>
          <a:p>
            <a:pPr algn="ctr" marL="12065" marR="5080">
              <a:lnSpc>
                <a:spcPts val="1300"/>
              </a:lnSpc>
              <a:spcBef>
                <a:spcPts val="1560"/>
              </a:spcBef>
            </a:pPr>
            <a:r>
              <a:rPr dirty="0" sz="1100">
                <a:latin typeface="Times New Roman"/>
                <a:cs typeface="Times New Roman"/>
              </a:rPr>
              <a:t>проспект</a:t>
            </a:r>
            <a:r>
              <a:rPr dirty="0" sz="1100" spc="5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Берестейський,</a:t>
            </a:r>
            <a:r>
              <a:rPr dirty="0" sz="1100" spc="-50">
                <a:latin typeface="Times New Roman"/>
                <a:cs typeface="Times New Roman"/>
              </a:rPr>
              <a:t> </a:t>
            </a:r>
            <a:r>
              <a:rPr dirty="0" sz="1100" spc="-30">
                <a:latin typeface="Times New Roman"/>
                <a:cs typeface="Times New Roman"/>
              </a:rPr>
              <a:t>120-</a:t>
            </a:r>
            <a:r>
              <a:rPr dirty="0" sz="1100">
                <a:latin typeface="Times New Roman"/>
                <a:cs typeface="Times New Roman"/>
              </a:rPr>
              <a:t>A,</a:t>
            </a:r>
            <a:r>
              <a:rPr dirty="0" sz="1100" spc="4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м.</a:t>
            </a:r>
            <a:r>
              <a:rPr dirty="0" sz="1100" spc="-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Київ,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03115,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тел/факс:</a:t>
            </a:r>
            <a:r>
              <a:rPr dirty="0" sz="1100" spc="3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(044)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422-</a:t>
            </a:r>
            <a:r>
              <a:rPr dirty="0" sz="1100" spc="-10">
                <a:latin typeface="Times New Roman"/>
                <a:cs typeface="Times New Roman"/>
              </a:rPr>
              <a:t>55-</a:t>
            </a:r>
            <a:r>
              <a:rPr dirty="0" sz="1100">
                <a:latin typeface="Times New Roman"/>
                <a:cs typeface="Times New Roman"/>
              </a:rPr>
              <a:t>77,</a:t>
            </a:r>
            <a:r>
              <a:rPr dirty="0" sz="1100" spc="45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e-</a:t>
            </a:r>
            <a:r>
              <a:rPr dirty="0" sz="1100">
                <a:latin typeface="Times New Roman"/>
                <a:cs typeface="Times New Roman"/>
              </a:rPr>
              <a:t>mail: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u="sng" sz="11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0"/>
              </a:rPr>
              <a:t>dls@dls.boy.ua</a:t>
            </a:r>
            <a:r>
              <a:rPr dirty="0" sz="1100" spc="-10">
                <a:latin typeface="Times New Roman"/>
                <a:cs typeface="Times New Roman"/>
              </a:rPr>
              <a:t>, </a:t>
            </a:r>
            <a:r>
              <a:rPr dirty="0" u="sng" sz="11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https://www.dls.дov.ua,</a:t>
            </a:r>
            <a:r>
              <a:rPr dirty="0" sz="1100" spc="-7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Код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СДРПОУ</a:t>
            </a:r>
            <a:r>
              <a:rPr dirty="0" sz="1100" spc="5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40517815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74724" y="2113788"/>
            <a:ext cx="24079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2360" algn="l"/>
                <a:tab pos="2394585" algn="l"/>
              </a:tabLst>
            </a:pPr>
            <a:r>
              <a:rPr dirty="0" u="sng" sz="14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00" spc="55">
                <a:latin typeface="Courier New"/>
                <a:cs typeface="Courier New"/>
              </a:rPr>
              <a:t>№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endParaRPr sz="1400">
              <a:latin typeface="Courier New"/>
              <a:cs typeface="Courier New"/>
            </a:endParaRPr>
          </a:p>
        </p:txBody>
      </p:sp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952744" y="2212847"/>
            <a:ext cx="216408" cy="146303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353942" y="2122169"/>
            <a:ext cx="2792095" cy="261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75130" algn="l"/>
                <a:tab pos="2778760" algn="l"/>
              </a:tabLst>
            </a:pPr>
            <a:r>
              <a:rPr dirty="0" sz="1550">
                <a:latin typeface="Courier New"/>
                <a:cs typeface="Courier New"/>
              </a:rPr>
              <a:t>HaN•</a:t>
            </a:r>
            <a:r>
              <a:rPr dirty="0" sz="1550" spc="-610">
                <a:latin typeface="Courier New"/>
                <a:cs typeface="Courier New"/>
              </a:rPr>
              <a:t> </a:t>
            </a:r>
            <a:r>
              <a:rPr dirty="0" u="sng" sz="155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550" spc="615">
                <a:latin typeface="Courier New"/>
                <a:cs typeface="Courier New"/>
              </a:rPr>
              <a:t> </a:t>
            </a:r>
            <a:r>
              <a:rPr dirty="0" u="sng" sz="155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endParaRPr sz="155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64064" y="2555747"/>
            <a:ext cx="2710815" cy="443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645"/>
              </a:lnSpc>
              <a:spcBef>
                <a:spcPts val="100"/>
              </a:spcBef>
              <a:tabLst>
                <a:tab pos="1984375" algn="l"/>
              </a:tabLst>
            </a:pPr>
            <a:r>
              <a:rPr dirty="0" sz="1400" spc="-10">
                <a:latin typeface="Times New Roman"/>
                <a:cs typeface="Times New Roman"/>
              </a:rPr>
              <a:t>Керівникам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суб'сктів</a:t>
            </a:r>
            <a:endParaRPr sz="1400">
              <a:latin typeface="Times New Roman"/>
              <a:cs typeface="Times New Roman"/>
            </a:endParaRPr>
          </a:p>
          <a:p>
            <a:pPr marL="15240">
              <a:lnSpc>
                <a:spcPts val="1645"/>
              </a:lnSpc>
            </a:pPr>
            <a:r>
              <a:rPr dirty="0" sz="1400" b="1">
                <a:latin typeface="Times New Roman"/>
                <a:cs typeface="Times New Roman"/>
              </a:rPr>
              <a:t>господарювання,</a:t>
            </a:r>
            <a:r>
              <a:rPr dirty="0" sz="1400" spc="-6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які</a:t>
            </a:r>
            <a:r>
              <a:rPr dirty="0" sz="1400" spc="3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займаються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68239" y="2964179"/>
            <a:ext cx="1189355" cy="63690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 marR="5080" indent="5715">
              <a:lnSpc>
                <a:spcPct val="95000"/>
              </a:lnSpc>
              <a:spcBef>
                <a:spcPts val="185"/>
              </a:spcBef>
            </a:pPr>
            <a:r>
              <a:rPr dirty="0" sz="1400" spc="-10">
                <a:latin typeface="Times New Roman"/>
                <a:cs typeface="Times New Roman"/>
              </a:rPr>
              <a:t>реалізаціею, застосуванням </a:t>
            </a:r>
            <a:r>
              <a:rPr dirty="0" sz="1350" spc="-10">
                <a:latin typeface="Times New Roman"/>
                <a:cs typeface="Times New Roman"/>
              </a:rPr>
              <a:t>засобів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97167" y="2964179"/>
            <a:ext cx="13868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9055" algn="l"/>
              </a:tabLst>
            </a:pPr>
            <a:r>
              <a:rPr dirty="0" sz="1400" spc="-10">
                <a:latin typeface="Times New Roman"/>
                <a:cs typeface="Times New Roman"/>
              </a:rPr>
              <a:t>зберіганням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61506" y="3162300"/>
            <a:ext cx="906144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лікарських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43031" y="3765804"/>
            <a:ext cx="6038215" cy="535686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3242310" marR="96520" indent="-3810">
              <a:lnSpc>
                <a:spcPts val="1580"/>
              </a:lnSpc>
              <a:spcBef>
                <a:spcPts val="235"/>
              </a:spcBef>
              <a:tabLst>
                <a:tab pos="4672330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Керівникам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територіальниs </a:t>
            </a:r>
            <a:r>
              <a:rPr dirty="0" sz="1400" b="1">
                <a:latin typeface="Times New Roman"/>
                <a:cs typeface="Times New Roman"/>
              </a:rPr>
              <a:t>органів</a:t>
            </a:r>
            <a:r>
              <a:rPr dirty="0" sz="1400" spc="-6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Держлікслужби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70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R="31115">
              <a:lnSpc>
                <a:spcPct val="100000"/>
              </a:lnSpc>
            </a:pPr>
            <a:r>
              <a:rPr dirty="0" sz="1400" spc="40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3683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Конституціі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4604" marR="5080" indent="-2540">
              <a:lnSpc>
                <a:spcPct val="110400"/>
              </a:lnSpc>
              <a:spcBef>
                <a:spcPts val="40"/>
              </a:spcBef>
            </a:pPr>
            <a:r>
              <a:rPr dirty="0" sz="1400">
                <a:latin typeface="Times New Roman"/>
                <a:cs typeface="Times New Roman"/>
              </a:rPr>
              <a:t>«Основи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законодавства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охорону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здоров'я»,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21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Положения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Державну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службу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з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наркотиками,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постановою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12.08.2015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пункту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3.2.3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Порядку </a:t>
            </a:r>
            <a:r>
              <a:rPr dirty="0" sz="1400">
                <a:latin typeface="Times New Roman"/>
                <a:cs typeface="Times New Roman"/>
              </a:rPr>
              <a:t>встановлення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заборони)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поновлення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Times New Roman"/>
                <a:cs typeface="Times New Roman"/>
              </a:rPr>
              <a:t>лікарськт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території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-10">
                <a:latin typeface="Times New Roman"/>
                <a:cs typeface="Times New Roman"/>
              </a:rPr>
              <a:t> України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809,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зареестрованого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Міністерством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юстиціі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30.01.2012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126/20439,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3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оптової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роздрібної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торг'івлі,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наказом </a:t>
            </a:r>
            <a:r>
              <a:rPr dirty="0" sz="1400">
                <a:latin typeface="Times New Roman"/>
                <a:cs typeface="Times New Roman"/>
              </a:rPr>
              <a:t>Міністерства охорони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29.09.2014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заресстрованого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26.11.2014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1515/26292,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Правил </a:t>
            </a:r>
            <a:r>
              <a:rPr dirty="0" sz="1400">
                <a:latin typeface="Times New Roman"/>
                <a:cs typeface="Times New Roman"/>
              </a:rPr>
              <a:t>утилізації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затверджених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наказом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Міністерства охорони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24.04.2015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242,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зареестрованих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Міністерством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18.05.2015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550/2699,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підставі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надходження </a:t>
            </a:r>
            <a:r>
              <a:rPr dirty="0" sz="1400">
                <a:latin typeface="Times New Roman"/>
                <a:cs typeface="Times New Roman"/>
              </a:rPr>
              <a:t>міжнародного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повідомлення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регуляторного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Польщі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45">
                <a:latin typeface="Times New Roman"/>
                <a:cs typeface="Times New Roman"/>
              </a:rPr>
              <a:t>N•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PL/11/163/01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відклику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серій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P2403768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(bulk: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P2403768),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H2500329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(bulk: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P2403796),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187440" y="9595104"/>
            <a:ext cx="238125" cy="189230"/>
            <a:chOff x="6187440" y="9595104"/>
            <a:chExt cx="238125" cy="18923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87440" y="9695688"/>
              <a:ext cx="64008" cy="883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11824" y="9595104"/>
              <a:ext cx="213360" cy="112775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92240" y="9628631"/>
            <a:ext cx="301752" cy="6095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294120" y="9631679"/>
            <a:ext cx="886968" cy="210311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169769" y="9096755"/>
            <a:ext cx="5170805" cy="7264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3335" marR="5080" indent="-1270">
              <a:lnSpc>
                <a:spcPct val="109300"/>
              </a:lnSpc>
              <a:spcBef>
                <a:spcPts val="110"/>
              </a:spcBef>
            </a:pPr>
            <a:r>
              <a:rPr dirty="0" sz="1400">
                <a:latin typeface="Times New Roman"/>
                <a:cs typeface="Times New Roman"/>
              </a:rPr>
              <a:t>G2500676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(bulk: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P2404191)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заеобу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FLUOROURACIL </a:t>
            </a:r>
            <a:r>
              <a:rPr dirty="0" sz="1400">
                <a:latin typeface="Times New Roman"/>
                <a:cs typeface="Times New Roman"/>
              </a:rPr>
              <a:t>50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mg/m1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(Fluorouracilum),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розчин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для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ін'екцій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a6o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інфузій,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щфл </a:t>
            </a:r>
            <a:r>
              <a:rPr dirty="0" sz="1400" spc="-10">
                <a:latin typeface="Times New Roman"/>
                <a:cs typeface="Times New Roman"/>
              </a:rPr>
              <a:t>виробництва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Accord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Healthcare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Polska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Sp.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z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о.о.,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Польща,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зв'язку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32430" y="9118091"/>
            <a:ext cx="7442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0">
                <a:latin typeface="Times New Roman"/>
                <a:cs typeface="Times New Roman"/>
              </a:rPr>
              <a:t>ACCORD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74755" y="9352788"/>
            <a:ext cx="901065" cy="3632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570"/>
              </a:lnSpc>
              <a:spcBef>
                <a:spcPts val="100"/>
              </a:spcBef>
              <a:tabLst>
                <a:tab pos="403860" algn="l"/>
                <a:tab pos="782955" algn="l"/>
              </a:tabLst>
            </a:pPr>
            <a:r>
              <a:rPr dirty="0" sz="1400" spc="-20">
                <a:latin typeface="Times New Roman"/>
                <a:cs typeface="Times New Roman"/>
              </a:rPr>
              <a:t>ttiв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з</a:t>
            </a:r>
            <a:endParaRPr sz="1400">
              <a:latin typeface="Times New Roman"/>
              <a:cs typeface="Times New Roman"/>
            </a:endParaRPr>
          </a:p>
          <a:p>
            <a:pPr marL="515620">
              <a:lnSpc>
                <a:spcPts val="1090"/>
              </a:lnSpc>
            </a:pPr>
            <a:r>
              <a:rPr dirty="0" sz="1000" spc="-20">
                <a:latin typeface="Times New Roman"/>
                <a:cs typeface="Times New Roman"/>
              </a:rPr>
              <a:t>обів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70">
                <a:latin typeface="Courier New"/>
                <a:cs typeface="Courier New"/>
              </a:rPr>
              <a:t>та</a:t>
            </a:r>
            <a:endParaRPr sz="1000">
              <a:latin typeface="Courier New"/>
              <a:cs typeface="Courier New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813304" y="10134600"/>
            <a:ext cx="1649095" cy="274320"/>
            <a:chOff x="2813304" y="10134600"/>
            <a:chExt cx="1649095" cy="2743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13304" y="10140695"/>
              <a:ext cx="1417320" cy="2682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51960" y="10134600"/>
              <a:ext cx="210312" cy="246888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2631774" y="9895331"/>
            <a:ext cx="1446530" cy="283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894"/>
              </a:lnSpc>
              <a:spcBef>
                <a:spcPts val="100"/>
              </a:spcBef>
            </a:pPr>
            <a:r>
              <a:rPr dirty="0" sz="800">
                <a:latin typeface="Times New Roman"/>
                <a:cs typeface="Times New Roman"/>
              </a:rPr>
              <a:t>з</a:t>
            </a:r>
            <a:r>
              <a:rPr dirty="0" sz="800" spc="37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Держл</a:t>
            </a:r>
            <a:r>
              <a:rPr dirty="0" sz="800" spc="-4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ікслужба</a:t>
            </a:r>
            <a:endParaRPr sz="800">
              <a:latin typeface="Times New Roman"/>
              <a:cs typeface="Times New Roman"/>
            </a:endParaRPr>
          </a:p>
          <a:p>
            <a:pPr marL="117475">
              <a:lnSpc>
                <a:spcPts val="1135"/>
              </a:lnSpc>
            </a:pPr>
            <a:r>
              <a:rPr dirty="0" baseline="5555" sz="1500">
                <a:latin typeface="Lucida Sans Unicode"/>
                <a:cs typeface="Lucida Sans Unicode"/>
              </a:rPr>
              <a:t>N</a:t>
            </a:r>
            <a:r>
              <a:rPr dirty="0" baseline="5555" sz="1500" spc="112">
                <a:latin typeface="Lucida Sans Unicode"/>
                <a:cs typeface="Lucida Sans Unicode"/>
              </a:rPr>
              <a:t> </a:t>
            </a:r>
            <a:r>
              <a:rPr dirty="0" sz="1000" spc="-135">
                <a:latin typeface="Lucida Sans Unicode"/>
                <a:cs typeface="Lucida Sans Unicode"/>
              </a:rPr>
              <a:t>467</a:t>
            </a:r>
            <a:r>
              <a:rPr dirty="0" baseline="5555" sz="1500" spc="-202">
                <a:latin typeface="Lucida Sans Unicode"/>
                <a:cs typeface="Lucida Sans Unicode"/>
              </a:rPr>
              <a:t>-</a:t>
            </a:r>
            <a:r>
              <a:rPr dirty="0" baseline="5555" sz="1500" spc="-165">
                <a:latin typeface="Lucida Sans Unicode"/>
                <a:cs typeface="Lucida Sans Unicode"/>
              </a:rPr>
              <a:t>001.001/002.0/‘1</a:t>
            </a:r>
            <a:endParaRPr baseline="5555" sz="15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32093" y="9964419"/>
            <a:ext cx="11798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5555" sz="1500" spc="-187">
                <a:latin typeface="Lucida Sans Unicode"/>
                <a:cs typeface="Lucida Sans Unicode"/>
              </a:rPr>
              <a:t>7</a:t>
            </a:r>
            <a:r>
              <a:rPr dirty="0" sz="1000" spc="-125">
                <a:latin typeface="Times New Roman"/>
                <a:cs typeface="Times New Roman"/>
              </a:rPr>
              <a:t>-</a:t>
            </a:r>
            <a:r>
              <a:rPr dirty="0" sz="1000">
                <a:latin typeface="Times New Roman"/>
                <a:cs typeface="Times New Roman"/>
              </a:rPr>
              <a:t>26</a:t>
            </a:r>
            <a:r>
              <a:rPr dirty="0" sz="1000" spc="1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аід</a:t>
            </a:r>
            <a:r>
              <a:rPr dirty="0" sz="1000" spc="3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29.0fI.202ti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33990" y="9790430"/>
            <a:ext cx="911860" cy="437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5565">
              <a:lnSpc>
                <a:spcPts val="1160"/>
              </a:lnSpc>
              <a:spcBef>
                <a:spcPts val="100"/>
              </a:spcBef>
            </a:pP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ts val="990"/>
              </a:lnSpc>
            </a:pPr>
            <a:r>
              <a:rPr dirty="0" sz="1000" spc="-10">
                <a:latin typeface="Times New Roman"/>
                <a:cs typeface="Times New Roman"/>
              </a:rPr>
              <a:t>Кіровоградській</a:t>
            </a:r>
            <a:endParaRPr sz="1000">
              <a:latin typeface="Times New Roman"/>
              <a:cs typeface="Times New Roman"/>
            </a:endParaRPr>
          </a:p>
          <a:p>
            <a:pPr marL="333375">
              <a:lnSpc>
                <a:spcPts val="1090"/>
              </a:lnSpc>
            </a:pPr>
            <a:r>
              <a:rPr dirty="0" sz="1000" spc="-10">
                <a:latin typeface="Times New Roman"/>
                <a:cs typeface="Times New Roman"/>
              </a:rPr>
              <a:t>області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80042" y="10203179"/>
            <a:ext cx="129222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65">
                <a:latin typeface="Times New Roman"/>
                <a:cs typeface="Times New Roman"/>
              </a:rPr>
              <a:t>№947,302.</a:t>
            </a:r>
            <a:r>
              <a:rPr dirty="0" sz="800" spc="-55">
                <a:latin typeface="Times New Roman"/>
                <a:cs typeface="Times New Roman"/>
              </a:rPr>
              <a:t> </a:t>
            </a:r>
            <a:r>
              <a:rPr dirty="0" sz="800" spc="-20">
                <a:latin typeface="Times New Roman"/>
                <a:cs typeface="Times New Roman"/>
              </a:rPr>
              <a:t>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55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віл</a:t>
            </a:r>
            <a:r>
              <a:rPr dirty="0" sz="800" spc="4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29.09.2026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45177" y="522732"/>
            <a:ext cx="4879975" cy="7327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just" marL="13335" marR="5080" indent="-1270">
              <a:lnSpc>
                <a:spcPct val="110000"/>
              </a:lnSpc>
              <a:spcBef>
                <a:spcPts val="120"/>
              </a:spcBef>
            </a:pPr>
            <a:r>
              <a:rPr dirty="0" sz="1400">
                <a:latin typeface="Times New Roman"/>
                <a:cs typeface="Times New Roman"/>
              </a:rPr>
              <a:t>невідповідності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нормативним</a:t>
            </a:r>
            <a:r>
              <a:rPr dirty="0" sz="1400" spc="3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документам</a:t>
            </a:r>
            <a:r>
              <a:rPr dirty="0" sz="1400" spc="3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5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показником </a:t>
            </a:r>
            <a:r>
              <a:rPr dirty="0" sz="1400" b="1">
                <a:latin typeface="Times New Roman"/>
                <a:cs typeface="Times New Roman"/>
              </a:rPr>
              <a:t>домішки»</a:t>
            </a:r>
            <a:r>
              <a:rPr dirty="0" sz="1400" spc="145" b="1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(отримано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результат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поза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межами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специфікації невідомої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домішки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поточних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досліджень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стабільності).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2791" y="522732"/>
            <a:ext cx="1023619" cy="50101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90"/>
              </a:spcBef>
            </a:pPr>
            <a:r>
              <a:rPr dirty="0" sz="1400" spc="-10" b="1">
                <a:latin typeface="Times New Roman"/>
                <a:cs typeface="Times New Roman"/>
              </a:rPr>
              <a:t>«Супровідні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  <a:tabLst>
                <a:tab pos="612775" algn="l"/>
              </a:tabLst>
            </a:pPr>
            <a:r>
              <a:rPr dirty="0" sz="1400" spc="-10">
                <a:latin typeface="Times New Roman"/>
                <a:cs typeface="Times New Roman"/>
              </a:rPr>
              <a:t>(OOS)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щодо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51273" y="1235964"/>
            <a:ext cx="6064250" cy="472249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 marR="38100" indent="450850">
              <a:lnSpc>
                <a:spcPct val="109300"/>
              </a:lnSpc>
              <a:spcBef>
                <a:spcPts val="11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метою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активной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протидії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поширенню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засобів,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огляду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те,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така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продукція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небезпечною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може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нести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загрозу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життю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ю </a:t>
            </a:r>
            <a:r>
              <a:rPr dirty="0" sz="1400" spc="-10">
                <a:latin typeface="Times New Roman"/>
                <a:cs typeface="Times New Roman"/>
              </a:rPr>
              <a:t>населення:</a:t>
            </a:r>
            <a:endParaRPr sz="1400">
              <a:latin typeface="Times New Roman"/>
              <a:cs typeface="Times New Roman"/>
            </a:endParaRPr>
          </a:p>
          <a:p>
            <a:pPr algn="just" marL="15240" marR="45085" indent="451484">
              <a:lnSpc>
                <a:spcPts val="1870"/>
              </a:lnSpc>
              <a:spcBef>
                <a:spcPts val="70"/>
              </a:spcBef>
            </a:pPr>
            <a:r>
              <a:rPr dirty="0" sz="1400" b="1">
                <a:latin typeface="Times New Roman"/>
                <a:cs typeface="Times New Roman"/>
              </a:rPr>
              <a:t>ЗАБОРОНЯІО</a:t>
            </a:r>
            <a:r>
              <a:rPr dirty="0" sz="1400" spc="19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серій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P2403768 </a:t>
            </a:r>
            <a:r>
              <a:rPr dirty="0" sz="1400" b="1">
                <a:latin typeface="Times New Roman"/>
                <a:cs typeface="Times New Roman"/>
              </a:rPr>
              <a:t>(bulk:</a:t>
            </a:r>
            <a:r>
              <a:rPr dirty="0" sz="1400" spc="3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P2403768),</a:t>
            </a:r>
            <a:r>
              <a:rPr dirty="0" sz="1400" spc="37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П2500329</a:t>
            </a:r>
            <a:r>
              <a:rPr dirty="0" sz="1400" spc="39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(bulk:</a:t>
            </a:r>
            <a:r>
              <a:rPr dirty="0" sz="1400" spc="3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P2403796),</a:t>
            </a:r>
            <a:r>
              <a:rPr dirty="0" sz="1400" spc="40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G2500676</a:t>
            </a:r>
            <a:r>
              <a:rPr dirty="0" sz="1400" spc="38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(bulk:</a:t>
            </a:r>
            <a:r>
              <a:rPr dirty="0" sz="1400" spc="33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P2404191)</a:t>
            </a:r>
            <a:endParaRPr sz="1400">
              <a:latin typeface="Times New Roman"/>
              <a:cs typeface="Times New Roman"/>
            </a:endParaRPr>
          </a:p>
          <a:p>
            <a:pPr algn="just" marL="18415">
              <a:lnSpc>
                <a:spcPct val="100000"/>
              </a:lnSpc>
              <a:spcBef>
                <a:spcPts val="80"/>
              </a:spcBef>
            </a:pPr>
            <a:r>
              <a:rPr dirty="0" sz="1400" b="1">
                <a:latin typeface="Times New Roman"/>
                <a:cs typeface="Times New Roman"/>
              </a:rPr>
              <a:t>лікарського</a:t>
            </a:r>
            <a:r>
              <a:rPr dirty="0" sz="1400" spc="1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FLUOROURACIL</a:t>
            </a:r>
            <a:r>
              <a:rPr dirty="0" sz="1400" spc="9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ACCORD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50</a:t>
            </a:r>
            <a:r>
              <a:rPr dirty="0" sz="1400" spc="-7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mg/ml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(Fluorouracilum),</a:t>
            </a:r>
            <a:endParaRPr sz="1400">
              <a:latin typeface="Times New Roman"/>
              <a:cs typeface="Times New Roman"/>
            </a:endParaRPr>
          </a:p>
          <a:p>
            <a:pPr algn="just" marL="19050" marR="39370" indent="5715">
              <a:lnSpc>
                <a:spcPct val="108600"/>
              </a:lnSpc>
              <a:spcBef>
                <a:spcPts val="20"/>
              </a:spcBef>
            </a:pPr>
            <a:r>
              <a:rPr dirty="0" sz="1400" b="1">
                <a:latin typeface="Times New Roman"/>
                <a:cs typeface="Times New Roman"/>
              </a:rPr>
              <a:t>розчин</a:t>
            </a:r>
            <a:r>
              <a:rPr dirty="0" sz="1400" spc="27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для</a:t>
            </a:r>
            <a:r>
              <a:rPr dirty="0" sz="1400" spc="2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ін'скцій</a:t>
            </a:r>
            <a:r>
              <a:rPr dirty="0" sz="1400" spc="26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a6o</a:t>
            </a:r>
            <a:r>
              <a:rPr dirty="0" sz="1400" spc="2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інфузій,</a:t>
            </a:r>
            <a:r>
              <a:rPr dirty="0" sz="1400" spc="2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у</a:t>
            </a:r>
            <a:r>
              <a:rPr dirty="0" sz="1400" spc="2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флаконі</a:t>
            </a:r>
            <a:r>
              <a:rPr dirty="0" sz="1400" spc="28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20</a:t>
            </a:r>
            <a:r>
              <a:rPr dirty="0" sz="1400" spc="2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мл,</a:t>
            </a:r>
            <a:r>
              <a:rPr dirty="0" sz="1400" spc="2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виробництва</a:t>
            </a:r>
            <a:r>
              <a:rPr dirty="0" sz="1400" spc="38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Accord Пealthcare</a:t>
            </a:r>
            <a:r>
              <a:rPr dirty="0" sz="1400" spc="5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Polska</a:t>
            </a:r>
            <a:r>
              <a:rPr dirty="0" sz="1400" spc="5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Sp.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spc="-229">
                <a:latin typeface="Times New Roman"/>
                <a:cs typeface="Times New Roman"/>
              </a:rPr>
              <a:t>Е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40">
                <a:latin typeface="Times New Roman"/>
                <a:cs typeface="Times New Roman"/>
              </a:rPr>
              <a:t>О.О.,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Польща.</a:t>
            </a:r>
            <a:endParaRPr sz="1400">
              <a:latin typeface="Times New Roman"/>
              <a:cs typeface="Times New Roman"/>
            </a:endParaRPr>
          </a:p>
          <a:p>
            <a:pPr algn="just" marL="23495" marR="15240" indent="358140">
              <a:lnSpc>
                <a:spcPct val="109600"/>
              </a:lnSpc>
              <a:spcBef>
                <a:spcPts val="30"/>
              </a:spcBef>
            </a:pPr>
            <a:r>
              <a:rPr dirty="0" sz="1400">
                <a:latin typeface="Times New Roman"/>
                <a:cs typeface="Times New Roman"/>
              </a:rPr>
              <a:t>Суб'сктам</a:t>
            </a:r>
            <a:r>
              <a:rPr dirty="0" sz="1400" spc="2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господарювания,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які</a:t>
            </a:r>
            <a:r>
              <a:rPr dirty="0" sz="1400" spc="2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здійсиюють</a:t>
            </a:r>
            <a:r>
              <a:rPr dirty="0" sz="1400" spc="2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26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зберігання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3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невідкладно,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після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одержання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даного розпорядження,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перевірити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наявність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вказаних серій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засобу,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вжити </a:t>
            </a:r>
            <a:r>
              <a:rPr dirty="0" sz="1400">
                <a:latin typeface="Times New Roman"/>
                <a:cs typeface="Times New Roman"/>
              </a:rPr>
              <a:t>заходи</a:t>
            </a:r>
            <a:r>
              <a:rPr dirty="0" sz="1400" spc="484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459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вилучення</a:t>
            </a:r>
            <a:r>
              <a:rPr dirty="0" sz="1400" spc="285">
                <a:latin typeface="Times New Roman"/>
                <a:cs typeface="Times New Roman"/>
              </a:rPr>
              <a:t>    </a:t>
            </a:r>
            <a:r>
              <a:rPr dirty="0" sz="1400">
                <a:latin typeface="Times New Roman"/>
                <a:cs typeface="Times New Roman"/>
              </a:rPr>
              <a:t>ïx</a:t>
            </a:r>
            <a:r>
              <a:rPr dirty="0" sz="1400" spc="45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45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47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шляхом</a:t>
            </a:r>
            <a:r>
              <a:rPr dirty="0" sz="1400" spc="484">
                <a:latin typeface="Times New Roman"/>
                <a:cs typeface="Times New Roman"/>
              </a:rPr>
              <a:t>   </a:t>
            </a:r>
            <a:r>
              <a:rPr dirty="0" sz="1400" spc="-10">
                <a:latin typeface="Times New Roman"/>
                <a:cs typeface="Times New Roman"/>
              </a:rPr>
              <a:t>повернення </a:t>
            </a:r>
            <a:r>
              <a:rPr dirty="0" sz="1400">
                <a:latin typeface="Times New Roman"/>
                <a:cs typeface="Times New Roman"/>
              </a:rPr>
              <a:t>постачальнику/виробнику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a6o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знищення,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повідомити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територіальний </a:t>
            </a:r>
            <a:r>
              <a:rPr dirty="0" sz="1400">
                <a:latin typeface="Times New Roman"/>
                <a:cs typeface="Times New Roman"/>
              </a:rPr>
              <a:t>орган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Держлікслужби.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разі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3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відходів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препарату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двотижневий </a:t>
            </a:r>
            <a:r>
              <a:rPr dirty="0" sz="1400">
                <a:latin typeface="Times New Roman"/>
                <a:cs typeface="Times New Roman"/>
              </a:rPr>
              <a:t>строк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направити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територіального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Держлікслужби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копію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 spc="-20">
                <a:latin typeface="Times New Roman"/>
                <a:cs typeface="Times New Roman"/>
              </a:rPr>
              <a:t>акта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знищення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відходів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 </a:t>
            </a:r>
            <a:r>
              <a:rPr dirty="0" sz="1400" spc="-10">
                <a:latin typeface="Times New Roman"/>
                <a:cs typeface="Times New Roman"/>
              </a:rPr>
              <a:t>засобів.</a:t>
            </a:r>
            <a:endParaRPr sz="1400">
              <a:latin typeface="Times New Roman"/>
              <a:cs typeface="Times New Roman"/>
            </a:endParaRPr>
          </a:p>
          <a:p>
            <a:pPr algn="just" marL="34925" marR="41910" indent="358775">
              <a:lnSpc>
                <a:spcPts val="1870"/>
              </a:lnSpc>
              <a:spcBef>
                <a:spcPts val="50"/>
              </a:spcBef>
            </a:pPr>
            <a:r>
              <a:rPr dirty="0" sz="1400" spc="-10">
                <a:latin typeface="Times New Roman"/>
                <a:cs typeface="Times New Roman"/>
              </a:rPr>
              <a:t>Контроль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виконанням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здійснюють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територіальні </a:t>
            </a:r>
            <a:r>
              <a:rPr dirty="0" sz="1400">
                <a:latin typeface="Times New Roman"/>
                <a:cs typeface="Times New Roman"/>
              </a:rPr>
              <a:t>органи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Держлікслужби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відповідній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території.</a:t>
            </a:r>
            <a:endParaRPr sz="1400">
              <a:latin typeface="Times New Roman"/>
              <a:cs typeface="Times New Roman"/>
            </a:endParaRPr>
          </a:p>
          <a:p>
            <a:pPr algn="just" marL="394335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Невиконання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тягне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собою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відповідальність</a:t>
            </a:r>
            <a:endParaRPr sz="1400">
              <a:latin typeface="Times New Roman"/>
              <a:cs typeface="Times New Roman"/>
            </a:endParaRPr>
          </a:p>
          <a:p>
            <a:pPr algn="just" marL="38735">
              <a:lnSpc>
                <a:spcPct val="100000"/>
              </a:lnSpc>
              <a:spcBef>
                <a:spcPts val="215"/>
              </a:spcBef>
            </a:pPr>
            <a:r>
              <a:rPr dirty="0" sz="1400">
                <a:latin typeface="Times New Roman"/>
                <a:cs typeface="Times New Roman"/>
              </a:rPr>
              <a:t>згідно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чинним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законодавством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Украіни.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79747" y="6179819"/>
            <a:ext cx="4468495" cy="958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5285" marR="1024890" indent="-363220">
              <a:lnSpc>
                <a:spcPct val="1086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Koпiï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розпорядження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направлені: </a:t>
            </a:r>
            <a:r>
              <a:rPr dirty="0" sz="1400">
                <a:latin typeface="Times New Roman"/>
                <a:cs typeface="Times New Roman"/>
              </a:rPr>
              <a:t>Міністерство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 України;</a:t>
            </a:r>
            <a:endParaRPr sz="1400">
              <a:latin typeface="Times New Roman"/>
              <a:cs typeface="Times New Roman"/>
            </a:endParaRPr>
          </a:p>
          <a:p>
            <a:pPr marL="22225" marR="5080" indent="359410">
              <a:lnSpc>
                <a:spcPts val="1870"/>
              </a:lnSpc>
              <a:spcBef>
                <a:spcPts val="45"/>
              </a:spcBef>
              <a:tabLst>
                <a:tab pos="777875" algn="l"/>
                <a:tab pos="1873885" algn="l"/>
                <a:tab pos="2897505" algn="l"/>
                <a:tab pos="3481070" algn="l"/>
              </a:tabLst>
            </a:pPr>
            <a:r>
              <a:rPr dirty="0" sz="1400" spc="-25">
                <a:latin typeface="Times New Roman"/>
                <a:cs typeface="Times New Roman"/>
              </a:rPr>
              <a:t>ДП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«Державний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експертний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центр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Міністерства </a:t>
            </a:r>
            <a:r>
              <a:rPr dirty="0" sz="1400" spc="-10">
                <a:latin typeface="Times New Roman"/>
                <a:cs typeface="Times New Roman"/>
              </a:rPr>
              <a:t>України».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97478" y="6661404"/>
            <a:ext cx="6413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охорони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75576" y="6661404"/>
            <a:ext cx="6305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61945" y="7634731"/>
            <a:ext cx="23094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15820" algn="l"/>
              </a:tabLst>
            </a:pPr>
            <a:r>
              <a:rPr dirty="0" sz="1200" b="1">
                <a:latin typeface="Times New Roman"/>
                <a:cs typeface="Times New Roman"/>
              </a:rPr>
              <a:t>ГОлОва</a:t>
            </a:r>
            <a:r>
              <a:rPr dirty="0" sz="1200" spc="9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ліквідацlЙНОЇ</a:t>
            </a:r>
            <a:r>
              <a:rPr dirty="0" sz="1200" spc="114" b="1">
                <a:latin typeface="Times New Roman"/>
                <a:cs typeface="Times New Roman"/>
              </a:rPr>
              <a:t> </a:t>
            </a:r>
            <a:r>
              <a:rPr dirty="0" sz="1200" spc="-25" b="1">
                <a:latin typeface="Times New Roman"/>
                <a:cs typeface="Times New Roman"/>
              </a:rPr>
              <a:t>КО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-110" b="1">
                <a:latin typeface="Times New Roman"/>
                <a:cs typeface="Times New Roman"/>
              </a:rPr>
              <a:t>CIÏ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51959" y="7318247"/>
            <a:ext cx="1389888" cy="95707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116497" y="7606283"/>
            <a:ext cx="12395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Tapac</a:t>
            </a:r>
            <a:r>
              <a:rPr dirty="0" sz="1400" spc="-6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ПPOHIB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05666" y="9479788"/>
            <a:ext cx="25558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Олена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ВЯЗОВСЬКА,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тел.(044)</a:t>
            </a:r>
            <a:r>
              <a:rPr dirty="0" sz="1000" spc="-20">
                <a:latin typeface="Times New Roman"/>
                <a:cs typeface="Times New Roman"/>
              </a:rPr>
              <a:t> 422-55-</a:t>
            </a:r>
            <a:r>
              <a:rPr dirty="0" sz="1000">
                <a:latin typeface="Times New Roman"/>
                <a:cs typeface="Times New Roman"/>
              </a:rPr>
              <a:t>76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(127)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22191" y="216407"/>
            <a:ext cx="448056" cy="61874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209314" y="854964"/>
            <a:ext cx="5789295" cy="1186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9685">
              <a:lnSpc>
                <a:spcPts val="1655"/>
              </a:lnSpc>
              <a:spcBef>
                <a:spcPts val="100"/>
              </a:spcBef>
            </a:pPr>
            <a:r>
              <a:rPr dirty="0" sz="1400" spc="-20" b="1">
                <a:latin typeface="Times New Roman"/>
                <a:cs typeface="Times New Roman"/>
              </a:rPr>
              <a:t>ДЕРЖАВПА</a:t>
            </a:r>
            <a:r>
              <a:rPr dirty="0" sz="1400" spc="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СЛУЖБА УКРАЇНИ</a:t>
            </a:r>
            <a:r>
              <a:rPr dirty="0" sz="1400" spc="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3</a:t>
            </a:r>
            <a:r>
              <a:rPr dirty="0" sz="1400" spc="-6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ЛІКАРСЬКИХ</a:t>
            </a:r>
            <a:r>
              <a:rPr dirty="0" sz="1400" spc="3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 algn="ctr" marR="26034">
              <a:lnSpc>
                <a:spcPts val="1630"/>
              </a:lnSpc>
            </a:pP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Times New Roman"/>
                <a:cs typeface="Times New Roman"/>
              </a:rPr>
              <a:t>КОНТРОЛЮ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НАРКОТИКАМИ</a:t>
            </a:r>
            <a:endParaRPr sz="1400">
              <a:latin typeface="Times New Roman"/>
              <a:cs typeface="Times New Roman"/>
            </a:endParaRPr>
          </a:p>
          <a:p>
            <a:pPr algn="ctr" marL="2540">
              <a:lnSpc>
                <a:spcPts val="1655"/>
              </a:lnSpc>
            </a:pPr>
            <a:r>
              <a:rPr dirty="0" sz="1400" spc="-10" b="1">
                <a:latin typeface="Times New Roman"/>
                <a:cs typeface="Times New Roman"/>
              </a:rPr>
              <a:t>(Держлікслужба)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L="12700" marR="5080">
              <a:lnSpc>
                <a:spcPts val="1300"/>
              </a:lnSpc>
            </a:pPr>
            <a:r>
              <a:rPr dirty="0" sz="1150" spc="-25">
                <a:latin typeface="Times New Roman"/>
                <a:cs typeface="Times New Roman"/>
              </a:rPr>
              <a:t>проспект</a:t>
            </a:r>
            <a:r>
              <a:rPr dirty="0" sz="1150" spc="25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Берестейський.</a:t>
            </a:r>
            <a:r>
              <a:rPr dirty="0" sz="1150" spc="-75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120-</a:t>
            </a:r>
            <a:r>
              <a:rPr dirty="0" sz="1150">
                <a:latin typeface="Times New Roman"/>
                <a:cs typeface="Times New Roman"/>
              </a:rPr>
              <a:t>A,</a:t>
            </a:r>
            <a:r>
              <a:rPr dirty="0" sz="1150" spc="2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м.</a:t>
            </a:r>
            <a:r>
              <a:rPr dirty="0" sz="1150" spc="-20">
                <a:latin typeface="Times New Roman"/>
                <a:cs typeface="Times New Roman"/>
              </a:rPr>
              <a:t> </a:t>
            </a:r>
            <a:r>
              <a:rPr dirty="0" sz="1150" spc="-25">
                <a:latin typeface="Times New Roman"/>
                <a:cs typeface="Times New Roman"/>
              </a:rPr>
              <a:t>Київ,</a:t>
            </a:r>
            <a:r>
              <a:rPr dirty="0" sz="1150" spc="-20">
                <a:latin typeface="Times New Roman"/>
                <a:cs typeface="Times New Roman"/>
              </a:rPr>
              <a:t> 03115,</a:t>
            </a:r>
            <a:r>
              <a:rPr dirty="0" sz="1150" spc="-5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тел/факс:</a:t>
            </a:r>
            <a:r>
              <a:rPr dirty="0" sz="1150" spc="15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(044)</a:t>
            </a:r>
            <a:r>
              <a:rPr dirty="0" sz="1150" spc="-25">
                <a:latin typeface="Times New Roman"/>
                <a:cs typeface="Times New Roman"/>
              </a:rPr>
              <a:t> </a:t>
            </a:r>
            <a:r>
              <a:rPr dirty="0" sz="1150" spc="-50">
                <a:latin typeface="Times New Roman"/>
                <a:cs typeface="Times New Roman"/>
              </a:rPr>
              <a:t>422-55-</a:t>
            </a:r>
            <a:r>
              <a:rPr dirty="0" sz="1150">
                <a:latin typeface="Times New Roman"/>
                <a:cs typeface="Times New Roman"/>
              </a:rPr>
              <a:t>77,</a:t>
            </a:r>
            <a:r>
              <a:rPr dirty="0" sz="1150" spc="30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e-</a:t>
            </a:r>
            <a:r>
              <a:rPr dirty="0" sz="1150" spc="-20">
                <a:latin typeface="Times New Roman"/>
                <a:cs typeface="Times New Roman"/>
              </a:rPr>
              <a:t>mail: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u="sng" sz="1150" spc="-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2"/>
              </a:rPr>
              <a:t>dls@dls.gov.ua</a:t>
            </a:r>
            <a:r>
              <a:rPr dirty="0" sz="1150" spc="-20">
                <a:latin typeface="Times New Roman"/>
                <a:cs typeface="Times New Roman"/>
              </a:rPr>
              <a:t>, </a:t>
            </a:r>
            <a:r>
              <a:rPr dirty="0" u="sng" sz="1150" spc="-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https://www.dls.яov.ua,</a:t>
            </a:r>
            <a:r>
              <a:rPr dirty="0" sz="1150" spc="-5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Код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СДРПОУ</a:t>
            </a:r>
            <a:r>
              <a:rPr dirty="0" sz="1150" spc="6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40517815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21155" y="2177795"/>
            <a:ext cx="26396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1735" algn="l"/>
                <a:tab pos="2625725" algn="l"/>
              </a:tabLst>
            </a:pPr>
            <a:r>
              <a:rPr dirty="0" u="sng" sz="14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00" spc="55">
                <a:latin typeface="Courier New"/>
                <a:cs typeface="Courier New"/>
              </a:rPr>
              <a:t>№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60605" y="2202179"/>
            <a:ext cx="28073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0335" algn="l"/>
                <a:tab pos="2794000" algn="l"/>
              </a:tabLst>
            </a:pP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від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57687" y="2607564"/>
            <a:ext cx="6063615" cy="624967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just" marL="3221355" marR="14604" indent="-635">
              <a:lnSpc>
                <a:spcPct val="96700"/>
              </a:lnSpc>
              <a:spcBef>
                <a:spcPts val="155"/>
              </a:spcBef>
              <a:tabLst>
                <a:tab pos="5311775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Керівникам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суб'сктів </a:t>
            </a:r>
            <a:r>
              <a:rPr dirty="0" sz="1400" b="1">
                <a:latin typeface="Times New Roman"/>
                <a:cs typeface="Times New Roman"/>
              </a:rPr>
              <a:t>господарювання,</a:t>
            </a:r>
            <a:r>
              <a:rPr dirty="0" sz="1400" spc="409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які</a:t>
            </a:r>
            <a:r>
              <a:rPr dirty="0" sz="1400" spc="95" b="1">
                <a:latin typeface="Times New Roman"/>
                <a:cs typeface="Times New Roman"/>
              </a:rPr>
              <a:t>  </a:t>
            </a:r>
            <a:r>
              <a:rPr dirty="0" sz="1400" spc="-10" b="1">
                <a:latin typeface="Times New Roman"/>
                <a:cs typeface="Times New Roman"/>
              </a:rPr>
              <a:t>займаються </a:t>
            </a:r>
            <a:r>
              <a:rPr dirty="0" sz="1400" b="1">
                <a:latin typeface="Times New Roman"/>
                <a:cs typeface="Times New Roman"/>
              </a:rPr>
              <a:t>реалізацісю,</a:t>
            </a:r>
            <a:r>
              <a:rPr dirty="0" sz="1400" spc="409" b="1">
                <a:latin typeface="Times New Roman"/>
                <a:cs typeface="Times New Roman"/>
              </a:rPr>
              <a:t>    </a:t>
            </a:r>
            <a:r>
              <a:rPr dirty="0" sz="1400" b="1">
                <a:latin typeface="Times New Roman"/>
                <a:cs typeface="Times New Roman"/>
              </a:rPr>
              <a:t>зберіганням</a:t>
            </a:r>
            <a:r>
              <a:rPr dirty="0" sz="1400" spc="409" b="1">
                <a:latin typeface="Times New Roman"/>
                <a:cs typeface="Times New Roman"/>
              </a:rPr>
              <a:t>    </a:t>
            </a:r>
            <a:r>
              <a:rPr dirty="0" sz="1400" spc="-50">
                <a:latin typeface="Times New Roman"/>
                <a:cs typeface="Times New Roman"/>
              </a:rPr>
              <a:t>i </a:t>
            </a:r>
            <a:r>
              <a:rPr dirty="0" sz="1400" spc="-20" b="1">
                <a:latin typeface="Times New Roman"/>
                <a:cs typeface="Times New Roman"/>
              </a:rPr>
              <a:t>застосуванням</a:t>
            </a:r>
            <a:r>
              <a:rPr dirty="0" sz="1400" spc="85" b="1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Times New Roman"/>
                <a:cs typeface="Times New Roman"/>
              </a:rPr>
              <a:t>лікарських</a:t>
            </a:r>
            <a:r>
              <a:rPr dirty="0" sz="1400" spc="7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3223895" marR="5080" indent="-635">
              <a:lnSpc>
                <a:spcPts val="1540"/>
              </a:lnSpc>
              <a:spcBef>
                <a:spcPts val="5"/>
              </a:spcBef>
              <a:tabLst>
                <a:tab pos="4781550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Еерівникам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територіальних </a:t>
            </a:r>
            <a:r>
              <a:rPr dirty="0" sz="1400" b="1">
                <a:latin typeface="Times New Roman"/>
                <a:cs typeface="Times New Roman"/>
              </a:rPr>
              <a:t>органів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Держлікслужби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50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L="43815">
              <a:lnSpc>
                <a:spcPct val="100000"/>
              </a:lnSpc>
            </a:pPr>
            <a:r>
              <a:rPr dirty="0" sz="1400" spc="-10" b="1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 marL="371475">
              <a:lnSpc>
                <a:spcPct val="100000"/>
              </a:lnSpc>
              <a:spcBef>
                <a:spcPts val="1560"/>
              </a:spcBef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Конституції</a:t>
            </a:r>
            <a:r>
              <a:rPr dirty="0" sz="1400" spc="3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marL="15875" marR="48895" indent="-3810">
              <a:lnSpc>
                <a:spcPts val="1900"/>
              </a:lnSpc>
              <a:spcBef>
                <a:spcPts val="25"/>
              </a:spcBef>
            </a:pPr>
            <a:r>
              <a:rPr dirty="0" sz="1400" spc="-10">
                <a:latin typeface="Times New Roman"/>
                <a:cs typeface="Times New Roman"/>
              </a:rPr>
              <a:t>«Основи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законодавства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r>
              <a:rPr dirty="0" sz="1400" spc="-20">
                <a:latin typeface="Times New Roman"/>
                <a:cs typeface="Times New Roman"/>
              </a:rPr>
              <a:t> про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охорону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здоров'я»,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статей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17,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21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Гlоложення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Державну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службу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marL="17780" marR="45720" indent="-2540">
              <a:lnSpc>
                <a:spcPts val="1820"/>
              </a:lnSpc>
              <a:spcBef>
                <a:spcPts val="80"/>
              </a:spcBef>
              <a:tabLst>
                <a:tab pos="819785" algn="l"/>
                <a:tab pos="1679575" algn="l"/>
                <a:tab pos="2424430" algn="l"/>
                <a:tab pos="2773680" algn="l"/>
                <a:tab pos="3702050" algn="l"/>
                <a:tab pos="3990975" algn="l"/>
                <a:tab pos="5197475" algn="l"/>
              </a:tabLst>
            </a:pP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наркотиками,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затвердженого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постановою Кабінету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Міністрів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Украіни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12.08.2015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N</a:t>
            </a:r>
            <a:r>
              <a:rPr dirty="0" sz="1400">
                <a:latin typeface="Times New Roman"/>
                <a:cs typeface="Times New Roman"/>
              </a:rPr>
              <a:t>	647,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Порядку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здійснення</a:t>
            </a:r>
            <a:endParaRPr sz="1400">
              <a:latin typeface="Times New Roman"/>
              <a:cs typeface="Times New Roman"/>
            </a:endParaRPr>
          </a:p>
          <a:p>
            <a:pPr algn="just" marL="18415">
              <a:lnSpc>
                <a:spcPct val="100000"/>
              </a:lnSpc>
              <a:spcBef>
                <a:spcPts val="90"/>
              </a:spcBef>
            </a:pP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Україну,</a:t>
            </a:r>
            <a:endParaRPr sz="1400">
              <a:latin typeface="Times New Roman"/>
              <a:cs typeface="Times New Roman"/>
            </a:endParaRPr>
          </a:p>
          <a:p>
            <a:pPr algn="just" marL="22860" marR="27305" indent="1905">
              <a:lnSpc>
                <a:spcPct val="110100"/>
              </a:lnSpc>
              <a:spcBef>
                <a:spcPts val="20"/>
              </a:spcBef>
            </a:pP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постановою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902, </a:t>
            </a:r>
            <a:r>
              <a:rPr dirty="0" sz="1400">
                <a:latin typeface="Times New Roman"/>
                <a:cs typeface="Times New Roman"/>
              </a:rPr>
              <a:t>п.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3.2.2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встановлення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 (тимчасової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заборони) та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поновлення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територіі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2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наказом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809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(зі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змінами), зареестрованого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Міністерством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80">
                <a:latin typeface="Times New Roman"/>
                <a:cs typeface="Times New Roman"/>
              </a:rPr>
              <a:t>юс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гиціі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30.01.2012 за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К•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126/20439, </a:t>
            </a:r>
            <a:r>
              <a:rPr dirty="0" sz="1400">
                <a:latin typeface="Times New Roman"/>
                <a:cs typeface="Times New Roman"/>
              </a:rPr>
              <a:t>Правил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утилізаціі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затверджених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наказом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3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3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здоров”я</a:t>
            </a:r>
            <a:r>
              <a:rPr dirty="0" sz="1400" spc="3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3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3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24.04.2015</a:t>
            </a:r>
            <a:r>
              <a:rPr dirty="0" sz="1400" spc="3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95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440">
                <a:latin typeface="Times New Roman"/>
                <a:cs typeface="Times New Roman"/>
              </a:rPr>
              <a:t>  </a:t>
            </a:r>
            <a:r>
              <a:rPr dirty="0" sz="1400" spc="-20">
                <a:latin typeface="Times New Roman"/>
                <a:cs typeface="Times New Roman"/>
              </a:rPr>
              <a:t>242, </a:t>
            </a:r>
            <a:r>
              <a:rPr dirty="0" sz="1400" spc="-10">
                <a:latin typeface="Times New Roman"/>
                <a:cs typeface="Times New Roman"/>
              </a:rPr>
              <a:t>зареестрованого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Міністерством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юс'гиції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18.05.2015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405">
                <a:latin typeface="Times New Roman"/>
                <a:cs typeface="Times New Roman"/>
              </a:rPr>
              <a:t>N*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550/26995,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оптової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роздрібної </a:t>
            </a:r>
            <a:r>
              <a:rPr dirty="0" sz="1400">
                <a:latin typeface="Times New Roman"/>
                <a:cs typeface="Times New Roman"/>
              </a:rPr>
              <a:t>торгівлі,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29.09.2014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3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зареестрованого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юстицfі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Украіни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83460" y="8828531"/>
            <a:ext cx="1196340" cy="50101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  <a:tabLst>
                <a:tab pos="390525" algn="l"/>
              </a:tabLst>
            </a:pP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26.11.2014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400" spc="-10">
                <a:latin typeface="Times New Roman"/>
                <a:cs typeface="Times New Roman"/>
              </a:rPr>
              <a:t>повідомлення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84373" y="8828531"/>
            <a:ext cx="4818380" cy="501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33350">
              <a:lnSpc>
                <a:spcPct val="111400"/>
              </a:lnSpc>
              <a:spcBef>
                <a:spcPts val="100"/>
              </a:spcBef>
              <a:tabLst>
                <a:tab pos="379730" algn="l"/>
                <a:tab pos="467995" algn="l"/>
                <a:tab pos="1511935" algn="l"/>
                <a:tab pos="1623060" algn="l"/>
                <a:tab pos="1838325" algn="l"/>
                <a:tab pos="2278380" algn="l"/>
                <a:tab pos="2593975" algn="l"/>
                <a:tab pos="3105785" algn="l"/>
                <a:tab pos="3413760" algn="l"/>
                <a:tab pos="3749040" algn="l"/>
                <a:tab pos="4137660" algn="l"/>
              </a:tabLst>
            </a:pPr>
            <a:r>
              <a:rPr dirty="0" sz="1400" spc="-425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1515/26292,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на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підставі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надходження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міжнародного </a:t>
            </a: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регуляторногс›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органу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Мексики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425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39/2026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стосовно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86508" y="9328404"/>
            <a:ext cx="602361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виявлення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cepiï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k7c0lmn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CHORAGON"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5000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Ш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955791" y="9631679"/>
            <a:ext cx="1143000" cy="16764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00527" y="10232135"/>
            <a:ext cx="9143" cy="579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41191" y="10168128"/>
            <a:ext cx="64008" cy="13716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96640" y="10168128"/>
            <a:ext cx="6096" cy="10972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16679" y="10168128"/>
            <a:ext cx="9144" cy="12496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17264" y="10171176"/>
            <a:ext cx="6096" cy="7620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2575560" y="10165079"/>
            <a:ext cx="1649095" cy="247015"/>
            <a:chOff x="2575560" y="10165079"/>
            <a:chExt cx="1649095" cy="247015"/>
          </a:xfrm>
        </p:grpSpPr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15383" y="10168127"/>
              <a:ext cx="9144" cy="792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75560" y="10165079"/>
              <a:ext cx="1648967" cy="24688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41192" y="10168127"/>
              <a:ext cx="64008" cy="1371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96640" y="10168127"/>
              <a:ext cx="6096" cy="10972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16680" y="10168127"/>
              <a:ext cx="9144" cy="12496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17263" y="10171175"/>
              <a:ext cx="6096" cy="762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15383" y="10168127"/>
              <a:ext cx="9144" cy="7924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086431" y="9560052"/>
            <a:ext cx="4828540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(Human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Chorioпic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Gonadotropin),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розчин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для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ін’скцій,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флакВh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з</a:t>
            </a:r>
            <a:endParaRPr sz="1400">
              <a:latin typeface="Times New Roman"/>
              <a:cs typeface="Times New Roman"/>
            </a:endParaRPr>
          </a:p>
          <a:p>
            <a:pPr marL="1264285">
              <a:lnSpc>
                <a:spcPts val="885"/>
              </a:lnSpc>
              <a:spcBef>
                <a:spcPts val="1005"/>
              </a:spcBef>
            </a:pPr>
            <a:r>
              <a:rPr dirty="0" sz="800" spc="-65">
                <a:latin typeface="Times New Roman"/>
                <a:cs typeface="Times New Roman"/>
              </a:rPr>
              <a:t>L\»</a:t>
            </a:r>
            <a:r>
              <a:rPr dirty="0" sz="800" spc="26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Держл</a:t>
            </a:r>
            <a:r>
              <a:rPr dirty="0" sz="800" spc="-6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ікслуж5а</a:t>
            </a:r>
            <a:endParaRPr sz="800">
              <a:latin typeface="Times New Roman"/>
              <a:cs typeface="Times New Roman"/>
            </a:endParaRPr>
          </a:p>
          <a:p>
            <a:pPr marL="1438275">
              <a:lnSpc>
                <a:spcPts val="1065"/>
              </a:lnSpc>
            </a:pPr>
            <a:r>
              <a:rPr dirty="0" sz="950" spc="-45" b="1">
                <a:latin typeface="Times New Roman"/>
                <a:cs typeface="Times New Roman"/>
              </a:rPr>
              <a:t>N°-468</a:t>
            </a:r>
            <a:r>
              <a:rPr dirty="0" sz="950" spc="95" b="1">
                <a:latin typeface="Times New Roman"/>
                <a:cs typeface="Times New Roman"/>
              </a:rPr>
              <a:t> </a:t>
            </a:r>
            <a:r>
              <a:rPr dirty="0" sz="950" b="1">
                <a:latin typeface="Times New Roman"/>
                <a:cs typeface="Times New Roman"/>
              </a:rPr>
              <a:t>-001.001/002.0’17-</a:t>
            </a:r>
            <a:r>
              <a:rPr dirty="0" sz="950" spc="55" b="1">
                <a:latin typeface="Times New Roman"/>
                <a:cs typeface="Times New Roman"/>
              </a:rPr>
              <a:t>26</a:t>
            </a:r>
            <a:r>
              <a:rPr dirty="0" sz="950" spc="130" b="1">
                <a:latin typeface="Times New Roman"/>
                <a:cs typeface="Times New Roman"/>
              </a:rPr>
              <a:t>  </a:t>
            </a:r>
            <a:r>
              <a:rPr dirty="0" sz="950" spc="-20" b="1">
                <a:latin typeface="Times New Roman"/>
                <a:cs typeface="Times New Roman"/>
              </a:rPr>
              <a:t>ві,ц</a:t>
            </a:r>
            <a:r>
              <a:rPr dirty="0" sz="950" spc="490" b="1">
                <a:latin typeface="Times New Roman"/>
                <a:cs typeface="Times New Roman"/>
              </a:rPr>
              <a:t> </a:t>
            </a:r>
            <a:r>
              <a:rPr dirty="0" sz="950" b="1">
                <a:latin typeface="Times New Roman"/>
                <a:cs typeface="Times New Roman"/>
              </a:rPr>
              <a:t>29.09.</a:t>
            </a:r>
            <a:r>
              <a:rPr dirty="0" sz="950" spc="125" b="1">
                <a:latin typeface="Times New Roman"/>
                <a:cs typeface="Times New Roman"/>
              </a:rPr>
              <a:t> </a:t>
            </a:r>
            <a:r>
              <a:rPr dirty="0" sz="950" spc="-10" b="1">
                <a:latin typeface="Times New Roman"/>
                <a:cs typeface="Times New Roman"/>
              </a:rPr>
              <a:t>ï*02C</a:t>
            </a:r>
            <a:endParaRPr sz="950">
              <a:latin typeface="Times New Roman"/>
              <a:cs typeface="Times New Roman"/>
            </a:endParaRPr>
          </a:p>
        </p:txBody>
      </p:sp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580888" y="10530840"/>
            <a:ext cx="1840991" cy="158496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5902674" y="9729723"/>
            <a:ext cx="1294130" cy="8039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62865">
              <a:lnSpc>
                <a:spcPts val="1080"/>
              </a:lnSpc>
              <a:spcBef>
                <a:spcPts val="100"/>
              </a:spcBef>
            </a:pPr>
            <a:r>
              <a:rPr dirty="0" baseline="5555" sz="1500" spc="-15">
                <a:latin typeface="Times New Roman"/>
                <a:cs typeface="Times New Roman"/>
              </a:rPr>
              <a:t>лікарських</a:t>
            </a:r>
            <a:r>
              <a:rPr dirty="0" baseline="5555" sz="1500" spc="150">
                <a:latin typeface="Times New Roman"/>
                <a:cs typeface="Times New Roman"/>
              </a:rPr>
              <a:t> </a:t>
            </a:r>
            <a:r>
              <a:rPr dirty="0" baseline="2923" sz="1425">
                <a:latin typeface="Times New Roman"/>
                <a:cs typeface="Times New Roman"/>
              </a:rPr>
              <a:t>засобів</a:t>
            </a:r>
            <a:r>
              <a:rPr dirty="0" baseline="2923" sz="1425" spc="97">
                <a:latin typeface="Times New Roman"/>
                <a:cs typeface="Times New Roman"/>
              </a:rPr>
              <a:t> </a:t>
            </a:r>
            <a:r>
              <a:rPr dirty="0" sz="850" spc="-25">
                <a:latin typeface="Times New Roman"/>
                <a:cs typeface="Times New Roman"/>
              </a:rPr>
              <a:t>та</a:t>
            </a:r>
            <a:endParaRPr sz="850">
              <a:latin typeface="Times New Roman"/>
              <a:cs typeface="Times New Roman"/>
            </a:endParaRPr>
          </a:p>
          <a:p>
            <a:pPr algn="ctr" marL="169545" marR="231775" indent="97155">
              <a:lnSpc>
                <a:spcPct val="82700"/>
              </a:lnSpc>
              <a:spcBef>
                <a:spcPts val="85"/>
              </a:spcBef>
            </a:pPr>
            <a:r>
              <a:rPr dirty="0" sz="1000" spc="-10">
                <a:latin typeface="Times New Roman"/>
                <a:cs typeface="Times New Roman"/>
              </a:rPr>
              <a:t>контролю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 </a:t>
            </a:r>
            <a:r>
              <a:rPr dirty="0" sz="1050" spc="-30">
                <a:latin typeface="Times New Roman"/>
                <a:cs typeface="Times New Roman"/>
              </a:rPr>
              <a:t>наркотиками </a:t>
            </a:r>
            <a:r>
              <a:rPr dirty="0" sz="1050" spc="-50">
                <a:latin typeface="Times New Roman"/>
                <a:cs typeface="Times New Roman"/>
              </a:rPr>
              <a:t>у </a:t>
            </a:r>
            <a:r>
              <a:rPr dirty="0" sz="950" spc="-10">
                <a:latin typeface="Times New Roman"/>
                <a:cs typeface="Times New Roman"/>
              </a:rPr>
              <a:t>Кіровоградській</a:t>
            </a:r>
            <a:endParaRPr sz="950">
              <a:latin typeface="Times New Roman"/>
              <a:cs typeface="Times New Roman"/>
            </a:endParaRPr>
          </a:p>
          <a:p>
            <a:pPr algn="ctr" marL="64135">
              <a:lnSpc>
                <a:spcPts val="1019"/>
              </a:lnSpc>
            </a:pPr>
            <a:r>
              <a:rPr dirty="0" sz="1000" spc="-10">
                <a:latin typeface="Times New Roman"/>
                <a:cs typeface="Times New Roman"/>
              </a:rPr>
              <a:t>області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800">
                <a:latin typeface="Times New Roman"/>
                <a:cs typeface="Times New Roman"/>
              </a:rPr>
              <a:t>№948</a:t>
            </a:r>
            <a:r>
              <a:rPr dirty="0" sz="800" spc="6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02.12-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35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вЙ</a:t>
            </a:r>
            <a:r>
              <a:rPr dirty="0" sz="800" spc="-10">
                <a:latin typeface="Times New Roman"/>
                <a:cs typeface="Times New Roman"/>
              </a:rPr>
              <a:t> 29.09.2026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77537" y="608076"/>
            <a:ext cx="6070600" cy="59023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7145" marR="45085" indent="-5080">
              <a:lnSpc>
                <a:spcPct val="1071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порошком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ампулою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розчинника,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виробнІзцтва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Ferring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GmbH,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не </a:t>
            </a:r>
            <a:r>
              <a:rPr dirty="0" sz="1400" spc="-10">
                <a:latin typeface="Times New Roman"/>
                <a:cs typeface="Times New Roman"/>
              </a:rPr>
              <a:t>реалізовувалася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компаніею.</a:t>
            </a:r>
            <a:endParaRPr sz="1400">
              <a:latin typeface="Times New Roman"/>
              <a:cs typeface="Times New Roman"/>
            </a:endParaRPr>
          </a:p>
          <a:p>
            <a:pPr algn="just" marL="19050" marR="38100" indent="358775">
              <a:lnSpc>
                <a:spcPct val="110500"/>
              </a:lnSpc>
              <a:spcBef>
                <a:spcPts val="4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метою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активної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протидії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поширенню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шляхи </a:t>
            </a:r>
            <a:r>
              <a:rPr dirty="0" sz="1400">
                <a:latin typeface="Times New Roman"/>
                <a:cs typeface="Times New Roman"/>
              </a:rPr>
              <a:t>надходження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умови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зберігангlя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яких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невідомі,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визначити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якість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та </a:t>
            </a:r>
            <a:r>
              <a:rPr dirty="0" sz="1400">
                <a:latin typeface="Times New Roman"/>
                <a:cs typeface="Times New Roman"/>
              </a:rPr>
              <a:t>безпечність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яких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неможливо,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огляду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така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продукція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небезпечною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може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нести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загрозу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життю та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здоров'ю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населения:</a:t>
            </a:r>
            <a:endParaRPr sz="1400">
              <a:latin typeface="Times New Roman"/>
              <a:cs typeface="Times New Roman"/>
            </a:endParaRPr>
          </a:p>
          <a:p>
            <a:pPr algn="r" marL="24765" marR="15875" indent="359410">
              <a:lnSpc>
                <a:spcPct val="110000"/>
              </a:lnSpc>
              <a:tabLst>
                <a:tab pos="680720" algn="l"/>
                <a:tab pos="1180465" algn="l"/>
                <a:tab pos="1223010" algn="l"/>
                <a:tab pos="2152015" algn="l"/>
                <a:tab pos="2399030" algn="l"/>
                <a:tab pos="2608580" algn="l"/>
                <a:tab pos="2887345" algn="l"/>
                <a:tab pos="3137535" algn="l"/>
                <a:tab pos="3874135" algn="l"/>
                <a:tab pos="4009390" algn="l"/>
                <a:tab pos="4552950" algn="l"/>
                <a:tab pos="4756785" algn="l"/>
                <a:tab pos="5155565" algn="l"/>
                <a:tab pos="5520055" algn="l"/>
              </a:tabLst>
            </a:pPr>
            <a:r>
              <a:rPr dirty="0" sz="1400" spc="50">
                <a:latin typeface="Times New Roman"/>
                <a:cs typeface="Times New Roman"/>
              </a:rPr>
              <a:t>ЗАБОРОНЯЮ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cepiï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k7c0l</a:t>
            </a:r>
            <a:r>
              <a:rPr dirty="0" sz="1400" spc="-14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mn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CПORAGON"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5000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UI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(Нишап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Chorioпic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 spc="45">
                <a:latin typeface="Times New Roman"/>
                <a:cs typeface="Times New Roman"/>
              </a:rPr>
              <a:t>Gonadotropin), </a:t>
            </a:r>
            <a:r>
              <a:rPr dirty="0" sz="1400">
                <a:latin typeface="Times New Roman"/>
                <a:cs typeface="Times New Roman"/>
              </a:rPr>
              <a:t>розчин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для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ін'скціи,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флакон</a:t>
            </a:r>
            <a:r>
              <a:rPr dirty="0" sz="1400" spc="2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ліофілізованим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порошком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ампулою </a:t>
            </a:r>
            <a:r>
              <a:rPr dirty="0" sz="1400">
                <a:latin typeface="Times New Roman"/>
                <a:cs typeface="Times New Roman"/>
              </a:rPr>
              <a:t>розчинника,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виробництва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 spc="50">
                <a:latin typeface="Times New Roman"/>
                <a:cs typeface="Times New Roman"/>
              </a:rPr>
              <a:t>Ferring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GmbH,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реалізовувалася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компаніею. </a:t>
            </a:r>
            <a:r>
              <a:rPr dirty="0" sz="1400">
                <a:latin typeface="Times New Roman"/>
                <a:cs typeface="Times New Roman"/>
              </a:rPr>
              <a:t>Суб'ектам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господарювання,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які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здійснюіоть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та </a:t>
            </a:r>
            <a:r>
              <a:rPr dirty="0" sz="1400" spc="-10">
                <a:latin typeface="Times New Roman"/>
                <a:cs typeface="Times New Roman"/>
              </a:rPr>
              <a:t>застосування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лікарських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засобів,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невідкладно,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після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одержання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даного розпорядження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перевірити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наявність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вказаної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cepiï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вжити заходи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щодо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вилучення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90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ii	</a:t>
            </a:r>
            <a:r>
              <a:rPr dirty="0" sz="1400" spc="-50">
                <a:latin typeface="Times New Roman"/>
                <a:cs typeface="Times New Roman"/>
              </a:rPr>
              <a:t>з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обігу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шляхом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знищення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a6o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повернення</a:t>
            </a:r>
            <a:endParaRPr sz="1400">
              <a:latin typeface="Times New Roman"/>
              <a:cs typeface="Times New Roman"/>
            </a:endParaRPr>
          </a:p>
          <a:p>
            <a:pPr marL="36830">
              <a:lnSpc>
                <a:spcPct val="100000"/>
              </a:lnSpc>
              <a:spcBef>
                <a:spcPts val="120"/>
              </a:spcBef>
            </a:pPr>
            <a:r>
              <a:rPr dirty="0" sz="1400">
                <a:latin typeface="Times New Roman"/>
                <a:cs typeface="Times New Roman"/>
              </a:rPr>
              <a:t>постачальнику,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повідомити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територіальний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Держлікслужби.</a:t>
            </a:r>
            <a:endParaRPr sz="1400">
              <a:latin typeface="Times New Roman"/>
              <a:cs typeface="Times New Roman"/>
            </a:endParaRPr>
          </a:p>
          <a:p>
            <a:pPr algn="r" marR="18415">
              <a:lnSpc>
                <a:spcPct val="100000"/>
              </a:lnSpc>
              <a:spcBef>
                <a:spcPts val="190"/>
              </a:spcBef>
              <a:tabLst>
                <a:tab pos="276860" algn="l"/>
                <a:tab pos="716280" algn="l"/>
                <a:tab pos="1616075" algn="l"/>
                <a:tab pos="2395220" algn="l"/>
                <a:tab pos="3339465" algn="l"/>
                <a:tab pos="3835400" algn="l"/>
                <a:tab pos="4873625" algn="l"/>
                <a:tab pos="5563235" algn="l"/>
              </a:tabLst>
            </a:pPr>
            <a:r>
              <a:rPr dirty="0" sz="1400" spc="-5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разі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знищення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відходів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зазначеної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cepfi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лікарського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засобу,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  <a:p>
            <a:pPr algn="r" marR="44450">
              <a:lnSpc>
                <a:spcPct val="100000"/>
              </a:lnSpc>
              <a:spcBef>
                <a:spcPts val="295"/>
              </a:spcBef>
            </a:pPr>
            <a:r>
              <a:rPr dirty="0" sz="1250" spc="60">
                <a:latin typeface="Times New Roman"/>
                <a:cs typeface="Times New Roman"/>
              </a:rPr>
              <a:t>двотижневий</a:t>
            </a:r>
            <a:r>
              <a:rPr dirty="0" sz="1250" spc="220">
                <a:latin typeface="Times New Roman"/>
                <a:cs typeface="Times New Roman"/>
              </a:rPr>
              <a:t>  </a:t>
            </a:r>
            <a:r>
              <a:rPr dirty="0" sz="1250">
                <a:latin typeface="Times New Roman"/>
                <a:cs typeface="Times New Roman"/>
              </a:rPr>
              <a:t>строк</a:t>
            </a:r>
            <a:r>
              <a:rPr dirty="0" sz="1250" spc="210">
                <a:latin typeface="Times New Roman"/>
                <a:cs typeface="Times New Roman"/>
              </a:rPr>
              <a:t>  </a:t>
            </a:r>
            <a:r>
              <a:rPr dirty="0" sz="1250" spc="50">
                <a:latin typeface="Times New Roman"/>
                <a:cs typeface="Times New Roman"/>
              </a:rPr>
              <a:t>направити</a:t>
            </a:r>
            <a:r>
              <a:rPr dirty="0" sz="1250" spc="235">
                <a:latin typeface="Times New Roman"/>
                <a:cs typeface="Times New Roman"/>
              </a:rPr>
              <a:t>  </a:t>
            </a:r>
            <a:r>
              <a:rPr dirty="0" sz="1250" spc="55">
                <a:latin typeface="Times New Roman"/>
                <a:cs typeface="Times New Roman"/>
              </a:rPr>
              <a:t>до</a:t>
            </a:r>
            <a:r>
              <a:rPr dirty="0" sz="1250" spc="175">
                <a:latin typeface="Times New Roman"/>
                <a:cs typeface="Times New Roman"/>
              </a:rPr>
              <a:t>  </a:t>
            </a:r>
            <a:r>
              <a:rPr dirty="0" sz="1250" spc="60">
                <a:latin typeface="Times New Roman"/>
                <a:cs typeface="Times New Roman"/>
              </a:rPr>
              <a:t>територіального</a:t>
            </a:r>
            <a:r>
              <a:rPr dirty="0" sz="1250" spc="160">
                <a:latin typeface="Times New Roman"/>
                <a:cs typeface="Times New Roman"/>
              </a:rPr>
              <a:t>  </a:t>
            </a:r>
            <a:r>
              <a:rPr dirty="0" sz="1250">
                <a:latin typeface="Times New Roman"/>
                <a:cs typeface="Times New Roman"/>
              </a:rPr>
              <a:t>органу</a:t>
            </a:r>
            <a:r>
              <a:rPr dirty="0" sz="1250" spc="220">
                <a:latin typeface="Times New Roman"/>
                <a:cs typeface="Times New Roman"/>
              </a:rPr>
              <a:t>  </a:t>
            </a:r>
            <a:r>
              <a:rPr dirty="0" sz="1250" spc="35">
                <a:latin typeface="Times New Roman"/>
                <a:cs typeface="Times New Roman"/>
              </a:rPr>
              <a:t>Держлікслужби</a:t>
            </a:r>
            <a:endParaRPr sz="1250">
              <a:latin typeface="Times New Roman"/>
              <a:cs typeface="Times New Roman"/>
            </a:endParaRPr>
          </a:p>
          <a:p>
            <a:pPr marL="40005">
              <a:lnSpc>
                <a:spcPct val="100000"/>
              </a:lnSpc>
              <a:spcBef>
                <a:spcPts val="220"/>
              </a:spcBef>
            </a:pPr>
            <a:r>
              <a:rPr dirty="0" sz="1400">
                <a:latin typeface="Times New Roman"/>
                <a:cs typeface="Times New Roman"/>
              </a:rPr>
              <a:t>копію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акта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знищення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відходів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засобу.</a:t>
            </a:r>
            <a:endParaRPr sz="1400">
              <a:latin typeface="Times New Roman"/>
              <a:cs typeface="Times New Roman"/>
            </a:endParaRPr>
          </a:p>
          <a:p>
            <a:pPr marL="40640" marR="41910" indent="356235">
              <a:lnSpc>
                <a:spcPts val="1870"/>
              </a:lnSpc>
              <a:spcBef>
                <a:spcPts val="50"/>
              </a:spcBef>
            </a:pPr>
            <a:r>
              <a:rPr dirty="0" sz="1400">
                <a:latin typeface="Times New Roman"/>
                <a:cs typeface="Times New Roman"/>
              </a:rPr>
              <a:t>Контроль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виконанням</a:t>
            </a:r>
            <a:r>
              <a:rPr dirty="0" sz="1400">
                <a:latin typeface="Times New Roman"/>
                <a:cs typeface="Times New Roman"/>
              </a:rPr>
              <a:t> даного</a:t>
            </a:r>
            <a:r>
              <a:rPr dirty="0" sz="1400" spc="-20">
                <a:latin typeface="Times New Roman"/>
                <a:cs typeface="Times New Roman"/>
              </a:rPr>
              <a:t> розпорядження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здійснюють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територіальні </a:t>
            </a:r>
            <a:r>
              <a:rPr dirty="0" sz="1400">
                <a:latin typeface="Times New Roman"/>
                <a:cs typeface="Times New Roman"/>
              </a:rPr>
              <a:t>органи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Держлікслужби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відповідгlій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території.</a:t>
            </a:r>
            <a:endParaRPr sz="1400">
              <a:latin typeface="Times New Roman"/>
              <a:cs typeface="Times New Roman"/>
            </a:endParaRPr>
          </a:p>
          <a:p>
            <a:pPr marL="403225">
              <a:lnSpc>
                <a:spcPct val="100000"/>
              </a:lnSpc>
              <a:spcBef>
                <a:spcPts val="50"/>
              </a:spcBef>
              <a:tabLst>
                <a:tab pos="3429000" algn="l"/>
              </a:tabLst>
            </a:pPr>
            <a:r>
              <a:rPr dirty="0" sz="1400">
                <a:latin typeface="Times New Roman"/>
                <a:cs typeface="Times New Roman"/>
              </a:rPr>
              <a:t>Невиконання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>
                <a:latin typeface="Times New Roman"/>
                <a:cs typeface="Times New Roman"/>
              </a:rPr>
              <a:t>	тягне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собою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відповідальність</a:t>
            </a:r>
            <a:endParaRPr sz="1400">
              <a:latin typeface="Times New Roman"/>
              <a:cs typeface="Times New Roman"/>
            </a:endParaRPr>
          </a:p>
          <a:p>
            <a:pPr marL="47625">
              <a:lnSpc>
                <a:spcPct val="100000"/>
              </a:lnSpc>
              <a:spcBef>
                <a:spcPts val="240"/>
              </a:spcBef>
            </a:pPr>
            <a:r>
              <a:rPr dirty="0" sz="1400">
                <a:latin typeface="Times New Roman"/>
                <a:cs typeface="Times New Roman"/>
              </a:rPr>
              <a:t>згідно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чинним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законодавством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10"/>
              </a:spcBef>
            </a:pPr>
            <a:endParaRPr sz="1400">
              <a:latin typeface="Times New Roman"/>
              <a:cs typeface="Times New Roman"/>
            </a:endParaRPr>
          </a:p>
          <a:p>
            <a:pPr marL="409575" marR="2403475" indent="-363220">
              <a:lnSpc>
                <a:spcPct val="110000"/>
              </a:lnSpc>
            </a:pPr>
            <a:r>
              <a:rPr dirty="0" sz="1400">
                <a:latin typeface="Times New Roman"/>
                <a:cs typeface="Times New Roman"/>
              </a:rPr>
              <a:t>Копії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розпорядження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направлені: </a:t>
            </a:r>
            <a:r>
              <a:rPr dirty="0" sz="1400">
                <a:latin typeface="Times New Roman"/>
                <a:cs typeface="Times New Roman"/>
              </a:rPr>
              <a:t>Міністерство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r>
              <a:rPr dirty="0" sz="1400">
                <a:latin typeface="Times New Roman"/>
                <a:cs typeface="Times New Roman"/>
              </a:rPr>
              <a:t> України;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 spc="-445">
                <a:latin typeface="Times New Roman"/>
                <a:cs typeface="Times New Roman"/>
              </a:rPr>
              <a:t>.%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18897" y="6481571"/>
            <a:ext cx="2729865" cy="495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59410">
              <a:lnSpc>
                <a:spcPct val="110000"/>
              </a:lnSpc>
              <a:spcBef>
                <a:spcPts val="100"/>
              </a:spcBef>
              <a:tabLst>
                <a:tab pos="770890" algn="l"/>
                <a:tab pos="1870075" algn="l"/>
              </a:tabLst>
            </a:pPr>
            <a:r>
              <a:rPr dirty="0" sz="1400" spc="-25">
                <a:latin typeface="Times New Roman"/>
                <a:cs typeface="Times New Roman"/>
              </a:rPr>
              <a:t>ДП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«Державний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30">
                <a:latin typeface="Times New Roman"/>
                <a:cs typeface="Times New Roman"/>
              </a:rPr>
              <a:t>експертниіі </a:t>
            </a:r>
            <a:r>
              <a:rPr dirty="0" sz="1400" spc="-10">
                <a:latin typeface="Times New Roman"/>
                <a:cs typeface="Times New Roman"/>
              </a:rPr>
              <a:t>України».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97520" y="6481571"/>
            <a:ext cx="1588135" cy="49530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  <a:tabLst>
                <a:tab pos="579120" algn="l"/>
              </a:tabLst>
            </a:pPr>
            <a:r>
              <a:rPr dirty="0" sz="1400" spc="-10">
                <a:latin typeface="Times New Roman"/>
                <a:cs typeface="Times New Roman"/>
              </a:rPr>
              <a:t>центр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'Міністерства</a:t>
            </a:r>
            <a:endParaRPr sz="1400">
              <a:latin typeface="Times New Roman"/>
              <a:cs typeface="Times New Roman"/>
            </a:endParaRPr>
          </a:p>
          <a:p>
            <a:pPr marL="144145">
              <a:lnSpc>
                <a:spcPct val="100000"/>
              </a:lnSpc>
              <a:spcBef>
                <a:spcPts val="170"/>
              </a:spcBef>
              <a:tabLst>
                <a:tab pos="862965" algn="l"/>
              </a:tabLst>
            </a:pPr>
            <a:r>
              <a:rPr dirty="0" sz="1400" spc="-5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'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26790" y="6502907"/>
            <a:ext cx="6477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охорони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04888" y="6502907"/>
            <a:ext cx="6305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0055" y="7516367"/>
            <a:ext cx="2282951" cy="14630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422602" y="7072883"/>
            <a:ext cx="494030" cy="54356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59"/>
              </a:spcBef>
              <a:tabLst>
                <a:tab pos="403225" algn="l"/>
              </a:tabLst>
            </a:pPr>
            <a:r>
              <a:rPr dirty="0" sz="1400" spc="-50">
                <a:latin typeface="Times New Roman"/>
                <a:cs typeface="Times New Roman"/>
              </a:rPr>
              <a:t>s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!</a:t>
            </a:r>
            <a:endParaRPr sz="1400">
              <a:latin typeface="Times New Roman"/>
              <a:cs typeface="Times New Roman"/>
            </a:endParaRPr>
          </a:p>
          <a:p>
            <a:pPr algn="r" marR="67310">
              <a:lnSpc>
                <a:spcPct val="100000"/>
              </a:lnSpc>
              <a:spcBef>
                <a:spcPts val="360"/>
              </a:spcBef>
            </a:pPr>
            <a:r>
              <a:rPr dirty="0" sz="1400" spc="-50">
                <a:latin typeface="Times New Roman"/>
                <a:cs typeface="Times New Roman"/>
              </a:rPr>
              <a:t>'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43220" y="7441691"/>
            <a:ext cx="12471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Tapac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ПPOHIB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2608" y="7973567"/>
            <a:ext cx="649224" cy="72237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41298" y="9559290"/>
            <a:ext cx="255778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>
                <a:latin typeface="Times New Roman"/>
                <a:cs typeface="Times New Roman"/>
              </a:rPr>
              <a:t>Олена</a:t>
            </a:r>
            <a:r>
              <a:rPr dirty="0" sz="950" spc="200">
                <a:latin typeface="Times New Roman"/>
                <a:cs typeface="Times New Roman"/>
              </a:rPr>
              <a:t> </a:t>
            </a:r>
            <a:r>
              <a:rPr dirty="0" sz="950">
                <a:latin typeface="Times New Roman"/>
                <a:cs typeface="Times New Roman"/>
              </a:rPr>
              <a:t>ВЯЗОВСЬКА,</a:t>
            </a:r>
            <a:r>
              <a:rPr dirty="0" sz="950" spc="250">
                <a:latin typeface="Times New Roman"/>
                <a:cs typeface="Times New Roman"/>
              </a:rPr>
              <a:t> </a:t>
            </a:r>
            <a:r>
              <a:rPr dirty="0" sz="950">
                <a:latin typeface="Times New Roman"/>
                <a:cs typeface="Times New Roman"/>
              </a:rPr>
              <a:t>тел</a:t>
            </a:r>
            <a:r>
              <a:rPr dirty="0" sz="950" spc="114">
                <a:latin typeface="Times New Roman"/>
                <a:cs typeface="Times New Roman"/>
              </a:rPr>
              <a:t> </a:t>
            </a:r>
            <a:r>
              <a:rPr dirty="0" sz="950">
                <a:latin typeface="Times New Roman"/>
                <a:cs typeface="Times New Roman"/>
              </a:rPr>
              <a:t>(044)</a:t>
            </a:r>
            <a:r>
              <a:rPr dirty="0" sz="950" spc="80">
                <a:latin typeface="Times New Roman"/>
                <a:cs typeface="Times New Roman"/>
              </a:rPr>
              <a:t> </a:t>
            </a:r>
            <a:r>
              <a:rPr dirty="0" sz="950">
                <a:latin typeface="Times New Roman"/>
                <a:cs typeface="Times New Roman"/>
              </a:rPr>
              <a:t>422-55-76</a:t>
            </a:r>
            <a:r>
              <a:rPr dirty="0" sz="950" spc="160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Times New Roman"/>
                <a:cs typeface="Times New Roman"/>
              </a:rPr>
              <a:t>(127)</a:t>
            </a:r>
            <a:endParaRPr sz="9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2026-10-01T07:41:17Z</dcterms:created>
  <dcterms:modified xsi:type="dcterms:W3CDTF">2026-10-01T07:41:17Z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2026-10-01T00:00:00Z</vt:filetime>
  </property>
  <property fmtid="{D5CDD505-2E9C-101B-9397-08002B2CF9AE}" pid="4" name="LastSaved">
    <vt:filetime>2026-10-01T00:00:00Z</vt:filetime>
  </property>
  <property fmtid="{D5CDD505-2E9C-101B-9397-08002B2CF9AE}" pid="5" name="Producer">
    <vt:lpwstr>iLovePDF</vt:lpwstr>
  </property>
</Properties>
</file>