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hyperlink" Target="mailto:dls@dls.gov.ua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78223" y="146303"/>
            <a:ext cx="417575" cy="60045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08609" y="739393"/>
            <a:ext cx="154114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ДЕРЖЛІКСЛУЖБА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10161" y="992378"/>
            <a:ext cx="415290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50">
                <a:latin typeface="Times New Roman"/>
                <a:cs typeface="Times New Roman"/>
              </a:rPr>
              <a:t>ДЕРЖАВНА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 spc="60">
                <a:latin typeface="Times New Roman"/>
                <a:cs typeface="Times New Roman"/>
              </a:rPr>
              <a:t>С.ЗУЖБА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 spc="-175">
                <a:latin typeface="Times New Roman"/>
                <a:cs typeface="Times New Roman"/>
              </a:rPr>
              <a:t>’3</a:t>
            </a:r>
            <a:r>
              <a:rPr dirty="0" sz="1350" spc="-15">
                <a:latin typeface="Times New Roman"/>
                <a:cs typeface="Times New Roman"/>
              </a:rPr>
              <a:t> </a:t>
            </a:r>
            <a:r>
              <a:rPr dirty="0" sz="1350" spc="50">
                <a:latin typeface="Times New Roman"/>
                <a:cs typeface="Times New Roman"/>
              </a:rPr>
              <a:t>.ЛIБАPCЬKИX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 spc="40">
                <a:latin typeface="Times New Roman"/>
                <a:cs typeface="Times New Roman"/>
              </a:rPr>
              <a:t>ЗАСОБІВ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68982" y="1101597"/>
            <a:ext cx="6024245" cy="735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3387725" algn="l"/>
              </a:tabLst>
            </a:pPr>
            <a:r>
              <a:rPr dirty="0" sz="2050" spc="-250">
                <a:latin typeface="Times New Roman"/>
                <a:cs typeface="Times New Roman"/>
              </a:rPr>
              <a:t>ты</a:t>
            </a:r>
            <a:r>
              <a:rPr dirty="0" sz="2050" spc="-95">
                <a:latin typeface="Times New Roman"/>
                <a:cs typeface="Times New Roman"/>
              </a:rPr>
              <a:t> </a:t>
            </a:r>
            <a:r>
              <a:rPr dirty="0" sz="2050" spc="-75">
                <a:latin typeface="Times New Roman"/>
                <a:cs typeface="Times New Roman"/>
              </a:rPr>
              <a:t>кoнтPo.«ю</a:t>
            </a:r>
            <a:r>
              <a:rPr dirty="0" sz="2050" spc="-25">
                <a:latin typeface="Times New Roman"/>
                <a:cs typeface="Times New Roman"/>
              </a:rPr>
              <a:t> </a:t>
            </a:r>
            <a:r>
              <a:rPr dirty="0" sz="2050" spc="-300">
                <a:latin typeface="Times New Roman"/>
                <a:cs typeface="Times New Roman"/>
              </a:rPr>
              <a:t>з.х</a:t>
            </a:r>
            <a:r>
              <a:rPr dirty="0" sz="2050" spc="-70">
                <a:latin typeface="Times New Roman"/>
                <a:cs typeface="Times New Roman"/>
              </a:rPr>
              <a:t> </a:t>
            </a:r>
            <a:r>
              <a:rPr dirty="0" sz="2050" spc="-110">
                <a:latin typeface="Times New Roman"/>
                <a:cs typeface="Times New Roman"/>
              </a:rPr>
              <a:t>н.х</a:t>
            </a:r>
            <a:r>
              <a:rPr dirty="0" sz="2050" spc="220">
                <a:latin typeface="Times New Roman"/>
                <a:cs typeface="Times New Roman"/>
              </a:rPr>
              <a:t> </a:t>
            </a:r>
            <a:r>
              <a:rPr dirty="0" sz="2050" spc="-10">
                <a:latin typeface="Times New Roman"/>
                <a:cs typeface="Times New Roman"/>
              </a:rPr>
              <a:t>потикаь‹и</a:t>
            </a:r>
            <a:r>
              <a:rPr dirty="0" sz="2050">
                <a:latin typeface="Times New Roman"/>
                <a:cs typeface="Times New Roman"/>
              </a:rPr>
              <a:t>	кІ</a:t>
            </a:r>
            <a:r>
              <a:rPr dirty="0" sz="2050" spc="400">
                <a:latin typeface="Times New Roman"/>
                <a:cs typeface="Times New Roman"/>
              </a:rPr>
              <a:t> </a:t>
            </a:r>
            <a:r>
              <a:rPr dirty="0" sz="2050">
                <a:latin typeface="Times New Roman"/>
                <a:cs typeface="Times New Roman"/>
              </a:rPr>
              <a:t>овог</a:t>
            </a:r>
            <a:r>
              <a:rPr dirty="0" sz="2050" spc="505">
                <a:latin typeface="Times New Roman"/>
                <a:cs typeface="Times New Roman"/>
              </a:rPr>
              <a:t> </a:t>
            </a:r>
            <a:r>
              <a:rPr dirty="0" sz="2050">
                <a:latin typeface="Times New Roman"/>
                <a:cs typeface="Times New Roman"/>
              </a:rPr>
              <a:t>щськіи</a:t>
            </a:r>
            <a:r>
              <a:rPr dirty="0" sz="2050" spc="-35">
                <a:latin typeface="Times New Roman"/>
                <a:cs typeface="Times New Roman"/>
              </a:rPr>
              <a:t> </a:t>
            </a:r>
            <a:r>
              <a:rPr dirty="0" sz="2050" spc="-30">
                <a:latin typeface="Times New Roman"/>
                <a:cs typeface="Times New Roman"/>
              </a:rPr>
              <a:t>ов.qасті</a:t>
            </a:r>
            <a:endParaRPr sz="2050">
              <a:latin typeface="Times New Roman"/>
              <a:cs typeface="Times New Roman"/>
            </a:endParaRPr>
          </a:p>
          <a:p>
            <a:pPr algn="ctr" marL="3810">
              <a:lnSpc>
                <a:spcPts val="1175"/>
              </a:lnSpc>
              <a:spcBef>
                <a:spcPts val="775"/>
              </a:spcBef>
            </a:pPr>
            <a:r>
              <a:rPr dirty="0" sz="1000">
                <a:latin typeface="Times New Roman"/>
                <a:cs typeface="Times New Roman"/>
              </a:rPr>
              <a:t>вул.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Преоfiраженська.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</a:t>
            </a:r>
            <a:r>
              <a:rPr dirty="0" sz="1000" spc="26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м.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Кропнвніщькпй.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25006,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тел.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t0522</a:t>
            </a:r>
            <a:r>
              <a:rPr dirty="0" sz="1000" spc="-55">
                <a:latin typeface="Times New Roman"/>
                <a:cs typeface="Times New Roman"/>
              </a:rPr>
              <a:t> </a:t>
            </a:r>
            <a:r>
              <a:rPr dirty="0" sz="1000" spc="-145">
                <a:latin typeface="Times New Roman"/>
                <a:cs typeface="Times New Roman"/>
              </a:rPr>
              <a:t>)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35">
                <a:latin typeface="Times New Roman"/>
                <a:cs typeface="Times New Roman"/>
              </a:rPr>
              <a:t>32—</a:t>
            </a:r>
            <a:r>
              <a:rPr dirty="0" sz="1000" spc="-90">
                <a:latin typeface="Times New Roman"/>
                <a:cs typeface="Times New Roman"/>
              </a:rPr>
              <a:t>14-</a:t>
            </a:r>
            <a:r>
              <a:rPr dirty="0" sz="1000" spc="-25">
                <a:latin typeface="Times New Roman"/>
                <a:cs typeface="Times New Roman"/>
              </a:rPr>
              <a:t>41</a:t>
            </a:r>
            <a:endParaRPr sz="1000">
              <a:latin typeface="Times New Roman"/>
              <a:cs typeface="Times New Roman"/>
            </a:endParaRPr>
          </a:p>
          <a:p>
            <a:pPr algn="ctr" marL="8890">
              <a:lnSpc>
                <a:spcPts val="1175"/>
              </a:lnSpc>
            </a:pPr>
            <a:r>
              <a:rPr dirty="0" sz="1000" spc="-20">
                <a:latin typeface="Times New Roman"/>
                <a:cs typeface="Times New Roman"/>
              </a:rPr>
              <a:t>e-</a:t>
            </a:r>
            <a:r>
              <a:rPr dirty="0" sz="1000">
                <a:latin typeface="Times New Roman"/>
                <a:cs typeface="Times New Roman"/>
              </a:rPr>
              <a:t>mail: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rils.kr</a:t>
            </a:r>
            <a:r>
              <a:rPr dirty="0" sz="1000" spc="160">
                <a:latin typeface="Times New Roman"/>
                <a:cs typeface="Times New Roman"/>
              </a:rPr>
              <a:t>  </a:t>
            </a:r>
            <a:r>
              <a:rPr dirty="0" sz="1000">
                <a:latin typeface="Times New Roman"/>
                <a:cs typeface="Times New Roman"/>
              </a:rPr>
              <a:t>dls.gov.ва,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Times New Roman"/>
                <a:cs typeface="Times New Roman"/>
              </a:rPr>
              <a:t>https:/‘/wэxэv.d1s.gov.na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Код згілно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з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СДРПОУ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37059505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92936" y="2135123"/>
            <a:ext cx="1073150" cy="0"/>
          </a:xfrm>
          <a:custGeom>
            <a:avLst/>
            <a:gdLst/>
            <a:ahLst/>
            <a:cxnLst/>
            <a:rect l="l" t="t" r="r" b="b"/>
            <a:pathLst>
              <a:path w="1073150" h="0">
                <a:moveTo>
                  <a:pt x="0" y="0"/>
                </a:moveTo>
                <a:lnTo>
                  <a:pt x="1072896" y="0"/>
                </a:lnTo>
              </a:path>
            </a:pathLst>
          </a:custGeom>
          <a:ln w="9144">
            <a:solidFill>
              <a:srgbClr val="0C0C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840223" y="2135123"/>
            <a:ext cx="1155700" cy="0"/>
          </a:xfrm>
          <a:custGeom>
            <a:avLst/>
            <a:gdLst/>
            <a:ahLst/>
            <a:cxnLst/>
            <a:rect l="l" t="t" r="r" b="b"/>
            <a:pathLst>
              <a:path w="1155700" h="0">
                <a:moveTo>
                  <a:pt x="0" y="0"/>
                </a:moveTo>
                <a:lnTo>
                  <a:pt x="1155192" y="0"/>
                </a:lnTo>
              </a:path>
            </a:pathLst>
          </a:custGeom>
          <a:ln w="9144">
            <a:solidFill>
              <a:srgbClr val="0C0C23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1402080" y="1853183"/>
            <a:ext cx="4810125" cy="289560"/>
            <a:chOff x="1402080" y="1853183"/>
            <a:chExt cx="4810125" cy="289560"/>
          </a:xfrm>
        </p:grpSpPr>
        <p:sp>
          <p:nvSpPr>
            <p:cNvPr id="8" name="object 8"/>
            <p:cNvSpPr/>
            <p:nvPr/>
          </p:nvSpPr>
          <p:spPr>
            <a:xfrm>
              <a:off x="2682240" y="2135123"/>
              <a:ext cx="1003300" cy="0"/>
            </a:xfrm>
            <a:custGeom>
              <a:avLst/>
              <a:gdLst/>
              <a:ahLst/>
              <a:cxnLst/>
              <a:rect l="l" t="t" r="r" b="b"/>
              <a:pathLst>
                <a:path w="1003300" h="0">
                  <a:moveTo>
                    <a:pt x="0" y="0"/>
                  </a:moveTo>
                  <a:lnTo>
                    <a:pt x="1002791" y="0"/>
                  </a:lnTo>
                </a:path>
              </a:pathLst>
            </a:custGeom>
            <a:ln w="9144">
              <a:solidFill>
                <a:srgbClr val="0C0C2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2080" y="1853183"/>
              <a:ext cx="4809744" cy="289559"/>
            </a:xfrm>
            <a:prstGeom prst="rect">
              <a:avLst/>
            </a:prstGeom>
          </p:spPr>
        </p:pic>
      </p:grpSp>
      <p:sp>
        <p:nvSpPr>
          <p:cNvPr id="4" name="object 4"/>
          <p:cNvSpPr/>
          <p:nvPr/>
        </p:nvSpPr>
        <p:spPr>
          <a:xfrm>
            <a:off x="6260591" y="2138171"/>
            <a:ext cx="993775" cy="0"/>
          </a:xfrm>
          <a:custGeom>
            <a:avLst/>
            <a:gdLst/>
            <a:ahLst/>
            <a:cxnLst/>
            <a:rect l="l" t="t" r="r" b="b"/>
            <a:pathLst>
              <a:path w="993775" h="0">
                <a:moveTo>
                  <a:pt x="0" y="0"/>
                </a:moveTo>
                <a:lnTo>
                  <a:pt x="993647" y="0"/>
                </a:lnTo>
              </a:path>
            </a:pathLst>
          </a:custGeom>
          <a:ln w="9144">
            <a:solidFill>
              <a:srgbClr val="0C0C2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605458" y="2446781"/>
            <a:ext cx="2726690" cy="56642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 marR="5080" indent="5715">
              <a:lnSpc>
                <a:spcPct val="92000"/>
              </a:lnSpc>
              <a:spcBef>
                <a:spcPts val="220"/>
              </a:spcBef>
            </a:pPr>
            <a:r>
              <a:rPr dirty="0" sz="1250">
                <a:latin typeface="Times New Roman"/>
                <a:cs typeface="Times New Roman"/>
              </a:rPr>
              <a:t>Керівникам</a:t>
            </a:r>
            <a:r>
              <a:rPr dirty="0" sz="1250" spc="15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та</a:t>
            </a:r>
            <a:r>
              <a:rPr dirty="0" sz="1250" spc="8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Уповноваженихі</a:t>
            </a:r>
            <a:r>
              <a:rPr dirty="0" sz="1250" spc="35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особаsт </a:t>
            </a:r>
            <a:r>
              <a:rPr dirty="0" sz="1250">
                <a:latin typeface="Times New Roman"/>
                <a:cs typeface="Times New Roman"/>
              </a:rPr>
              <a:t>апте•іних</a:t>
            </a:r>
            <a:r>
              <a:rPr dirty="0" sz="1250" spc="4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та</a:t>
            </a:r>
            <a:r>
              <a:rPr dirty="0" sz="1250" spc="2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ііедичних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’закладів </a:t>
            </a:r>
            <a:r>
              <a:rPr dirty="0" sz="1250">
                <a:latin typeface="Times New Roman"/>
                <a:cs typeface="Times New Roman"/>
              </a:rPr>
              <a:t>Кіровоградської</a:t>
            </a:r>
            <a:r>
              <a:rPr dirty="0" sz="1250" spc="13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об.засті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10579" y="3324605"/>
            <a:ext cx="6135370" cy="1269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10">
                <a:latin typeface="Times New Roman"/>
                <a:cs typeface="Times New Roman"/>
              </a:rPr>
              <a:t>До</a:t>
            </a:r>
            <a:r>
              <a:rPr dirty="0" sz="1250" spc="14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увагя</a:t>
            </a:r>
            <a:r>
              <a:rPr dirty="0" sz="1250" spc="15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І'повноважених</a:t>
            </a:r>
            <a:r>
              <a:rPr dirty="0" sz="1250" spc="204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осіб!</a:t>
            </a:r>
            <a:endParaRPr sz="1250">
              <a:latin typeface="Times New Roman"/>
              <a:cs typeface="Times New Roman"/>
            </a:endParaRPr>
          </a:p>
          <a:p>
            <a:pPr marL="371475">
              <a:lnSpc>
                <a:spcPts val="1415"/>
              </a:lnSpc>
              <a:spcBef>
                <a:spcPts val="1310"/>
              </a:spcBef>
            </a:pPr>
            <a:r>
              <a:rPr dirty="0" sz="1200">
                <a:latin typeface="Times New Roman"/>
                <a:cs typeface="Times New Roman"/>
              </a:rPr>
              <a:t>Надаемо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Державної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служби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України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лікарсьгнх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контролю</a:t>
            </a:r>
            <a:endParaRPr sz="1200">
              <a:latin typeface="Times New Roman"/>
              <a:cs typeface="Times New Roman"/>
            </a:endParaRPr>
          </a:p>
          <a:p>
            <a:pPr marL="31115">
              <a:lnSpc>
                <a:spcPts val="1405"/>
              </a:lnSpc>
            </a:pPr>
            <a:r>
              <a:rPr dirty="0" sz="1200" spc="-90" i="1">
                <a:latin typeface="Times New Roman"/>
                <a:cs typeface="Times New Roman"/>
              </a:rPr>
              <a:t>sь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наркотНкаіш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о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‘заборони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обігу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.зікарського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іасобу.</a:t>
            </a:r>
            <a:endParaRPr sz="1200">
              <a:latin typeface="Times New Roman"/>
              <a:cs typeface="Times New Roman"/>
            </a:endParaRPr>
          </a:p>
          <a:p>
            <a:pPr marL="15240" marR="5715" indent="358140">
              <a:lnSpc>
                <a:spcPts val="1390"/>
              </a:lnSpc>
              <a:spcBef>
                <a:spcPts val="75"/>
              </a:spcBef>
            </a:pP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dirty="0" u="sng" sz="1200" spc="38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наявності,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вказанНх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розпорялженні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.зігарсызіх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повідомнтіі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Державну </a:t>
            </a:r>
            <a:r>
              <a:rPr dirty="0" sz="1200" spc="-25">
                <a:latin typeface="Times New Roman"/>
                <a:cs typeface="Times New Roman"/>
              </a:rPr>
              <a:t>с.зужбу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лігарсьшгх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нарготикамп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A18"/>
                </a:solidFill>
                <a:latin typeface="Times New Roman"/>
                <a:cs typeface="Times New Roman"/>
              </a:rPr>
              <a:t>у</a:t>
            </a:r>
            <a:r>
              <a:rPr dirty="0" sz="1200" spc="165">
                <a:solidFill>
                  <a:srgbClr val="000A18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Кіровоградськіsі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оfiласті</a:t>
            </a:r>
            <a:endParaRPr sz="1200">
              <a:latin typeface="Times New Roman"/>
              <a:cs typeface="Times New Roman"/>
            </a:endParaRPr>
          </a:p>
          <a:p>
            <a:pPr marL="82550">
              <a:lnSpc>
                <a:spcPts val="1310"/>
              </a:lnSpc>
              <a:tabLst>
                <a:tab pos="615950" algn="l"/>
              </a:tabLst>
            </a:pPr>
            <a:r>
              <a:rPr dirty="0" sz="1200">
                <a:latin typeface="Times New Roman"/>
                <a:cs typeface="Times New Roman"/>
              </a:rPr>
              <a:t>ж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ті</a:t>
            </a:r>
            <a:r>
              <a:rPr dirty="0" sz="1200">
                <a:latin typeface="Times New Roman"/>
                <a:cs typeface="Times New Roman"/>
              </a:rPr>
              <a:t>	о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i щодо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впгонання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1111" y="4922011"/>
            <a:ext cx="565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0E0E0E"/>
                </a:solidFill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10583" y="4565395"/>
            <a:ext cx="6141085" cy="9124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495">
              <a:lnSpc>
                <a:spcPts val="1390"/>
              </a:lnSpc>
              <a:spcBef>
                <a:spcPts val="100"/>
              </a:spcBef>
              <a:tabLst>
                <a:tab pos="272415" algn="l"/>
              </a:tabLst>
            </a:pP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200" spc="-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ІнQормацію</a:t>
            </a:r>
            <a:r>
              <a:rPr dirty="0" u="sng" sz="1200" spc="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надавать</a:t>
            </a:r>
            <a:r>
              <a:rPr dirty="0" u="sng" sz="1200" spc="3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на паперових</a:t>
            </a:r>
            <a:r>
              <a:rPr dirty="0" u="sng" sz="1200" spc="3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носіях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по</a:t>
            </a:r>
            <a:r>
              <a:rPr dirty="0" sz="1200">
                <a:latin typeface="Times New Roman"/>
                <a:cs typeface="Times New Roman"/>
              </a:rPr>
              <a:t>вrr</a:t>
            </a:r>
            <a:r>
              <a:rPr dirty="0" sz="1200" i="1">
                <a:latin typeface="Times New Roman"/>
                <a:cs typeface="Times New Roman"/>
              </a:rPr>
              <a:t>oю,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адресом: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гј•л.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Ирео0ражен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spc="-150" i="1">
                <a:latin typeface="Times New Roman"/>
                <a:cs typeface="Times New Roman"/>
              </a:rPr>
              <a:t>ьИО,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2,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35"/>
              </a:lnSpc>
            </a:pPr>
            <a:r>
              <a:rPr dirty="0" sz="1250" i="1">
                <a:latin typeface="Times New Roman"/>
                <a:cs typeface="Times New Roman"/>
              </a:rPr>
              <a:t>м.</a:t>
            </a:r>
            <a:r>
              <a:rPr dirty="0" sz="1250" spc="-20" i="1">
                <a:latin typeface="Times New Roman"/>
                <a:cs typeface="Times New Roman"/>
              </a:rPr>
              <a:t> </a:t>
            </a:r>
            <a:r>
              <a:rPr dirty="0" sz="1250" spc="-35" i="1">
                <a:latin typeface="Times New Roman"/>
                <a:cs typeface="Times New Roman"/>
              </a:rPr>
              <a:t>КропгіввгігtькНй,</a:t>
            </a:r>
            <a:r>
              <a:rPr dirty="0" sz="1250" spc="-30" i="1">
                <a:latin typeface="Times New Roman"/>
                <a:cs typeface="Times New Roman"/>
              </a:rPr>
              <a:t> </a:t>
            </a:r>
            <a:r>
              <a:rPr dirty="0" sz="1250" spc="-10" i="1">
                <a:latin typeface="Times New Roman"/>
                <a:cs typeface="Times New Roman"/>
              </a:rPr>
              <a:t>25006,</a:t>
            </a:r>
            <a:r>
              <a:rPr dirty="0" sz="1250" spc="-25" i="1">
                <a:latin typeface="Times New Roman"/>
                <a:cs typeface="Times New Roman"/>
              </a:rPr>
              <a:t> </a:t>
            </a:r>
            <a:r>
              <a:rPr dirty="0" u="sng" sz="1250" spc="-8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з</a:t>
            </a:r>
            <a:r>
              <a:rPr dirty="0" u="sng" sz="1250" spc="-2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1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додаткамп:</a:t>
            </a:r>
            <a:endParaRPr sz="1250">
              <a:latin typeface="Times New Roman"/>
              <a:cs typeface="Times New Roman"/>
            </a:endParaRPr>
          </a:p>
          <a:p>
            <a:pPr marL="368935">
              <a:lnSpc>
                <a:spcPts val="1375"/>
              </a:lnSpc>
            </a:pPr>
            <a:r>
              <a:rPr dirty="0" sz="1200">
                <a:latin typeface="Times New Roman"/>
                <a:cs typeface="Times New Roman"/>
              </a:rPr>
              <a:t>а)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u="sng" sz="1200" spc="-90">
                <a:uFill>
                  <a:solidFill>
                    <a:srgbClr val="131328"/>
                  </a:solidFill>
                </a:uFill>
                <a:latin typeface="Times New Roman"/>
                <a:cs typeface="Times New Roman"/>
              </a:rPr>
              <a:t>npH</a:t>
            </a:r>
            <a:r>
              <a:rPr dirty="0" u="sng" sz="1200" spc="15">
                <a:uFill>
                  <a:solidFill>
                    <a:srgbClr val="1313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28"/>
                  </a:solidFill>
                </a:uFill>
                <a:latin typeface="Times New Roman"/>
                <a:cs typeface="Times New Roman"/>
              </a:rPr>
              <a:t>вміщенні</a:t>
            </a:r>
            <a:r>
              <a:rPr dirty="0" u="sng" sz="1200" spc="60">
                <a:uFill>
                  <a:solidFill>
                    <a:srgbClr val="1313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28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 spc="-40">
                <a:uFill>
                  <a:solidFill>
                    <a:srgbClr val="1313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131328"/>
                  </a:solidFill>
                </a:uFill>
                <a:latin typeface="Times New Roman"/>
                <a:cs typeface="Times New Roman"/>
              </a:rPr>
              <a:t>карантин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додасться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пртібуткової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  <a:p>
            <a:pPr marL="367665">
              <a:lnSpc>
                <a:spcPts val="1370"/>
              </a:lnSpc>
            </a:pPr>
            <a:r>
              <a:rPr dirty="0" sz="1200">
                <a:latin typeface="Times New Roman"/>
                <a:cs typeface="Times New Roman"/>
              </a:rPr>
              <a:t>6)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28"/>
                  </a:solidFill>
                </a:uFill>
                <a:latin typeface="Times New Roman"/>
                <a:cs typeface="Times New Roman"/>
              </a:rPr>
              <a:t>прн</a:t>
            </a:r>
            <a:r>
              <a:rPr dirty="0" u="sng" sz="1200" spc="30">
                <a:uFill>
                  <a:solidFill>
                    <a:srgbClr val="1313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28"/>
                  </a:solidFill>
                </a:uFill>
                <a:latin typeface="Times New Roman"/>
                <a:cs typeface="Times New Roman"/>
              </a:rPr>
              <a:t>поверненні</a:t>
            </a:r>
            <a:r>
              <a:rPr dirty="0" u="sng" sz="1200" spc="50">
                <a:uFill>
                  <a:solidFill>
                    <a:srgbClr val="1313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35">
                <a:uFill>
                  <a:solidFill>
                    <a:srgbClr val="131328"/>
                  </a:solidFill>
                </a:uFill>
                <a:latin typeface="Times New Roman"/>
                <a:cs typeface="Times New Roman"/>
              </a:rPr>
              <a:t>поста•тальнІіку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доиаються: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гопія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прибутгової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нахладної;</a:t>
            </a:r>
            <a:endParaRPr sz="1200">
              <a:latin typeface="Times New Roman"/>
              <a:cs typeface="Times New Roman"/>
            </a:endParaRPr>
          </a:p>
          <a:p>
            <a:pPr marL="3386454">
              <a:lnSpc>
                <a:spcPts val="1415"/>
              </a:lnSpc>
            </a:pPr>
            <a:r>
              <a:rPr dirty="0" sz="1200">
                <a:latin typeface="Times New Roman"/>
                <a:cs typeface="Times New Roman"/>
              </a:rPr>
              <a:t>гопія </a:t>
            </a:r>
            <a:r>
              <a:rPr dirty="0" sz="1200" spc="-10">
                <a:latin typeface="Times New Roman"/>
                <a:cs typeface="Times New Roman"/>
              </a:rPr>
              <a:t>накладної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повернення.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04564" y="5458459"/>
            <a:ext cx="6151880" cy="318643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algn="just" marL="16510" marR="5080" indent="356870">
              <a:lnSpc>
                <a:spcPct val="91700"/>
              </a:lnSpc>
              <a:spcBef>
                <a:spcPts val="219"/>
              </a:spcBef>
            </a:pPr>
            <a:r>
              <a:rPr dirty="0" baseline="4629" sz="1800">
                <a:latin typeface="Times New Roman"/>
                <a:cs typeface="Times New Roman"/>
              </a:rPr>
              <a:t>в)</a:t>
            </a:r>
            <a:r>
              <a:rPr dirty="0" baseline="4629" sz="1800" spc="359"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baseline="4629" sz="1800" spc="555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 spc="-232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вт</a:t>
            </a:r>
            <a:r>
              <a:rPr dirty="0" u="sng" baseline="4629" sz="1800" spc="12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падь5'</a:t>
            </a:r>
            <a:r>
              <a:rPr dirty="0" u="sng" baseline="4629" sz="1800" spc="562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передаяі</a:t>
            </a:r>
            <a:r>
              <a:rPr dirty="0" u="sng" baseline="4629" sz="1800" spc="622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відходів</a:t>
            </a:r>
            <a:r>
              <a:rPr dirty="0" u="sng" baseline="4629" sz="1800" spc="6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лікарського</a:t>
            </a:r>
            <a:r>
              <a:rPr dirty="0" u="sng" baseline="4629" sz="1800" spc="69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зacofiy</a:t>
            </a:r>
            <a:r>
              <a:rPr dirty="0" u="sng" baseline="4629" sz="1800" spc="667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baseline="4629" sz="1800" spc="6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v</a:t>
            </a:r>
            <a:r>
              <a:rPr dirty="0" u="sng" baseline="4629" sz="18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ззілізацію</a:t>
            </a:r>
            <a:r>
              <a:rPr dirty="0" u="sng" baseline="4629" sz="1800" spc="585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aGo</a:t>
            </a:r>
            <a:r>
              <a:rPr dirty="0" u="sng" baseline="4629" sz="1800" spc="637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4629" sz="1800" spc="-15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знищення,</a:t>
            </a:r>
            <a:r>
              <a:rPr dirty="0" baseline="4629" sz="1800" spc="-1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-75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двотііжневІін</a:t>
            </a:r>
            <a:r>
              <a:rPr dirty="0" u="sng" sz="1200" spc="4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строк</a:t>
            </a:r>
            <a:r>
              <a:rPr dirty="0" u="sng" sz="1200" spc="15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поінформуватlі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Державну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службу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лікарськпх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200">
                <a:latin typeface="Times New Roman"/>
                <a:cs typeface="Times New Roman"/>
              </a:rPr>
              <a:t>наркотпгамп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Кіровогралськіи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області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 надатп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гопію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пртібуткової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накладної.</a:t>
            </a:r>
            <a:endParaRPr sz="1200">
              <a:latin typeface="Times New Roman"/>
              <a:cs typeface="Times New Roman"/>
            </a:endParaRPr>
          </a:p>
          <a:p>
            <a:pPr algn="just" marL="15240" marR="8890" indent="355600">
              <a:lnSpc>
                <a:spcPts val="1390"/>
              </a:lnSpc>
              <a:spcBef>
                <a:spcPts val="60"/>
              </a:spcBef>
            </a:pPr>
            <a:r>
              <a:rPr dirty="0" sz="1200">
                <a:latin typeface="Times New Roman"/>
                <a:cs typeface="Times New Roman"/>
              </a:rPr>
              <a:t>ПpII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наступних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поставках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лікарськпх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засобів.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вказанllх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розпорядженнях,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cy6’ект </a:t>
            </a:r>
            <a:r>
              <a:rPr dirty="0" sz="1200">
                <a:latin typeface="Times New Roman"/>
                <a:cs typeface="Times New Roman"/>
              </a:rPr>
              <a:t>господарювання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повинен</a:t>
            </a:r>
            <a:r>
              <a:rPr dirty="0" sz="1200" spc="19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вжптп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захоаів</a:t>
            </a:r>
            <a:r>
              <a:rPr dirty="0" sz="1200" spc="1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18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запобігания</a:t>
            </a:r>
            <a:r>
              <a:rPr dirty="0" sz="1200" spc="21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придбання,</a:t>
            </a:r>
            <a:r>
              <a:rPr dirty="0" sz="1200" spc="20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реалізаціі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Times New Roman"/>
                <a:cs typeface="Times New Roman"/>
              </a:rPr>
              <a:t>та </a:t>
            </a:r>
            <a:r>
              <a:rPr dirty="0" sz="1200" spc="-20">
                <a:latin typeface="Times New Roman"/>
                <a:cs typeface="Times New Roman"/>
              </a:rPr>
              <a:t>застосування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лікарськіlх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засобів.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зазначенпх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розпорядженнях.</a:t>
            </a:r>
            <a:endParaRPr sz="1200">
              <a:latin typeface="Times New Roman"/>
              <a:cs typeface="Times New Roman"/>
            </a:endParaRPr>
          </a:p>
          <a:p>
            <a:pPr algn="just" marL="369570">
              <a:lnSpc>
                <a:spcPts val="1310"/>
              </a:lnSpc>
            </a:pPr>
            <a:r>
              <a:rPr dirty="0" sz="1200" spc="-45">
                <a:latin typeface="Times New Roman"/>
                <a:cs typeface="Times New Roman"/>
              </a:rPr>
              <a:t>.</a:t>
            </a:r>
            <a:r>
              <a:rPr dirty="0" u="sng" sz="1200" spc="-45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V</a:t>
            </a:r>
            <a:r>
              <a:rPr dirty="0" u="sng" sz="1200" spc="42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вііпадіп</a:t>
            </a:r>
            <a:r>
              <a:rPr dirty="0" u="sng" sz="1200" spc="13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відсvтності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лікарсьшіх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вказанпх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розпоряджсннях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чп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лпстах</a:t>
            </a:r>
            <a:endParaRPr sz="1200">
              <a:latin typeface="Times New Roman"/>
              <a:cs typeface="Times New Roman"/>
            </a:endParaRPr>
          </a:p>
          <a:p>
            <a:pPr algn="just" marL="15240">
              <a:lnSpc>
                <a:spcPts val="1405"/>
              </a:lnSpc>
            </a:pPr>
            <a:r>
              <a:rPr dirty="0" sz="1200" spc="-35">
                <a:latin typeface="Times New Roman"/>
                <a:cs typeface="Times New Roman"/>
              </a:rPr>
              <a:t>Держлікс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яу</a:t>
            </a:r>
            <a:r>
              <a:rPr dirty="0" sz="1200" spc="22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бн,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відповіді</a:t>
            </a:r>
            <a:r>
              <a:rPr dirty="0" u="sng" sz="1200" spc="18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 spc="114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пвсыговоwг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внгляді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яадавати</a:t>
            </a:r>
            <a:r>
              <a:rPr dirty="0" u="sng" sz="1200" spc="15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dirty="0" u="sng" sz="1200" spc="9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C0C18"/>
                  </a:solidFill>
                </a:uFill>
                <a:latin typeface="Times New Roman"/>
                <a:cs typeface="Times New Roman"/>
              </a:rPr>
              <a:t>потрібно.</a:t>
            </a:r>
            <a:endParaRPr sz="1200">
              <a:latin typeface="Times New Roman"/>
              <a:cs typeface="Times New Roman"/>
            </a:endParaRPr>
          </a:p>
          <a:p>
            <a:pPr algn="just" marL="12700" marR="8255" indent="358775">
              <a:lnSpc>
                <a:spcPct val="95600"/>
              </a:lnSpc>
              <a:spcBef>
                <a:spcPts val="55"/>
              </a:spcBef>
            </a:pPr>
            <a:r>
              <a:rPr dirty="0" sz="1200">
                <a:latin typeface="Times New Roman"/>
                <a:cs typeface="Times New Roman"/>
              </a:rPr>
              <a:t>Одночасно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 spc="-40">
                <a:latin typeface="Times New Roman"/>
                <a:cs typeface="Times New Roman"/>
              </a:rPr>
              <a:t>нагадуСМО,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111111"/>
                </a:solidFill>
                <a:latin typeface="Times New Roman"/>
                <a:cs typeface="Times New Roman"/>
              </a:rPr>
              <a:t>з</a:t>
            </a:r>
            <a:r>
              <a:rPr dirty="0" sz="1200" spc="30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розпорядженнямп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лІістамтт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Держлігслужбн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можна </a:t>
            </a:r>
            <a:r>
              <a:rPr dirty="0" sz="1200">
                <a:latin typeface="Times New Roman"/>
                <a:cs typeface="Times New Roman"/>
              </a:rPr>
              <a:t>ознаномптпся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офіційному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веfiсаиті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Державної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служfiи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Уграїнн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лікарсышх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та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48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409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наркот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iкaiпl</a:t>
            </a:r>
            <a:r>
              <a:rPr dirty="0" sz="1200" spc="45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(hitps://way.dls.pov.na')</a:t>
            </a:r>
            <a:r>
              <a:rPr dirty="0" sz="1200" spc="434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в</a:t>
            </a:r>
            <a:r>
              <a:rPr dirty="0" sz="1200" spc="42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розділі</a:t>
            </a:r>
            <a:r>
              <a:rPr dirty="0" sz="1200" spc="459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РОЗПОРЯДЖЕННЯ </a:t>
            </a:r>
            <a:r>
              <a:rPr dirty="0" sz="1200" spc="-40">
                <a:latin typeface="Times New Roman"/>
                <a:cs typeface="Times New Roman"/>
              </a:rPr>
              <a:t>ДЕРЖЛІКСЛWЖБІ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І.</a:t>
            </a:r>
            <a:endParaRPr sz="1200">
              <a:latin typeface="Times New Roman"/>
              <a:cs typeface="Times New Roman"/>
            </a:endParaRPr>
          </a:p>
          <a:p>
            <a:pPr marL="24130">
              <a:lnSpc>
                <a:spcPts val="1390"/>
              </a:lnSpc>
              <a:spcBef>
                <a:spcPts val="1340"/>
              </a:spcBef>
            </a:pPr>
            <a:r>
              <a:rPr dirty="0" sz="1200" spc="-10" i="1">
                <a:latin typeface="Times New Roman"/>
                <a:cs typeface="Times New Roman"/>
              </a:rPr>
              <a:t>Цо</a:t>
            </a:r>
            <a:r>
              <a:rPr dirty="0" sz="1200" spc="-10">
                <a:latin typeface="Times New Roman"/>
                <a:cs typeface="Times New Roman"/>
              </a:rPr>
              <a:t>датгlі:</a:t>
            </a:r>
            <a:endParaRPr sz="1200">
              <a:latin typeface="Times New Roman"/>
              <a:cs typeface="Times New Roman"/>
            </a:endParaRPr>
          </a:p>
          <a:p>
            <a:pPr marL="474345" marR="89535" indent="-211454">
              <a:lnSpc>
                <a:spcPts val="1390"/>
              </a:lnSpc>
              <a:spcBef>
                <a:spcPts val="40"/>
              </a:spcBef>
            </a:pPr>
            <a:r>
              <a:rPr dirty="0" sz="1200">
                <a:latin typeface="Times New Roman"/>
                <a:cs typeface="Times New Roman"/>
              </a:rPr>
              <a:t>l.</a:t>
            </a:r>
            <a:r>
              <a:rPr dirty="0" sz="1200" spc="10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Державної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40">
                <a:latin typeface="Times New Roman"/>
                <a:cs typeface="Times New Roman"/>
              </a:rPr>
              <a:t>слvж5Н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Уграїнн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лікарсьгпх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засобів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контролю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200" spc="-10">
                <a:latin typeface="Times New Roman"/>
                <a:cs typeface="Times New Roman"/>
              </a:rPr>
              <a:t>наркотпкамп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від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02.10.2026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N.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479-</a:t>
            </a:r>
            <a:r>
              <a:rPr dirty="0" sz="1200" spc="-20">
                <a:latin typeface="Times New Roman"/>
                <a:cs typeface="Times New Roman"/>
              </a:rPr>
              <a:t>001.001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5">
                <a:latin typeface="Times New Roman"/>
                <a:cs typeface="Times New Roman"/>
              </a:rPr>
              <a:t>'002.0/‘17-</a:t>
            </a:r>
            <a:r>
              <a:rPr dirty="0" sz="1200">
                <a:latin typeface="Times New Roman"/>
                <a:cs typeface="Times New Roman"/>
              </a:rPr>
              <a:t>26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apr.;</a:t>
            </a:r>
            <a:endParaRPr sz="1200">
              <a:latin typeface="Times New Roman"/>
              <a:cs typeface="Times New Roman"/>
            </a:endParaRPr>
          </a:p>
          <a:p>
            <a:pPr marL="471170" marR="90170" indent="-222885">
              <a:lnSpc>
                <a:spcPts val="139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2.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Державної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служfiн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України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лікарськlіх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засобів</a:t>
            </a:r>
            <a:r>
              <a:rPr dirty="0" sz="1200">
                <a:latin typeface="Times New Roman"/>
                <a:cs typeface="Times New Roman"/>
              </a:rPr>
              <a:t> та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контролю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200">
                <a:latin typeface="Times New Roman"/>
                <a:cs typeface="Times New Roman"/>
              </a:rPr>
              <a:t>наркотпгамп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від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02.10.2026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300">
                <a:latin typeface="Times New Roman"/>
                <a:cs typeface="Times New Roman"/>
              </a:rPr>
              <a:t>№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480-001.001/002.0'17-26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apr..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03592" y="9143491"/>
            <a:ext cx="13836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"/>
                <a:cs typeface="Cambria"/>
              </a:rPr>
              <a:t>Нача,зьник</a:t>
            </a:r>
            <a:r>
              <a:rPr dirty="0" sz="1200" spc="36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службн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79318" y="9140443"/>
            <a:ext cx="13931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.Зілія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ПАНФLЗОВА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08131" y="9790683"/>
            <a:ext cx="16510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Остапенко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Валентпна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32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14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4l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3423" y="9945623"/>
            <a:ext cx="3066287" cy="5730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7989" y="192023"/>
            <a:ext cx="463202" cy="62484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12324" y="827531"/>
            <a:ext cx="6042025" cy="783463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ctr" marL="488315" marR="548005">
              <a:lnSpc>
                <a:spcPts val="1630"/>
              </a:lnSpc>
              <a:spcBef>
                <a:spcPts val="195"/>
              </a:spcBef>
            </a:pPr>
            <a:r>
              <a:rPr dirty="0" sz="1400">
                <a:latin typeface="Times New Roman"/>
                <a:cs typeface="Times New Roman"/>
              </a:rPr>
              <a:t>ДЕРЖАВНА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СЛУЖБА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 spc="45">
                <a:latin typeface="Times New Roman"/>
                <a:cs typeface="Times New Roman"/>
              </a:rPr>
              <a:t>УЕРАЇПИ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КОНТРОЛЮ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НАРКОТИКАМИ</a:t>
            </a:r>
            <a:endParaRPr sz="1400">
              <a:latin typeface="Times New Roman"/>
              <a:cs typeface="Times New Roman"/>
            </a:endParaRPr>
          </a:p>
          <a:p>
            <a:pPr algn="ctr" marR="62865">
              <a:lnSpc>
                <a:spcPts val="1470"/>
              </a:lnSpc>
            </a:pPr>
            <a:r>
              <a:rPr dirty="0" sz="1300" spc="40" b="1">
                <a:latin typeface="Times New Roman"/>
                <a:cs typeface="Times New Roman"/>
              </a:rPr>
              <a:t>(Держлікслужба)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300">
              <a:latin typeface="Times New Roman"/>
              <a:cs typeface="Times New Roman"/>
            </a:endParaRPr>
          </a:p>
          <a:p>
            <a:pPr algn="ctr" marL="97155" marR="167640">
              <a:lnSpc>
                <a:spcPts val="1270"/>
              </a:lnSpc>
            </a:pPr>
            <a:r>
              <a:rPr dirty="0" sz="1150" spc="-25">
                <a:latin typeface="Times New Roman"/>
                <a:cs typeface="Times New Roman"/>
              </a:rPr>
              <a:t>проспект</a:t>
            </a:r>
            <a:r>
              <a:rPr dirty="0" sz="1150" spc="-45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Берестейський,</a:t>
            </a:r>
            <a:r>
              <a:rPr dirty="0" sz="1150" spc="-40">
                <a:latin typeface="Times New Roman"/>
                <a:cs typeface="Times New Roman"/>
              </a:rPr>
              <a:t> </a:t>
            </a:r>
            <a:r>
              <a:rPr dirty="0" sz="1150" spc="-55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 м.</a:t>
            </a:r>
            <a:r>
              <a:rPr dirty="0" sz="1150" spc="-20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Київ, </a:t>
            </a:r>
            <a:r>
              <a:rPr dirty="0" sz="1150" spc="-30">
                <a:latin typeface="Times New Roman"/>
                <a:cs typeface="Times New Roman"/>
              </a:rPr>
              <a:t>03115,</a:t>
            </a:r>
            <a:r>
              <a:rPr dirty="0" sz="1150" spc="-40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тел/факс: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 spc="-25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77, </a:t>
            </a:r>
            <a:r>
              <a:rPr dirty="0" sz="1150" spc="-45">
                <a:latin typeface="Times New Roman"/>
                <a:cs typeface="Times New Roman"/>
              </a:rPr>
              <a:t>e-</a:t>
            </a:r>
            <a:r>
              <a:rPr dirty="0" sz="1150" spc="-25">
                <a:latin typeface="Times New Roman"/>
                <a:cs typeface="Times New Roman"/>
              </a:rPr>
              <a:t>mail:</a:t>
            </a:r>
            <a:r>
              <a:rPr dirty="0" sz="1150" spc="-30">
                <a:latin typeface="Times New Roman"/>
                <a:cs typeface="Times New Roman"/>
              </a:rPr>
              <a:t> </a:t>
            </a:r>
            <a:r>
              <a:rPr dirty="0" u="sng" sz="1150">
                <a:uFill>
                  <a:solidFill>
                    <a:srgbClr val="181818"/>
                  </a:solidFill>
                </a:uFill>
                <a:latin typeface="Times New Roman"/>
                <a:cs typeface="Times New Roman"/>
              </a:rPr>
              <a:t>dls@dls</a:t>
            </a:r>
            <a:r>
              <a:rPr dirty="0" u="sng" sz="1150" spc="409">
                <a:uFill>
                  <a:solidFill>
                    <a:srgbClr val="1818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50">
                <a:uFill>
                  <a:solidFill>
                    <a:srgbClr val="181818"/>
                  </a:solidFill>
                </a:uFill>
                <a:latin typeface="Times New Roman"/>
                <a:cs typeface="Times New Roman"/>
              </a:rPr>
              <a:t>ov</a:t>
            </a:r>
            <a:r>
              <a:rPr dirty="0" u="sng" sz="1150" spc="5">
                <a:uFill>
                  <a:solidFill>
                    <a:srgbClr val="1818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50" spc="-25">
                <a:uFill>
                  <a:solidFill>
                    <a:srgbClr val="181818"/>
                  </a:solidFill>
                </a:uFill>
                <a:latin typeface="Times New Roman"/>
                <a:cs typeface="Times New Roman"/>
              </a:rPr>
              <a:t>ua</a:t>
            </a:r>
            <a:r>
              <a:rPr dirty="0" sz="1150" spc="-25">
                <a:latin typeface="Times New Roman"/>
                <a:cs typeface="Times New Roman"/>
              </a:rPr>
              <a:t>, </a:t>
            </a:r>
            <a:r>
              <a:rPr dirty="0" u="sng" sz="1150" spc="-40">
                <a:uFill>
                  <a:solidFill>
                    <a:srgbClr val="181818"/>
                  </a:solidFill>
                </a:uFill>
                <a:latin typeface="Times New Roman"/>
                <a:cs typeface="Times New Roman"/>
              </a:rPr>
              <a:t>https://www.d1s.яov.na.</a:t>
            </a:r>
            <a:r>
              <a:rPr dirty="0" sz="1150" spc="-15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Код</a:t>
            </a:r>
            <a:r>
              <a:rPr dirty="0" sz="1150" spc="-20">
                <a:latin typeface="Times New Roman"/>
                <a:cs typeface="Times New Roman"/>
              </a:rPr>
              <a:t> </a:t>
            </a:r>
            <a:r>
              <a:rPr dirty="0" sz="1150" spc="-40">
                <a:latin typeface="Times New Roman"/>
                <a:cs typeface="Times New Roman"/>
              </a:rPr>
              <a:t>СДРПОУ</a:t>
            </a:r>
            <a:r>
              <a:rPr dirty="0" sz="1150" spc="14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40517815</a:t>
            </a: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150">
              <a:latin typeface="Times New Roman"/>
              <a:cs typeface="Times New Roman"/>
            </a:endParaRPr>
          </a:p>
          <a:p>
            <a:pPr algn="just" marL="60325">
              <a:lnSpc>
                <a:spcPct val="100000"/>
              </a:lnSpc>
              <a:tabLst>
                <a:tab pos="4523740" algn="l"/>
                <a:tab pos="5906770" algn="l"/>
              </a:tabLst>
            </a:pPr>
            <a:r>
              <a:rPr dirty="0" u="sng" baseline="3968" sz="2100" spc="750">
                <a:uFill>
                  <a:solidFill>
                    <a:srgbClr val="1C1C1C"/>
                  </a:solidFill>
                </a:uFill>
                <a:latin typeface="Courier New"/>
                <a:cs typeface="Courier New"/>
              </a:rPr>
              <a:t>       </a:t>
            </a:r>
            <a:r>
              <a:rPr dirty="0" baseline="3968" sz="2100">
                <a:latin typeface="Courier New"/>
                <a:cs typeface="Courier New"/>
              </a:rPr>
              <a:t>№</a:t>
            </a:r>
            <a:r>
              <a:rPr dirty="0" baseline="3968" sz="2100" spc="-307">
                <a:latin typeface="Courier New"/>
                <a:cs typeface="Courier New"/>
              </a:rPr>
              <a:t> </a:t>
            </a:r>
            <a:r>
              <a:rPr dirty="0" u="sng" baseline="3968" sz="2100" spc="12600">
                <a:uFill>
                  <a:solidFill>
                    <a:srgbClr val="1C1C1C"/>
                  </a:solidFill>
                </a:uFill>
                <a:latin typeface="Courier New"/>
                <a:cs typeface="Courier New"/>
              </a:rPr>
              <a:t> </a:t>
            </a:r>
            <a:r>
              <a:rPr dirty="0" baseline="3968" sz="2100" spc="4927">
                <a:latin typeface="Courier New"/>
                <a:cs typeface="Courier New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0C0C0C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від </a:t>
            </a:r>
            <a:r>
              <a:rPr dirty="0" u="sng" sz="1400">
                <a:uFill>
                  <a:solidFill>
                    <a:srgbClr val="0C0C0C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3129280" marR="104139" indent="-3810">
              <a:lnSpc>
                <a:spcPct val="94300"/>
              </a:lnSpc>
              <a:tabLst>
                <a:tab pos="5200650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суб'сктів </a:t>
            </a:r>
            <a:r>
              <a:rPr dirty="0" sz="1400" b="1">
                <a:latin typeface="Times New Roman"/>
                <a:cs typeface="Times New Roman"/>
              </a:rPr>
              <a:t>господарювання,</a:t>
            </a:r>
            <a:r>
              <a:rPr dirty="0" sz="1400" spc="36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які</a:t>
            </a:r>
            <a:r>
              <a:rPr dirty="0" sz="1400" spc="45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займаються </a:t>
            </a:r>
            <a:r>
              <a:rPr dirty="0" sz="1400" b="1">
                <a:latin typeface="Times New Roman"/>
                <a:cs typeface="Times New Roman"/>
              </a:rPr>
              <a:t>реалізацісю,</a:t>
            </a:r>
            <a:r>
              <a:rPr dirty="0" sz="1400" spc="390" b="1">
                <a:latin typeface="Times New Roman"/>
                <a:cs typeface="Times New Roman"/>
              </a:rPr>
              <a:t>    </a:t>
            </a:r>
            <a:r>
              <a:rPr dirty="0" sz="1400" b="1">
                <a:latin typeface="Times New Roman"/>
                <a:cs typeface="Times New Roman"/>
              </a:rPr>
              <a:t>зберіганням</a:t>
            </a:r>
            <a:r>
              <a:rPr dirty="0" sz="1400" spc="390" b="1">
                <a:latin typeface="Times New Roman"/>
                <a:cs typeface="Times New Roman"/>
              </a:rPr>
              <a:t>    </a:t>
            </a:r>
            <a:r>
              <a:rPr dirty="0" sz="1400" spc="-50">
                <a:latin typeface="Times New Roman"/>
                <a:cs typeface="Times New Roman"/>
              </a:rPr>
              <a:t>i </a:t>
            </a:r>
            <a:r>
              <a:rPr dirty="0" sz="1400" spc="-20" b="1">
                <a:latin typeface="Times New Roman"/>
                <a:cs typeface="Times New Roman"/>
              </a:rPr>
              <a:t>застосуванням</a:t>
            </a:r>
            <a:r>
              <a:rPr dirty="0" sz="1400" spc="85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лікарських</a:t>
            </a:r>
            <a:r>
              <a:rPr dirty="0" sz="1400" spc="7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3134995" marR="91440" indent="2540">
              <a:lnSpc>
                <a:spcPts val="1610"/>
              </a:lnSpc>
              <a:tabLst>
                <a:tab pos="467423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територіальних </a:t>
            </a:r>
            <a:r>
              <a:rPr dirty="0" sz="1400" b="1">
                <a:latin typeface="Times New Roman"/>
                <a:cs typeface="Times New Roman"/>
              </a:rPr>
              <a:t>органів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Держлікслужби</a:t>
            </a:r>
            <a:endParaRPr sz="1400">
              <a:latin typeface="Times New Roman"/>
              <a:cs typeface="Times New Roman"/>
            </a:endParaRPr>
          </a:p>
          <a:p>
            <a:pPr algn="ctr" marR="31115">
              <a:lnSpc>
                <a:spcPct val="100000"/>
              </a:lnSpc>
              <a:spcBef>
                <a:spcPts val="1515"/>
              </a:spcBef>
            </a:pPr>
            <a:r>
              <a:rPr dirty="0" sz="1400" spc="-10" b="1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37465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Конституції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5875" marR="5080" indent="-3810">
              <a:lnSpc>
                <a:spcPct val="110100"/>
              </a:lnSpc>
              <a:spcBef>
                <a:spcPts val="25"/>
              </a:spcBef>
            </a:pPr>
            <a:r>
              <a:rPr dirty="0" sz="1400">
                <a:latin typeface="Times New Roman"/>
                <a:cs typeface="Times New Roman"/>
              </a:rPr>
              <a:t>«Основи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законодавства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охорону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здоров'я»,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21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Положения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наркотиками,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здійснення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якістю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Україну,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N•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902,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3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3.2.1</a:t>
            </a:r>
            <a:r>
              <a:rPr dirty="0" sz="1400" spc="3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3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3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3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31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заборони)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засобlв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території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затвердженого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Украіни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 spc="-20">
                <a:latin typeface="Times New Roman"/>
                <a:cs typeface="Times New Roman"/>
              </a:rPr>
              <a:t>809, </a:t>
            </a:r>
            <a:r>
              <a:rPr dirty="0" sz="1400">
                <a:latin typeface="Times New Roman"/>
                <a:cs typeface="Times New Roman"/>
              </a:rPr>
              <a:t>зареестрованим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126/20439,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оптової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роздрібної </a:t>
            </a:r>
            <a:r>
              <a:rPr dirty="0" sz="1400">
                <a:latin typeface="Times New Roman"/>
                <a:cs typeface="Times New Roman"/>
              </a:rPr>
              <a:t>торгівлі,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29.09.2014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зареестрованим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26.11.2014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405">
                <a:latin typeface="Times New Roman"/>
                <a:cs typeface="Times New Roman"/>
              </a:rPr>
              <a:t>№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1515/26292,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Правил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утилізаціі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затверджених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24.04.2015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 spc="-40">
                <a:latin typeface="Times New Roman"/>
                <a:cs typeface="Times New Roman"/>
              </a:rPr>
              <a:t>N*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242,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зареестрованим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4187" y="8651747"/>
            <a:ext cx="50361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4970" algn="l"/>
                <a:tab pos="1355090" algn="l"/>
                <a:tab pos="1657350" algn="l"/>
                <a:tab pos="1985645" algn="l"/>
                <a:tab pos="2950210" algn="l"/>
                <a:tab pos="3279140" algn="l"/>
                <a:tab pos="4037965" algn="l"/>
              </a:tabLst>
            </a:pP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за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00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550/26995,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на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підставі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надходження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29795" y="8670035"/>
            <a:ext cx="8223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Times New Roman"/>
                <a:cs typeface="Times New Roman"/>
              </a:rPr>
              <a:t>інформації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3040" y="8868155"/>
            <a:ext cx="6090920" cy="49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6515" marR="43180" indent="-6350">
              <a:lnSpc>
                <a:spcPct val="110000"/>
              </a:lnSpc>
              <a:spcBef>
                <a:spcPts val="100"/>
              </a:spcBef>
            </a:pPr>
            <a:r>
              <a:rPr dirty="0" baseline="5952" sz="2100">
                <a:latin typeface="Times New Roman"/>
                <a:cs typeface="Times New Roman"/>
              </a:rPr>
              <a:t>від</a:t>
            </a:r>
            <a:r>
              <a:rPr dirty="0" baseline="5952" sz="2100" spc="-104">
                <a:latin typeface="Times New Roman"/>
                <a:cs typeface="Times New Roman"/>
              </a:rPr>
              <a:t> </a:t>
            </a:r>
            <a:r>
              <a:rPr dirty="0" baseline="5952" sz="2100">
                <a:latin typeface="Times New Roman"/>
                <a:cs typeface="Times New Roman"/>
              </a:rPr>
              <a:t>ДП</a:t>
            </a:r>
            <a:r>
              <a:rPr dirty="0" baseline="5952" sz="21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«Центральна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лабораторія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аналізу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якості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медичної </a:t>
            </a:r>
            <a:r>
              <a:rPr dirty="0" sz="1400">
                <a:latin typeface="Times New Roman"/>
                <a:cs typeface="Times New Roman"/>
              </a:rPr>
              <a:t>продукціі»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(лист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29.09.2026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2/1235),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негативного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сертифікату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baseline="-5952" sz="2100" spc="-15">
                <a:latin typeface="Times New Roman"/>
                <a:cs typeface="Times New Roman"/>
              </a:rPr>
              <a:t>аналізу</a:t>
            </a:r>
            <a:endParaRPr baseline="-5952" sz="2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0001" y="9349740"/>
            <a:ext cx="13785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984" sz="2100" spc="-89">
                <a:latin typeface="Times New Roman"/>
                <a:cs typeface="Times New Roman"/>
              </a:rPr>
              <a:t>Blд</a:t>
            </a:r>
            <a:r>
              <a:rPr dirty="0" baseline="1984" sz="2100" spc="187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29.09.2026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baseline="-5952" sz="2100" spc="-600">
                <a:latin typeface="Times New Roman"/>
                <a:cs typeface="Times New Roman"/>
              </a:rPr>
              <a:t>№</a:t>
            </a:r>
            <a:endParaRPr baseline="-5952" sz="2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68935" y="9368028"/>
            <a:ext cx="35572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84550" algn="l"/>
              </a:tabLst>
            </a:pPr>
            <a:r>
              <a:rPr dirty="0" sz="1400">
                <a:latin typeface="Times New Roman"/>
                <a:cs typeface="Times New Roman"/>
              </a:rPr>
              <a:t>1665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стосовно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невідповідності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вимогам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то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2345" y="9593580"/>
            <a:ext cx="9163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56920" algn="l"/>
              </a:tabLst>
            </a:pPr>
            <a:r>
              <a:rPr dirty="0" sz="1400" spc="-10">
                <a:latin typeface="Times New Roman"/>
                <a:cs typeface="Times New Roman"/>
              </a:rPr>
              <a:t>якості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за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19713" y="9689592"/>
            <a:ext cx="60947" cy="15849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77613" y="9692640"/>
            <a:ext cx="228553" cy="12496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05604" y="9659111"/>
            <a:ext cx="749656" cy="24688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243350" y="9369471"/>
            <a:ext cx="1035050" cy="41211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  <a:tabLst>
                <a:tab pos="916940" algn="l"/>
              </a:tabLst>
            </a:pPr>
            <a:r>
              <a:rPr dirty="0" sz="1400" spc="75">
                <a:latin typeface="Times New Roman"/>
                <a:cs typeface="Times New Roman"/>
              </a:rPr>
              <a:t>$уqдтд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90"/>
              </a:spcBef>
            </a:pPr>
            <a:r>
              <a:rPr dirty="0" sz="950" spc="-25">
                <a:latin typeface="Cambria"/>
                <a:cs typeface="Cambria"/>
              </a:rPr>
              <a:t>та</a:t>
            </a:r>
            <a:endParaRPr sz="95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07998" y="10116311"/>
            <a:ext cx="1868046" cy="24384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317602" y="9528735"/>
            <a:ext cx="2783205" cy="598805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  <a:tabLst>
                <a:tab pos="1189355" algn="l"/>
              </a:tabLst>
            </a:pPr>
            <a:r>
              <a:rPr dirty="0" sz="1400" spc="-10">
                <a:latin typeface="Times New Roman"/>
                <a:cs typeface="Times New Roman"/>
              </a:rPr>
              <a:t>показником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«Мікробіологічна</a:t>
            </a:r>
            <a:endParaRPr sz="1400">
              <a:latin typeface="Times New Roman"/>
              <a:cs typeface="Times New Roman"/>
            </a:endParaRPr>
          </a:p>
          <a:p>
            <a:pPr marL="182245">
              <a:lnSpc>
                <a:spcPts val="915"/>
              </a:lnSpc>
              <a:spcBef>
                <a:spcPts val="310"/>
              </a:spcBef>
            </a:pPr>
            <a:r>
              <a:rPr dirty="0" sz="850" spc="-35">
                <a:latin typeface="Times New Roman"/>
                <a:cs typeface="Times New Roman"/>
              </a:rPr>
              <a:t>Н*</a:t>
            </a:r>
            <a:r>
              <a:rPr dirty="0" sz="850" spc="135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Times New Roman"/>
                <a:cs typeface="Times New Roman"/>
              </a:rPr>
              <a:t>Дер'жпіsслужGа</a:t>
            </a:r>
            <a:endParaRPr sz="850">
              <a:latin typeface="Times New Roman"/>
              <a:cs typeface="Times New Roman"/>
            </a:endParaRPr>
          </a:p>
          <a:p>
            <a:pPr marL="352425">
              <a:lnSpc>
                <a:spcPts val="1095"/>
              </a:lnSpc>
            </a:pPr>
            <a:r>
              <a:rPr dirty="0" sz="1000" spc="-50">
                <a:latin typeface="Arial"/>
                <a:cs typeface="Arial"/>
              </a:rPr>
              <a:t>hl-</a:t>
            </a:r>
            <a:r>
              <a:rPr dirty="0" sz="1000" spc="-55">
                <a:latin typeface="Arial"/>
                <a:cs typeface="Arial"/>
              </a:rPr>
              <a:t>••t79-</a:t>
            </a:r>
            <a:r>
              <a:rPr dirty="0" sz="1000" spc="-60">
                <a:latin typeface="Arial"/>
                <a:cs typeface="Arial"/>
              </a:rPr>
              <a:t>001.001/3182.0/‘17-</a:t>
            </a:r>
            <a:r>
              <a:rPr dirty="0" sz="1000" spc="-35">
                <a:latin typeface="Arial"/>
                <a:cs typeface="Arial"/>
              </a:rPr>
              <a:t>26</a:t>
            </a:r>
            <a:r>
              <a:rPr dirty="0" sz="1000" spc="100">
                <a:latin typeface="Arial"/>
                <a:cs typeface="Arial"/>
              </a:rPr>
              <a:t> </a:t>
            </a:r>
            <a:r>
              <a:rPr dirty="0" sz="1000" spc="-10">
                <a:latin typeface="Arial"/>
                <a:cs typeface="Arial"/>
              </a:rPr>
              <a:t>ві4І</a:t>
            </a:r>
            <a:r>
              <a:rPr dirty="0" sz="1000" spc="60">
                <a:latin typeface="Arial"/>
                <a:cs typeface="Arial"/>
              </a:rPr>
              <a:t> </a:t>
            </a:r>
            <a:r>
              <a:rPr dirty="0" sz="1000" spc="-50">
                <a:latin typeface="Arial"/>
                <a:cs typeface="Arial"/>
              </a:rPr>
              <a:t>02.10.2ІЈЈ‹Б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09052" y="9614916"/>
            <a:ext cx="7340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чистота»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08703" y="9857485"/>
            <a:ext cx="1290320" cy="560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7310">
              <a:lnSpc>
                <a:spcPts val="1145"/>
              </a:lnSpc>
              <a:spcBef>
                <a:spcPts val="100"/>
              </a:spcBef>
            </a:pP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</a:t>
            </a:r>
            <a:endParaRPr sz="1050">
              <a:latin typeface="Times New Roman"/>
              <a:cs typeface="Times New Roman"/>
            </a:endParaRPr>
          </a:p>
          <a:p>
            <a:pPr algn="ctr" marR="111760">
              <a:lnSpc>
                <a:spcPts val="1015"/>
              </a:lnSpc>
            </a:pPr>
            <a:r>
              <a:rPr dirty="0" sz="1000" spc="-10">
                <a:latin typeface="Times New Roman"/>
                <a:cs typeface="Times New Roman"/>
              </a:rPr>
              <a:t>Кіровоградській</a:t>
            </a:r>
            <a:endParaRPr sz="1000">
              <a:latin typeface="Times New Roman"/>
              <a:cs typeface="Times New Roman"/>
            </a:endParaRPr>
          </a:p>
          <a:p>
            <a:pPr algn="ctr" marL="12065">
              <a:lnSpc>
                <a:spcPts val="1070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dirty="0" sz="800" spc="-65">
                <a:latin typeface="Times New Roman"/>
                <a:cs typeface="Times New Roman"/>
              </a:rPr>
              <a:t>№961,302.</a:t>
            </a:r>
            <a:r>
              <a:rPr dirty="0" sz="800" spc="-60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Times New Roman"/>
                <a:cs typeface="Times New Roman"/>
              </a:rPr>
              <a:t>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65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</a:t>
            </a:r>
            <a:r>
              <a:rPr dirty="0" sz="800" spc="229">
                <a:latin typeface="Times New Roman"/>
                <a:cs typeface="Times New Roman"/>
              </a:rPr>
              <a:t>  </a:t>
            </a:r>
            <a:r>
              <a:rPr dirty="0" sz="800" spc="-10">
                <a:latin typeface="Times New Roman"/>
                <a:cs typeface="Times New Roman"/>
              </a:rPr>
              <a:t>05.10.2026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68700" y="10421111"/>
            <a:ext cx="1697393" cy="1950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55858" y="638810"/>
            <a:ext cx="6080125" cy="565404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22225" marR="51435" indent="-10160">
              <a:lnSpc>
                <a:spcPct val="114799"/>
              </a:lnSpc>
              <a:spcBef>
                <a:spcPts val="75"/>
              </a:spcBef>
            </a:pP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36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EFAP004A</a:t>
            </a:r>
            <a:r>
              <a:rPr dirty="0" sz="1350" spc="37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38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40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АБІЗОЛ</a:t>
            </a:r>
            <a:r>
              <a:rPr dirty="0" sz="1350" spc="36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ІЗІТАБ,</a:t>
            </a:r>
            <a:r>
              <a:rPr dirty="0" sz="1350" spc="360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таблетки,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диспергуються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ротовій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порожнині,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мг,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7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таблеток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блістері, </a:t>
            </a:r>
            <a:r>
              <a:rPr dirty="0" sz="1350">
                <a:latin typeface="Times New Roman"/>
                <a:cs typeface="Times New Roman"/>
              </a:rPr>
              <a:t>по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4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блістери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картонній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упаковці,</a:t>
            </a:r>
            <a:r>
              <a:rPr dirty="0" sz="1350" spc="3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виробництва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НОБЕЛ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ІЛАЧ</a:t>
            </a:r>
            <a:r>
              <a:rPr dirty="0" sz="1350" spc="3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CAHAÏ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ВЕ </a:t>
            </a:r>
            <a:r>
              <a:rPr dirty="0" sz="1350">
                <a:latin typeface="Times New Roman"/>
                <a:cs typeface="Times New Roman"/>
              </a:rPr>
              <a:t>ТІДЖАРЕТ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А.Ш.,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Туреччина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(реестраційне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посвідчення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 spc="-300">
                <a:latin typeface="Times New Roman"/>
                <a:cs typeface="Times New Roman"/>
              </a:rPr>
              <a:t>№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UA/18410/01/02):</a:t>
            </a:r>
            <a:endParaRPr sz="1350">
              <a:latin typeface="Times New Roman"/>
              <a:cs typeface="Times New Roman"/>
            </a:endParaRPr>
          </a:p>
          <a:p>
            <a:pPr algn="just" marL="26670" indent="358140">
              <a:lnSpc>
                <a:spcPct val="100000"/>
              </a:lnSpc>
              <a:spcBef>
                <a:spcPts val="215"/>
              </a:spcBef>
            </a:pPr>
            <a:r>
              <a:rPr dirty="0" sz="1350" spc="75">
                <a:latin typeface="Times New Roman"/>
                <a:cs typeface="Times New Roman"/>
              </a:rPr>
              <a:t>ЗАБОРОНЯІО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3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cepii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EFAP004A</a:t>
            </a:r>
            <a:endParaRPr sz="1350">
              <a:latin typeface="Times New Roman"/>
              <a:cs typeface="Times New Roman"/>
            </a:endParaRPr>
          </a:p>
          <a:p>
            <a:pPr algn="just" marL="26034" marR="39370">
              <a:lnSpc>
                <a:spcPct val="113300"/>
              </a:lnSpc>
              <a:spcBef>
                <a:spcPts val="35"/>
              </a:spcBef>
            </a:pP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АБІЗОЛ</a:t>
            </a:r>
            <a:r>
              <a:rPr dirty="0" sz="1350" spc="16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ІЗІТАБ,</a:t>
            </a:r>
            <a:r>
              <a:rPr dirty="0" sz="1350" spc="15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таблетки,</a:t>
            </a:r>
            <a:r>
              <a:rPr dirty="0" sz="1350" spc="204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що</a:t>
            </a:r>
            <a:r>
              <a:rPr dirty="0" sz="1350" spc="8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диспергуються</a:t>
            </a:r>
            <a:r>
              <a:rPr dirty="0" sz="1350" spc="35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в</a:t>
            </a:r>
            <a:r>
              <a:rPr dirty="0" sz="1350" spc="12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ротовій </a:t>
            </a:r>
            <a:r>
              <a:rPr dirty="0" sz="1350" b="1">
                <a:latin typeface="Times New Roman"/>
                <a:cs typeface="Times New Roman"/>
              </a:rPr>
              <a:t>порожнині,</a:t>
            </a:r>
            <a:r>
              <a:rPr dirty="0" sz="1350" spc="37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по</a:t>
            </a:r>
            <a:r>
              <a:rPr dirty="0" sz="1350" spc="24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15</a:t>
            </a:r>
            <a:r>
              <a:rPr dirty="0" sz="1350" spc="24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мг,</a:t>
            </a:r>
            <a:r>
              <a:rPr dirty="0" sz="1350" spc="26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по</a:t>
            </a:r>
            <a:r>
              <a:rPr dirty="0" sz="1350" spc="20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7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таблеток</a:t>
            </a:r>
            <a:r>
              <a:rPr dirty="0" sz="1350" spc="3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у</a:t>
            </a:r>
            <a:r>
              <a:rPr dirty="0" sz="1350" spc="27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блістері,</a:t>
            </a:r>
            <a:r>
              <a:rPr dirty="0" sz="1350" spc="33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по</a:t>
            </a:r>
            <a:r>
              <a:rPr dirty="0" sz="1350" spc="229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4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блістери</a:t>
            </a:r>
            <a:r>
              <a:rPr dirty="0" sz="1350" spc="3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картонній </a:t>
            </a:r>
            <a:r>
              <a:rPr dirty="0" sz="1350" b="1">
                <a:latin typeface="Times New Roman"/>
                <a:cs typeface="Times New Roman"/>
              </a:rPr>
              <a:t>упаковці,</a:t>
            </a:r>
            <a:r>
              <a:rPr dirty="0" sz="1350" spc="229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виробництва</a:t>
            </a:r>
            <a:r>
              <a:rPr dirty="0" sz="1350" spc="27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НОБЕЛ</a:t>
            </a:r>
            <a:r>
              <a:rPr dirty="0" sz="1350" spc="229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ІЛАЧ</a:t>
            </a:r>
            <a:r>
              <a:rPr dirty="0" sz="1350" spc="22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CAHAÏ</a:t>
            </a:r>
            <a:r>
              <a:rPr dirty="0" sz="1350" spc="204" b="1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ВЕ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 spc="60">
                <a:latin typeface="Times New Roman"/>
                <a:cs typeface="Times New Roman"/>
              </a:rPr>
              <a:t>ТІДЖАРЕТ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А.Ш., </a:t>
            </a:r>
            <a:r>
              <a:rPr dirty="0" sz="1350" b="1">
                <a:latin typeface="Times New Roman"/>
                <a:cs typeface="Times New Roman"/>
              </a:rPr>
              <a:t>Туреччина</a:t>
            </a:r>
            <a:r>
              <a:rPr dirty="0" sz="1350" spc="27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(ресстраційне</a:t>
            </a:r>
            <a:r>
              <a:rPr dirty="0" sz="1350" spc="28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посвідчення</a:t>
            </a:r>
            <a:r>
              <a:rPr dirty="0" sz="1350" spc="240" b="1">
                <a:latin typeface="Times New Roman"/>
                <a:cs typeface="Times New Roman"/>
              </a:rPr>
              <a:t> </a:t>
            </a:r>
            <a:r>
              <a:rPr dirty="0" sz="1350" spc="-190" b="1">
                <a:latin typeface="Times New Roman"/>
                <a:cs typeface="Times New Roman"/>
              </a:rPr>
              <a:t>N•-</a:t>
            </a:r>
            <a:r>
              <a:rPr dirty="0" sz="1350" spc="15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UA/18410/01/02).</a:t>
            </a:r>
            <a:endParaRPr sz="1350">
              <a:latin typeface="Times New Roman"/>
              <a:cs typeface="Times New Roman"/>
            </a:endParaRPr>
          </a:p>
          <a:p>
            <a:pPr algn="just" marL="35560" marR="40005" indent="360045">
              <a:lnSpc>
                <a:spcPct val="113300"/>
              </a:lnSpc>
              <a:spcBef>
                <a:spcPts val="5"/>
              </a:spcBef>
            </a:pPr>
            <a:r>
              <a:rPr dirty="0" sz="1350">
                <a:latin typeface="Times New Roman"/>
                <a:cs typeface="Times New Roman"/>
              </a:rPr>
              <a:t>Cy6’ектам</a:t>
            </a:r>
            <a:r>
              <a:rPr dirty="0" sz="1350" spc="43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3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здійснюютв</a:t>
            </a:r>
            <a:r>
              <a:rPr dirty="0" sz="1350" spc="3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37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зберігання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невідкладно,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після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одержання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даного</a:t>
            </a:r>
            <a:endParaRPr sz="1350">
              <a:latin typeface="Times New Roman"/>
              <a:cs typeface="Times New Roman"/>
            </a:endParaRPr>
          </a:p>
          <a:p>
            <a:pPr algn="just" marL="40005" marR="13335" indent="1270">
              <a:lnSpc>
                <a:spcPct val="113599"/>
              </a:lnSpc>
              <a:spcBef>
                <a:spcPts val="30"/>
              </a:spcBef>
            </a:pPr>
            <a:r>
              <a:rPr dirty="0" sz="1350">
                <a:latin typeface="Times New Roman"/>
                <a:cs typeface="Times New Roman"/>
              </a:rPr>
              <a:t>розпорядження,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вищезазначеної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cepii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засобу, </a:t>
            </a:r>
            <a:r>
              <a:rPr dirty="0" sz="1350">
                <a:latin typeface="Times New Roman"/>
                <a:cs typeface="Times New Roman"/>
              </a:rPr>
              <a:t>вжити</a:t>
            </a:r>
            <a:r>
              <a:rPr dirty="0" sz="1350" spc="26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заходи</a:t>
            </a:r>
            <a:r>
              <a:rPr dirty="0" sz="1350" spc="26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26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вилучення</a:t>
            </a:r>
            <a:r>
              <a:rPr dirty="0" sz="1350" spc="22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11</a:t>
            </a:r>
            <a:r>
              <a:rPr dirty="0" sz="1350" spc="229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5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26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шляхом</a:t>
            </a:r>
            <a:r>
              <a:rPr dirty="0" sz="1350" spc="265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повернення </a:t>
            </a:r>
            <a:r>
              <a:rPr dirty="0" sz="1350" spc="10">
                <a:latin typeface="Times New Roman"/>
                <a:cs typeface="Times New Roman"/>
              </a:rPr>
              <a:t>постачальнику/виробнику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a6o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знищення,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про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що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повідомити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територіальний </a:t>
            </a: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4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Держлікслужби.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разі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препарату</a:t>
            </a:r>
            <a:r>
              <a:rPr dirty="0" sz="1350" spc="4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двотижневий </a:t>
            </a:r>
            <a:r>
              <a:rPr dirty="0" sz="1350">
                <a:latin typeface="Times New Roman"/>
                <a:cs typeface="Times New Roman"/>
              </a:rPr>
              <a:t>строк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направити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органу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3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акта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про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3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засобу.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При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наступних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поставках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лікарського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суб'ект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повинен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вжити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заходів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16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запобігання </a:t>
            </a:r>
            <a:r>
              <a:rPr dirty="0" sz="1350">
                <a:latin typeface="Times New Roman"/>
                <a:cs typeface="Times New Roman"/>
              </a:rPr>
              <a:t>придбанню,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реалізаціі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застосуванню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наведеної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 spc="-50">
                <a:latin typeface="Times New Roman"/>
                <a:cs typeface="Times New Roman"/>
              </a:rPr>
              <a:t>в </a:t>
            </a:r>
            <a:r>
              <a:rPr dirty="0" sz="1350">
                <a:latin typeface="Times New Roman"/>
                <a:cs typeface="Times New Roman"/>
              </a:rPr>
              <a:t>даному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розпорядженні.</a:t>
            </a:r>
            <a:endParaRPr sz="1350">
              <a:latin typeface="Times New Roman"/>
              <a:cs typeface="Times New Roman"/>
            </a:endParaRPr>
          </a:p>
          <a:p>
            <a:pPr algn="just" marL="48895" marR="43180" indent="363855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Контроль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виконанням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територіальні </a:t>
            </a:r>
            <a:r>
              <a:rPr dirty="0" sz="1350">
                <a:latin typeface="Times New Roman"/>
                <a:cs typeface="Times New Roman"/>
              </a:rPr>
              <a:t>органи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відповідній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території.</a:t>
            </a:r>
            <a:endParaRPr sz="1350">
              <a:latin typeface="Times New Roman"/>
              <a:cs typeface="Times New Roman"/>
            </a:endParaRPr>
          </a:p>
          <a:p>
            <a:pPr algn="just" marL="57150" marR="5080" indent="364490">
              <a:lnSpc>
                <a:spcPct val="115599"/>
              </a:lnSpc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відповідальніств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чинним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законодавством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9771" y="6500114"/>
            <a:ext cx="3442970" cy="958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8460" marR="5080" indent="-366395">
              <a:lnSpc>
                <a:spcPct val="115599"/>
              </a:lnSpc>
              <a:spcBef>
                <a:spcPts val="100"/>
              </a:spcBef>
              <a:tabLst>
                <a:tab pos="777240" algn="l"/>
                <a:tab pos="1873885" algn="l"/>
                <a:tab pos="2895600" algn="l"/>
              </a:tabLst>
            </a:pPr>
            <a:r>
              <a:rPr dirty="0" sz="1350">
                <a:latin typeface="Times New Roman"/>
                <a:cs typeface="Times New Roman"/>
              </a:rPr>
              <a:t>Копіі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України; </a:t>
            </a:r>
            <a:r>
              <a:rPr dirty="0" sz="1350" spc="-25">
                <a:latin typeface="Times New Roman"/>
                <a:cs typeface="Times New Roman"/>
              </a:rPr>
              <a:t>ДП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центр</a:t>
            </a:r>
            <a:endParaRPr sz="1350">
              <a:latin typeface="Times New Roman"/>
              <a:cs typeface="Times New Roman"/>
            </a:endParaRPr>
          </a:p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 sz="1350" spc="-10">
                <a:latin typeface="Times New Roman"/>
                <a:cs typeface="Times New Roman"/>
              </a:rPr>
              <a:t>України»;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65596" y="7007606"/>
            <a:ext cx="255905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1415" algn="l"/>
                <a:tab pos="1938020" algn="l"/>
              </a:tabLst>
            </a:pPr>
            <a:r>
              <a:rPr dirty="0" sz="1350" spc="-10">
                <a:latin typeface="Times New Roman"/>
                <a:cs typeface="Times New Roman"/>
              </a:rPr>
              <a:t>Міністерства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охорони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здоров'я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4467" y="7516367"/>
            <a:ext cx="1367027" cy="204368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07240" y="7478521"/>
            <a:ext cx="6021705" cy="441959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12700" marR="5080" indent="358140">
              <a:lnSpc>
                <a:spcPct val="102200"/>
              </a:lnSpc>
              <a:spcBef>
                <a:spcPts val="65"/>
              </a:spcBef>
              <a:tabLst>
                <a:tab pos="1753870" algn="l"/>
                <a:tab pos="2664460" algn="l"/>
                <a:tab pos="3215640" algn="l"/>
                <a:tab pos="3914140" algn="l"/>
                <a:tab pos="4268470" algn="l"/>
                <a:tab pos="5296535" algn="l"/>
              </a:tabLst>
            </a:pPr>
            <a:r>
              <a:rPr dirty="0" sz="1350" spc="-10">
                <a:latin typeface="Times New Roman"/>
                <a:cs typeface="Times New Roman"/>
              </a:rPr>
              <a:t>Представництво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«НОБЕЛЬ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0">
                <a:latin typeface="Times New Roman"/>
                <a:cs typeface="Times New Roman"/>
              </a:rPr>
              <a:t>ІЛАЧ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CAHAI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ВЕ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ТІДЖАРЕТ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AHOHIM ШІРКЕТІ».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7160" y="8397493"/>
            <a:ext cx="229425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Голова</a:t>
            </a:r>
            <a:r>
              <a:rPr dirty="0" sz="1350" spc="204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ліквідаційної</a:t>
            </a:r>
            <a:r>
              <a:rPr dirty="0" sz="1350" spc="25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комісії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24119" y="8424926"/>
            <a:ext cx="12369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13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ПPOHIB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7323" y="9551161"/>
            <a:ext cx="255206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25">
                <a:latin typeface="Times New Roman"/>
                <a:cs typeface="Times New Roman"/>
              </a:rPr>
              <a:t>Олена</a:t>
            </a:r>
            <a:r>
              <a:rPr dirty="0" sz="1050" spc="15">
                <a:latin typeface="Times New Roman"/>
                <a:cs typeface="Times New Roman"/>
              </a:rPr>
              <a:t> </a:t>
            </a:r>
            <a:r>
              <a:rPr dirty="0" sz="1050" spc="-75">
                <a:latin typeface="Times New Roman"/>
                <a:cs typeface="Times New Roman"/>
              </a:rPr>
              <a:t>ВЯЗОВС </a:t>
            </a:r>
            <a:r>
              <a:rPr dirty="0" sz="1050" spc="-50">
                <a:latin typeface="Times New Roman"/>
                <a:cs typeface="Times New Roman"/>
              </a:rPr>
              <a:t>bKA,</a:t>
            </a:r>
            <a:r>
              <a:rPr dirty="0" sz="1050" spc="1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тел.(044)</a:t>
            </a:r>
            <a:r>
              <a:rPr dirty="0" sz="1050" spc="20">
                <a:latin typeface="Times New Roman"/>
                <a:cs typeface="Times New Roman"/>
              </a:rPr>
              <a:t> </a:t>
            </a:r>
            <a:r>
              <a:rPr dirty="0" sz="1050" spc="-45">
                <a:latin typeface="Times New Roman"/>
                <a:cs typeface="Times New Roman"/>
              </a:rPr>
              <a:t>422-55-</a:t>
            </a:r>
            <a:r>
              <a:rPr dirty="0" sz="1050">
                <a:latin typeface="Times New Roman"/>
                <a:cs typeface="Times New Roman"/>
              </a:rPr>
              <a:t>76</a:t>
            </a:r>
            <a:r>
              <a:rPr dirty="0" sz="1050" spc="7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(127)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5447" y="170687"/>
            <a:ext cx="441960" cy="61264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221739" y="809243"/>
            <a:ext cx="5937250" cy="154686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algn="ctr" marL="504190" marR="429259">
              <a:lnSpc>
                <a:spcPts val="1660"/>
              </a:lnSpc>
              <a:spcBef>
                <a:spcPts val="170"/>
              </a:spcBef>
            </a:pPr>
            <a:r>
              <a:rPr dirty="0" sz="1400">
                <a:latin typeface="Times New Roman"/>
                <a:cs typeface="Times New Roman"/>
              </a:rPr>
              <a:t>ДFРЖАВНА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СЛУЖБА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УІІРАЇНИ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ЛІБАРСЬПИХ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 </a:t>
            </a:r>
            <a:r>
              <a:rPr dirty="0" baseline="1984" sz="2100">
                <a:latin typeface="Times New Roman"/>
                <a:cs typeface="Times New Roman"/>
              </a:rPr>
              <a:t>ТА</a:t>
            </a:r>
            <a:r>
              <a:rPr dirty="0" baseline="1984" sz="2100" spc="44">
                <a:latin typeface="Times New Roman"/>
                <a:cs typeface="Times New Roman"/>
              </a:rPr>
              <a:t> </a:t>
            </a:r>
            <a:r>
              <a:rPr dirty="0" baseline="1984" sz="2100" spc="89">
                <a:latin typeface="Times New Roman"/>
                <a:cs typeface="Times New Roman"/>
              </a:rPr>
              <a:t>КОНТР</a:t>
            </a:r>
            <a:r>
              <a:rPr dirty="0" sz="1400" spc="60">
                <a:latin typeface="Times New Roman"/>
                <a:cs typeface="Times New Roman"/>
              </a:rPr>
              <a:t>ОЛ</a:t>
            </a:r>
            <a:r>
              <a:rPr dirty="0" baseline="1984" sz="2100" spc="89">
                <a:latin typeface="Times New Roman"/>
                <a:cs typeface="Times New Roman"/>
              </a:rPr>
              <a:t>Ю</a:t>
            </a:r>
            <a:r>
              <a:rPr dirty="0" baseline="1984" sz="2100" spc="21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ЗА</a:t>
            </a:r>
            <a:r>
              <a:rPr dirty="0" baseline="1984" sz="2100" spc="44">
                <a:latin typeface="Times New Roman"/>
                <a:cs typeface="Times New Roman"/>
              </a:rPr>
              <a:t> </a:t>
            </a:r>
            <a:r>
              <a:rPr dirty="0" baseline="1984" sz="2100" spc="-15">
                <a:latin typeface="Times New Roman"/>
                <a:cs typeface="Times New Roman"/>
              </a:rPr>
              <a:t>НАРКОТИКАМИ</a:t>
            </a:r>
            <a:endParaRPr baseline="1984" sz="2100">
              <a:latin typeface="Times New Roman"/>
              <a:cs typeface="Times New Roman"/>
            </a:endParaRPr>
          </a:p>
          <a:p>
            <a:pPr algn="ctr" marL="85090">
              <a:lnSpc>
                <a:spcPts val="1505"/>
              </a:lnSpc>
            </a:pPr>
            <a:r>
              <a:rPr dirty="0" sz="1400" spc="-10">
                <a:latin typeface="Times New Roman"/>
                <a:cs typeface="Times New Roman"/>
              </a:rPr>
              <a:t>(Держлікслужба)</a:t>
            </a:r>
            <a:endParaRPr sz="1400">
              <a:latin typeface="Times New Roman"/>
              <a:cs typeface="Times New Roman"/>
            </a:endParaRPr>
          </a:p>
          <a:p>
            <a:pPr algn="ctr" marL="128270" marR="42545">
              <a:lnSpc>
                <a:spcPts val="1300"/>
              </a:lnSpc>
              <a:spcBef>
                <a:spcPts val="1585"/>
              </a:spcBef>
            </a:pPr>
            <a:r>
              <a:rPr dirty="0" sz="1100" spc="-10">
                <a:latin typeface="Times New Roman"/>
                <a:cs typeface="Times New Roman"/>
              </a:rPr>
              <a:t>проспект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Берестейський,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 spc="-30">
                <a:latin typeface="Times New Roman"/>
                <a:cs typeface="Times New Roman"/>
              </a:rPr>
              <a:t>120-</a:t>
            </a:r>
            <a:r>
              <a:rPr dirty="0" sz="1100">
                <a:latin typeface="Times New Roman"/>
                <a:cs typeface="Times New Roman"/>
              </a:rPr>
              <a:t>A,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Київ,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03115,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тел/факс: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422-</a:t>
            </a:r>
            <a:r>
              <a:rPr dirty="0" sz="1100" spc="-10">
                <a:latin typeface="Times New Roman"/>
                <a:cs typeface="Times New Roman"/>
              </a:rPr>
              <a:t>55-</a:t>
            </a:r>
            <a:r>
              <a:rPr dirty="0" sz="1100">
                <a:latin typeface="Times New Roman"/>
                <a:cs typeface="Times New Roman"/>
              </a:rPr>
              <a:t>77,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e-</a:t>
            </a:r>
            <a:r>
              <a:rPr dirty="0" sz="1100">
                <a:latin typeface="Times New Roman"/>
                <a:cs typeface="Times New Roman"/>
              </a:rPr>
              <a:t>mail: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0"/>
              </a:rPr>
              <a:t>dls@dls.gov.ua</a:t>
            </a:r>
            <a:r>
              <a:rPr dirty="0" sz="1100" spc="-10">
                <a:latin typeface="Times New Roman"/>
                <a:cs typeface="Times New Roman"/>
              </a:rPr>
              <a:t>,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https://www.dls.яov.ua,</a:t>
            </a:r>
            <a:r>
              <a:rPr dirty="0" sz="1100" spc="-6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Код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СДРПОУ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40517815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20"/>
              </a:spcBef>
              <a:tabLst>
                <a:tab pos="1372870" algn="l"/>
                <a:tab pos="3053715" algn="l"/>
                <a:tab pos="4805680" algn="l"/>
                <a:tab pos="5923915" algn="l"/>
              </a:tabLst>
            </a:pPr>
            <a:r>
              <a:rPr dirty="0" u="sng" baseline="1683" sz="2475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baseline="1683" sz="2475" spc="97">
                <a:latin typeface="Courier New"/>
                <a:cs typeface="Courier New"/>
              </a:rPr>
              <a:t>№ </a:t>
            </a:r>
            <a:r>
              <a:rPr dirty="0" u="sng" baseline="1683" sz="2475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baseline="1683" sz="2475">
                <a:latin typeface="Courier New"/>
                <a:cs typeface="Courier New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від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83165" y="2747226"/>
            <a:ext cx="1414780" cy="946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3335" marR="5080" indent="-1270">
              <a:lnSpc>
                <a:spcPct val="110200"/>
              </a:lnSpc>
              <a:spcBef>
                <a:spcPts val="90"/>
              </a:spcBef>
              <a:tabLst>
                <a:tab pos="1189990" algn="l"/>
              </a:tabLst>
            </a:pPr>
            <a:r>
              <a:rPr dirty="0" sz="1300" spc="-10">
                <a:latin typeface="Times New Roman"/>
                <a:cs typeface="Times New Roman"/>
              </a:rPr>
              <a:t>Кејрівникам </a:t>
            </a:r>
            <a:r>
              <a:rPr dirty="0" sz="1400" spc="-10">
                <a:latin typeface="Times New Roman"/>
                <a:cs typeface="Times New Roman"/>
              </a:rPr>
              <a:t>господарювання, займаються зберіганням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07480" y="2747226"/>
            <a:ext cx="1202690" cy="94678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algn="r" marR="10160">
              <a:lnSpc>
                <a:spcPct val="100000"/>
              </a:lnSpc>
              <a:spcBef>
                <a:spcPts val="250"/>
              </a:spcBef>
            </a:pPr>
            <a:r>
              <a:rPr dirty="0" sz="1300" spc="60">
                <a:latin typeface="Times New Roman"/>
                <a:cs typeface="Times New Roman"/>
              </a:rPr>
              <a:t>суб'сктів</a:t>
            </a:r>
            <a:endParaRPr sz="1300">
              <a:latin typeface="Times New Roman"/>
              <a:cs typeface="Times New Roman"/>
            </a:endParaRPr>
          </a:p>
          <a:p>
            <a:pPr algn="r" marL="222250" marR="5080" indent="727710">
              <a:lnSpc>
                <a:spcPct val="108600"/>
              </a:lnSpc>
              <a:spcBef>
                <a:spcPts val="20"/>
              </a:spcBef>
            </a:pPr>
            <a:r>
              <a:rPr dirty="0" sz="1400" spc="25">
                <a:latin typeface="Times New Roman"/>
                <a:cs typeface="Times New Roman"/>
              </a:rPr>
              <a:t>які </a:t>
            </a:r>
            <a:r>
              <a:rPr dirty="0" sz="1400" spc="-10">
                <a:latin typeface="Times New Roman"/>
                <a:cs typeface="Times New Roman"/>
              </a:rPr>
              <a:t>реалізацісю,</a:t>
            </a:r>
            <a:endParaRPr sz="1400">
              <a:latin typeface="Times New Roman"/>
              <a:cs typeface="Times New Roman"/>
            </a:endParaRPr>
          </a:p>
          <a:p>
            <a:pPr algn="r" marR="29209">
              <a:lnSpc>
                <a:spcPct val="100000"/>
              </a:lnSpc>
              <a:spcBef>
                <a:spcPts val="190"/>
              </a:spcBef>
            </a:pPr>
            <a:r>
              <a:rPr dirty="0" sz="1400" spc="-10">
                <a:latin typeface="Times New Roman"/>
                <a:cs typeface="Times New Roman"/>
              </a:rPr>
              <a:t>застосуванням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9849" y="3689604"/>
            <a:ext cx="6018530" cy="5338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34385">
              <a:lnSpc>
                <a:spcPct val="100000"/>
              </a:lnSpc>
              <a:spcBef>
                <a:spcPts val="100"/>
              </a:spcBef>
            </a:pPr>
            <a:r>
              <a:rPr dirty="0" sz="1400" spc="55">
                <a:latin typeface="Times New Roman"/>
                <a:cs typeface="Times New Roman"/>
              </a:rPr>
              <a:t>лікарських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1400">
              <a:latin typeface="Times New Roman"/>
              <a:cs typeface="Times New Roman"/>
            </a:endParaRPr>
          </a:p>
          <a:p>
            <a:pPr marL="3329940" marR="75565" indent="2540">
              <a:lnSpc>
                <a:spcPct val="108600"/>
              </a:lnSpc>
              <a:tabLst>
                <a:tab pos="4678680" algn="l"/>
              </a:tabLst>
            </a:pPr>
            <a:r>
              <a:rPr dirty="0" sz="1400" spc="-10">
                <a:latin typeface="Times New Roman"/>
                <a:cs typeface="Times New Roman"/>
              </a:rPr>
              <a:t>Керівникам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територіальних </a:t>
            </a:r>
            <a:r>
              <a:rPr dirty="0" sz="1400">
                <a:latin typeface="Times New Roman"/>
                <a:cs typeface="Times New Roman"/>
              </a:rPr>
              <a:t>органів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Держлікслужби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1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R="2413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36703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Конституції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ста'гей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1270">
              <a:lnSpc>
                <a:spcPct val="112300"/>
              </a:lnSpc>
              <a:spcBef>
                <a:spcPts val="15"/>
              </a:spcBef>
            </a:pPr>
            <a:r>
              <a:rPr dirty="0" sz="1350">
                <a:latin typeface="Times New Roman"/>
                <a:cs typeface="Times New Roman"/>
              </a:rPr>
              <a:t>«Основи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-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охорону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здоров'я»,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статей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15,</a:t>
            </a:r>
            <a:r>
              <a:rPr dirty="0" sz="1350" spc="-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17,</a:t>
            </a:r>
            <a:r>
              <a:rPr dirty="0" sz="1350" spc="-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21 </a:t>
            </a:r>
            <a:r>
              <a:rPr dirty="0" sz="135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Положения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наркотиками,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33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постановою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Мініетрів</a:t>
            </a:r>
            <a:r>
              <a:rPr dirty="0" sz="1350" spc="2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12.08.2015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 spc="-310">
                <a:latin typeface="Times New Roman"/>
                <a:cs typeface="Times New Roman"/>
              </a:rPr>
              <a:t>№</a:t>
            </a:r>
            <a:r>
              <a:rPr dirty="0" sz="1350" spc="3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647,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здійенення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Україну, </a:t>
            </a:r>
            <a:r>
              <a:rPr dirty="0" sz="1400">
                <a:latin typeface="Times New Roman"/>
                <a:cs typeface="Times New Roman"/>
              </a:rPr>
              <a:t>затвердженого постановою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Кабіне'гу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Міністріп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902, </a:t>
            </a:r>
            <a:r>
              <a:rPr dirty="0" sz="1350">
                <a:latin typeface="Times New Roman"/>
                <a:cs typeface="Times New Roman"/>
              </a:rPr>
              <a:t>пункту</a:t>
            </a:r>
            <a:r>
              <a:rPr dirty="0" sz="1350" spc="4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3.2.3</a:t>
            </a:r>
            <a:r>
              <a:rPr dirty="0" sz="1350" spc="4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4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встановлення</a:t>
            </a:r>
            <a:r>
              <a:rPr dirty="0" sz="1350" spc="4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заборони</a:t>
            </a:r>
            <a:r>
              <a:rPr dirty="0" sz="1350" spc="45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(тимчасової</a:t>
            </a:r>
            <a:r>
              <a:rPr dirty="0" sz="1350" spc="44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заборони) </a:t>
            </a:r>
            <a:r>
              <a:rPr dirty="0" sz="1250" spc="50">
                <a:latin typeface="Times New Roman"/>
                <a:cs typeface="Times New Roman"/>
              </a:rPr>
              <a:t>та</a:t>
            </a:r>
            <a:r>
              <a:rPr dirty="0" sz="1250" spc="285">
                <a:latin typeface="Times New Roman"/>
                <a:cs typeface="Times New Roman"/>
              </a:rPr>
              <a:t> </a:t>
            </a:r>
            <a:r>
              <a:rPr dirty="0" sz="1250" spc="50">
                <a:latin typeface="Times New Roman"/>
                <a:cs typeface="Times New Roman"/>
              </a:rPr>
              <a:t>поновлення</a:t>
            </a:r>
            <a:r>
              <a:rPr dirty="0" sz="1250" spc="39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обігу</a:t>
            </a:r>
            <a:r>
              <a:rPr dirty="0" sz="1250" spc="335">
                <a:latin typeface="Times New Roman"/>
                <a:cs typeface="Times New Roman"/>
              </a:rPr>
              <a:t> </a:t>
            </a:r>
            <a:r>
              <a:rPr dirty="0" sz="1250" spc="50">
                <a:latin typeface="Times New Roman"/>
                <a:cs typeface="Times New Roman"/>
              </a:rPr>
              <a:t>лікарських</a:t>
            </a:r>
            <a:r>
              <a:rPr dirty="0" sz="1250" spc="39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заісобів</a:t>
            </a:r>
            <a:r>
              <a:rPr dirty="0" sz="1250" spc="36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на</a:t>
            </a:r>
            <a:r>
              <a:rPr dirty="0" sz="1250" spc="300">
                <a:latin typeface="Times New Roman"/>
                <a:cs typeface="Times New Roman"/>
              </a:rPr>
              <a:t> </a:t>
            </a:r>
            <a:r>
              <a:rPr dirty="0" sz="1250" spc="50">
                <a:latin typeface="Times New Roman"/>
                <a:cs typeface="Times New Roman"/>
              </a:rPr>
              <a:t>територіі</a:t>
            </a:r>
            <a:r>
              <a:rPr dirty="0" sz="1250" spc="330">
                <a:latin typeface="Times New Roman"/>
                <a:cs typeface="Times New Roman"/>
              </a:rPr>
              <a:t> </a:t>
            </a:r>
            <a:r>
              <a:rPr dirty="0" sz="1250" spc="50">
                <a:latin typeface="Times New Roman"/>
                <a:cs typeface="Times New Roman"/>
              </a:rPr>
              <a:t>України,</a:t>
            </a:r>
            <a:r>
              <a:rPr dirty="0" sz="1250" spc="370">
                <a:latin typeface="Times New Roman"/>
                <a:cs typeface="Times New Roman"/>
              </a:rPr>
              <a:t> </a:t>
            </a:r>
            <a:r>
              <a:rPr dirty="0" sz="1250" spc="40">
                <a:latin typeface="Times New Roman"/>
                <a:cs typeface="Times New Roman"/>
              </a:rPr>
              <a:t>затвердженого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2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22.11.2011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 spc="-285">
                <a:latin typeface="Times New Roman"/>
                <a:cs typeface="Times New Roman"/>
              </a:rPr>
              <a:t>№</a:t>
            </a:r>
            <a:r>
              <a:rPr dirty="0" sz="1350" spc="365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809 </a:t>
            </a:r>
            <a:r>
              <a:rPr dirty="0" sz="1350">
                <a:latin typeface="Times New Roman"/>
                <a:cs typeface="Times New Roman"/>
              </a:rPr>
              <a:t>(зі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змінами),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зареестрованого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Міністерством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юстиції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30.01.2012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оптової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роздрібної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торгівлі,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здоров'я </a:t>
            </a:r>
            <a:r>
              <a:rPr dirty="0" baseline="2057" sz="2025">
                <a:latin typeface="Times New Roman"/>
                <a:cs typeface="Times New Roman"/>
              </a:rPr>
              <a:t>У</a:t>
            </a:r>
            <a:r>
              <a:rPr dirty="0" sz="900">
                <a:latin typeface="Times New Roman"/>
                <a:cs typeface="Times New Roman"/>
              </a:rPr>
              <a:t>K</a:t>
            </a:r>
            <a:r>
              <a:rPr dirty="0" baseline="2057" sz="2025">
                <a:latin typeface="Times New Roman"/>
                <a:cs typeface="Times New Roman"/>
              </a:rPr>
              <a:t>p</a:t>
            </a:r>
            <a:r>
              <a:rPr dirty="0" sz="800">
                <a:latin typeface="Times New Roman"/>
                <a:cs typeface="Times New Roman"/>
              </a:rPr>
              <a:t>£t</a:t>
            </a:r>
            <a:r>
              <a:rPr dirty="0" baseline="2645" sz="1575">
                <a:latin typeface="Times New Roman"/>
                <a:cs typeface="Times New Roman"/>
              </a:rPr>
              <a:t>Ï</a:t>
            </a:r>
            <a:r>
              <a:rPr dirty="0" sz="950">
                <a:latin typeface="Times New Roman"/>
                <a:cs typeface="Times New Roman"/>
              </a:rPr>
              <a:t>HИ</a:t>
            </a:r>
            <a:r>
              <a:rPr dirty="0" sz="950" spc="290">
                <a:latin typeface="Times New Roman"/>
                <a:cs typeface="Times New Roman"/>
              </a:rPr>
              <a:t> </a:t>
            </a:r>
            <a:r>
              <a:rPr dirty="0" sz="950" spc="50">
                <a:latin typeface="Times New Roman"/>
                <a:cs typeface="Times New Roman"/>
              </a:rPr>
              <a:t>B</a:t>
            </a:r>
            <a:r>
              <a:rPr dirty="0" sz="800" spc="50">
                <a:latin typeface="Times New Roman"/>
                <a:cs typeface="Times New Roman"/>
              </a:rPr>
              <a:t>l</a:t>
            </a:r>
            <a:r>
              <a:rPr dirty="0" baseline="2057" sz="2025" spc="75">
                <a:latin typeface="Times New Roman"/>
                <a:cs typeface="Times New Roman"/>
              </a:rPr>
              <a:t>д</a:t>
            </a:r>
            <a:r>
              <a:rPr dirty="0" baseline="2057" sz="2025" spc="135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2</a:t>
            </a:r>
            <a:r>
              <a:rPr dirty="0" baseline="1915" sz="2175">
                <a:latin typeface="Times New Roman"/>
                <a:cs typeface="Times New Roman"/>
              </a:rPr>
              <a:t>9</a:t>
            </a:r>
            <a:r>
              <a:rPr dirty="0" baseline="2057" sz="2025">
                <a:latin typeface="Times New Roman"/>
                <a:cs typeface="Times New Roman"/>
              </a:rPr>
              <a:t>.</a:t>
            </a:r>
            <a:r>
              <a:rPr dirty="0" baseline="1984" sz="2100">
                <a:latin typeface="Times New Roman"/>
                <a:cs typeface="Times New Roman"/>
              </a:rPr>
              <a:t>0</a:t>
            </a:r>
            <a:r>
              <a:rPr dirty="0" baseline="1915" sz="2175">
                <a:latin typeface="Times New Roman"/>
                <a:cs typeface="Times New Roman"/>
              </a:rPr>
              <a:t>9</a:t>
            </a:r>
            <a:r>
              <a:rPr dirty="0" baseline="2057" sz="2025">
                <a:latin typeface="Times New Roman"/>
                <a:cs typeface="Times New Roman"/>
              </a:rPr>
              <a:t>.2</a:t>
            </a:r>
            <a:r>
              <a:rPr dirty="0" baseline="1915" sz="2175">
                <a:latin typeface="Times New Roman"/>
                <a:cs typeface="Times New Roman"/>
              </a:rPr>
              <a:t>0</a:t>
            </a:r>
            <a:r>
              <a:rPr dirty="0" baseline="1984" sz="2100">
                <a:latin typeface="Times New Roman"/>
                <a:cs typeface="Times New Roman"/>
              </a:rPr>
              <a:t>1</a:t>
            </a:r>
            <a:r>
              <a:rPr dirty="0" baseline="4115" sz="2025">
                <a:latin typeface="Times New Roman"/>
                <a:cs typeface="Times New Roman"/>
              </a:rPr>
              <a:t>4</a:t>
            </a:r>
            <a:r>
              <a:rPr dirty="0" baseline="4115" sz="2025" spc="22">
                <a:latin typeface="Times New Roman"/>
                <a:cs typeface="Times New Roman"/>
              </a:rPr>
              <a:t> </a:t>
            </a:r>
            <a:r>
              <a:rPr dirty="0" baseline="2057" sz="2025" spc="-427">
                <a:latin typeface="Times New Roman"/>
                <a:cs typeface="Times New Roman"/>
              </a:rPr>
              <a:t>№</a:t>
            </a:r>
            <a:r>
              <a:rPr dirty="0" baseline="2057" sz="2025" spc="600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677,</a:t>
            </a:r>
            <a:r>
              <a:rPr dirty="0" baseline="2057" sz="2025" spc="75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заресстрованого</a:t>
            </a:r>
            <a:r>
              <a:rPr dirty="0" baseline="2057" sz="2025" spc="15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Міністерством</a:t>
            </a:r>
            <a:r>
              <a:rPr dirty="0" baseline="2057" sz="2025" spc="322">
                <a:latin typeface="Times New Roman"/>
                <a:cs typeface="Times New Roman"/>
              </a:rPr>
              <a:t> </a:t>
            </a:r>
            <a:r>
              <a:rPr dirty="0" baseline="2057" sz="2025">
                <a:latin typeface="Times New Roman"/>
                <a:cs typeface="Times New Roman"/>
              </a:rPr>
              <a:t>юстицїі</a:t>
            </a:r>
            <a:r>
              <a:rPr dirty="0" baseline="2057" sz="2025" spc="75">
                <a:latin typeface="Times New Roman"/>
                <a:cs typeface="Times New Roman"/>
              </a:rPr>
              <a:t> </a:t>
            </a:r>
            <a:r>
              <a:rPr dirty="0" baseline="2057" sz="2025" spc="-15">
                <a:latin typeface="Times New Roman"/>
                <a:cs typeface="Times New Roman"/>
              </a:rPr>
              <a:t>України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26.11.2014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N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1515/26292,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Правил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утилізацfі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лікарських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затверджених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МіністерстDа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8804" y="8988683"/>
            <a:ext cx="1463040" cy="746125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  <a:tabLst>
                <a:tab pos="378460" algn="l"/>
                <a:tab pos="1325880" algn="l"/>
              </a:tabLst>
            </a:pP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24.04.2015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25">
                <a:latin typeface="Times New Roman"/>
                <a:cs typeface="Times New Roman"/>
              </a:rPr>
              <a:t>№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  <a:tabLst>
                <a:tab pos="1285240" algn="l"/>
              </a:tabLst>
            </a:pP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6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18.05.2015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за</a:t>
            </a:r>
            <a:endParaRPr sz="1350">
              <a:latin typeface="Times New Roman"/>
              <a:cs typeface="Times New Roman"/>
            </a:endParaRPr>
          </a:p>
          <a:p>
            <a:pPr marL="15875">
              <a:lnSpc>
                <a:spcPct val="100000"/>
              </a:lnSpc>
              <a:spcBef>
                <a:spcPts val="204"/>
              </a:spcBef>
              <a:tabLst>
                <a:tab pos="1185545" algn="l"/>
              </a:tabLst>
            </a:pPr>
            <a:r>
              <a:rPr dirty="0" sz="1400" spc="-10">
                <a:latin typeface="Times New Roman"/>
                <a:cs typeface="Times New Roman"/>
              </a:rPr>
              <a:t>повідомлення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49031" y="9020555"/>
            <a:ext cx="44475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  <a:tabLst>
                <a:tab pos="518795" algn="l"/>
                <a:tab pos="1825625" algn="l"/>
                <a:tab pos="3089910" algn="l"/>
                <a:tab pos="3807460" algn="l"/>
              </a:tabLst>
            </a:pPr>
            <a:r>
              <a:rPr dirty="0" sz="1400" spc="-20">
                <a:latin typeface="Times New Roman"/>
                <a:cs typeface="Times New Roman"/>
              </a:rPr>
              <a:t>242,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зареест</a:t>
            </a:r>
            <a:r>
              <a:rPr dirty="0" baseline="-9920" sz="2100" spc="-15">
                <a:latin typeface="Times New Roman"/>
                <a:cs typeface="Times New Roman"/>
              </a:rPr>
              <a:t>l</a:t>
            </a:r>
            <a:r>
              <a:rPr dirty="0" sz="1400" spc="-10">
                <a:latin typeface="Times New Roman"/>
                <a:cs typeface="Times New Roman"/>
              </a:rPr>
              <a:t>эованих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юстиції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94532" y="9239911"/>
            <a:ext cx="1130300" cy="49530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295"/>
              </a:spcBef>
              <a:tabLst>
                <a:tab pos="332740" algn="l"/>
              </a:tabLst>
            </a:pPr>
            <a:r>
              <a:rPr dirty="0" sz="1350" spc="-50">
                <a:latin typeface="Times New Roman"/>
                <a:cs typeface="Times New Roman"/>
              </a:rPr>
              <a:t>N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550/26995,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1400" spc="-10">
                <a:latin typeface="Times New Roman"/>
                <a:cs typeface="Times New Roman"/>
              </a:rPr>
              <a:t>регуляторного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01640" y="9546335"/>
            <a:ext cx="1670304" cy="14630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916278" y="9239911"/>
            <a:ext cx="3249295" cy="49530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35560">
              <a:lnSpc>
                <a:spcPct val="100000"/>
              </a:lnSpc>
              <a:spcBef>
                <a:spcPts val="295"/>
              </a:spcBef>
              <a:tabLst>
                <a:tab pos="334645" algn="l"/>
                <a:tab pos="1062990" algn="l"/>
                <a:tab pos="2190750" algn="l"/>
              </a:tabLst>
            </a:pPr>
            <a:r>
              <a:rPr dirty="0" sz="1350" spc="-25">
                <a:latin typeface="Times New Roman"/>
                <a:cs typeface="Times New Roman"/>
              </a:rPr>
              <a:t>на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підставі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надходження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міжнародного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  <a:tabLst>
                <a:tab pos="646430" algn="l"/>
              </a:tabLst>
            </a:pPr>
            <a:r>
              <a:rPr dirty="0" sz="1400" spc="-10">
                <a:latin typeface="Times New Roman"/>
                <a:cs typeface="Times New Roman"/>
              </a:rPr>
              <a:t>органу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Мексики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47829" y="9903967"/>
            <a:ext cx="91566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Arial Black"/>
                <a:cs typeface="Arial Black"/>
              </a:rPr>
              <a:t>«</a:t>
            </a:r>
            <a:r>
              <a:rPr dirty="0" sz="900" spc="420">
                <a:latin typeface="Arial Black"/>
                <a:cs typeface="Arial Black"/>
              </a:rPr>
              <a:t> </a:t>
            </a:r>
            <a:r>
              <a:rPr dirty="0" sz="900" spc="-190">
                <a:latin typeface="Arial Black"/>
                <a:cs typeface="Arial Black"/>
              </a:rPr>
              <a:t>Держліксгіуж0а</a:t>
            </a:r>
            <a:endParaRPr sz="90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71927" y="10192511"/>
            <a:ext cx="64007" cy="457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468879" y="10250423"/>
            <a:ext cx="67056" cy="7010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68879" y="10366247"/>
            <a:ext cx="64007" cy="4876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2239" y="10180319"/>
            <a:ext cx="1057656" cy="2590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10000" y="10195559"/>
            <a:ext cx="524255" cy="2529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588933" y="10022331"/>
            <a:ext cx="249682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2777" sz="1500" spc="-187">
                <a:latin typeface="Arial Black"/>
                <a:cs typeface="Arial Black"/>
              </a:rPr>
              <a:t>Ns</a:t>
            </a:r>
            <a:r>
              <a:rPr dirty="0" sz="1000" spc="-125">
                <a:latin typeface="Arial Black"/>
                <a:cs typeface="Arial Black"/>
              </a:rPr>
              <a:t>480-</a:t>
            </a:r>
            <a:r>
              <a:rPr dirty="0" sz="1000" spc="-114">
                <a:latin typeface="Arial Black"/>
                <a:cs typeface="Arial Black"/>
              </a:rPr>
              <a:t>001.001/002.0117-</a:t>
            </a:r>
            <a:r>
              <a:rPr dirty="0" sz="1000" spc="-130">
                <a:latin typeface="Arial Black"/>
                <a:cs typeface="Arial Black"/>
              </a:rPr>
              <a:t>2</a:t>
            </a:r>
            <a:r>
              <a:rPr dirty="0" baseline="-2777" sz="1500" spc="-195">
                <a:latin typeface="Arial Black"/>
                <a:cs typeface="Arial Black"/>
              </a:rPr>
              <a:t>6</a:t>
            </a:r>
            <a:r>
              <a:rPr dirty="0" baseline="-2777" sz="1500" spc="-187">
                <a:latin typeface="Arial Black"/>
                <a:cs typeface="Arial Black"/>
              </a:rPr>
              <a:t> </a:t>
            </a:r>
            <a:r>
              <a:rPr dirty="0" baseline="-5555" sz="1500" spc="-89">
                <a:latin typeface="Arial Black"/>
                <a:cs typeface="Arial Black"/>
              </a:rPr>
              <a:t>від</a:t>
            </a:r>
            <a:r>
              <a:rPr dirty="0" baseline="-5555" sz="1500" spc="104">
                <a:latin typeface="Arial Black"/>
                <a:cs typeface="Arial Black"/>
              </a:rPr>
              <a:t> </a:t>
            </a:r>
            <a:r>
              <a:rPr dirty="0" baseline="-5555" sz="1500" spc="-127">
                <a:latin typeface="Arial Black"/>
                <a:cs typeface="Arial Black"/>
              </a:rPr>
              <a:t>02.10.2026</a:t>
            </a:r>
            <a:endParaRPr baseline="-5555" sz="150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24594" y="9650476"/>
            <a:ext cx="1294765" cy="81026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309245" marR="113664" indent="-281940">
              <a:lnSpc>
                <a:spcPts val="1010"/>
              </a:lnSpc>
              <a:spcBef>
                <a:spcPts val="290"/>
              </a:spcBef>
            </a:pPr>
            <a:r>
              <a:rPr dirty="0" sz="1000" spc="-10">
                <a:latin typeface="Times New Roman"/>
                <a:cs typeface="Times New Roman"/>
              </a:rPr>
              <a:t>лікарських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зисобів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Times New Roman"/>
                <a:cs typeface="Times New Roman"/>
              </a:rPr>
              <a:t>то </a:t>
            </a: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</a:t>
            </a:r>
            <a:endParaRPr sz="1000">
              <a:latin typeface="Times New Roman"/>
              <a:cs typeface="Times New Roman"/>
            </a:endParaRPr>
          </a:p>
          <a:p>
            <a:pPr marL="223520">
              <a:lnSpc>
                <a:spcPts val="900"/>
              </a:lnSpc>
            </a:pP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</a:t>
            </a:r>
            <a:endParaRPr sz="1050">
              <a:latin typeface="Times New Roman"/>
              <a:cs typeface="Times New Roman"/>
            </a:endParaRPr>
          </a:p>
          <a:p>
            <a:pPr marL="157480">
              <a:lnSpc>
                <a:spcPts val="990"/>
              </a:lnSpc>
            </a:pPr>
            <a:r>
              <a:rPr dirty="0" sz="1000" spc="-10">
                <a:latin typeface="Times New Roman"/>
                <a:cs typeface="Times New Roman"/>
              </a:rPr>
              <a:t>Кіровоградській</a:t>
            </a:r>
            <a:endParaRPr sz="1000">
              <a:latin typeface="Times New Roman"/>
              <a:cs typeface="Times New Roman"/>
            </a:endParaRPr>
          </a:p>
          <a:p>
            <a:pPr marL="474980">
              <a:lnSpc>
                <a:spcPts val="1105"/>
              </a:lnSpc>
            </a:pPr>
            <a:r>
              <a:rPr dirty="0" sz="1000" spc="-10">
                <a:latin typeface="Times New Roman"/>
                <a:cs typeface="Times New Roman"/>
              </a:rPr>
              <a:t>області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800" spc="-10">
                <a:latin typeface="Times New Roman"/>
                <a:cs typeface="Times New Roman"/>
              </a:rPr>
              <a:t>№962/02.12-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9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від</a:t>
            </a:r>
            <a:r>
              <a:rPr dirty="0" sz="800" spc="-10">
                <a:latin typeface="Times New Roman"/>
                <a:cs typeface="Times New Roman"/>
              </a:rPr>
              <a:t> 05.10.2026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696711" y="10466831"/>
            <a:ext cx="1801367" cy="1920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48214" y="577595"/>
            <a:ext cx="6130290" cy="3076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7945" marR="62230" indent="-1905">
              <a:lnSpc>
                <a:spcPct val="111400"/>
              </a:lnSpc>
              <a:spcBef>
                <a:spcPts val="100"/>
              </a:spcBef>
              <a:tabLst>
                <a:tab pos="1059815" algn="l"/>
                <a:tab pos="1353820" algn="l"/>
                <a:tab pos="1953260" algn="l"/>
                <a:tab pos="2982595" algn="l"/>
                <a:tab pos="3778885" algn="l"/>
                <a:tab pos="4959985" algn="l"/>
              </a:tabLst>
            </a:pPr>
            <a:r>
              <a:rPr dirty="0" sz="1400" spc="-10">
                <a:latin typeface="Times New Roman"/>
                <a:cs typeface="Times New Roman"/>
              </a:rPr>
              <a:t>виявлення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обігу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засобів,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виробництва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PRODUCTOS </a:t>
            </a:r>
            <a:r>
              <a:rPr dirty="0" sz="1400">
                <a:latin typeface="Times New Roman"/>
                <a:cs typeface="Times New Roman"/>
              </a:rPr>
              <a:t>FARMACEUTICOS,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Ѕ.А.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C.V.,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реаіlізовувалися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компаніею.</a:t>
            </a:r>
            <a:endParaRPr sz="1400">
              <a:latin typeface="Times New Roman"/>
              <a:cs typeface="Times New Roman"/>
            </a:endParaRPr>
          </a:p>
          <a:p>
            <a:pPr algn="just" marL="66675" marR="51435" indent="444500">
              <a:lnSpc>
                <a:spcPct val="110100"/>
              </a:lnSpc>
              <a:spcBef>
                <a:spcPts val="2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метою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60">
                <a:latin typeface="Times New Roman"/>
                <a:cs typeface="Times New Roman"/>
              </a:rPr>
              <a:t>активной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протидії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поширенню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огляду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те,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така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продукція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небезпечною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може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нести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загрозу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життю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ю </a:t>
            </a:r>
            <a:r>
              <a:rPr dirty="0" sz="1350" spc="-10">
                <a:latin typeface="Times New Roman"/>
                <a:cs typeface="Times New Roman"/>
              </a:rPr>
              <a:t>населення:</a:t>
            </a:r>
            <a:endParaRPr sz="1350">
              <a:latin typeface="Times New Roman"/>
              <a:cs typeface="Times New Roman"/>
            </a:endParaRPr>
          </a:p>
          <a:p>
            <a:pPr algn="just" marL="68580" marR="64135" indent="443230">
              <a:lnSpc>
                <a:spcPts val="1939"/>
              </a:lnSpc>
              <a:spcBef>
                <a:spcPts val="75"/>
              </a:spcBef>
            </a:pPr>
            <a:r>
              <a:rPr dirty="0" sz="1400" spc="60">
                <a:latin typeface="Times New Roman"/>
                <a:cs typeface="Times New Roman"/>
              </a:rPr>
              <a:t>ЗАБОРОНЯЮ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зберіганнл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лікарських засобів,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виробництва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PRODUCTOS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FARMACEUTICOS,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Ѕ.А.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C.V.:</a:t>
            </a:r>
            <a:endParaRPr sz="1400">
              <a:latin typeface="Times New Roman"/>
              <a:cs typeface="Times New Roman"/>
            </a:endParaRPr>
          </a:p>
          <a:p>
            <a:pPr marL="612775" indent="-104139">
              <a:lnSpc>
                <a:spcPct val="100000"/>
              </a:lnSpc>
              <a:spcBef>
                <a:spcPts val="15"/>
              </a:spcBef>
              <a:buChar char="-"/>
              <a:tabLst>
                <a:tab pos="612775" algn="l"/>
              </a:tabLst>
            </a:pPr>
            <a:r>
              <a:rPr dirty="0" sz="1400">
                <a:latin typeface="Times New Roman"/>
                <a:cs typeface="Times New Roman"/>
              </a:rPr>
              <a:t>cepiï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BEF056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 spc="-50">
                <a:latin typeface="Times New Roman"/>
                <a:cs typeface="Times New Roman"/>
              </a:rPr>
              <a:t>заGобу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ALIN</a:t>
            </a:r>
            <a:r>
              <a:rPr dirty="0" baseline="32679" sz="1275">
                <a:latin typeface="Times New Roman"/>
                <a:cs typeface="Times New Roman"/>
              </a:rPr>
              <a:t>®</a:t>
            </a:r>
            <a:r>
              <a:rPr dirty="0" baseline="32679" sz="1275" spc="277">
                <a:latin typeface="Times New Roman"/>
                <a:cs typeface="Times New Roman"/>
              </a:rPr>
              <a:t>  </a:t>
            </a:r>
            <a:r>
              <a:rPr dirty="0" sz="1400" spc="50">
                <a:latin typeface="Times New Roman"/>
                <a:cs typeface="Times New Roman"/>
              </a:rPr>
              <a:t>DEPOT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(Dexamethasone),</a:t>
            </a:r>
            <a:endParaRPr sz="1400">
              <a:latin typeface="Times New Roman"/>
              <a:cs typeface="Times New Roman"/>
            </a:endParaRPr>
          </a:p>
          <a:p>
            <a:pPr marL="74295">
              <a:lnSpc>
                <a:spcPct val="100000"/>
              </a:lnSpc>
              <a:spcBef>
                <a:spcPts val="120"/>
              </a:spcBef>
            </a:pPr>
            <a:r>
              <a:rPr dirty="0" sz="1400">
                <a:latin typeface="Times New Roman"/>
                <a:cs typeface="Times New Roman"/>
              </a:rPr>
              <a:t>розчин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мл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попередньо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заповненому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итприці,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картонній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коробіlі;</a:t>
            </a:r>
            <a:endParaRPr sz="1400">
              <a:latin typeface="Times New Roman"/>
              <a:cs typeface="Times New Roman"/>
            </a:endParaRPr>
          </a:p>
          <a:p>
            <a:pPr marL="63500" marR="76835" indent="594995">
              <a:lnSpc>
                <a:spcPct val="108600"/>
              </a:lnSpc>
              <a:spcBef>
                <a:spcPts val="25"/>
              </a:spcBef>
              <a:buChar char="-"/>
              <a:tabLst>
                <a:tab pos="658495" algn="l"/>
                <a:tab pos="1195705" algn="l"/>
                <a:tab pos="2032635" algn="l"/>
                <a:tab pos="3110230" algn="l"/>
                <a:tab pos="3790315" algn="l"/>
                <a:tab pos="5116830" algn="l"/>
              </a:tabLst>
            </a:pPr>
            <a:r>
              <a:rPr dirty="0" sz="1400" spc="-20">
                <a:latin typeface="Times New Roman"/>
                <a:cs typeface="Times New Roman"/>
              </a:rPr>
              <a:t>cepii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BEH056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лікарського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засобу</a:t>
            </a:r>
            <a:r>
              <a:rPr dirty="0" sz="1400">
                <a:latin typeface="Times New Roman"/>
                <a:cs typeface="Times New Roman"/>
              </a:rPr>
              <a:t>	SYNALAR‘-</a:t>
            </a:r>
            <a:r>
              <a:rPr dirty="0" sz="1400" spc="-50">
                <a:latin typeface="Times New Roman"/>
                <a:cs typeface="Times New Roman"/>
              </a:rPr>
              <a:t>C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(Fluocinolon </a:t>
            </a:r>
            <a:r>
              <a:rPr dirty="0" sz="1400">
                <a:latin typeface="Times New Roman"/>
                <a:cs typeface="Times New Roman"/>
              </a:rPr>
              <a:t>Acetonide/Clioquino),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 spc="50">
                <a:latin typeface="Times New Roman"/>
                <a:cs typeface="Times New Roman"/>
              </a:rPr>
              <a:t>крем,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40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тубі,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туба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картонній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коробці;</a:t>
            </a:r>
            <a:endParaRPr sz="1400">
              <a:latin typeface="Times New Roman"/>
              <a:cs typeface="Times New Roman"/>
            </a:endParaRPr>
          </a:p>
          <a:p>
            <a:pPr algn="just" marL="63500" marR="76835" indent="582930">
              <a:lnSpc>
                <a:spcPct val="108600"/>
              </a:lnSpc>
              <a:buChar char="-"/>
              <a:tabLst>
                <a:tab pos="646430" algn="l"/>
              </a:tabLst>
            </a:pPr>
            <a:r>
              <a:rPr dirty="0" sz="1400">
                <a:latin typeface="Times New Roman"/>
                <a:cs typeface="Times New Roman"/>
              </a:rPr>
              <a:t>cepïi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BEG060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SYNALAR</a:t>
            </a:r>
            <a:r>
              <a:rPr dirty="0" baseline="32679" sz="1275">
                <a:latin typeface="Times New Roman"/>
                <a:cs typeface="Times New Roman"/>
              </a:rPr>
              <a:t>®</a:t>
            </a:r>
            <a:r>
              <a:rPr dirty="0" baseline="32679" sz="1275" spc="569">
                <a:latin typeface="Times New Roman"/>
                <a:cs typeface="Times New Roman"/>
              </a:rPr>
              <a:t> </a:t>
            </a:r>
            <a:r>
              <a:rPr dirty="0" sz="1400" spc="50">
                <a:latin typeface="Times New Roman"/>
                <a:cs typeface="Times New Roman"/>
              </a:rPr>
              <a:t>SIMPLE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(Fluocinolon </a:t>
            </a:r>
            <a:r>
              <a:rPr dirty="0" sz="1400">
                <a:latin typeface="Times New Roman"/>
                <a:cs typeface="Times New Roman"/>
              </a:rPr>
              <a:t>Acetonide),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50">
                <a:latin typeface="Times New Roman"/>
                <a:cs typeface="Times New Roman"/>
              </a:rPr>
              <a:t>крем,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20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тубі,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туба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картонніи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коробці;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75098" y="3631692"/>
            <a:ext cx="4822190" cy="726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 marR="30480" indent="443230">
              <a:lnSpc>
                <a:spcPct val="109300"/>
              </a:lnSpc>
              <a:spcBef>
                <a:spcPts val="110"/>
              </a:spcBef>
              <a:tabLst>
                <a:tab pos="955040" algn="l"/>
                <a:tab pos="1113790" algn="l"/>
                <a:tab pos="1896110" algn="l"/>
                <a:tab pos="2919095" algn="l"/>
                <a:tab pos="3543935" algn="l"/>
                <a:tab pos="3656329" algn="l"/>
              </a:tabLst>
            </a:pP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cepiï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BEG001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лікарського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засобу</a:t>
            </a:r>
            <a:r>
              <a:rPr dirty="0" sz="1400">
                <a:latin typeface="Times New Roman"/>
                <a:cs typeface="Times New Roman"/>
              </a:rPr>
              <a:t>	SYNALAR-</a:t>
            </a:r>
            <a:r>
              <a:rPr dirty="0" sz="1400" spc="-25">
                <a:latin typeface="Times New Roman"/>
                <a:cs typeface="Times New Roman"/>
              </a:rPr>
              <a:t>O</a:t>
            </a:r>
            <a:r>
              <a:rPr dirty="0" baseline="34722" sz="1200" spc="-37">
                <a:latin typeface="Times New Roman"/>
                <a:cs typeface="Times New Roman"/>
              </a:rPr>
              <a:t>®</a:t>
            </a:r>
            <a:r>
              <a:rPr dirty="0" baseline="34722" sz="1200" spc="7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Polymyxin</a:t>
            </a:r>
            <a:r>
              <a:rPr dirty="0" sz="1400">
                <a:latin typeface="Times New Roman"/>
                <a:cs typeface="Times New Roman"/>
              </a:rPr>
              <a:t>	B/Neomycin/Lidocaine),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вушний</a:t>
            </a:r>
            <a:r>
              <a:rPr dirty="0" sz="1400">
                <a:latin typeface="Times New Roman"/>
                <a:cs typeface="Times New Roman"/>
              </a:rPr>
              <a:t>		розчин,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5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мл </a:t>
            </a:r>
            <a:r>
              <a:rPr dirty="0" sz="1400">
                <a:latin typeface="Times New Roman"/>
                <a:cs typeface="Times New Roman"/>
              </a:rPr>
              <a:t>піпеткою,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флакон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картонній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коробці;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4775" y="3631692"/>
            <a:ext cx="1112520" cy="49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1594" marR="5080" indent="-49530">
              <a:lnSpc>
                <a:spcPct val="11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(Fluocinolone/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флаконі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 spc="-50">
                <a:latin typeface="Times New Roman"/>
                <a:cs typeface="Times New Roman"/>
              </a:rPr>
              <a:t>з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2660" y="4332731"/>
            <a:ext cx="6134735" cy="3305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63500" marR="68580" indent="440690">
              <a:lnSpc>
                <a:spcPct val="11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cepii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BEG036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Neuralin</a:t>
            </a:r>
            <a:r>
              <a:rPr dirty="0" baseline="32679" sz="1275">
                <a:latin typeface="Times New Roman"/>
                <a:cs typeface="Times New Roman"/>
              </a:rPr>
              <a:t>®</a:t>
            </a:r>
            <a:r>
              <a:rPr dirty="0" baseline="32679" sz="1275" spc="712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(В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Complex/Lidocaine/ </a:t>
            </a:r>
            <a:r>
              <a:rPr dirty="0" sz="1400">
                <a:latin typeface="Times New Roman"/>
                <a:cs typeface="Times New Roman"/>
              </a:rPr>
              <a:t>Dexamethasone),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розчин,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ампула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мл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картонній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коробці.</a:t>
            </a:r>
            <a:endParaRPr sz="1400">
              <a:latin typeface="Times New Roman"/>
              <a:cs typeface="Times New Roman"/>
            </a:endParaRPr>
          </a:p>
          <a:p>
            <a:pPr algn="just" marL="60960" marR="52069" indent="351790">
              <a:lnSpc>
                <a:spcPct val="1096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Суб'сктам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господарювання,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здійснюють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та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25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невідкладно</a:t>
            </a:r>
            <a:r>
              <a:rPr dirty="0" sz="1400" spc="25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після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одержання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даного розпорядження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перевірити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наявність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вказаних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серій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вжити </a:t>
            </a:r>
            <a:r>
              <a:rPr dirty="0" sz="1400">
                <a:latin typeface="Times New Roman"/>
                <a:cs typeface="Times New Roman"/>
              </a:rPr>
              <a:t>заходи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вилучення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ïx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шляхом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повернення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поетачальнику </a:t>
            </a:r>
            <a:r>
              <a:rPr dirty="0" sz="1400">
                <a:latin typeface="Times New Roman"/>
                <a:cs typeface="Times New Roman"/>
              </a:rPr>
              <a:t>a6o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знищення,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повідомити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територіальний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Держлікслужби.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разі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зазначених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серій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двотижневий </a:t>
            </a:r>
            <a:r>
              <a:rPr dirty="0" sz="1400">
                <a:latin typeface="Times New Roman"/>
                <a:cs typeface="Times New Roman"/>
              </a:rPr>
              <a:t>строк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направити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територіалызого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Держлікслужби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копію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актів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аасобів.</a:t>
            </a:r>
            <a:endParaRPr sz="1400">
              <a:latin typeface="Times New Roman"/>
              <a:cs typeface="Times New Roman"/>
            </a:endParaRPr>
          </a:p>
          <a:p>
            <a:pPr algn="just" marL="66040" marR="86360" indent="353060">
              <a:lnSpc>
                <a:spcPct val="107100"/>
              </a:lnSpc>
              <a:spcBef>
                <a:spcPts val="50"/>
              </a:spcBef>
            </a:pPr>
            <a:r>
              <a:rPr dirty="0" sz="1400" spc="-10">
                <a:latin typeface="Times New Roman"/>
                <a:cs typeface="Times New Roman"/>
              </a:rPr>
              <a:t>Контроль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виконанням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даног'о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здійснюють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територіальні органи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Держлікслужби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місцем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розташування.</a:t>
            </a:r>
            <a:endParaRPr sz="1400">
              <a:latin typeface="Times New Roman"/>
              <a:cs typeface="Times New Roman"/>
            </a:endParaRPr>
          </a:p>
          <a:p>
            <a:pPr algn="just" marL="70485" marR="46355" indent="349250">
              <a:lnSpc>
                <a:spcPts val="1900"/>
              </a:lnSpc>
              <a:spcBef>
                <a:spcPts val="45"/>
              </a:spcBef>
            </a:pPr>
            <a:r>
              <a:rPr dirty="0" sz="1400">
                <a:latin typeface="Times New Roman"/>
                <a:cs typeface="Times New Roman"/>
              </a:rPr>
              <a:t>Невиконання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тягне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відповідальність </a:t>
            </a: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чинного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9642" y="7853171"/>
            <a:ext cx="3439795" cy="955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65760" marR="5080" indent="-353695">
              <a:lnSpc>
                <a:spcPct val="106400"/>
              </a:lnSpc>
              <a:spcBef>
                <a:spcPts val="110"/>
              </a:spcBef>
              <a:tabLst>
                <a:tab pos="758825" algn="l"/>
                <a:tab pos="1861185" algn="l"/>
                <a:tab pos="2881630" algn="l"/>
              </a:tabLst>
            </a:pPr>
            <a:r>
              <a:rPr dirty="0" sz="1400" spc="-10">
                <a:latin typeface="Times New Roman"/>
                <a:cs typeface="Times New Roman"/>
              </a:rPr>
              <a:t>Koпii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</a:t>
            </a:r>
            <a:r>
              <a:rPr dirty="0" sz="1400">
                <a:latin typeface="Times New Roman"/>
                <a:cs typeface="Times New Roman"/>
              </a:rPr>
              <a:t>Міністерство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здоров'п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України; </a:t>
            </a: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центр</a:t>
            </a:r>
            <a:endParaRPr sz="1400">
              <a:latin typeface="Times New Roman"/>
              <a:cs typeface="Times New Roman"/>
            </a:endParaRPr>
          </a:p>
          <a:p>
            <a:pPr marL="19050">
              <a:lnSpc>
                <a:spcPct val="100000"/>
              </a:lnSpc>
              <a:spcBef>
                <a:spcPts val="265"/>
              </a:spcBef>
            </a:pPr>
            <a:r>
              <a:rPr dirty="0" sz="1400" spc="-10">
                <a:latin typeface="Times New Roman"/>
                <a:cs typeface="Times New Roman"/>
              </a:rPr>
              <a:t>України».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66075" y="8322564"/>
            <a:ext cx="10096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Міністеретва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18230" y="8322564"/>
            <a:ext cx="6477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охорони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96327" y="8322564"/>
            <a:ext cx="6305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82536" y="9270491"/>
            <a:ext cx="22974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Times New Roman"/>
                <a:cs typeface="Times New Roman"/>
              </a:rPr>
              <a:t>Голова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ліквідаціиної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комісії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01896" y="8842247"/>
            <a:ext cx="637031" cy="725423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035244" y="9255252"/>
            <a:ext cx="12433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Tapac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ПPOHIB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17944" y="9681717"/>
            <a:ext cx="232283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50" spc="-35">
                <a:latin typeface="Times New Roman"/>
                <a:cs typeface="Times New Roman"/>
              </a:rPr>
              <a:t>Ояександра</a:t>
            </a:r>
            <a:r>
              <a:rPr dirty="0" sz="850" spc="10">
                <a:latin typeface="Times New Roman"/>
                <a:cs typeface="Times New Roman"/>
              </a:rPr>
              <a:t> </a:t>
            </a:r>
            <a:r>
              <a:rPr dirty="0" sz="850" spc="-35">
                <a:latin typeface="Times New Roman"/>
                <a:cs typeface="Times New Roman"/>
              </a:rPr>
              <a:t>САВЧЕНКО,</a:t>
            </a:r>
            <a:r>
              <a:rPr dirty="0" sz="850" spc="60">
                <a:latin typeface="Times New Roman"/>
                <a:cs typeface="Times New Roman"/>
              </a:rPr>
              <a:t> </a:t>
            </a:r>
            <a:r>
              <a:rPr dirty="0" sz="850" spc="-25">
                <a:latin typeface="Times New Roman"/>
                <a:cs typeface="Times New Roman"/>
              </a:rPr>
              <a:t>тея.+(044)</a:t>
            </a:r>
            <a:r>
              <a:rPr dirty="0" sz="850" spc="35">
                <a:latin typeface="Times New Roman"/>
                <a:cs typeface="Times New Roman"/>
              </a:rPr>
              <a:t> </a:t>
            </a:r>
            <a:r>
              <a:rPr dirty="0" sz="850" spc="-45">
                <a:latin typeface="Times New Roman"/>
                <a:cs typeface="Times New Roman"/>
              </a:rPr>
              <a:t>422-</a:t>
            </a:r>
            <a:r>
              <a:rPr dirty="0" sz="850" spc="-40">
                <a:latin typeface="Times New Roman"/>
                <a:cs typeface="Times New Roman"/>
              </a:rPr>
              <a:t>55-</a:t>
            </a:r>
            <a:r>
              <a:rPr dirty="0" sz="850">
                <a:latin typeface="Times New Roman"/>
                <a:cs typeface="Times New Roman"/>
              </a:rPr>
              <a:t>04,</a:t>
            </a:r>
            <a:r>
              <a:rPr dirty="0" sz="850" spc="65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Times New Roman"/>
                <a:cs typeface="Times New Roman"/>
              </a:rPr>
              <a:t>(109)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69833" y="9681717"/>
            <a:ext cx="544830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2885" algn="l"/>
              </a:tabLst>
            </a:pPr>
            <a:r>
              <a:rPr dirty="0" sz="850" spc="-50">
                <a:latin typeface="Times New Roman"/>
                <a:cs typeface="Times New Roman"/>
              </a:rPr>
              <a:t>*</a:t>
            </a:r>
            <a:r>
              <a:rPr dirty="0" sz="850">
                <a:latin typeface="Times New Roman"/>
                <a:cs typeface="Times New Roman"/>
              </a:rPr>
              <a:t>	</a:t>
            </a:r>
            <a:r>
              <a:rPr dirty="0" sz="850" spc="90">
                <a:latin typeface="Times New Roman"/>
                <a:cs typeface="Times New Roman"/>
              </a:rPr>
              <a:t>””“””</a:t>
            </a:r>
            <a:endParaRPr sz="85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7720" y="9744455"/>
            <a:ext cx="57912" cy="1036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2026-10-15T14:20:26Z</dcterms:created>
  <dcterms:modified xsi:type="dcterms:W3CDTF">2026-10-15T14:20:26Z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2026-10-15T00:00:00Z</vt:filetime>
  </property>
  <property fmtid="{D5CDD505-2E9C-101B-9397-08002B2CF9AE}" pid="4" name="LastSaved">
    <vt:filetime>2026-10-15T00:00:00Z</vt:filetime>
  </property>
  <property fmtid="{D5CDD505-2E9C-101B-9397-08002B2CF9AE}" pid="5" name="Producer">
    <vt:lpwstr>iLovePDF</vt:lpwstr>
  </property>
</Properties>
</file>