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</p:sldIdLst>
  <p:sldSz cx="7556500" cy="10693400"/>
  <p:notesSz cx="7556500" cy="106934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8142" y="427736"/>
            <a:ext cx="6806565" cy="17109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6" Type="http://schemas.openxmlformats.org/officeDocument/2006/relationships/image" Target="../media/image5.jpg"/><Relationship Id="rId7" Type="http://schemas.openxmlformats.org/officeDocument/2006/relationships/hyperlink" Target="mailto:dls.kr@dls.gov.ua" TargetMode="External"/><Relationship Id="rId8" Type="http://schemas.openxmlformats.org/officeDocument/2006/relationships/hyperlink" Target="https://www.dls.gov.ua/" TargetMode="External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hyperlink" Target="mailto:dls@dls.gov.ua" TargetMode="External"/><Relationship Id="rId6" Type="http://schemas.openxmlformats.org/officeDocument/2006/relationships/hyperlink" Target="https://www.d1s.gov.ua/" TargetMode="External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50791" y="131063"/>
            <a:ext cx="420624" cy="60960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1237691" y="671730"/>
            <a:ext cx="6030595" cy="1148080"/>
          </a:xfrm>
          <a:prstGeom prst="rect">
            <a:avLst/>
          </a:prstGeom>
        </p:spPr>
        <p:txBody>
          <a:bodyPr wrap="square" lIns="0" tIns="52069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409"/>
              </a:spcBef>
            </a:pPr>
            <a:r>
              <a:rPr dirty="0" sz="1450" spc="-10">
                <a:latin typeface="Cambria"/>
                <a:cs typeface="Cambria"/>
              </a:rPr>
              <a:t>ДЕРЖЛІКСЛУЖБА</a:t>
            </a:r>
            <a:endParaRPr sz="1450">
              <a:latin typeface="Cambria"/>
              <a:cs typeface="Cambria"/>
            </a:endParaRPr>
          </a:p>
          <a:p>
            <a:pPr algn="ctr">
              <a:lnSpc>
                <a:spcPts val="1645"/>
              </a:lnSpc>
              <a:spcBef>
                <a:spcPts val="305"/>
              </a:spcBef>
            </a:pPr>
            <a:r>
              <a:rPr dirty="0" sz="1400">
                <a:latin typeface="Times New Roman"/>
                <a:cs typeface="Times New Roman"/>
              </a:rPr>
              <a:t>ДЕРЖАВНА</a:t>
            </a:r>
            <a:r>
              <a:rPr dirty="0" sz="1400" spc="4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СЛУЖБА</a:t>
            </a:r>
            <a:r>
              <a:rPr dirty="0" sz="1400" spc="3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</a:t>
            </a:r>
            <a:r>
              <a:rPr dirty="0" sz="1400" spc="2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4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ЗАСОБІВ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ts val="1645"/>
              </a:lnSpc>
            </a:pP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 spc="65">
                <a:latin typeface="Times New Roman"/>
                <a:cs typeface="Times New Roman"/>
              </a:rPr>
              <a:t>КОНТРОЛЮ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НАРКОТИКАМИ</a:t>
            </a:r>
            <a:r>
              <a:rPr dirty="0" sz="1400" spc="2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 spc="55">
                <a:latin typeface="Times New Roman"/>
                <a:cs typeface="Times New Roman"/>
              </a:rPr>
              <a:t>ИІРОВОГРАДСЬКІЙ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 spc="40">
                <a:latin typeface="Times New Roman"/>
                <a:cs typeface="Times New Roman"/>
              </a:rPr>
              <a:t>ОБЛАСТІ</a:t>
            </a:r>
            <a:endParaRPr sz="1400">
              <a:latin typeface="Times New Roman"/>
              <a:cs typeface="Times New Roman"/>
            </a:endParaRPr>
          </a:p>
          <a:p>
            <a:pPr algn="ctr" marL="635">
              <a:lnSpc>
                <a:spcPts val="1205"/>
              </a:lnSpc>
              <a:spcBef>
                <a:spcPts val="780"/>
              </a:spcBef>
            </a:pPr>
            <a:r>
              <a:rPr dirty="0" sz="1050" spc="-10">
                <a:latin typeface="Times New Roman"/>
                <a:cs typeface="Times New Roman"/>
              </a:rPr>
              <a:t>вул.</a:t>
            </a:r>
            <a:r>
              <a:rPr dirty="0" sz="1050" spc="45">
                <a:latin typeface="Times New Roman"/>
                <a:cs typeface="Times New Roman"/>
              </a:rPr>
              <a:t> </a:t>
            </a:r>
            <a:r>
              <a:rPr dirty="0" sz="1050" spc="-30">
                <a:latin typeface="Times New Roman"/>
                <a:cs typeface="Times New Roman"/>
              </a:rPr>
              <a:t>Преображенська,</a:t>
            </a:r>
            <a:r>
              <a:rPr dirty="0" sz="1050" spc="-35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2,</a:t>
            </a:r>
            <a:r>
              <a:rPr dirty="0" sz="1050" spc="15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м. </a:t>
            </a:r>
            <a:r>
              <a:rPr dirty="0" sz="1050" spc="-40">
                <a:latin typeface="Times New Roman"/>
                <a:cs typeface="Times New Roman"/>
              </a:rPr>
              <a:t>Кропивницький,</a:t>
            </a:r>
            <a:r>
              <a:rPr dirty="0" sz="1050" spc="-5">
                <a:latin typeface="Times New Roman"/>
                <a:cs typeface="Times New Roman"/>
              </a:rPr>
              <a:t> </a:t>
            </a:r>
            <a:r>
              <a:rPr dirty="0" sz="1050" spc="-20">
                <a:latin typeface="Times New Roman"/>
                <a:cs typeface="Times New Roman"/>
              </a:rPr>
              <a:t>25006,</a:t>
            </a:r>
            <a:r>
              <a:rPr dirty="0" sz="1050" spc="35">
                <a:latin typeface="Times New Roman"/>
                <a:cs typeface="Times New Roman"/>
              </a:rPr>
              <a:t> </a:t>
            </a:r>
            <a:r>
              <a:rPr dirty="0" sz="1050" spc="-40">
                <a:latin typeface="Times New Roman"/>
                <a:cs typeface="Times New Roman"/>
              </a:rPr>
              <a:t>тел.</a:t>
            </a:r>
            <a:r>
              <a:rPr dirty="0" sz="1050" spc="-25">
                <a:latin typeface="Times New Roman"/>
                <a:cs typeface="Times New Roman"/>
              </a:rPr>
              <a:t> </a:t>
            </a:r>
            <a:r>
              <a:rPr dirty="0" sz="1050" spc="-20">
                <a:latin typeface="Times New Roman"/>
                <a:cs typeface="Times New Roman"/>
              </a:rPr>
              <a:t>(0522)</a:t>
            </a:r>
            <a:r>
              <a:rPr dirty="0" sz="1050" spc="5">
                <a:latin typeface="Times New Roman"/>
                <a:cs typeface="Times New Roman"/>
              </a:rPr>
              <a:t> </a:t>
            </a:r>
            <a:r>
              <a:rPr dirty="0" sz="1050" spc="-50">
                <a:latin typeface="Times New Roman"/>
                <a:cs typeface="Times New Roman"/>
              </a:rPr>
              <a:t>32-14-</a:t>
            </a:r>
            <a:r>
              <a:rPr dirty="0" sz="1050" spc="-25">
                <a:latin typeface="Times New Roman"/>
                <a:cs typeface="Times New Roman"/>
              </a:rPr>
              <a:t>41</a:t>
            </a:r>
            <a:endParaRPr sz="1050">
              <a:latin typeface="Times New Roman"/>
              <a:cs typeface="Times New Roman"/>
            </a:endParaRPr>
          </a:p>
          <a:p>
            <a:pPr algn="ctr" marL="5080">
              <a:lnSpc>
                <a:spcPts val="1205"/>
              </a:lnSpc>
            </a:pPr>
            <a:r>
              <a:rPr dirty="0" sz="1050" spc="-70">
                <a:latin typeface="Times New Roman"/>
                <a:cs typeface="Times New Roman"/>
              </a:rPr>
              <a:t>e-</a:t>
            </a:r>
            <a:r>
              <a:rPr dirty="0" sz="1050" spc="-55">
                <a:latin typeface="Times New Roman"/>
                <a:cs typeface="Times New Roman"/>
              </a:rPr>
              <a:t>mai1:</a:t>
            </a:r>
            <a:r>
              <a:rPr dirty="0" sz="1050" spc="45">
                <a:latin typeface="Times New Roman"/>
                <a:cs typeface="Times New Roman"/>
              </a:rPr>
              <a:t> </a:t>
            </a:r>
            <a:r>
              <a:rPr dirty="0" sz="1050" spc="-25">
                <a:latin typeface="Times New Roman"/>
                <a:cs typeface="Times New Roman"/>
                <a:hlinkClick r:id="rId7"/>
              </a:rPr>
              <a:t>dls.kr@dls.gov.ua</a:t>
            </a:r>
            <a:r>
              <a:rPr dirty="0" sz="1050" spc="-25">
                <a:latin typeface="Times New Roman"/>
                <a:cs typeface="Times New Roman"/>
              </a:rPr>
              <a:t>,</a:t>
            </a:r>
            <a:r>
              <a:rPr dirty="0" sz="1050" spc="20">
                <a:latin typeface="Times New Roman"/>
                <a:cs typeface="Times New Roman"/>
              </a:rPr>
              <a:t> </a:t>
            </a:r>
            <a:r>
              <a:rPr dirty="0" sz="1050" spc="-45">
                <a:latin typeface="Times New Roman"/>
                <a:cs typeface="Times New Roman"/>
              </a:rPr>
              <a:t>https://www.d1s.gov,ua</a:t>
            </a:r>
            <a:r>
              <a:rPr dirty="0" sz="1050" spc="35">
                <a:latin typeface="Times New Roman"/>
                <a:cs typeface="Times New Roman"/>
              </a:rPr>
              <a:t> </a:t>
            </a:r>
            <a:r>
              <a:rPr dirty="0" sz="1050" spc="-30">
                <a:latin typeface="Times New Roman"/>
                <a:cs typeface="Times New Roman"/>
              </a:rPr>
              <a:t>Код</a:t>
            </a:r>
            <a:r>
              <a:rPr dirty="0" sz="1050" spc="15">
                <a:latin typeface="Times New Roman"/>
                <a:cs typeface="Times New Roman"/>
              </a:rPr>
              <a:t> </a:t>
            </a:r>
            <a:r>
              <a:rPr dirty="0" sz="1050" spc="-20">
                <a:latin typeface="Times New Roman"/>
                <a:cs typeface="Times New Roman"/>
              </a:rPr>
              <a:t>згідно</a:t>
            </a:r>
            <a:r>
              <a:rPr dirty="0" sz="1050" spc="45">
                <a:latin typeface="Times New Roman"/>
                <a:cs typeface="Times New Roman"/>
              </a:rPr>
              <a:t> </a:t>
            </a:r>
            <a:r>
              <a:rPr dirty="0" sz="1050">
                <a:latin typeface="Times New Roman"/>
                <a:cs typeface="Times New Roman"/>
              </a:rPr>
              <a:t>з</a:t>
            </a:r>
            <a:r>
              <a:rPr dirty="0" sz="1050" spc="-15">
                <a:latin typeface="Times New Roman"/>
                <a:cs typeface="Times New Roman"/>
              </a:rPr>
              <a:t> </a:t>
            </a:r>
            <a:r>
              <a:rPr dirty="0" sz="1050" spc="-45">
                <a:latin typeface="Times New Roman"/>
                <a:cs typeface="Times New Roman"/>
              </a:rPr>
              <a:t>СДРПОУ</a:t>
            </a:r>
            <a:r>
              <a:rPr dirty="0" sz="1050" spc="60">
                <a:latin typeface="Times New Roman"/>
                <a:cs typeface="Times New Roman"/>
              </a:rPr>
              <a:t> </a:t>
            </a:r>
            <a:r>
              <a:rPr dirty="0" sz="1050" spc="-10">
                <a:latin typeface="Times New Roman"/>
                <a:cs typeface="Times New Roman"/>
              </a:rPr>
              <a:t>37059505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1371600" y="2113787"/>
            <a:ext cx="1066800" cy="0"/>
          </a:xfrm>
          <a:custGeom>
            <a:avLst/>
            <a:gdLst/>
            <a:ahLst/>
            <a:cxnLst/>
            <a:rect l="l" t="t" r="r" b="b"/>
            <a:pathLst>
              <a:path w="1066800" h="0">
                <a:moveTo>
                  <a:pt x="0" y="0"/>
                </a:moveTo>
                <a:lnTo>
                  <a:pt x="1066800" y="0"/>
                </a:lnTo>
              </a:path>
            </a:pathLst>
          </a:custGeom>
          <a:ln w="9144">
            <a:solidFill>
              <a:srgbClr val="0C0F2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657855" y="2113787"/>
            <a:ext cx="996950" cy="0"/>
          </a:xfrm>
          <a:custGeom>
            <a:avLst/>
            <a:gdLst/>
            <a:ahLst/>
            <a:cxnLst/>
            <a:rect l="l" t="t" r="r" b="b"/>
            <a:pathLst>
              <a:path w="996950" h="0">
                <a:moveTo>
                  <a:pt x="0" y="0"/>
                </a:moveTo>
                <a:lnTo>
                  <a:pt x="996696" y="0"/>
                </a:lnTo>
              </a:path>
            </a:pathLst>
          </a:custGeom>
          <a:ln w="9144">
            <a:solidFill>
              <a:srgbClr val="0C0F2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4815840" y="2113787"/>
            <a:ext cx="1149350" cy="0"/>
          </a:xfrm>
          <a:custGeom>
            <a:avLst/>
            <a:gdLst/>
            <a:ahLst/>
            <a:cxnLst/>
            <a:rect l="l" t="t" r="r" b="b"/>
            <a:pathLst>
              <a:path w="1149350" h="0">
                <a:moveTo>
                  <a:pt x="0" y="0"/>
                </a:moveTo>
                <a:lnTo>
                  <a:pt x="1149096" y="0"/>
                </a:lnTo>
              </a:path>
            </a:pathLst>
          </a:custGeom>
          <a:ln w="9144">
            <a:solidFill>
              <a:srgbClr val="0C0F2F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05127" y="1853183"/>
            <a:ext cx="4773168" cy="307848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6230111" y="2116835"/>
            <a:ext cx="990600" cy="0"/>
          </a:xfrm>
          <a:custGeom>
            <a:avLst/>
            <a:gdLst/>
            <a:ahLst/>
            <a:cxnLst/>
            <a:rect l="l" t="t" r="r" b="b"/>
            <a:pathLst>
              <a:path w="990600" h="0">
                <a:moveTo>
                  <a:pt x="0" y="0"/>
                </a:moveTo>
                <a:lnTo>
                  <a:pt x="990600" y="0"/>
                </a:lnTo>
              </a:path>
            </a:pathLst>
          </a:custGeom>
          <a:ln w="9144">
            <a:solidFill>
              <a:srgbClr val="0C0F2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4579885" y="2437892"/>
            <a:ext cx="2716530" cy="558800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12700" marR="5080" indent="635">
              <a:lnSpc>
                <a:spcPct val="95800"/>
              </a:lnSpc>
              <a:spcBef>
                <a:spcPts val="160"/>
              </a:spcBef>
            </a:pPr>
            <a:r>
              <a:rPr dirty="0" sz="1200" spc="-10" b="1">
                <a:latin typeface="Times New Roman"/>
                <a:cs typeface="Times New Roman"/>
              </a:rPr>
              <a:t>Керівникам</a:t>
            </a:r>
            <a:r>
              <a:rPr dirty="0" sz="1200" spc="65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та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spc="-20" b="1">
                <a:latin typeface="Times New Roman"/>
                <a:cs typeface="Times New Roman"/>
              </a:rPr>
              <a:t>Уповноваженим</a:t>
            </a:r>
            <a:r>
              <a:rPr dirty="0" sz="1200" spc="114" b="1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особам </a:t>
            </a:r>
            <a:r>
              <a:rPr dirty="0" sz="1200" b="1">
                <a:latin typeface="Times New Roman"/>
                <a:cs typeface="Times New Roman"/>
              </a:rPr>
              <a:t>аптечних</a:t>
            </a:r>
            <a:r>
              <a:rPr dirty="0" sz="1200" spc="2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та</a:t>
            </a:r>
            <a:r>
              <a:rPr dirty="0" sz="1200" spc="-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медичних</a:t>
            </a:r>
            <a:r>
              <a:rPr dirty="0" sz="1200" spc="2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закладів Кіровоградської</a:t>
            </a:r>
            <a:r>
              <a:rPr dirty="0" sz="1200" spc="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області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86049" y="3315716"/>
            <a:ext cx="6134100" cy="161353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До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уваги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Уповноважених</a:t>
            </a:r>
            <a:r>
              <a:rPr dirty="0" sz="1200" spc="18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осіб!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1200">
              <a:latin typeface="Times New Roman"/>
              <a:cs typeface="Times New Roman"/>
            </a:endParaRPr>
          </a:p>
          <a:p>
            <a:pPr marL="15875" marR="9525" indent="355600">
              <a:lnSpc>
                <a:spcPts val="1390"/>
              </a:lnSpc>
            </a:pPr>
            <a:r>
              <a:rPr dirty="0" sz="1200" spc="-10">
                <a:latin typeface="Times New Roman"/>
                <a:cs typeface="Times New Roman"/>
              </a:rPr>
              <a:t>Надасмо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розпорядження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Державної</a:t>
            </a:r>
            <a:r>
              <a:rPr dirty="0" sz="1200" spc="1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служби</a:t>
            </a:r>
            <a:r>
              <a:rPr dirty="0" sz="1200" spc="1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України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лікарських</a:t>
            </a:r>
            <a:r>
              <a:rPr dirty="0" sz="1200" spc="1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контролю </a:t>
            </a:r>
            <a:r>
              <a:rPr dirty="0" sz="1200">
                <a:latin typeface="Times New Roman"/>
                <a:cs typeface="Times New Roman"/>
              </a:rPr>
              <a:t>за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наркотиками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щодо </a:t>
            </a:r>
            <a:r>
              <a:rPr dirty="0" sz="1200" spc="-10" b="1">
                <a:latin typeface="Times New Roman"/>
                <a:cs typeface="Times New Roman"/>
              </a:rPr>
              <a:t>заборони</a:t>
            </a:r>
            <a:r>
              <a:rPr dirty="0" sz="1200" spc="30" b="1">
                <a:latin typeface="Times New Roman"/>
                <a:cs typeface="Times New Roman"/>
              </a:rPr>
              <a:t> </a:t>
            </a:r>
            <a:r>
              <a:rPr dirty="0" sz="1200" b="1">
                <a:latin typeface="Times New Roman"/>
                <a:cs typeface="Times New Roman"/>
              </a:rPr>
              <a:t>обігу</a:t>
            </a:r>
            <a:r>
              <a:rPr dirty="0" sz="1200" spc="-5" b="1">
                <a:latin typeface="Times New Roman"/>
                <a:cs typeface="Times New Roman"/>
              </a:rPr>
              <a:t> </a:t>
            </a:r>
            <a:r>
              <a:rPr dirty="0" sz="1200" spc="-10" b="1">
                <a:latin typeface="Times New Roman"/>
                <a:cs typeface="Times New Roman"/>
              </a:rPr>
              <a:t>лікарського</a:t>
            </a:r>
            <a:r>
              <a:rPr dirty="0" sz="1200" spc="65" b="1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засобу.</a:t>
            </a:r>
            <a:endParaRPr sz="1200">
              <a:latin typeface="Times New Roman"/>
              <a:cs typeface="Times New Roman"/>
            </a:endParaRPr>
          </a:p>
          <a:p>
            <a:pPr marL="370840">
              <a:lnSpc>
                <a:spcPts val="1310"/>
              </a:lnSpc>
            </a:pPr>
            <a:r>
              <a:rPr dirty="0" u="sng" sz="1200">
                <a:uFill>
                  <a:solidFill>
                    <a:srgbClr val="0C0F23"/>
                  </a:solidFill>
                </a:uFill>
                <a:latin typeface="Times New Roman"/>
                <a:cs typeface="Times New Roman"/>
              </a:rPr>
              <a:t>За</a:t>
            </a:r>
            <a:r>
              <a:rPr dirty="0" u="sng" sz="1200" spc="275">
                <a:uFill>
                  <a:solidFill>
                    <a:srgbClr val="0C0F2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100" b="1">
                <a:uFill>
                  <a:solidFill>
                    <a:srgbClr val="0C0F23"/>
                  </a:solidFill>
                </a:uFill>
                <a:latin typeface="Times New Roman"/>
                <a:cs typeface="Times New Roman"/>
              </a:rPr>
              <a:t>наявн_рс_уі,</a:t>
            </a:r>
            <a:r>
              <a:rPr dirty="0" sz="1200" spc="315" b="1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вказаних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розпорядженні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лікарських</a:t>
            </a:r>
            <a:r>
              <a:rPr dirty="0" sz="1200" spc="3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засобів,</a:t>
            </a:r>
            <a:r>
              <a:rPr dirty="0" sz="1200" spc="295"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C0F23"/>
                  </a:solidFill>
                </a:uFill>
                <a:latin typeface="Times New Roman"/>
                <a:cs typeface="Times New Roman"/>
              </a:rPr>
              <a:t>повідомити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Державну</a:t>
            </a:r>
            <a:endParaRPr sz="1200">
              <a:latin typeface="Times New Roman"/>
              <a:cs typeface="Times New Roman"/>
            </a:endParaRPr>
          </a:p>
          <a:p>
            <a:pPr marL="17145" marR="5080" indent="-5080">
              <a:lnSpc>
                <a:spcPts val="1370"/>
              </a:lnSpc>
              <a:spcBef>
                <a:spcPts val="80"/>
              </a:spcBef>
              <a:tabLst>
                <a:tab pos="5893435" algn="l"/>
              </a:tabLst>
            </a:pPr>
            <a:r>
              <a:rPr dirty="0" sz="1200">
                <a:latin typeface="Times New Roman"/>
                <a:cs typeface="Times New Roman"/>
              </a:rPr>
              <a:t>службу</a:t>
            </a:r>
            <a:r>
              <a:rPr dirty="0" sz="1200" spc="2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лікарських</a:t>
            </a:r>
            <a:r>
              <a:rPr dirty="0" sz="1200" spc="26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</a:t>
            </a:r>
            <a:r>
              <a:rPr dirty="0" sz="1200" spc="1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контролю</a:t>
            </a:r>
            <a:r>
              <a:rPr dirty="0" sz="1200" spc="2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</a:t>
            </a:r>
            <a:r>
              <a:rPr dirty="0" sz="1200" spc="1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наркотиками</a:t>
            </a:r>
            <a:r>
              <a:rPr dirty="0" sz="1200" spc="25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1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Кіровоградській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області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u="sng" sz="1200" spc="-35">
                <a:uFill>
                  <a:solidFill>
                    <a:srgbClr val="0C0F23"/>
                  </a:solidFill>
                </a:uFill>
                <a:latin typeface="Times New Roman"/>
                <a:cs typeface="Times New Roman"/>
              </a:rPr>
              <a:t>про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u="sng" sz="1200" spc="-20">
                <a:uFill>
                  <a:solidFill>
                    <a:srgbClr val="0C0F23"/>
                  </a:solidFill>
                </a:uFill>
                <a:latin typeface="Times New Roman"/>
                <a:cs typeface="Times New Roman"/>
              </a:rPr>
              <a:t>вжиті</a:t>
            </a:r>
            <a:r>
              <a:rPr dirty="0" u="sng" sz="1200">
                <a:uFill>
                  <a:solidFill>
                    <a:srgbClr val="0C0F23"/>
                  </a:solidFill>
                </a:uFill>
                <a:latin typeface="Times New Roman"/>
                <a:cs typeface="Times New Roman"/>
              </a:rPr>
              <a:t> заходи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щодо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виконання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розпорядження.</a:t>
            </a:r>
            <a:endParaRPr sz="1200">
              <a:latin typeface="Times New Roman"/>
              <a:cs typeface="Times New Roman"/>
            </a:endParaRPr>
          </a:p>
          <a:p>
            <a:pPr marL="15875" marR="18415" indent="309245">
              <a:lnSpc>
                <a:spcPts val="1390"/>
              </a:lnSpc>
              <a:spcBef>
                <a:spcPts val="5"/>
              </a:spcBef>
              <a:tabLst>
                <a:tab pos="1102360" algn="l"/>
                <a:tab pos="2364105" algn="l"/>
              </a:tabLst>
            </a:pPr>
            <a:r>
              <a:rPr dirty="0" sz="1200">
                <a:latin typeface="Times New Roman"/>
                <a:cs typeface="Times New Roman"/>
              </a:rPr>
              <a:t>н</a:t>
            </a:r>
            <a:r>
              <a:rPr dirty="0" sz="1200" spc="465"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34"/>
                </a:solidFill>
                <a:latin typeface="Times New Roman"/>
                <a:cs typeface="Times New Roman"/>
              </a:rPr>
              <a:t>о</a:t>
            </a:r>
            <a:r>
              <a:rPr dirty="0" sz="1200" spc="280">
                <a:solidFill>
                  <a:srgbClr val="000034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ма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i</a:t>
            </a:r>
            <a:r>
              <a:rPr dirty="0" sz="1200">
                <a:latin typeface="Times New Roman"/>
                <a:cs typeface="Times New Roman"/>
              </a:rPr>
              <a:t>	на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авати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</a:t>
            </a:r>
            <a:r>
              <a:rPr dirty="0" sz="1200" spc="15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а</a:t>
            </a:r>
            <a:r>
              <a:rPr dirty="0" sz="1200" spc="28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е</a:t>
            </a:r>
            <a:r>
              <a:rPr dirty="0" sz="1200">
                <a:latin typeface="Times New Roman"/>
                <a:cs typeface="Times New Roman"/>
              </a:rPr>
              <a:t>	в</a:t>
            </a:r>
            <a:r>
              <a:rPr dirty="0" sz="1200" spc="22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х</a:t>
            </a:r>
            <a:r>
              <a:rPr dirty="0" sz="1200" spc="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носі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х</a:t>
            </a:r>
            <a:r>
              <a:rPr dirty="0" sz="1200" spc="-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поштою,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адресою: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50" b="1">
                <a:latin typeface="Times New Roman"/>
                <a:cs typeface="Times New Roman"/>
              </a:rPr>
              <a:t>аул.</a:t>
            </a:r>
            <a:r>
              <a:rPr dirty="0" sz="1200" spc="75" b="1">
                <a:latin typeface="Times New Roman"/>
                <a:cs typeface="Times New Roman"/>
              </a:rPr>
              <a:t> </a:t>
            </a:r>
            <a:r>
              <a:rPr dirty="0" sz="1200" spc="-10" b="1" i="1">
                <a:latin typeface="Times New Roman"/>
                <a:cs typeface="Times New Roman"/>
              </a:rPr>
              <a:t>Преоdраженська,</a:t>
            </a:r>
            <a:r>
              <a:rPr dirty="0" sz="1200" spc="-40" b="1" i="1">
                <a:latin typeface="Times New Roman"/>
                <a:cs typeface="Times New Roman"/>
              </a:rPr>
              <a:t> </a:t>
            </a:r>
            <a:r>
              <a:rPr dirty="0" sz="1200" spc="-25" b="1" i="1">
                <a:latin typeface="Times New Roman"/>
                <a:cs typeface="Times New Roman"/>
              </a:rPr>
              <a:t>2, </a:t>
            </a:r>
            <a:r>
              <a:rPr dirty="0" sz="1200" b="1" i="1">
                <a:latin typeface="Times New Roman"/>
                <a:cs typeface="Times New Roman"/>
              </a:rPr>
              <a:t>м.</a:t>
            </a:r>
            <a:r>
              <a:rPr dirty="0" sz="1200" spc="-15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Кропнвницьннй,</a:t>
            </a:r>
            <a:r>
              <a:rPr dirty="0" sz="1200" spc="-30" b="1" i="1">
                <a:latin typeface="Times New Roman"/>
                <a:cs typeface="Times New Roman"/>
              </a:rPr>
              <a:t> </a:t>
            </a:r>
            <a:r>
              <a:rPr dirty="0" sz="1200" b="1" i="1">
                <a:latin typeface="Times New Roman"/>
                <a:cs typeface="Times New Roman"/>
              </a:rPr>
              <a:t>25006,</a:t>
            </a:r>
            <a:r>
              <a:rPr dirty="0" sz="1200" spc="-10" b="1" i="1"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C0F23"/>
                  </a:solidFill>
                </a:uFill>
                <a:latin typeface="Times New Roman"/>
                <a:cs typeface="Times New Roman"/>
              </a:rPr>
              <a:t>з</a:t>
            </a:r>
            <a:r>
              <a:rPr dirty="0" u="sng" sz="1200" spc="-20">
                <a:uFill>
                  <a:solidFill>
                    <a:srgbClr val="0C0F2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10">
                <a:uFill>
                  <a:solidFill>
                    <a:srgbClr val="0C0F23"/>
                  </a:solidFill>
                </a:uFill>
                <a:latin typeface="Times New Roman"/>
                <a:cs typeface="Times New Roman"/>
              </a:rPr>
              <a:t>додатками: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61967" y="4894579"/>
            <a:ext cx="5651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spc="-50">
                <a:latin typeface="Times New Roman"/>
                <a:cs typeface="Times New Roman"/>
              </a:rPr>
              <a:t>,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539396" y="4894579"/>
            <a:ext cx="4422140" cy="3854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415"/>
              </a:lnSpc>
              <a:spcBef>
                <a:spcPts val="100"/>
              </a:spcBef>
              <a:tabLst>
                <a:tab pos="331470" algn="l"/>
              </a:tabLst>
            </a:pPr>
            <a:r>
              <a:rPr dirty="0" sz="1200" spc="-25">
                <a:latin typeface="Times New Roman"/>
                <a:cs typeface="Times New Roman"/>
              </a:rPr>
              <a:t>а)</a:t>
            </a:r>
            <a:r>
              <a:rPr dirty="0" sz="1200">
                <a:latin typeface="Times New Roman"/>
                <a:cs typeface="Times New Roman"/>
              </a:rPr>
              <a:t>	и вмі</a:t>
            </a:r>
            <a:r>
              <a:rPr dirty="0" sz="1200" spc="12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енн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ка</a:t>
            </a:r>
            <a:r>
              <a:rPr dirty="0" sz="1200" spc="2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ант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додасться</a:t>
            </a:r>
            <a:r>
              <a:rPr dirty="0" sz="1200" spc="1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копія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 spc="-35">
                <a:latin typeface="Times New Roman"/>
                <a:cs typeface="Times New Roman"/>
              </a:rPr>
              <a:t>прибутковоі’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накладної;</a:t>
            </a:r>
            <a:endParaRPr sz="1200">
              <a:latin typeface="Times New Roman"/>
              <a:cs typeface="Times New Roman"/>
            </a:endParaRPr>
          </a:p>
          <a:p>
            <a:pPr marL="14604">
              <a:lnSpc>
                <a:spcPts val="1415"/>
              </a:lnSpc>
              <a:tabLst>
                <a:tab pos="539750" algn="l"/>
                <a:tab pos="1311275" algn="l"/>
              </a:tabLst>
            </a:pPr>
            <a:r>
              <a:rPr dirty="0" sz="1200" spc="-25">
                <a:latin typeface="Times New Roman"/>
                <a:cs typeface="Times New Roman"/>
              </a:rPr>
              <a:t>6)</a:t>
            </a:r>
            <a:r>
              <a:rPr dirty="0" sz="1200">
                <a:latin typeface="Times New Roman"/>
                <a:cs typeface="Times New Roman"/>
              </a:rPr>
              <a:t>	ове</a:t>
            </a:r>
            <a:r>
              <a:rPr dirty="0" sz="1200" spc="3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ненні</a:t>
            </a:r>
            <a:r>
              <a:rPr dirty="0" sz="1200">
                <a:latin typeface="Times New Roman"/>
                <a:cs typeface="Times New Roman"/>
              </a:rPr>
              <a:t>	о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та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406780" y="5071364"/>
            <a:ext cx="3201035" cy="3854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415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н</a:t>
            </a:r>
            <a:r>
              <a:rPr dirty="0" sz="1200" spc="3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к</a:t>
            </a:r>
            <a:r>
              <a:rPr dirty="0" sz="1200" spc="4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додаються:</a:t>
            </a:r>
            <a:r>
              <a:rPr dirty="0" sz="1200" spc="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копія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прибуткової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накладної;</a:t>
            </a:r>
            <a:endParaRPr sz="1200">
              <a:latin typeface="Times New Roman"/>
              <a:cs typeface="Times New Roman"/>
            </a:endParaRPr>
          </a:p>
          <a:p>
            <a:pPr marL="1158240">
              <a:lnSpc>
                <a:spcPts val="1415"/>
              </a:lnSpc>
            </a:pPr>
            <a:r>
              <a:rPr dirty="0" sz="1200">
                <a:latin typeface="Times New Roman"/>
                <a:cs typeface="Times New Roman"/>
              </a:rPr>
              <a:t>копія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накладноі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повернення.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184787" y="5421883"/>
            <a:ext cx="6135370" cy="1089660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algn="just" marL="12700" marR="5080" indent="356235">
              <a:lnSpc>
                <a:spcPct val="95800"/>
              </a:lnSpc>
              <a:spcBef>
                <a:spcPts val="160"/>
              </a:spcBef>
            </a:pPr>
            <a:r>
              <a:rPr dirty="0" sz="1200">
                <a:latin typeface="Times New Roman"/>
                <a:cs typeface="Times New Roman"/>
              </a:rPr>
              <a:t>в)</a:t>
            </a:r>
            <a:r>
              <a:rPr dirty="0" sz="1200" spc="430"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C0C23"/>
                  </a:solidFill>
                </a:uFill>
                <a:latin typeface="Times New Roman"/>
                <a:cs typeface="Times New Roman"/>
              </a:rPr>
              <a:t>у</a:t>
            </a:r>
            <a:r>
              <a:rPr dirty="0" u="sng" sz="1200" spc="415">
                <a:uFill>
                  <a:solidFill>
                    <a:srgbClr val="0C0C2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C0C23"/>
                  </a:solidFill>
                </a:uFill>
                <a:latin typeface="Times New Roman"/>
                <a:cs typeface="Times New Roman"/>
              </a:rPr>
              <a:t>випадку</a:t>
            </a:r>
            <a:r>
              <a:rPr dirty="0" u="sng" sz="1200" spc="470">
                <a:uFill>
                  <a:solidFill>
                    <a:srgbClr val="0C0C2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C0C23"/>
                  </a:solidFill>
                </a:uFill>
                <a:latin typeface="Times New Roman"/>
                <a:cs typeface="Times New Roman"/>
              </a:rPr>
              <a:t>передачі</a:t>
            </a:r>
            <a:r>
              <a:rPr dirty="0" u="sng" sz="1200" spc="465">
                <a:uFill>
                  <a:solidFill>
                    <a:srgbClr val="0C0C2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C0C23"/>
                  </a:solidFill>
                </a:uFill>
                <a:latin typeface="Times New Roman"/>
                <a:cs typeface="Times New Roman"/>
              </a:rPr>
              <a:t>відходів</a:t>
            </a:r>
            <a:r>
              <a:rPr dirty="0" u="sng" sz="1200" spc="450">
                <a:uFill>
                  <a:solidFill>
                    <a:srgbClr val="0C0C2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C0C23"/>
                  </a:solidFill>
                </a:uFill>
                <a:latin typeface="Times New Roman"/>
                <a:cs typeface="Times New Roman"/>
              </a:rPr>
              <a:t>лікарського</a:t>
            </a:r>
            <a:r>
              <a:rPr dirty="0" u="sng" sz="1200" spc="465">
                <a:uFill>
                  <a:solidFill>
                    <a:srgbClr val="0C0C2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C0C23"/>
                  </a:solidFill>
                </a:uFill>
                <a:latin typeface="Times New Roman"/>
                <a:cs typeface="Times New Roman"/>
              </a:rPr>
              <a:t>засобу</a:t>
            </a:r>
            <a:r>
              <a:rPr dirty="0" u="sng" sz="1200" spc="434">
                <a:uFill>
                  <a:solidFill>
                    <a:srgbClr val="0C0C2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C0C23"/>
                  </a:solidFill>
                </a:uFill>
                <a:latin typeface="Times New Roman"/>
                <a:cs typeface="Times New Roman"/>
              </a:rPr>
              <a:t>на</a:t>
            </a:r>
            <a:r>
              <a:rPr dirty="0" u="sng" sz="1200" spc="400">
                <a:uFill>
                  <a:solidFill>
                    <a:srgbClr val="0C0C2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C0C23"/>
                  </a:solidFill>
                </a:uFill>
                <a:latin typeface="Times New Roman"/>
                <a:cs typeface="Times New Roman"/>
              </a:rPr>
              <a:t>утилізацію</a:t>
            </a:r>
            <a:r>
              <a:rPr dirty="0" u="sng" sz="1200" spc="475">
                <a:uFill>
                  <a:solidFill>
                    <a:srgbClr val="0C0C2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C0C23"/>
                  </a:solidFill>
                </a:uFill>
                <a:latin typeface="Times New Roman"/>
                <a:cs typeface="Times New Roman"/>
              </a:rPr>
              <a:t>a6o</a:t>
            </a:r>
            <a:r>
              <a:rPr dirty="0" u="sng" sz="1200" spc="420">
                <a:uFill>
                  <a:solidFill>
                    <a:srgbClr val="0C0C2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 spc="-10">
                <a:uFill>
                  <a:solidFill>
                    <a:srgbClr val="0C0C23"/>
                  </a:solidFill>
                </a:uFill>
                <a:latin typeface="Times New Roman"/>
                <a:cs typeface="Times New Roman"/>
              </a:rPr>
              <a:t>знищення,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C0C23"/>
                  </a:solidFill>
                </a:uFill>
                <a:latin typeface="Times New Roman"/>
                <a:cs typeface="Times New Roman"/>
              </a:rPr>
              <a:t>у</a:t>
            </a:r>
            <a:r>
              <a:rPr dirty="0" u="sng" sz="1200" spc="-75">
                <a:uFill>
                  <a:solidFill>
                    <a:srgbClr val="0C0C2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C0C23"/>
                  </a:solidFill>
                </a:uFill>
                <a:latin typeface="Times New Roman"/>
                <a:cs typeface="Times New Roman"/>
              </a:rPr>
              <a:t>двотижневий</a:t>
            </a:r>
            <a:r>
              <a:rPr dirty="0" u="sng" sz="1200" spc="40">
                <a:uFill>
                  <a:solidFill>
                    <a:srgbClr val="0C0C2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C0C23"/>
                  </a:solidFill>
                </a:uFill>
                <a:latin typeface="Times New Roman"/>
                <a:cs typeface="Times New Roman"/>
              </a:rPr>
              <a:t>строк</a:t>
            </a:r>
            <a:r>
              <a:rPr dirty="0" u="sng" sz="1200" spc="-20">
                <a:uFill>
                  <a:solidFill>
                    <a:srgbClr val="0C0C23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200">
                <a:uFill>
                  <a:solidFill>
                    <a:srgbClr val="0C0C23"/>
                  </a:solidFill>
                </a:uFill>
                <a:latin typeface="Times New Roman"/>
                <a:cs typeface="Times New Roman"/>
              </a:rPr>
              <a:t>поін‹tіовмувати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Державну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службу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</a:t>
            </a:r>
            <a:r>
              <a:rPr dirty="0" sz="1200" spc="21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лікарських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</a:t>
            </a:r>
            <a:r>
              <a:rPr dirty="0" sz="1200" spc="-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контролю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за </a:t>
            </a:r>
            <a:r>
              <a:rPr dirty="0" sz="1200" spc="-20">
                <a:latin typeface="Times New Roman"/>
                <a:cs typeface="Times New Roman"/>
              </a:rPr>
              <a:t>наркотиками</a:t>
            </a:r>
            <a:r>
              <a:rPr dirty="0" sz="1200" spc="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Кіровоградській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області</a:t>
            </a:r>
            <a:r>
              <a:rPr dirty="0" sz="1200" spc="2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надати</a:t>
            </a:r>
            <a:r>
              <a:rPr dirty="0" sz="1200" spc="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копію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прибуткової</a:t>
            </a:r>
            <a:r>
              <a:rPr dirty="0" sz="1200" spc="-10">
                <a:latin typeface="Times New Roman"/>
                <a:cs typeface="Times New Roman"/>
              </a:rPr>
              <a:t> накладної.</a:t>
            </a:r>
            <a:endParaRPr sz="1200">
              <a:latin typeface="Times New Roman"/>
              <a:cs typeface="Times New Roman"/>
            </a:endParaRPr>
          </a:p>
          <a:p>
            <a:pPr algn="just" marL="17145" marR="5715" indent="352425">
              <a:lnSpc>
                <a:spcPts val="1390"/>
              </a:lnSpc>
              <a:spcBef>
                <a:spcPts val="40"/>
              </a:spcBef>
            </a:pPr>
            <a:r>
              <a:rPr dirty="0" sz="1200">
                <a:latin typeface="Times New Roman"/>
                <a:cs typeface="Times New Roman"/>
              </a:rPr>
              <a:t>При</a:t>
            </a:r>
            <a:r>
              <a:rPr dirty="0" sz="1200" spc="3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наступних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поставках</a:t>
            </a:r>
            <a:r>
              <a:rPr dirty="0" sz="1200" spc="3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лікарських</a:t>
            </a:r>
            <a:r>
              <a:rPr dirty="0" sz="1200" spc="3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засобів,</a:t>
            </a:r>
            <a:r>
              <a:rPr dirty="0" sz="1200" spc="3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вказаних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3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розпорядженнях,</a:t>
            </a:r>
            <a:r>
              <a:rPr dirty="0" sz="1200" spc="2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суб’скт гОСfІодарювання</a:t>
            </a:r>
            <a:r>
              <a:rPr dirty="0" sz="1200" spc="4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ПОвинен</a:t>
            </a:r>
            <a:r>
              <a:rPr dirty="0" sz="1200" spc="10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вжити</a:t>
            </a:r>
            <a:r>
              <a:rPr dirty="0" sz="1200" spc="47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заходів</a:t>
            </a:r>
            <a:r>
              <a:rPr dirty="0" sz="1200" spc="4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щодо</a:t>
            </a:r>
            <a:r>
              <a:rPr dirty="0" sz="1200" spc="4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запобігання</a:t>
            </a:r>
            <a:r>
              <a:rPr dirty="0" sz="1200" spc="4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придбання,</a:t>
            </a:r>
            <a:r>
              <a:rPr dirty="0" sz="1200" spc="10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реалізаціі‘</a:t>
            </a:r>
            <a:r>
              <a:rPr dirty="0" sz="1200" spc="41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та застосування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лікарських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засобів,</a:t>
            </a:r>
            <a:r>
              <a:rPr dirty="0" sz="1200" spc="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зазначених</a:t>
            </a:r>
            <a:r>
              <a:rPr dirty="0" sz="1200" spc="1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1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розпорядженнях.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83227" y="6479539"/>
            <a:ext cx="1209040" cy="385445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12700" marR="5080" indent="558800">
              <a:lnSpc>
                <a:spcPts val="1390"/>
              </a:lnSpc>
              <a:spcBef>
                <a:spcPts val="185"/>
              </a:spcBef>
            </a:pPr>
            <a:r>
              <a:rPr dirty="0" sz="1200">
                <a:latin typeface="Times New Roman"/>
                <a:cs typeface="Times New Roman"/>
              </a:rPr>
              <a:t>ви</a:t>
            </a:r>
            <a:r>
              <a:rPr dirty="0" sz="1200" spc="48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а </a:t>
            </a:r>
            <a:r>
              <a:rPr dirty="0" sz="1200" spc="-10">
                <a:latin typeface="Times New Roman"/>
                <a:cs typeface="Times New Roman"/>
              </a:rPr>
              <a:t>Держлікслужби,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579061" y="6479539"/>
            <a:ext cx="4730750" cy="385445"/>
          </a:xfrm>
          <a:prstGeom prst="rect">
            <a:avLst/>
          </a:prstGeom>
        </p:spPr>
        <p:txBody>
          <a:bodyPr wrap="square" lIns="0" tIns="23495" rIns="0" bIns="0" rtlCol="0" vert="horz">
            <a:spAutoFit/>
          </a:bodyPr>
          <a:lstStyle/>
          <a:p>
            <a:pPr marL="12700" marR="5080" indent="27305">
              <a:lnSpc>
                <a:spcPts val="1390"/>
              </a:lnSpc>
              <a:spcBef>
                <a:spcPts val="185"/>
              </a:spcBef>
              <a:tabLst>
                <a:tab pos="347345" algn="l"/>
                <a:tab pos="376555" algn="l"/>
                <a:tab pos="584200" algn="l"/>
                <a:tab pos="695960" algn="l"/>
                <a:tab pos="1370330" algn="l"/>
                <a:tab pos="2853055" algn="l"/>
                <a:tab pos="3295015" algn="l"/>
              </a:tabLst>
            </a:pPr>
            <a:r>
              <a:rPr dirty="0" sz="1200" spc="-50">
                <a:latin typeface="Times New Roman"/>
                <a:cs typeface="Times New Roman"/>
              </a:rPr>
              <a:t>с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25">
                <a:latin typeface="Times New Roman"/>
                <a:cs typeface="Times New Roman"/>
              </a:rPr>
              <a:t>ост</a:t>
            </a:r>
            <a:r>
              <a:rPr dirty="0" sz="1200">
                <a:latin typeface="Times New Roman"/>
                <a:cs typeface="Times New Roman"/>
              </a:rPr>
              <a:t>		лікарських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засобів,</a:t>
            </a:r>
            <a:r>
              <a:rPr dirty="0" sz="1200" spc="3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вказаних</a:t>
            </a:r>
            <a:r>
              <a:rPr dirty="0" sz="1200" spc="409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розпорядженнях</a:t>
            </a:r>
            <a:r>
              <a:rPr dirty="0" sz="1200" spc="3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чи</a:t>
            </a:r>
            <a:r>
              <a:rPr dirty="0" sz="1200" spc="30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листах </a:t>
            </a:r>
            <a:r>
              <a:rPr dirty="0" sz="1200" spc="-25">
                <a:latin typeface="Times New Roman"/>
                <a:cs typeface="Times New Roman"/>
              </a:rPr>
              <a:t>ов</a:t>
            </a:r>
            <a:r>
              <a:rPr dirty="0" sz="1200">
                <a:latin typeface="Times New Roman"/>
                <a:cs typeface="Times New Roman"/>
              </a:rPr>
              <a:t>		в	ис</a:t>
            </a:r>
            <a:r>
              <a:rPr dirty="0" sz="1200" spc="3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мо</a:t>
            </a:r>
            <a:r>
              <a:rPr dirty="0" sz="1200" spc="370">
                <a:latin typeface="Times New Roman"/>
                <a:cs typeface="Times New Roman"/>
              </a:rPr>
              <a:t> </a:t>
            </a:r>
            <a:r>
              <a:rPr dirty="0" sz="1200" spc="-50">
                <a:latin typeface="Times New Roman"/>
                <a:cs typeface="Times New Roman"/>
              </a:rPr>
              <a:t>о</a:t>
            </a:r>
            <a:r>
              <a:rPr dirty="0" sz="1200">
                <a:latin typeface="Times New Roman"/>
                <a:cs typeface="Times New Roman"/>
              </a:rPr>
              <a:t>	вигляді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u="heavy" sz="1200" spc="-10" b="1">
                <a:uFill>
                  <a:solidFill>
                    <a:srgbClr val="0C0F1C"/>
                  </a:solidFill>
                </a:uFill>
                <a:latin typeface="Times New Roman"/>
                <a:cs typeface="Times New Roman"/>
              </a:rPr>
              <a:t>наравати</a:t>
            </a:r>
            <a:r>
              <a:rPr dirty="0" sz="1200" spc="-15" b="1">
                <a:latin typeface="Times New Roman"/>
                <a:cs typeface="Times New Roman"/>
              </a:rPr>
              <a:t> </a:t>
            </a:r>
            <a:r>
              <a:rPr dirty="0" sz="1200" spc="-25" b="1">
                <a:latin typeface="Times New Roman"/>
                <a:cs typeface="Times New Roman"/>
              </a:rPr>
              <a:t>не</a:t>
            </a:r>
            <a:r>
              <a:rPr dirty="0" sz="1200" b="1">
                <a:latin typeface="Times New Roman"/>
                <a:cs typeface="Times New Roman"/>
              </a:rPr>
              <a:t>	</a:t>
            </a:r>
            <a:r>
              <a:rPr dirty="0" sz="1200" spc="-25">
                <a:latin typeface="Times New Roman"/>
                <a:cs typeface="Times New Roman"/>
              </a:rPr>
              <a:t>от</a:t>
            </a:r>
            <a:r>
              <a:rPr dirty="0" sz="1200">
                <a:latin typeface="Times New Roman"/>
                <a:cs typeface="Times New Roman"/>
              </a:rPr>
              <a:t>	</a:t>
            </a:r>
            <a:r>
              <a:rPr dirty="0" sz="1200" spc="-50">
                <a:latin typeface="Times New Roman"/>
                <a:cs typeface="Times New Roman"/>
              </a:rPr>
              <a:t>о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183077" y="6833107"/>
            <a:ext cx="6139180" cy="1787525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algn="just" marL="12700" marR="5080" indent="356235">
              <a:lnSpc>
                <a:spcPct val="95600"/>
              </a:lnSpc>
              <a:spcBef>
                <a:spcPts val="160"/>
              </a:spcBef>
            </a:pPr>
            <a:r>
              <a:rPr dirty="0" sz="1200">
                <a:latin typeface="Times New Roman"/>
                <a:cs typeface="Times New Roman"/>
              </a:rPr>
              <a:t>Одночасно</a:t>
            </a:r>
            <a:r>
              <a:rPr dirty="0" sz="1200" spc="4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нагадуемо,</a:t>
            </a:r>
            <a:r>
              <a:rPr dirty="0" sz="1200" spc="4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що</a:t>
            </a:r>
            <a:r>
              <a:rPr dirty="0" sz="1200" spc="3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</a:t>
            </a:r>
            <a:r>
              <a:rPr dirty="0" sz="1200" spc="3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розпорядженнями</a:t>
            </a:r>
            <a:r>
              <a:rPr dirty="0" sz="1200" spc="40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3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листами</a:t>
            </a:r>
            <a:r>
              <a:rPr dirty="0" sz="1200" spc="4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Держлікслужби</a:t>
            </a:r>
            <a:r>
              <a:rPr dirty="0" sz="1200" spc="100">
                <a:latin typeface="Times New Roman"/>
                <a:cs typeface="Times New Roman"/>
              </a:rPr>
              <a:t>  </a:t>
            </a:r>
            <a:r>
              <a:rPr dirty="0" sz="1200" spc="-10">
                <a:latin typeface="Times New Roman"/>
                <a:cs typeface="Times New Roman"/>
              </a:rPr>
              <a:t>можна </a:t>
            </a:r>
            <a:r>
              <a:rPr dirty="0" sz="1200">
                <a:latin typeface="Times New Roman"/>
                <a:cs typeface="Times New Roman"/>
              </a:rPr>
              <a:t>ознайомитися</a:t>
            </a:r>
            <a:r>
              <a:rPr dirty="0" sz="1200" spc="2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</a:t>
            </a:r>
            <a:r>
              <a:rPr dirty="0" sz="1200" spc="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офіційному</a:t>
            </a:r>
            <a:r>
              <a:rPr dirty="0" sz="1200" spc="19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вебсайті</a:t>
            </a:r>
            <a:r>
              <a:rPr dirty="0" sz="1200" spc="1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Державноі’</a:t>
            </a:r>
            <a:r>
              <a:rPr dirty="0" sz="1200" spc="9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служби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Украі'ни</a:t>
            </a:r>
            <a:r>
              <a:rPr dirty="0" sz="1200" spc="16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лікарських</a:t>
            </a:r>
            <a:r>
              <a:rPr dirty="0" sz="1200" spc="18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засобів</a:t>
            </a:r>
            <a:r>
              <a:rPr dirty="0" sz="1200" spc="17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та </a:t>
            </a:r>
            <a:r>
              <a:rPr dirty="0" sz="1200">
                <a:latin typeface="Times New Roman"/>
                <a:cs typeface="Times New Roman"/>
              </a:rPr>
              <a:t>контролю</a:t>
            </a:r>
            <a:r>
              <a:rPr dirty="0" sz="1200" spc="39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за</a:t>
            </a:r>
            <a:r>
              <a:rPr dirty="0" sz="1200" spc="360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наркотиками</a:t>
            </a:r>
            <a:r>
              <a:rPr dirty="0" sz="1200" spc="40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(</a:t>
            </a:r>
            <a:r>
              <a:rPr dirty="0" sz="1200">
                <a:latin typeface="Times New Roman"/>
                <a:cs typeface="Times New Roman"/>
                <a:hlinkClick r:id="rId8"/>
              </a:rPr>
              <a:t>https://www.dls.gov.ua/</a:t>
            </a:r>
            <a:r>
              <a:rPr dirty="0" sz="1200">
                <a:latin typeface="Times New Roman"/>
                <a:cs typeface="Times New Roman"/>
              </a:rPr>
              <a:t>)</a:t>
            </a:r>
            <a:r>
              <a:rPr dirty="0" sz="1200" spc="33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в</a:t>
            </a:r>
            <a:r>
              <a:rPr dirty="0" sz="1200" spc="365">
                <a:latin typeface="Times New Roman"/>
                <a:cs typeface="Times New Roman"/>
              </a:rPr>
              <a:t>  </a:t>
            </a:r>
            <a:r>
              <a:rPr dirty="0" sz="1200">
                <a:latin typeface="Times New Roman"/>
                <a:cs typeface="Times New Roman"/>
              </a:rPr>
              <a:t>розділі</a:t>
            </a:r>
            <a:r>
              <a:rPr dirty="0" sz="1200" spc="390">
                <a:latin typeface="Times New Roman"/>
                <a:cs typeface="Times New Roman"/>
              </a:rPr>
              <a:t>  </a:t>
            </a:r>
            <a:r>
              <a:rPr dirty="0" sz="1200" spc="-10">
                <a:latin typeface="Times New Roman"/>
                <a:cs typeface="Times New Roman"/>
              </a:rPr>
              <a:t>РОЗПОРЯДЖЕННІ ДЕРЖЛІКСЛУЖБИ.</a:t>
            </a:r>
            <a:endParaRPr sz="1200">
              <a:latin typeface="Times New Roman"/>
              <a:cs typeface="Times New Roman"/>
            </a:endParaRPr>
          </a:p>
          <a:p>
            <a:pPr marL="12700">
              <a:lnSpc>
                <a:spcPts val="1405"/>
              </a:lnSpc>
              <a:spcBef>
                <a:spcPts val="1320"/>
              </a:spcBef>
            </a:pPr>
            <a:r>
              <a:rPr dirty="0" sz="1200" spc="-10">
                <a:latin typeface="Times New Roman"/>
                <a:cs typeface="Times New Roman"/>
              </a:rPr>
              <a:t>Додатки:</a:t>
            </a:r>
            <a:endParaRPr sz="1200">
              <a:latin typeface="Times New Roman"/>
              <a:cs typeface="Times New Roman"/>
            </a:endParaRPr>
          </a:p>
          <a:p>
            <a:pPr marL="459740" marR="80645" indent="-219075">
              <a:lnSpc>
                <a:spcPts val="1390"/>
              </a:lnSpc>
              <a:spcBef>
                <a:spcPts val="55"/>
              </a:spcBef>
              <a:buAutoNum type="arabicPeriod"/>
              <a:tabLst>
                <a:tab pos="465455" algn="l"/>
              </a:tabLst>
            </a:pPr>
            <a:r>
              <a:rPr dirty="0" sz="1200">
                <a:latin typeface="Times New Roman"/>
                <a:cs typeface="Times New Roman"/>
              </a:rPr>
              <a:t>Копія</a:t>
            </a:r>
            <a:r>
              <a:rPr dirty="0" sz="1200" spc="-10">
                <a:latin typeface="Times New Roman"/>
                <a:cs typeface="Times New Roman"/>
              </a:rPr>
              <a:t> розпорядження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45">
                <a:latin typeface="Times New Roman"/>
                <a:cs typeface="Times New Roman"/>
              </a:rPr>
              <a:t>Державноі’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служби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45">
                <a:latin typeface="Times New Roman"/>
                <a:cs typeface="Times New Roman"/>
              </a:rPr>
              <a:t>Украі'ни</a:t>
            </a:r>
            <a:r>
              <a:rPr dirty="0" sz="1200" spc="4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</a:t>
            </a:r>
            <a:r>
              <a:rPr dirty="0" sz="1200" spc="-4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лікарських</a:t>
            </a:r>
            <a:r>
              <a:rPr dirty="0" sz="1200" spc="9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засобів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контролю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за </a:t>
            </a:r>
            <a:r>
              <a:rPr dirty="0" sz="1200" spc="-25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Times New Roman"/>
                <a:cs typeface="Times New Roman"/>
              </a:rPr>
              <a:t>наркотиками</a:t>
            </a:r>
            <a:r>
              <a:rPr dirty="0" sz="1200" spc="10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від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06.10.2026</a:t>
            </a:r>
            <a:r>
              <a:rPr dirty="0" sz="1200" spc="55">
                <a:latin typeface="Times New Roman"/>
                <a:cs typeface="Times New Roman"/>
              </a:rPr>
              <a:t> </a:t>
            </a:r>
            <a:r>
              <a:rPr dirty="0" sz="1200" spc="-325">
                <a:latin typeface="Times New Roman"/>
                <a:cs typeface="Times New Roman"/>
              </a:rPr>
              <a:t>№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485-001.2/002.0/17-</a:t>
            </a:r>
            <a:r>
              <a:rPr dirty="0" sz="1200">
                <a:latin typeface="Times New Roman"/>
                <a:cs typeface="Times New Roman"/>
              </a:rPr>
              <a:t>26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арк.;</a:t>
            </a:r>
            <a:endParaRPr sz="1200">
              <a:latin typeface="Times New Roman"/>
              <a:cs typeface="Times New Roman"/>
            </a:endParaRPr>
          </a:p>
          <a:p>
            <a:pPr marL="456565" marR="80645" indent="-219710">
              <a:lnSpc>
                <a:spcPts val="1390"/>
              </a:lnSpc>
              <a:spcBef>
                <a:spcPts val="5"/>
              </a:spcBef>
              <a:buAutoNum type="arabicPeriod"/>
              <a:tabLst>
                <a:tab pos="465455" algn="l"/>
              </a:tabLst>
            </a:pPr>
            <a:r>
              <a:rPr dirty="0" sz="1200">
                <a:latin typeface="Times New Roman"/>
                <a:cs typeface="Times New Roman"/>
              </a:rPr>
              <a:t>Копія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розпорядження</a:t>
            </a:r>
            <a:r>
              <a:rPr dirty="0" sz="1200" spc="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Державної</a:t>
            </a:r>
            <a:r>
              <a:rPr dirty="0" sz="1200" spc="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служби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України</a:t>
            </a:r>
            <a:r>
              <a:rPr dirty="0" sz="1200" spc="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з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лікарських</a:t>
            </a:r>
            <a:r>
              <a:rPr dirty="0" sz="1200" spc="7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засобів</a:t>
            </a:r>
            <a:r>
              <a:rPr dirty="0" sz="1200" spc="-2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та</a:t>
            </a:r>
            <a:r>
              <a:rPr dirty="0" sz="1200" spc="-30">
                <a:latin typeface="Times New Roman"/>
                <a:cs typeface="Times New Roman"/>
              </a:rPr>
              <a:t> </a:t>
            </a:r>
            <a:r>
              <a:rPr dirty="0" sz="1200" spc="-20">
                <a:latin typeface="Times New Roman"/>
                <a:cs typeface="Times New Roman"/>
              </a:rPr>
              <a:t>контролю</a:t>
            </a:r>
            <a:r>
              <a:rPr dirty="0" sz="1200" spc="45">
                <a:latin typeface="Times New Roman"/>
                <a:cs typeface="Times New Roman"/>
              </a:rPr>
              <a:t> </a:t>
            </a:r>
            <a:r>
              <a:rPr dirty="0" sz="1200" spc="-25">
                <a:latin typeface="Times New Roman"/>
                <a:cs typeface="Times New Roman"/>
              </a:rPr>
              <a:t>за </a:t>
            </a:r>
            <a:r>
              <a:rPr dirty="0" sz="1200" spc="-25">
                <a:latin typeface="Times New Roman"/>
                <a:cs typeface="Times New Roman"/>
              </a:rPr>
              <a:t>	</a:t>
            </a:r>
            <a:r>
              <a:rPr dirty="0" sz="1200" spc="-10">
                <a:latin typeface="Times New Roman"/>
                <a:cs typeface="Times New Roman"/>
              </a:rPr>
              <a:t>наркотиками</a:t>
            </a:r>
            <a:r>
              <a:rPr dirty="0" sz="1200" spc="8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від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06.10.2026</a:t>
            </a:r>
            <a:r>
              <a:rPr dirty="0" sz="1200" spc="65">
                <a:latin typeface="Times New Roman"/>
                <a:cs typeface="Times New Roman"/>
              </a:rPr>
              <a:t> </a:t>
            </a:r>
            <a:r>
              <a:rPr dirty="0" sz="1200" spc="-325">
                <a:latin typeface="Times New Roman"/>
                <a:cs typeface="Times New Roman"/>
              </a:rPr>
              <a:t>№</a:t>
            </a:r>
            <a:r>
              <a:rPr dirty="0" sz="1200" spc="250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487-001.2/002.0/17-</a:t>
            </a:r>
            <a:r>
              <a:rPr dirty="0" sz="1200">
                <a:latin typeface="Times New Roman"/>
                <a:cs typeface="Times New Roman"/>
              </a:rPr>
              <a:t>26</a:t>
            </a:r>
            <a:r>
              <a:rPr dirty="0" sz="1200" spc="-3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на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</a:t>
            </a:r>
            <a:r>
              <a:rPr dirty="0" sz="1200" spc="3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арк..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85606" y="9122155"/>
            <a:ext cx="1371600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Times New Roman"/>
                <a:cs typeface="Times New Roman"/>
              </a:rPr>
              <a:t>Начальник</a:t>
            </a:r>
            <a:r>
              <a:rPr dirty="0" sz="1200" spc="250">
                <a:latin typeface="Times New Roman"/>
                <a:cs typeface="Times New Roman"/>
              </a:rPr>
              <a:t>  </a:t>
            </a:r>
            <a:r>
              <a:rPr dirty="0" sz="1200" spc="-10">
                <a:latin typeface="Times New Roman"/>
                <a:cs typeface="Times New Roman"/>
              </a:rPr>
              <a:t>служби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658735" y="9116059"/>
            <a:ext cx="1383665" cy="20827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 b="1">
                <a:latin typeface="Times New Roman"/>
                <a:cs typeface="Times New Roman"/>
              </a:rPr>
              <a:t>Лілія</a:t>
            </a:r>
            <a:r>
              <a:rPr dirty="0" sz="1200" spc="-20" b="1">
                <a:latin typeface="Times New Roman"/>
                <a:cs typeface="Times New Roman"/>
              </a:rPr>
              <a:t> </a:t>
            </a:r>
            <a:r>
              <a:rPr dirty="0" sz="1200" spc="-25" b="1">
                <a:latin typeface="Times New Roman"/>
                <a:cs typeface="Times New Roman"/>
              </a:rPr>
              <a:t>ПАНФІЛОВА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80699" y="9781540"/>
            <a:ext cx="167957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>
                <a:latin typeface="Times New Roman"/>
                <a:cs typeface="Times New Roman"/>
              </a:rPr>
              <a:t>О</a:t>
            </a:r>
            <a:r>
              <a:rPr dirty="0" baseline="2777" sz="1500">
                <a:latin typeface="Times New Roman"/>
                <a:cs typeface="Times New Roman"/>
              </a:rPr>
              <a:t>стапенко</a:t>
            </a:r>
            <a:r>
              <a:rPr dirty="0" baseline="2777" sz="1500" spc="-22">
                <a:latin typeface="Times New Roman"/>
                <a:cs typeface="Times New Roman"/>
              </a:rPr>
              <a:t> </a:t>
            </a:r>
            <a:r>
              <a:rPr dirty="0" baseline="2777" sz="1500" spc="-30">
                <a:latin typeface="Times New Roman"/>
                <a:cs typeface="Times New Roman"/>
              </a:rPr>
              <a:t>Валентина</a:t>
            </a:r>
            <a:r>
              <a:rPr dirty="0" baseline="2777" sz="1500" spc="89">
                <a:latin typeface="Times New Roman"/>
                <a:cs typeface="Times New Roman"/>
              </a:rPr>
              <a:t> </a:t>
            </a:r>
            <a:r>
              <a:rPr dirty="0" baseline="2777" sz="1500">
                <a:latin typeface="Times New Roman"/>
                <a:cs typeface="Times New Roman"/>
              </a:rPr>
              <a:t>32</a:t>
            </a:r>
            <a:r>
              <a:rPr dirty="0" baseline="2777" sz="1500" spc="22">
                <a:latin typeface="Times New Roman"/>
                <a:cs typeface="Times New Roman"/>
              </a:rPr>
              <a:t> </a:t>
            </a:r>
            <a:r>
              <a:rPr dirty="0" baseline="2777" sz="1500">
                <a:latin typeface="Times New Roman"/>
                <a:cs typeface="Times New Roman"/>
              </a:rPr>
              <a:t>14</a:t>
            </a:r>
            <a:r>
              <a:rPr dirty="0" baseline="2777" sz="1500" spc="-22">
                <a:latin typeface="Times New Roman"/>
                <a:cs typeface="Times New Roman"/>
              </a:rPr>
              <a:t> </a:t>
            </a:r>
            <a:r>
              <a:rPr dirty="0" baseline="2777" sz="1500" spc="-37">
                <a:latin typeface="Times New Roman"/>
                <a:cs typeface="Times New Roman"/>
              </a:rPr>
              <a:t>41</a:t>
            </a:r>
            <a:endParaRPr baseline="2777" sz="15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3706367" y="9832847"/>
            <a:ext cx="3072765" cy="701040"/>
            <a:chOff x="3706367" y="9832847"/>
            <a:chExt cx="3072765" cy="70104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709415" y="9835895"/>
              <a:ext cx="710184" cy="69799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718559" y="9832847"/>
              <a:ext cx="868680" cy="1524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706367" y="9991343"/>
              <a:ext cx="3072384" cy="53035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34967" y="76199"/>
            <a:ext cx="445008" cy="618744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126315" y="708659"/>
            <a:ext cx="6118225" cy="7993380"/>
          </a:xfrm>
          <a:prstGeom prst="rect">
            <a:avLst/>
          </a:prstGeom>
        </p:spPr>
        <p:txBody>
          <a:bodyPr wrap="square" lIns="0" tIns="21590" rIns="0" bIns="0" rtlCol="0" vert="horz">
            <a:spAutoFit/>
          </a:bodyPr>
          <a:lstStyle/>
          <a:p>
            <a:pPr algn="ctr" marL="565785" marR="534670">
              <a:lnSpc>
                <a:spcPts val="1660"/>
              </a:lnSpc>
              <a:spcBef>
                <a:spcPts val="170"/>
              </a:spcBef>
            </a:pPr>
            <a:r>
              <a:rPr dirty="0" sz="1400">
                <a:latin typeface="Times New Roman"/>
                <a:cs typeface="Times New Roman"/>
              </a:rPr>
              <a:t>ДЕРЖАВНА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 spc="55">
                <a:latin typeface="Times New Roman"/>
                <a:cs typeface="Times New Roman"/>
              </a:rPr>
              <a:t>СЛУЖБА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УRPAÏПИ</a:t>
            </a:r>
            <a:r>
              <a:rPr dirty="0" sz="1400" spc="1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 spc="65">
                <a:latin typeface="Times New Roman"/>
                <a:cs typeface="Times New Roman"/>
              </a:rPr>
              <a:t>ЛІЕАРСЬКИХ</a:t>
            </a:r>
            <a:r>
              <a:rPr dirty="0" sz="1400" spc="2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ЗАСОБІВ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spc="65">
                <a:latin typeface="Times New Roman"/>
                <a:cs typeface="Times New Roman"/>
              </a:rPr>
              <a:t>КОНТРОЛЮ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НАРІ£ОТПБАМП</a:t>
            </a:r>
            <a:endParaRPr sz="1400">
              <a:latin typeface="Times New Roman"/>
              <a:cs typeface="Times New Roman"/>
            </a:endParaRPr>
          </a:p>
          <a:p>
            <a:pPr algn="ctr" marL="46990">
              <a:lnSpc>
                <a:spcPts val="1575"/>
              </a:lnSpc>
            </a:pPr>
            <a:r>
              <a:rPr dirty="0" sz="1400" spc="-10">
                <a:latin typeface="Times New Roman"/>
                <a:cs typeface="Times New Roman"/>
              </a:rPr>
              <a:t>(Держлікслужба)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 algn="ctr" marL="193040" marR="146685">
              <a:lnSpc>
                <a:spcPts val="1270"/>
              </a:lnSpc>
            </a:pPr>
            <a:r>
              <a:rPr dirty="0" sz="1150" spc="-30">
                <a:latin typeface="Times New Roman"/>
                <a:cs typeface="Times New Roman"/>
              </a:rPr>
              <a:t>проспект</a:t>
            </a:r>
            <a:r>
              <a:rPr dirty="0" sz="1150" spc="-10">
                <a:latin typeface="Times New Roman"/>
                <a:cs typeface="Times New Roman"/>
              </a:rPr>
              <a:t> </a:t>
            </a:r>
            <a:r>
              <a:rPr dirty="0" sz="1150" spc="-30">
                <a:latin typeface="Times New Roman"/>
                <a:cs typeface="Times New Roman"/>
              </a:rPr>
              <a:t>Берестейський,</a:t>
            </a:r>
            <a:r>
              <a:rPr dirty="0" sz="1150" spc="-80">
                <a:latin typeface="Times New Roman"/>
                <a:cs typeface="Times New Roman"/>
              </a:rPr>
              <a:t> </a:t>
            </a:r>
            <a:r>
              <a:rPr dirty="0" sz="1150" spc="-45">
                <a:latin typeface="Times New Roman"/>
                <a:cs typeface="Times New Roman"/>
              </a:rPr>
              <a:t>120-</a:t>
            </a:r>
            <a:r>
              <a:rPr dirty="0" sz="1150">
                <a:latin typeface="Times New Roman"/>
                <a:cs typeface="Times New Roman"/>
              </a:rPr>
              <a:t>A,</a:t>
            </a:r>
            <a:r>
              <a:rPr dirty="0" sz="1150" spc="25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Times New Roman"/>
                <a:cs typeface="Times New Roman"/>
              </a:rPr>
              <a:t>м.</a:t>
            </a:r>
            <a:r>
              <a:rPr dirty="0" sz="1150" spc="-65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Times New Roman"/>
                <a:cs typeface="Times New Roman"/>
              </a:rPr>
              <a:t>Київ,</a:t>
            </a:r>
            <a:r>
              <a:rPr dirty="0" sz="1150" spc="-15">
                <a:latin typeface="Times New Roman"/>
                <a:cs typeface="Times New Roman"/>
              </a:rPr>
              <a:t> </a:t>
            </a:r>
            <a:r>
              <a:rPr dirty="0" sz="1150" spc="-25">
                <a:latin typeface="Times New Roman"/>
                <a:cs typeface="Times New Roman"/>
              </a:rPr>
              <a:t>03115,</a:t>
            </a:r>
            <a:r>
              <a:rPr dirty="0" sz="1150" spc="-20">
                <a:latin typeface="Times New Roman"/>
                <a:cs typeface="Times New Roman"/>
              </a:rPr>
              <a:t> </a:t>
            </a:r>
            <a:r>
              <a:rPr dirty="0" sz="1150" spc="-35">
                <a:latin typeface="Times New Roman"/>
                <a:cs typeface="Times New Roman"/>
              </a:rPr>
              <a:t>тел/факс:</a:t>
            </a:r>
            <a:r>
              <a:rPr dirty="0" sz="1150" spc="40">
                <a:latin typeface="Times New Roman"/>
                <a:cs typeface="Times New Roman"/>
              </a:rPr>
              <a:t> </a:t>
            </a:r>
            <a:r>
              <a:rPr dirty="0" sz="1150" spc="-20">
                <a:latin typeface="Times New Roman"/>
                <a:cs typeface="Times New Roman"/>
              </a:rPr>
              <a:t>(044) </a:t>
            </a:r>
            <a:r>
              <a:rPr dirty="0" sz="1150" spc="-50">
                <a:latin typeface="Times New Roman"/>
                <a:cs typeface="Times New Roman"/>
              </a:rPr>
              <a:t>422-55-</a:t>
            </a:r>
            <a:r>
              <a:rPr dirty="0" sz="1150">
                <a:latin typeface="Times New Roman"/>
                <a:cs typeface="Times New Roman"/>
              </a:rPr>
              <a:t>77,</a:t>
            </a:r>
            <a:r>
              <a:rPr dirty="0" sz="1150" spc="75">
                <a:latin typeface="Times New Roman"/>
                <a:cs typeface="Times New Roman"/>
              </a:rPr>
              <a:t> </a:t>
            </a:r>
            <a:r>
              <a:rPr dirty="0" sz="1150" spc="-45">
                <a:latin typeface="Times New Roman"/>
                <a:cs typeface="Times New Roman"/>
              </a:rPr>
              <a:t>e-</a:t>
            </a:r>
            <a:r>
              <a:rPr dirty="0" sz="1150" spc="-20">
                <a:latin typeface="Times New Roman"/>
                <a:cs typeface="Times New Roman"/>
              </a:rPr>
              <a:t>mail:</a:t>
            </a:r>
            <a:r>
              <a:rPr dirty="0" sz="1150" spc="10">
                <a:latin typeface="Times New Roman"/>
                <a:cs typeface="Times New Roman"/>
              </a:rPr>
              <a:t> </a:t>
            </a:r>
            <a:r>
              <a:rPr dirty="0" sz="1150" spc="-20">
                <a:latin typeface="Times New Roman"/>
                <a:cs typeface="Times New Roman"/>
                <a:hlinkClick r:id="rId5"/>
              </a:rPr>
              <a:t>dls@dls.gov.ua</a:t>
            </a:r>
            <a:r>
              <a:rPr dirty="0" sz="1150" spc="-20">
                <a:latin typeface="Times New Roman"/>
                <a:cs typeface="Times New Roman"/>
              </a:rPr>
              <a:t>, </a:t>
            </a:r>
            <a:r>
              <a:rPr dirty="0" sz="1150" spc="-45">
                <a:latin typeface="Times New Roman"/>
                <a:cs typeface="Times New Roman"/>
                <a:hlinkClick r:id="rId6"/>
              </a:rPr>
              <a:t>https://www.d1s.gov.ua</a:t>
            </a:r>
            <a:r>
              <a:rPr dirty="0" sz="1150" spc="-45">
                <a:latin typeface="Times New Roman"/>
                <a:cs typeface="Times New Roman"/>
              </a:rPr>
              <a:t>,</a:t>
            </a:r>
            <a:r>
              <a:rPr dirty="0" sz="1150" spc="-35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Times New Roman"/>
                <a:cs typeface="Times New Roman"/>
              </a:rPr>
              <a:t>Код</a:t>
            </a:r>
            <a:r>
              <a:rPr dirty="0" sz="1150" spc="5">
                <a:latin typeface="Times New Roman"/>
                <a:cs typeface="Times New Roman"/>
              </a:rPr>
              <a:t> </a:t>
            </a:r>
            <a:r>
              <a:rPr dirty="0" sz="1150" spc="-40">
                <a:latin typeface="Times New Roman"/>
                <a:cs typeface="Times New Roman"/>
              </a:rPr>
              <a:t>СДРПОУ</a:t>
            </a:r>
            <a:r>
              <a:rPr dirty="0" sz="1150" spc="110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Times New Roman"/>
                <a:cs typeface="Times New Roman"/>
              </a:rPr>
              <a:t>40517815</a:t>
            </a:r>
            <a:endParaRPr sz="1150">
              <a:latin typeface="Times New Roman"/>
              <a:cs typeface="Times New Roman"/>
            </a:endParaRPr>
          </a:p>
          <a:p>
            <a:pPr marL="205104">
              <a:lnSpc>
                <a:spcPct val="100000"/>
              </a:lnSpc>
              <a:spcBef>
                <a:spcPts val="1240"/>
              </a:spcBef>
              <a:tabLst>
                <a:tab pos="1571625" algn="l"/>
                <a:tab pos="3079750" algn="l"/>
                <a:tab pos="4968240" algn="l"/>
                <a:tab pos="6086475" algn="l"/>
              </a:tabLst>
            </a:pPr>
            <a:r>
              <a:rPr dirty="0" u="sng" baseline="1633" sz="2550">
                <a:uFill>
                  <a:solidFill>
                    <a:srgbClr val="000000"/>
                  </a:solidFill>
                </a:uFill>
                <a:latin typeface="Courier New"/>
                <a:cs typeface="Courier New"/>
              </a:rPr>
              <a:t>	</a:t>
            </a:r>
            <a:r>
              <a:rPr dirty="0" baseline="1633" sz="2550">
                <a:latin typeface="Courier New"/>
                <a:cs typeface="Courier New"/>
              </a:rPr>
              <a:t>№ </a:t>
            </a:r>
            <a:r>
              <a:rPr dirty="0" u="sng" baseline="1633" sz="2550">
                <a:uFill>
                  <a:solidFill>
                    <a:srgbClr val="000000"/>
                  </a:solidFill>
                </a:uFill>
                <a:latin typeface="Courier New"/>
                <a:cs typeface="Courier New"/>
              </a:rPr>
              <a:t>	</a:t>
            </a:r>
            <a:r>
              <a:rPr dirty="0" baseline="1633" sz="2550">
                <a:latin typeface="Courier New"/>
                <a:cs typeface="Courier New"/>
              </a:rPr>
              <a:t>  </a:t>
            </a:r>
            <a:r>
              <a:rPr dirty="0" baseline="1792" sz="2325">
                <a:latin typeface="Courier New"/>
                <a:cs typeface="Courier New"/>
              </a:rPr>
              <a:t>HaNs</a:t>
            </a:r>
            <a:r>
              <a:rPr dirty="0" baseline="1792" sz="2325" spc="-247">
                <a:latin typeface="Courier New"/>
                <a:cs typeface="Courier New"/>
              </a:rPr>
              <a:t> </a:t>
            </a:r>
            <a:r>
              <a:rPr dirty="0" u="sng" baseline="1792" sz="2325">
                <a:uFill>
                  <a:solidFill>
                    <a:srgbClr val="000000"/>
                  </a:solidFill>
                </a:uFill>
                <a:latin typeface="Courier New"/>
                <a:cs typeface="Courier New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від </a:t>
            </a:r>
            <a:r>
              <a:rPr dirty="0" u="sng" sz="14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320"/>
              </a:spcBef>
            </a:pPr>
            <a:endParaRPr sz="1550">
              <a:latin typeface="Times New Roman"/>
              <a:cs typeface="Times New Roman"/>
            </a:endParaRPr>
          </a:p>
          <a:p>
            <a:pPr marL="3367404" marR="5080" indent="13335">
              <a:lnSpc>
                <a:spcPct val="113599"/>
              </a:lnSpc>
            </a:pPr>
            <a:r>
              <a:rPr dirty="0" sz="1350" spc="80">
                <a:latin typeface="Times New Roman"/>
                <a:cs typeface="Times New Roman"/>
              </a:rPr>
              <a:t>Еерівникам</a:t>
            </a:r>
            <a:r>
              <a:rPr dirty="0" sz="1350" spc="180">
                <a:latin typeface="Times New Roman"/>
                <a:cs typeface="Times New Roman"/>
              </a:rPr>
              <a:t> </a:t>
            </a:r>
            <a:r>
              <a:rPr dirty="0" sz="1350" spc="50">
                <a:latin typeface="Times New Roman"/>
                <a:cs typeface="Times New Roman"/>
              </a:rPr>
              <a:t>суб'сктів </a:t>
            </a:r>
            <a:r>
              <a:rPr dirty="0" sz="1350" spc="65">
                <a:latin typeface="Times New Roman"/>
                <a:cs typeface="Times New Roman"/>
              </a:rPr>
              <a:t>господарювання,</a:t>
            </a:r>
            <a:r>
              <a:rPr dirty="0" sz="1350">
                <a:latin typeface="Times New Roman"/>
                <a:cs typeface="Times New Roman"/>
              </a:rPr>
              <a:t> </a:t>
            </a:r>
            <a:r>
              <a:rPr dirty="0" sz="1350" spc="55">
                <a:latin typeface="Times New Roman"/>
                <a:cs typeface="Times New Roman"/>
              </a:rPr>
              <a:t>які</a:t>
            </a:r>
            <a:r>
              <a:rPr dirty="0" sz="1350" spc="100">
                <a:latin typeface="Times New Roman"/>
                <a:cs typeface="Times New Roman"/>
              </a:rPr>
              <a:t> </a:t>
            </a:r>
            <a:r>
              <a:rPr dirty="0" sz="1350" spc="45">
                <a:latin typeface="Times New Roman"/>
                <a:cs typeface="Times New Roman"/>
              </a:rPr>
              <a:t>займаються </a:t>
            </a:r>
            <a:r>
              <a:rPr dirty="0" sz="1350" spc="10">
                <a:latin typeface="Times New Roman"/>
                <a:cs typeface="Times New Roman"/>
              </a:rPr>
              <a:t>реалізаціею,</a:t>
            </a:r>
            <a:r>
              <a:rPr dirty="0" sz="1350" spc="395">
                <a:latin typeface="Times New Roman"/>
                <a:cs typeface="Times New Roman"/>
              </a:rPr>
              <a:t> </a:t>
            </a:r>
            <a:r>
              <a:rPr dirty="0" sz="1350" spc="10">
                <a:latin typeface="Times New Roman"/>
                <a:cs typeface="Times New Roman"/>
              </a:rPr>
              <a:t>зберіганням</a:t>
            </a:r>
            <a:r>
              <a:rPr dirty="0" sz="1350" spc="120">
                <a:latin typeface="Times New Roman"/>
                <a:cs typeface="Times New Roman"/>
              </a:rPr>
              <a:t>  </a:t>
            </a:r>
            <a:r>
              <a:rPr dirty="0" sz="1350" spc="-50">
                <a:latin typeface="Times New Roman"/>
                <a:cs typeface="Times New Roman"/>
              </a:rPr>
              <a:t>i </a:t>
            </a:r>
            <a:r>
              <a:rPr dirty="0" sz="1350" spc="20">
                <a:latin typeface="Times New Roman"/>
                <a:cs typeface="Times New Roman"/>
              </a:rPr>
              <a:t>засз'осуванням</a:t>
            </a:r>
            <a:r>
              <a:rPr dirty="0" sz="1350" spc="215">
                <a:latin typeface="Times New Roman"/>
                <a:cs typeface="Times New Roman"/>
              </a:rPr>
              <a:t> </a:t>
            </a:r>
            <a:r>
              <a:rPr dirty="0" sz="1350" spc="70">
                <a:latin typeface="Times New Roman"/>
                <a:cs typeface="Times New Roman"/>
              </a:rPr>
              <a:t>лікарських</a:t>
            </a:r>
            <a:r>
              <a:rPr dirty="0" sz="1350" spc="33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засобів</a:t>
            </a:r>
            <a:endParaRPr sz="135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5"/>
              </a:spcBef>
            </a:pPr>
            <a:endParaRPr sz="1350">
              <a:latin typeface="Times New Roman"/>
              <a:cs typeface="Times New Roman"/>
            </a:endParaRPr>
          </a:p>
          <a:p>
            <a:pPr marL="3399790" marR="434975" indent="-12700">
              <a:lnSpc>
                <a:spcPct val="108600"/>
              </a:lnSpc>
            </a:pPr>
            <a:r>
              <a:rPr dirty="0" sz="1400">
                <a:latin typeface="Times New Roman"/>
                <a:cs typeface="Times New Roman"/>
              </a:rPr>
              <a:t>Керівникам</a:t>
            </a:r>
            <a:r>
              <a:rPr dirty="0" sz="1400" spc="114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територіальних </a:t>
            </a:r>
            <a:r>
              <a:rPr dirty="0" sz="1400">
                <a:latin typeface="Times New Roman"/>
                <a:cs typeface="Times New Roman"/>
              </a:rPr>
              <a:t>органів</a:t>
            </a:r>
            <a:r>
              <a:rPr dirty="0" sz="1400" spc="29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Держлікслужби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1400">
              <a:latin typeface="Times New Roman"/>
              <a:cs typeface="Times New Roman"/>
            </a:endParaRPr>
          </a:p>
          <a:p>
            <a:pPr algn="ctr" marL="35560">
              <a:lnSpc>
                <a:spcPct val="100000"/>
              </a:lnSpc>
            </a:pPr>
            <a:r>
              <a:rPr dirty="0" sz="1400" spc="45">
                <a:latin typeface="Times New Roman"/>
                <a:cs typeface="Times New Roman"/>
              </a:rPr>
              <a:t>РОЗПОРЯДЖЕПІ4Я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sz="1400">
              <a:latin typeface="Times New Roman"/>
              <a:cs typeface="Times New Roman"/>
            </a:endParaRPr>
          </a:p>
          <a:p>
            <a:pPr algn="just" marL="370205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latin typeface="Times New Roman"/>
                <a:cs typeface="Times New Roman"/>
              </a:rPr>
              <a:t>Відповідно</a:t>
            </a:r>
            <a:r>
              <a:rPr dirty="0" sz="1400" spc="3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до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Конституції</a:t>
            </a:r>
            <a:r>
              <a:rPr dirty="0" sz="1400" spc="3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України,</a:t>
            </a:r>
            <a:r>
              <a:rPr dirty="0" sz="1400" spc="2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статей</a:t>
            </a:r>
            <a:r>
              <a:rPr dirty="0" sz="1400" spc="3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15,</a:t>
            </a:r>
            <a:r>
              <a:rPr dirty="0" sz="1400" spc="2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22,</a:t>
            </a:r>
            <a:r>
              <a:rPr dirty="0" sz="1400" spc="2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55</a:t>
            </a:r>
            <a:r>
              <a:rPr dirty="0" sz="1400" spc="2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Закону</a:t>
            </a:r>
            <a:r>
              <a:rPr dirty="0" sz="1400" spc="30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endParaRPr sz="1400">
              <a:latin typeface="Times New Roman"/>
              <a:cs typeface="Times New Roman"/>
            </a:endParaRPr>
          </a:p>
          <a:p>
            <a:pPr algn="just" marL="13335" marR="97155">
              <a:lnSpc>
                <a:spcPct val="109900"/>
              </a:lnSpc>
            </a:pPr>
            <a:r>
              <a:rPr dirty="0" sz="1400" spc="-20">
                <a:latin typeface="Times New Roman"/>
                <a:cs typeface="Times New Roman"/>
              </a:rPr>
              <a:t>«Основи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законодавства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Украіни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про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охорону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здоров'я»,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статей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15,</a:t>
            </a:r>
            <a:r>
              <a:rPr dirty="0" sz="1400" spc="-9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17,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21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Закону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«Про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лікарські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засоби»,</a:t>
            </a:r>
            <a:r>
              <a:rPr dirty="0" sz="1400" spc="1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Положення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Державну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службу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наркотиками,</a:t>
            </a:r>
            <a:r>
              <a:rPr dirty="0" sz="1400" spc="1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постановою </a:t>
            </a:r>
            <a:r>
              <a:rPr dirty="0" sz="1350">
                <a:latin typeface="Times New Roman"/>
                <a:cs typeface="Times New Roman"/>
              </a:rPr>
              <a:t>Кабінету</a:t>
            </a:r>
            <a:r>
              <a:rPr dirty="0" sz="1350" spc="21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Міністрів</a:t>
            </a:r>
            <a:r>
              <a:rPr dirty="0" sz="1350" spc="22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21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16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12.08.2015</a:t>
            </a:r>
            <a:r>
              <a:rPr dirty="0" sz="1350" spc="240">
                <a:latin typeface="Times New Roman"/>
                <a:cs typeface="Times New Roman"/>
              </a:rPr>
              <a:t>  </a:t>
            </a:r>
            <a:r>
              <a:rPr dirty="0" sz="1350" spc="-285">
                <a:latin typeface="Times New Roman"/>
                <a:cs typeface="Times New Roman"/>
              </a:rPr>
              <a:t>№</a:t>
            </a:r>
            <a:r>
              <a:rPr dirty="0" sz="1350" spc="35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647,</a:t>
            </a:r>
            <a:r>
              <a:rPr dirty="0" sz="1350" spc="17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Порядку</a:t>
            </a:r>
            <a:r>
              <a:rPr dirty="0" sz="1350" spc="225">
                <a:latin typeface="Times New Roman"/>
                <a:cs typeface="Times New Roman"/>
              </a:rPr>
              <a:t>  </a:t>
            </a:r>
            <a:r>
              <a:rPr dirty="0" sz="1350" spc="-10">
                <a:latin typeface="Times New Roman"/>
                <a:cs typeface="Times New Roman"/>
              </a:rPr>
              <a:t>здійснення </a:t>
            </a:r>
            <a:r>
              <a:rPr dirty="0" sz="1400">
                <a:latin typeface="Times New Roman"/>
                <a:cs typeface="Times New Roman"/>
              </a:rPr>
              <a:t>державного</a:t>
            </a:r>
            <a:r>
              <a:rPr dirty="0" sz="1400" spc="4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4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якості</a:t>
            </a:r>
            <a:r>
              <a:rPr dirty="0" sz="1400" spc="4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4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3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що</a:t>
            </a:r>
            <a:r>
              <a:rPr dirty="0" sz="1400" spc="3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ввозяться</a:t>
            </a:r>
            <a:r>
              <a:rPr dirty="0" sz="1400" spc="3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3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Україну,</a:t>
            </a:r>
            <a:endParaRPr sz="1400">
              <a:latin typeface="Times New Roman"/>
              <a:cs typeface="Times New Roman"/>
            </a:endParaRPr>
          </a:p>
          <a:p>
            <a:pPr algn="just" marL="15240" marR="94615" indent="1905">
              <a:lnSpc>
                <a:spcPct val="111900"/>
              </a:lnSpc>
            </a:pPr>
            <a:r>
              <a:rPr dirty="0" sz="1350">
                <a:latin typeface="Times New Roman"/>
                <a:cs typeface="Times New Roman"/>
              </a:rPr>
              <a:t>затвердженого</a:t>
            </a:r>
            <a:r>
              <a:rPr dirty="0" sz="1350" spc="24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постановою</a:t>
            </a:r>
            <a:r>
              <a:rPr dirty="0" sz="1350" spc="2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Кабінету</a:t>
            </a:r>
            <a:r>
              <a:rPr dirty="0" sz="1350" spc="22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Міністрів</a:t>
            </a:r>
            <a:r>
              <a:rPr dirty="0" sz="1350" spc="25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229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1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14.09.2005</a:t>
            </a:r>
            <a:r>
              <a:rPr dirty="0" sz="1350" spc="254">
                <a:latin typeface="Times New Roman"/>
                <a:cs typeface="Times New Roman"/>
              </a:rPr>
              <a:t> </a:t>
            </a:r>
            <a:r>
              <a:rPr dirty="0" sz="1350" spc="-310">
                <a:latin typeface="Times New Roman"/>
                <a:cs typeface="Times New Roman"/>
              </a:rPr>
              <a:t>№</a:t>
            </a:r>
            <a:r>
              <a:rPr dirty="0" sz="1350" spc="484">
                <a:latin typeface="Times New Roman"/>
                <a:cs typeface="Times New Roman"/>
              </a:rPr>
              <a:t> </a:t>
            </a:r>
            <a:r>
              <a:rPr dirty="0" sz="1350" spc="-20">
                <a:latin typeface="Times New Roman"/>
                <a:cs typeface="Times New Roman"/>
              </a:rPr>
              <a:t>902, </a:t>
            </a:r>
            <a:r>
              <a:rPr dirty="0" sz="1400">
                <a:latin typeface="Times New Roman"/>
                <a:cs typeface="Times New Roman"/>
              </a:rPr>
              <a:t>пункту</a:t>
            </a:r>
            <a:r>
              <a:rPr dirty="0" sz="1400" spc="3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3.2.3</a:t>
            </a:r>
            <a:r>
              <a:rPr dirty="0" sz="1400" spc="3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Порядку</a:t>
            </a:r>
            <a:r>
              <a:rPr dirty="0" sz="1400" spc="33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встановлення</a:t>
            </a:r>
            <a:r>
              <a:rPr dirty="0" sz="1400" spc="36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заборони</a:t>
            </a:r>
            <a:r>
              <a:rPr dirty="0" sz="1400" spc="3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(тимчасової</a:t>
            </a:r>
            <a:r>
              <a:rPr dirty="0" sz="1400" spc="35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заборони)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10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поновлення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обігу</a:t>
            </a:r>
            <a:r>
              <a:rPr dirty="0" sz="1400" spc="20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1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1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1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території</a:t>
            </a:r>
            <a:r>
              <a:rPr dirty="0" sz="1400" spc="1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України,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затвердженого</a:t>
            </a:r>
            <a:endParaRPr sz="1400">
              <a:latin typeface="Times New Roman"/>
              <a:cs typeface="Times New Roman"/>
            </a:endParaRPr>
          </a:p>
          <a:p>
            <a:pPr algn="just" marL="12700" marR="93345" indent="5715">
              <a:lnSpc>
                <a:spcPct val="112300"/>
              </a:lnSpc>
              <a:spcBef>
                <a:spcPts val="20"/>
              </a:spcBef>
            </a:pPr>
            <a:r>
              <a:rPr dirty="0" sz="1350">
                <a:latin typeface="Times New Roman"/>
                <a:cs typeface="Times New Roman"/>
              </a:rPr>
              <a:t>наказом</a:t>
            </a:r>
            <a:r>
              <a:rPr dirty="0" sz="1350" spc="23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Міністерства</a:t>
            </a:r>
            <a:r>
              <a:rPr dirty="0" sz="1350" spc="26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охорони</a:t>
            </a:r>
            <a:r>
              <a:rPr dirty="0" sz="1350" spc="25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здоров'я</a:t>
            </a:r>
            <a:r>
              <a:rPr dirty="0" sz="1350" spc="25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24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19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22.11.2011</a:t>
            </a:r>
            <a:r>
              <a:rPr dirty="0" sz="1350" spc="285">
                <a:latin typeface="Times New Roman"/>
                <a:cs typeface="Times New Roman"/>
              </a:rPr>
              <a:t>  </a:t>
            </a:r>
            <a:r>
              <a:rPr dirty="0" sz="1350" spc="-310">
                <a:latin typeface="Times New Roman"/>
                <a:cs typeface="Times New Roman"/>
              </a:rPr>
              <a:t>№</a:t>
            </a:r>
            <a:r>
              <a:rPr dirty="0" sz="1350" spc="375">
                <a:latin typeface="Times New Roman"/>
                <a:cs typeface="Times New Roman"/>
              </a:rPr>
              <a:t>  </a:t>
            </a:r>
            <a:r>
              <a:rPr dirty="0" sz="1350" spc="-25">
                <a:latin typeface="Times New Roman"/>
                <a:cs typeface="Times New Roman"/>
              </a:rPr>
              <a:t>809 </a:t>
            </a:r>
            <a:r>
              <a:rPr dirty="0" sz="1350">
                <a:latin typeface="Times New Roman"/>
                <a:cs typeface="Times New Roman"/>
              </a:rPr>
              <a:t>(зі</a:t>
            </a:r>
            <a:r>
              <a:rPr dirty="0" sz="1350" spc="3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змінами),</a:t>
            </a:r>
            <a:r>
              <a:rPr dirty="0" sz="1350" spc="43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заресстрованого</a:t>
            </a:r>
            <a:r>
              <a:rPr dirty="0" sz="1350" spc="30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Міністерством</a:t>
            </a:r>
            <a:r>
              <a:rPr dirty="0" sz="1350" spc="4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юстицїі</a:t>
            </a:r>
            <a:r>
              <a:rPr dirty="0" sz="1350" spc="4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4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320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30.01.2012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200">
                <a:latin typeface="Times New Roman"/>
                <a:cs typeface="Times New Roman"/>
              </a:rPr>
              <a:t> </a:t>
            </a:r>
            <a:r>
              <a:rPr dirty="0" sz="1350" spc="-310">
                <a:latin typeface="Times New Roman"/>
                <a:cs typeface="Times New Roman"/>
              </a:rPr>
              <a:t>№</a:t>
            </a:r>
            <a:r>
              <a:rPr dirty="0" sz="1350" spc="105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126/20439,</a:t>
            </a:r>
            <a:r>
              <a:rPr dirty="0" sz="1350" spc="3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Порядку</a:t>
            </a:r>
            <a:r>
              <a:rPr dirty="0" sz="1350" spc="28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контролю</a:t>
            </a:r>
            <a:r>
              <a:rPr dirty="0" sz="1350" spc="2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якості</a:t>
            </a:r>
            <a:r>
              <a:rPr dirty="0" sz="1350" spc="2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лікарських</a:t>
            </a:r>
            <a:r>
              <a:rPr dirty="0" sz="1350" spc="2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засобів</a:t>
            </a:r>
            <a:r>
              <a:rPr dirty="0" sz="1350" spc="2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під</a:t>
            </a:r>
            <a:r>
              <a:rPr dirty="0" sz="1350" spc="20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час</a:t>
            </a:r>
            <a:r>
              <a:rPr dirty="0" sz="1350" spc="19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оптової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1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роздрібної</a:t>
            </a:r>
            <a:r>
              <a:rPr dirty="0" sz="1350" spc="3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торгівлі,</a:t>
            </a:r>
            <a:r>
              <a:rPr dirty="0" sz="1350" spc="2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затвердженого</a:t>
            </a:r>
            <a:r>
              <a:rPr dirty="0" sz="1350" spc="2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наказом</a:t>
            </a:r>
            <a:r>
              <a:rPr dirty="0" sz="1350" spc="2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Міністерства</a:t>
            </a:r>
            <a:r>
              <a:rPr dirty="0" sz="1350" spc="34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охорони</a:t>
            </a:r>
            <a:r>
              <a:rPr dirty="0" sz="1350" spc="27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здоров'я </a:t>
            </a:r>
            <a:r>
              <a:rPr dirty="0" sz="1350">
                <a:latin typeface="Times New Roman"/>
                <a:cs typeface="Times New Roman"/>
              </a:rPr>
              <a:t>України</a:t>
            </a:r>
            <a:r>
              <a:rPr dirty="0" sz="1350" spc="1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8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29.09.2014</a:t>
            </a:r>
            <a:r>
              <a:rPr dirty="0" sz="1350" spc="21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N</a:t>
            </a:r>
            <a:r>
              <a:rPr dirty="0" sz="1350" spc="42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677,</a:t>
            </a:r>
            <a:r>
              <a:rPr dirty="0" sz="1350" spc="6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зареестрованого</a:t>
            </a:r>
            <a:r>
              <a:rPr dirty="0" sz="1350" spc="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Міністерством</a:t>
            </a:r>
            <a:r>
              <a:rPr dirty="0" sz="1350" spc="25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юстицїі</a:t>
            </a:r>
            <a:r>
              <a:rPr dirty="0" sz="1350" spc="85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України </a:t>
            </a:r>
            <a:r>
              <a:rPr dirty="0" sz="1350">
                <a:latin typeface="Times New Roman"/>
                <a:cs typeface="Times New Roman"/>
              </a:rPr>
              <a:t>від</a:t>
            </a:r>
            <a:r>
              <a:rPr dirty="0" sz="1350" spc="35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26.11.2014</a:t>
            </a:r>
            <a:r>
              <a:rPr dirty="0" sz="1350" spc="490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за</a:t>
            </a:r>
            <a:r>
              <a:rPr dirty="0" sz="1350" spc="330">
                <a:latin typeface="Times New Roman"/>
                <a:cs typeface="Times New Roman"/>
              </a:rPr>
              <a:t> </a:t>
            </a:r>
            <a:r>
              <a:rPr dirty="0" sz="1350" spc="-285">
                <a:latin typeface="Times New Roman"/>
                <a:cs typeface="Times New Roman"/>
              </a:rPr>
              <a:t>№</a:t>
            </a:r>
            <a:r>
              <a:rPr dirty="0" sz="1350" spc="200">
                <a:latin typeface="Times New Roman"/>
                <a:cs typeface="Times New Roman"/>
              </a:rPr>
              <a:t>  </a:t>
            </a:r>
            <a:r>
              <a:rPr dirty="0" sz="1350">
                <a:latin typeface="Times New Roman"/>
                <a:cs typeface="Times New Roman"/>
              </a:rPr>
              <a:t>1515/26292,</a:t>
            </a:r>
            <a:r>
              <a:rPr dirty="0" sz="1350" spc="43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Правил</a:t>
            </a:r>
            <a:r>
              <a:rPr dirty="0" sz="1350" spc="39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утилізацїі</a:t>
            </a:r>
            <a:r>
              <a:rPr dirty="0" sz="1350" spc="434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та</a:t>
            </a:r>
            <a:r>
              <a:rPr dirty="0" sz="1350" spc="355">
                <a:latin typeface="Times New Roman"/>
                <a:cs typeface="Times New Roman"/>
              </a:rPr>
              <a:t> </a:t>
            </a:r>
            <a:r>
              <a:rPr dirty="0" sz="1350">
                <a:latin typeface="Times New Roman"/>
                <a:cs typeface="Times New Roman"/>
              </a:rPr>
              <a:t>знищення</a:t>
            </a:r>
            <a:r>
              <a:rPr dirty="0" sz="1350" spc="459">
                <a:latin typeface="Times New Roman"/>
                <a:cs typeface="Times New Roman"/>
              </a:rPr>
              <a:t> </a:t>
            </a:r>
            <a:r>
              <a:rPr dirty="0" sz="1350" spc="-10">
                <a:latin typeface="Times New Roman"/>
                <a:cs typeface="Times New Roman"/>
              </a:rPr>
              <a:t>лікарських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1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затверджених</a:t>
            </a:r>
            <a:r>
              <a:rPr dirty="0" sz="1400" spc="2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наказом</a:t>
            </a:r>
            <a:r>
              <a:rPr dirty="0" sz="1400" spc="1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Міністерства</a:t>
            </a:r>
            <a:r>
              <a:rPr dirty="0" sz="1400" spc="2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охорони</a:t>
            </a:r>
            <a:r>
              <a:rPr dirty="0" sz="1400" spc="1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здоров'я</a:t>
            </a:r>
            <a:r>
              <a:rPr dirty="0" sz="1400" spc="20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135276" y="8671804"/>
            <a:ext cx="1470025" cy="740410"/>
          </a:xfrm>
          <a:prstGeom prst="rect">
            <a:avLst/>
          </a:prstGeom>
        </p:spPr>
        <p:txBody>
          <a:bodyPr wrap="square" lIns="0" tIns="412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25"/>
              </a:spcBef>
              <a:tabLst>
                <a:tab pos="378460" algn="l"/>
                <a:tab pos="1325880" algn="l"/>
              </a:tabLst>
            </a:pPr>
            <a:r>
              <a:rPr dirty="0" sz="1400" spc="-25">
                <a:latin typeface="Times New Roman"/>
                <a:cs typeface="Times New Roman"/>
              </a:rPr>
              <a:t>від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24.04.2015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375">
                <a:latin typeface="Times New Roman"/>
                <a:cs typeface="Times New Roman"/>
              </a:rPr>
              <a:t>№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  <a:tabLst>
                <a:tab pos="361950" algn="l"/>
                <a:tab pos="1288415" algn="l"/>
              </a:tabLst>
            </a:pPr>
            <a:r>
              <a:rPr dirty="0" sz="1350" spc="-25">
                <a:latin typeface="Times New Roman"/>
                <a:cs typeface="Times New Roman"/>
              </a:rPr>
              <a:t>від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18.05.2015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25">
                <a:latin typeface="Times New Roman"/>
                <a:cs typeface="Times New Roman"/>
              </a:rPr>
              <a:t>за</a:t>
            </a:r>
            <a:endParaRPr sz="1350">
              <a:latin typeface="Times New Roman"/>
              <a:cs typeface="Times New Roman"/>
            </a:endParaRPr>
          </a:p>
          <a:p>
            <a:pPr marL="15875">
              <a:lnSpc>
                <a:spcPct val="100000"/>
              </a:lnSpc>
              <a:spcBef>
                <a:spcPts val="200"/>
              </a:spcBef>
              <a:tabLst>
                <a:tab pos="1188720" algn="l"/>
              </a:tabLst>
            </a:pPr>
            <a:r>
              <a:rPr dirty="0" sz="1400" spc="-10">
                <a:latin typeface="Times New Roman"/>
                <a:cs typeface="Times New Roman"/>
              </a:rPr>
              <a:t>повідомлення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від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86488" y="8671804"/>
            <a:ext cx="4463415" cy="501015"/>
          </a:xfrm>
          <a:prstGeom prst="rect">
            <a:avLst/>
          </a:prstGeom>
        </p:spPr>
        <p:txBody>
          <a:bodyPr wrap="square" lIns="0" tIns="41275" rIns="0" bIns="0" rtlCol="0" vert="horz">
            <a:spAutoFit/>
          </a:bodyPr>
          <a:lstStyle/>
          <a:p>
            <a:pPr marL="92075">
              <a:lnSpc>
                <a:spcPct val="100000"/>
              </a:lnSpc>
              <a:spcBef>
                <a:spcPts val="325"/>
              </a:spcBef>
              <a:tabLst>
                <a:tab pos="551180" algn="l"/>
                <a:tab pos="1860550" algn="l"/>
                <a:tab pos="3128010" algn="l"/>
                <a:tab pos="3848735" algn="l"/>
              </a:tabLst>
            </a:pPr>
            <a:r>
              <a:rPr dirty="0" sz="1400" spc="-20">
                <a:latin typeface="Times New Roman"/>
                <a:cs typeface="Times New Roman"/>
              </a:rPr>
              <a:t>242,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заресстрованих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Міністерством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юстиціі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0">
                <a:latin typeface="Times New Roman"/>
                <a:cs typeface="Times New Roman"/>
              </a:rPr>
              <a:t>України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219"/>
              </a:spcBef>
              <a:tabLst>
                <a:tab pos="310515" algn="l"/>
                <a:tab pos="1238250" algn="l"/>
                <a:tab pos="1536700" algn="l"/>
                <a:tab pos="2265045" algn="l"/>
                <a:tab pos="3399154" algn="l"/>
              </a:tabLst>
            </a:pPr>
            <a:r>
              <a:rPr dirty="0" sz="1350" spc="-335">
                <a:latin typeface="Times New Roman"/>
                <a:cs typeface="Times New Roman"/>
              </a:rPr>
              <a:t>№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550/26995,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25">
                <a:latin typeface="Times New Roman"/>
                <a:cs typeface="Times New Roman"/>
              </a:rPr>
              <a:t>на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підставі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надходження</a:t>
            </a:r>
            <a:r>
              <a:rPr dirty="0" sz="1350">
                <a:latin typeface="Times New Roman"/>
                <a:cs typeface="Times New Roman"/>
              </a:rPr>
              <a:t>	</a:t>
            </a:r>
            <a:r>
              <a:rPr dirty="0" sz="1350" spc="-10">
                <a:latin typeface="Times New Roman"/>
                <a:cs typeface="Times New Roman"/>
              </a:rPr>
              <a:t>міжнародного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61004" y="9172955"/>
            <a:ext cx="449389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240155" algn="l"/>
                <a:tab pos="1873885" algn="l"/>
                <a:tab pos="2811145" algn="l"/>
                <a:tab pos="3108960" algn="l"/>
                <a:tab pos="3812540" algn="l"/>
              </a:tabLst>
            </a:pPr>
            <a:r>
              <a:rPr dirty="0" sz="1400" spc="-10">
                <a:latin typeface="Times New Roman"/>
                <a:cs typeface="Times New Roman"/>
              </a:rPr>
              <a:t>регуляторного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органу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Мексики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400">
                <a:latin typeface="Times New Roman"/>
                <a:cs typeface="Times New Roman"/>
              </a:rPr>
              <a:t>№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42/2026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стосовпо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38324" y="9410700"/>
            <a:ext cx="564769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5">
                <a:latin typeface="Times New Roman"/>
                <a:cs typeface="Times New Roman"/>
              </a:rPr>
              <a:t>виявлення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-1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обігу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засобу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QDENGA‘</a:t>
            </a:r>
            <a:r>
              <a:rPr dirty="0" sz="1400" spc="-9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(T</a:t>
            </a:r>
            <a:r>
              <a:rPr dirty="0" baseline="1984" sz="2100" spc="-15">
                <a:latin typeface="Times New Roman"/>
                <a:cs typeface="Times New Roman"/>
              </a:rPr>
              <a:t>etravalent</a:t>
            </a:r>
            <a:r>
              <a:rPr dirty="0" baseline="1984" sz="2100" spc="37">
                <a:latin typeface="Times New Roman"/>
                <a:cs typeface="Times New Roman"/>
              </a:rPr>
              <a:t> </a:t>
            </a:r>
            <a:r>
              <a:rPr dirty="0" baseline="1984" sz="2100" spc="-15">
                <a:latin typeface="Times New Roman"/>
                <a:cs typeface="Times New Roman"/>
              </a:rPr>
              <a:t>liШatteflesteв</a:t>
            </a:r>
            <a:endParaRPr baseline="1984" sz="21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7174242" y="9340595"/>
            <a:ext cx="16827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75">
                <a:latin typeface="Times New Roman"/>
                <a:cs typeface="Times New Roman"/>
              </a:rPr>
              <a:t>а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105">
                <a:latin typeface="Times New Roman"/>
                <a:cs typeface="Times New Roman"/>
              </a:rPr>
              <a:t>з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42364" y="9925557"/>
            <a:ext cx="973455" cy="154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3472" sz="1200" spc="-30">
                <a:latin typeface="Courier New"/>
                <a:cs typeface="Courier New"/>
              </a:rPr>
              <a:t>M2</a:t>
            </a:r>
            <a:r>
              <a:rPr dirty="0" baseline="3472" sz="1200" spc="-142">
                <a:latin typeface="Courier New"/>
                <a:cs typeface="Courier New"/>
              </a:rPr>
              <a:t> </a:t>
            </a:r>
            <a:r>
              <a:rPr dirty="0" sz="850" spc="-10">
                <a:latin typeface="Times New Roman"/>
                <a:cs typeface="Times New Roman"/>
              </a:rPr>
              <a:t>Держтtік</a:t>
            </a:r>
            <a:r>
              <a:rPr dirty="0" baseline="6535" sz="1275" spc="-15">
                <a:latin typeface="Times New Roman"/>
                <a:cs typeface="Times New Roman"/>
              </a:rPr>
              <a:t>МgжбБ</a:t>
            </a:r>
            <a:endParaRPr baseline="6535" sz="1275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596895" y="10137647"/>
            <a:ext cx="1874520" cy="301752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2733205" y="10016235"/>
            <a:ext cx="1104265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10">
                <a:latin typeface="Arial Black"/>
                <a:cs typeface="Arial Black"/>
              </a:rPr>
              <a:t>Ns485-</a:t>
            </a:r>
            <a:r>
              <a:rPr dirty="0" sz="1000" spc="-85">
                <a:latin typeface="Arial Black"/>
                <a:cs typeface="Arial Black"/>
              </a:rPr>
              <a:t>00</a:t>
            </a:r>
            <a:r>
              <a:rPr dirty="0" baseline="5555" sz="1500" spc="-127">
                <a:latin typeface="Arial Black"/>
                <a:cs typeface="Arial Black"/>
              </a:rPr>
              <a:t>1.2/002.0</a:t>
            </a:r>
            <a:endParaRPr baseline="5555" sz="1500">
              <a:latin typeface="Arial Black"/>
              <a:cs typeface="Arial Black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86629" y="9964166"/>
            <a:ext cx="1338580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dirty="0" baseline="-8333" sz="1500" spc="-127">
                <a:latin typeface="Arial Black"/>
                <a:cs typeface="Arial Black"/>
              </a:rPr>
              <a:t>/17</a:t>
            </a:r>
            <a:r>
              <a:rPr dirty="0" baseline="-5555" sz="1500" spc="-127">
                <a:latin typeface="Arial Black"/>
                <a:cs typeface="Arial Black"/>
              </a:rPr>
              <a:t>-</a:t>
            </a:r>
            <a:r>
              <a:rPr dirty="0" baseline="-5555" sz="1500" spc="-172">
                <a:latin typeface="Arial Black"/>
                <a:cs typeface="Arial Black"/>
              </a:rPr>
              <a:t>2</a:t>
            </a:r>
            <a:r>
              <a:rPr dirty="0" baseline="-8333" sz="1500" spc="-172">
                <a:latin typeface="Arial Black"/>
                <a:cs typeface="Arial Black"/>
              </a:rPr>
              <a:t>6</a:t>
            </a:r>
            <a:r>
              <a:rPr dirty="0" baseline="-8333" sz="1500" spc="-247">
                <a:latin typeface="Arial Black"/>
                <a:cs typeface="Arial Black"/>
              </a:rPr>
              <a:t> </a:t>
            </a:r>
            <a:r>
              <a:rPr dirty="0" sz="1050" spc="-80">
                <a:latin typeface="Arial Black"/>
                <a:cs typeface="Arial Black"/>
              </a:rPr>
              <a:t>від</a:t>
            </a:r>
            <a:r>
              <a:rPr dirty="0" sz="1050" spc="-40">
                <a:latin typeface="Arial Black"/>
                <a:cs typeface="Arial Black"/>
              </a:rPr>
              <a:t> </a:t>
            </a:r>
            <a:r>
              <a:rPr dirty="0" baseline="-5291" sz="1575" spc="-120">
                <a:latin typeface="Arial Black"/>
                <a:cs typeface="Arial Black"/>
              </a:rPr>
              <a:t>0</a:t>
            </a:r>
            <a:r>
              <a:rPr dirty="0" sz="1050" spc="-80">
                <a:latin typeface="Arial Black"/>
                <a:cs typeface="Arial Black"/>
              </a:rPr>
              <a:t>6.10.20</a:t>
            </a:r>
            <a:r>
              <a:rPr dirty="0" baseline="2645" sz="1575" spc="-120">
                <a:latin typeface="Arial Black"/>
                <a:cs typeface="Arial Black"/>
              </a:rPr>
              <a:t>26</a:t>
            </a:r>
            <a:endParaRPr baseline="2645" sz="1575">
              <a:latin typeface="Arial Black"/>
              <a:cs typeface="Arial Black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19715" y="9525507"/>
            <a:ext cx="1177290" cy="6870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1105"/>
              </a:lnSpc>
              <a:spcBef>
                <a:spcPts val="100"/>
              </a:spcBef>
              <a:tabLst>
                <a:tab pos="908050" algn="l"/>
              </a:tabLst>
            </a:pPr>
            <a:r>
              <a:rPr dirty="0" sz="1000">
                <a:latin typeface="Times New Roman"/>
                <a:cs typeface="Times New Roman"/>
              </a:rPr>
              <a:t>лікарських</a:t>
            </a:r>
            <a:r>
              <a:rPr dirty="0" sz="1000" spc="325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ас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20">
                <a:latin typeface="Times New Roman"/>
                <a:cs typeface="Times New Roman"/>
              </a:rPr>
              <a:t>ів</a:t>
            </a:r>
            <a:r>
              <a:rPr dirty="0" sz="1000" spc="-45">
                <a:latin typeface="Times New Roman"/>
                <a:cs typeface="Times New Roman"/>
              </a:rPr>
              <a:t> </a:t>
            </a:r>
            <a:r>
              <a:rPr dirty="0" baseline="2777" sz="1500" spc="-52">
                <a:latin typeface="Courier New"/>
                <a:cs typeface="Courier New"/>
              </a:rPr>
              <a:t>та</a:t>
            </a:r>
            <a:endParaRPr baseline="2777" sz="1500">
              <a:latin typeface="Courier New"/>
              <a:cs typeface="Courier New"/>
            </a:endParaRPr>
          </a:p>
          <a:p>
            <a:pPr algn="ctr" marL="147955" marR="139065" indent="86995">
              <a:lnSpc>
                <a:spcPct val="83700"/>
              </a:lnSpc>
              <a:spcBef>
                <a:spcPts val="100"/>
              </a:spcBef>
            </a:pPr>
            <a:r>
              <a:rPr dirty="0" sz="1000" spc="-10">
                <a:latin typeface="Times New Roman"/>
                <a:cs typeface="Times New Roman"/>
              </a:rPr>
              <a:t>контролю</a:t>
            </a:r>
            <a:r>
              <a:rPr dirty="0" sz="1000" spc="20">
                <a:latin typeface="Times New Roman"/>
                <a:cs typeface="Times New Roman"/>
              </a:rPr>
              <a:t> </a:t>
            </a:r>
            <a:r>
              <a:rPr dirty="0" sz="1000" spc="-25">
                <a:latin typeface="Times New Roman"/>
                <a:cs typeface="Times New Roman"/>
              </a:rPr>
              <a:t>за </a:t>
            </a:r>
            <a:r>
              <a:rPr dirty="0" sz="1050" spc="-40">
                <a:latin typeface="Times New Roman"/>
                <a:cs typeface="Times New Roman"/>
              </a:rPr>
              <a:t>наркотиками</a:t>
            </a:r>
            <a:r>
              <a:rPr dirty="0" sz="1050" spc="55">
                <a:latin typeface="Times New Roman"/>
                <a:cs typeface="Times New Roman"/>
              </a:rPr>
              <a:t> </a:t>
            </a:r>
            <a:r>
              <a:rPr dirty="0" sz="1050" spc="-50">
                <a:latin typeface="Times New Roman"/>
                <a:cs typeface="Times New Roman"/>
              </a:rPr>
              <a:t>у </a:t>
            </a:r>
            <a:r>
              <a:rPr dirty="0" sz="950" spc="-10">
                <a:latin typeface="Times New Roman"/>
                <a:cs typeface="Times New Roman"/>
              </a:rPr>
              <a:t>КіровоградськіЙ</a:t>
            </a:r>
            <a:endParaRPr sz="950">
              <a:latin typeface="Times New Roman"/>
              <a:cs typeface="Times New Roman"/>
            </a:endParaRPr>
          </a:p>
          <a:p>
            <a:pPr algn="ctr" marL="147955">
              <a:lnSpc>
                <a:spcPts val="994"/>
              </a:lnSpc>
            </a:pPr>
            <a:r>
              <a:rPr dirty="0" sz="1000" spc="-10">
                <a:latin typeface="Times New Roman"/>
                <a:cs typeface="Times New Roman"/>
              </a:rPr>
              <a:t>області</a:t>
            </a:r>
            <a:endParaRPr sz="10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891784" y="10332719"/>
            <a:ext cx="1609343" cy="210311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6218751" y="10187940"/>
            <a:ext cx="1288415" cy="1473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 spc="-30">
                <a:latin typeface="Times New Roman"/>
                <a:cs typeface="Times New Roman"/>
              </a:rPr>
              <a:t>N.°967/02.12-26</a:t>
            </a:r>
            <a:r>
              <a:rPr dirty="0" sz="800" spc="10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від</a:t>
            </a:r>
            <a:r>
              <a:rPr dirty="0" sz="800" spc="25">
                <a:latin typeface="Times New Roman"/>
                <a:cs typeface="Times New Roman"/>
              </a:rPr>
              <a:t> </a:t>
            </a:r>
            <a:r>
              <a:rPr dirty="0" sz="800" spc="-10">
                <a:latin typeface="Times New Roman"/>
                <a:cs typeface="Times New Roman"/>
              </a:rPr>
              <a:t>07.10.2026</a:t>
            </a:r>
            <a:endParaRPr sz="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060844" y="544067"/>
            <a:ext cx="6210935" cy="51860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06045" marR="104775" indent="4445">
              <a:lnSpc>
                <a:spcPct val="1143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vaccine</a:t>
            </a:r>
            <a:r>
              <a:rPr dirty="0" sz="1400" spc="3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against</a:t>
            </a:r>
            <a:r>
              <a:rPr dirty="0" sz="1400" spc="3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dengue),</a:t>
            </a:r>
            <a:r>
              <a:rPr dirty="0" sz="1400" spc="4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розчин,</a:t>
            </a:r>
            <a:r>
              <a:rPr dirty="0" sz="1400" spc="3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флакон</a:t>
            </a:r>
            <a:r>
              <a:rPr dirty="0" sz="1400" spc="3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</a:t>
            </a:r>
            <a:r>
              <a:rPr dirty="0" sz="1400" spc="3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коробці,</a:t>
            </a:r>
            <a:r>
              <a:rPr dirty="0" sz="1400" spc="3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виробництва</a:t>
            </a:r>
            <a:r>
              <a:rPr dirty="0" sz="1400" spc="4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TAKEDA </a:t>
            </a:r>
            <a:r>
              <a:rPr dirty="0" baseline="1984" sz="2100" spc="-15">
                <a:latin typeface="Times New Roman"/>
                <a:cs typeface="Times New Roman"/>
              </a:rPr>
              <a:t>GMBH,</a:t>
            </a:r>
            <a:r>
              <a:rPr dirty="0" baseline="1984" sz="2100" spc="15">
                <a:latin typeface="Times New Roman"/>
                <a:cs typeface="Times New Roman"/>
              </a:rPr>
              <a:t> </a:t>
            </a:r>
            <a:r>
              <a:rPr dirty="0" baseline="1984" sz="2100">
                <a:latin typeface="Times New Roman"/>
                <a:cs typeface="Times New Roman"/>
              </a:rPr>
              <a:t>у</a:t>
            </a:r>
            <a:r>
              <a:rPr dirty="0" baseline="1984" sz="2100" spc="-75">
                <a:latin typeface="Times New Roman"/>
                <a:cs typeface="Times New Roman"/>
              </a:rPr>
              <a:t> </a:t>
            </a:r>
            <a:r>
              <a:rPr dirty="0" baseline="1984" sz="2100">
                <a:latin typeface="Times New Roman"/>
                <a:cs typeface="Times New Roman"/>
              </a:rPr>
              <a:t>зв’язку</a:t>
            </a:r>
            <a:r>
              <a:rPr dirty="0" baseline="1984" sz="2100" spc="22">
                <a:latin typeface="Times New Roman"/>
                <a:cs typeface="Times New Roman"/>
              </a:rPr>
              <a:t> </a:t>
            </a:r>
            <a:r>
              <a:rPr dirty="0" baseline="1984" sz="2100">
                <a:latin typeface="Times New Roman"/>
                <a:cs typeface="Times New Roman"/>
              </a:rPr>
              <a:t>з</a:t>
            </a:r>
            <a:r>
              <a:rPr dirty="0" baseline="1984" sz="2100" spc="-82">
                <a:latin typeface="Times New Roman"/>
                <a:cs typeface="Times New Roman"/>
              </a:rPr>
              <a:t> </a:t>
            </a:r>
            <a:r>
              <a:rPr dirty="0" baseline="1984" sz="2100">
                <a:latin typeface="Times New Roman"/>
                <a:cs typeface="Times New Roman"/>
              </a:rPr>
              <a:t>невідповідніст</a:t>
            </a:r>
            <a:r>
              <a:rPr dirty="0" sz="1400">
                <a:latin typeface="Times New Roman"/>
                <a:cs typeface="Times New Roman"/>
              </a:rPr>
              <a:t>ю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baseline="1984" sz="2100" spc="-15">
                <a:latin typeface="Times New Roman"/>
                <a:cs typeface="Times New Roman"/>
              </a:rPr>
              <a:t>вимогам</a:t>
            </a:r>
            <a:r>
              <a:rPr dirty="0" baseline="1984" sz="2100" spc="-7">
                <a:latin typeface="Times New Roman"/>
                <a:cs typeface="Times New Roman"/>
              </a:rPr>
              <a:t> </a:t>
            </a:r>
            <a:r>
              <a:rPr dirty="0" baseline="1984" sz="2100" spc="-15">
                <a:latin typeface="Times New Roman"/>
                <a:cs typeface="Times New Roman"/>
              </a:rPr>
              <a:t>нормативних</a:t>
            </a:r>
            <a:r>
              <a:rPr dirty="0" baseline="1984" sz="2100" spc="112">
                <a:latin typeface="Times New Roman"/>
                <a:cs typeface="Times New Roman"/>
              </a:rPr>
              <a:t> </a:t>
            </a:r>
            <a:r>
              <a:rPr dirty="0" baseline="1984" sz="2100" spc="-15">
                <a:latin typeface="Times New Roman"/>
                <a:cs typeface="Times New Roman"/>
              </a:rPr>
              <a:t>документів.</a:t>
            </a:r>
            <a:endParaRPr baseline="1984" sz="2100">
              <a:latin typeface="Times New Roman"/>
              <a:cs typeface="Times New Roman"/>
            </a:endParaRPr>
          </a:p>
          <a:p>
            <a:pPr algn="just" marL="108585" indent="349885">
              <a:lnSpc>
                <a:spcPct val="100000"/>
              </a:lnSpc>
              <a:spcBef>
                <a:spcPts val="120"/>
              </a:spcBef>
            </a:pPr>
            <a:r>
              <a:rPr dirty="0" sz="1400">
                <a:latin typeface="Times New Roman"/>
                <a:cs typeface="Times New Roman"/>
              </a:rPr>
              <a:t>3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метою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45">
                <a:latin typeface="Times New Roman"/>
                <a:cs typeface="Times New Roman"/>
              </a:rPr>
              <a:t>активной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протидіі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поширенню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засобу,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огляду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те,</a:t>
            </a:r>
            <a:endParaRPr sz="1400">
              <a:latin typeface="Times New Roman"/>
              <a:cs typeface="Times New Roman"/>
            </a:endParaRPr>
          </a:p>
          <a:p>
            <a:pPr algn="just" marL="108585" marR="95885">
              <a:lnSpc>
                <a:spcPct val="107100"/>
              </a:lnSpc>
              <a:spcBef>
                <a:spcPts val="70"/>
              </a:spcBef>
            </a:pPr>
            <a:r>
              <a:rPr dirty="0" sz="1400">
                <a:latin typeface="Times New Roman"/>
                <a:cs typeface="Times New Roman"/>
              </a:rPr>
              <a:t>що</a:t>
            </a:r>
            <a:r>
              <a:rPr dirty="0" sz="1400" spc="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така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продукція</a:t>
            </a:r>
            <a:r>
              <a:rPr dirty="0" sz="1400" spc="1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небезпечною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1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може</a:t>
            </a:r>
            <a:r>
              <a:rPr dirty="0" sz="1400" spc="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нести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загрозу</a:t>
            </a:r>
            <a:r>
              <a:rPr dirty="0" sz="1400" spc="1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життю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9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здоров'ю населения:</a:t>
            </a:r>
            <a:endParaRPr sz="1400">
              <a:latin typeface="Times New Roman"/>
              <a:cs typeface="Times New Roman"/>
            </a:endParaRPr>
          </a:p>
          <a:p>
            <a:pPr algn="just" marL="101600" marR="100965" indent="357505">
              <a:lnSpc>
                <a:spcPct val="108100"/>
              </a:lnSpc>
              <a:spcBef>
                <a:spcPts val="155"/>
              </a:spcBef>
            </a:pPr>
            <a:r>
              <a:rPr dirty="0" baseline="1984" sz="2100" b="1">
                <a:latin typeface="Times New Roman"/>
                <a:cs typeface="Times New Roman"/>
              </a:rPr>
              <a:t>ЗАБ</a:t>
            </a:r>
            <a:r>
              <a:rPr dirty="0" sz="1400" b="1">
                <a:latin typeface="Times New Roman"/>
                <a:cs typeface="Times New Roman"/>
              </a:rPr>
              <a:t>О</a:t>
            </a:r>
            <a:r>
              <a:rPr dirty="0" baseline="1984" sz="2100" b="1">
                <a:latin typeface="Times New Roman"/>
                <a:cs typeface="Times New Roman"/>
              </a:rPr>
              <a:t>РОПЯЮ</a:t>
            </a:r>
            <a:r>
              <a:rPr dirty="0" baseline="1984" sz="2100" spc="315" b="1">
                <a:latin typeface="Times New Roman"/>
                <a:cs typeface="Times New Roman"/>
              </a:rPr>
              <a:t>  </a:t>
            </a:r>
            <a:r>
              <a:rPr dirty="0" baseline="1984" sz="2100">
                <a:latin typeface="Times New Roman"/>
                <a:cs typeface="Times New Roman"/>
              </a:rPr>
              <a:t>реалізацію,</a:t>
            </a:r>
            <a:r>
              <a:rPr dirty="0" baseline="1984" sz="2100" spc="345">
                <a:latin typeface="Times New Roman"/>
                <a:cs typeface="Times New Roman"/>
              </a:rPr>
              <a:t>  </a:t>
            </a:r>
            <a:r>
              <a:rPr dirty="0" baseline="1984" sz="2100">
                <a:latin typeface="Times New Roman"/>
                <a:cs typeface="Times New Roman"/>
              </a:rPr>
              <a:t>зберігання</a:t>
            </a:r>
            <a:r>
              <a:rPr dirty="0" baseline="1984" sz="2100" spc="382">
                <a:latin typeface="Times New Roman"/>
                <a:cs typeface="Times New Roman"/>
              </a:rPr>
              <a:t>  </a:t>
            </a:r>
            <a:r>
              <a:rPr dirty="0" baseline="1984" sz="2100">
                <a:latin typeface="Times New Roman"/>
                <a:cs typeface="Times New Roman"/>
              </a:rPr>
              <a:t>та</a:t>
            </a:r>
            <a:r>
              <a:rPr dirty="0" baseline="1984" sz="2100" spc="292">
                <a:latin typeface="Times New Roman"/>
                <a:cs typeface="Times New Roman"/>
              </a:rPr>
              <a:t>  </a:t>
            </a:r>
            <a:r>
              <a:rPr dirty="0" baseline="1984" sz="2100">
                <a:latin typeface="Times New Roman"/>
                <a:cs typeface="Times New Roman"/>
              </a:rPr>
              <a:t>застосування</a:t>
            </a:r>
            <a:r>
              <a:rPr dirty="0" baseline="1984" sz="2100" spc="419">
                <a:latin typeface="Times New Roman"/>
                <a:cs typeface="Times New Roman"/>
              </a:rPr>
              <a:t>  </a:t>
            </a:r>
            <a:r>
              <a:rPr dirty="0" baseline="1984" sz="2100">
                <a:latin typeface="Times New Roman"/>
                <a:cs typeface="Times New Roman"/>
              </a:rPr>
              <a:t>всіх</a:t>
            </a:r>
            <a:r>
              <a:rPr dirty="0" baseline="1984" sz="2100" spc="330">
                <a:latin typeface="Times New Roman"/>
                <a:cs typeface="Times New Roman"/>
              </a:rPr>
              <a:t>  </a:t>
            </a:r>
            <a:r>
              <a:rPr dirty="0" baseline="1984" sz="2100" spc="-15">
                <a:latin typeface="Times New Roman"/>
                <a:cs typeface="Times New Roman"/>
              </a:rPr>
              <a:t>серій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засобу</a:t>
            </a:r>
            <a:r>
              <a:rPr dirty="0" sz="1400" spc="495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QDENGA</a:t>
            </a:r>
            <a:r>
              <a:rPr dirty="0" baseline="29411" sz="1275" b="1">
                <a:latin typeface="Times New Roman"/>
                <a:cs typeface="Times New Roman"/>
              </a:rPr>
              <a:t>®</a:t>
            </a:r>
            <a:r>
              <a:rPr dirty="0" baseline="29411" sz="1275" spc="270" b="1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(Tetravalent</a:t>
            </a:r>
            <a:r>
              <a:rPr dirty="0" sz="1400" spc="95" b="1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live</a:t>
            </a:r>
            <a:r>
              <a:rPr dirty="0" sz="1400" spc="434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attenuated</a:t>
            </a:r>
            <a:r>
              <a:rPr dirty="0" sz="1400" spc="90" b="1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virus</a:t>
            </a:r>
            <a:r>
              <a:rPr dirty="0" sz="1400" spc="45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vacciпe </a:t>
            </a:r>
            <a:r>
              <a:rPr dirty="0" sz="1400" b="1">
                <a:latin typeface="Times New Roman"/>
                <a:cs typeface="Times New Roman"/>
              </a:rPr>
              <a:t>against</a:t>
            </a:r>
            <a:r>
              <a:rPr dirty="0" sz="1400" spc="-2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dengue),</a:t>
            </a:r>
            <a:r>
              <a:rPr dirty="0" sz="1400" spc="5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розчин, флакон</a:t>
            </a:r>
            <a:r>
              <a:rPr dirty="0" sz="1400" spc="3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у</a:t>
            </a:r>
            <a:r>
              <a:rPr dirty="0" sz="1400" spc="-1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коробці,</a:t>
            </a:r>
            <a:r>
              <a:rPr dirty="0" sz="1400" spc="4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виробництва</a:t>
            </a:r>
            <a:r>
              <a:rPr dirty="0" sz="1400" spc="10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TAKEDA</a:t>
            </a:r>
            <a:r>
              <a:rPr dirty="0" sz="1400" spc="1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GMBH, </a:t>
            </a:r>
            <a:r>
              <a:rPr dirty="0" u="sng" sz="14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вироблеиих</a:t>
            </a:r>
            <a:r>
              <a:rPr dirty="0" u="sng" sz="1400" spc="35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dirty="0" u="sng" sz="14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до</a:t>
            </a:r>
            <a:r>
              <a:rPr dirty="0" u="sng" sz="1400" spc="-1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12.2026.</a:t>
            </a:r>
            <a:endParaRPr sz="1400">
              <a:latin typeface="Times New Roman"/>
              <a:cs typeface="Times New Roman"/>
            </a:endParaRPr>
          </a:p>
          <a:p>
            <a:pPr algn="just" marL="104139" marR="93980" indent="354965">
              <a:lnSpc>
                <a:spcPct val="109500"/>
              </a:lnSpc>
              <a:spcBef>
                <a:spcPts val="5"/>
              </a:spcBef>
            </a:pPr>
            <a:r>
              <a:rPr dirty="0" sz="1400">
                <a:latin typeface="Times New Roman"/>
                <a:cs typeface="Times New Roman"/>
              </a:rPr>
              <a:t>Суб'екту</a:t>
            </a:r>
            <a:r>
              <a:rPr dirty="0" sz="1400" spc="2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господарювання,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при</a:t>
            </a:r>
            <a:r>
              <a:rPr dirty="0" sz="1400" spc="2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наявності</a:t>
            </a:r>
            <a:r>
              <a:rPr dirty="0" sz="1400" spc="3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вказаного</a:t>
            </a:r>
            <a:r>
              <a:rPr dirty="0" sz="1400" spc="2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31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засобу, повідомити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територіальний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орган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Держлікслужби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-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місцем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розташування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про </a:t>
            </a:r>
            <a:r>
              <a:rPr dirty="0" sz="1400" spc="-10">
                <a:latin typeface="Times New Roman"/>
                <a:cs typeface="Times New Roman"/>
              </a:rPr>
              <a:t>вжиті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заходи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щодо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викоиання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даного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розпорядження.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</a:t>
            </a:r>
            <a:r>
              <a:rPr dirty="0" sz="1400" spc="-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разі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знищення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відходів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засобу,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двотижневий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строк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направити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до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територіального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органу </a:t>
            </a:r>
            <a:r>
              <a:rPr dirty="0" sz="1400">
                <a:latin typeface="Times New Roman"/>
                <a:cs typeface="Times New Roman"/>
              </a:rPr>
              <a:t>Держлікслужби</a:t>
            </a:r>
            <a:r>
              <a:rPr dirty="0" sz="1400" spc="3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місцем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розташування</a:t>
            </a:r>
            <a:r>
              <a:rPr dirty="0" sz="1400" spc="2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кoпiIo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акта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1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знищення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відходів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засобу.</a:t>
            </a:r>
            <a:r>
              <a:rPr dirty="0" sz="1400" spc="4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При</a:t>
            </a:r>
            <a:r>
              <a:rPr dirty="0" sz="1400" spc="4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наступних</a:t>
            </a:r>
            <a:r>
              <a:rPr dirty="0" sz="1400" spc="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поставках</a:t>
            </a:r>
            <a:r>
              <a:rPr dirty="0" sz="1400" spc="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4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засобу</a:t>
            </a:r>
            <a:r>
              <a:rPr dirty="0" sz="1400" spc="4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cy6’скт </a:t>
            </a:r>
            <a:r>
              <a:rPr dirty="0" sz="1400">
                <a:latin typeface="Times New Roman"/>
                <a:cs typeface="Times New Roman"/>
              </a:rPr>
              <a:t>господарювання</a:t>
            </a:r>
            <a:r>
              <a:rPr dirty="0" sz="1400" spc="17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повинен</a:t>
            </a:r>
            <a:r>
              <a:rPr dirty="0" sz="1400" spc="2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вжити</a:t>
            </a:r>
            <a:r>
              <a:rPr dirty="0" sz="1400" spc="1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заходів</a:t>
            </a:r>
            <a:r>
              <a:rPr dirty="0" sz="1400" spc="1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щодо</a:t>
            </a:r>
            <a:r>
              <a:rPr dirty="0" sz="1400" spc="2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запобігання</a:t>
            </a:r>
            <a:r>
              <a:rPr dirty="0" sz="1400" spc="23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придбанню, </a:t>
            </a:r>
            <a:r>
              <a:rPr dirty="0" sz="1400">
                <a:latin typeface="Times New Roman"/>
                <a:cs typeface="Times New Roman"/>
              </a:rPr>
              <a:t>реалізації</a:t>
            </a:r>
            <a:r>
              <a:rPr dirty="0" sz="1400" spc="26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2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застосуванню</a:t>
            </a:r>
            <a:r>
              <a:rPr dirty="0" sz="1400" spc="2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2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засобу,</a:t>
            </a:r>
            <a:r>
              <a:rPr dirty="0" sz="1400" spc="2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наведеного</a:t>
            </a:r>
            <a:r>
              <a:rPr dirty="0" sz="1400" spc="3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22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даному розпорядженні.</a:t>
            </a:r>
            <a:endParaRPr sz="1400">
              <a:latin typeface="Times New Roman"/>
              <a:cs typeface="Times New Roman"/>
            </a:endParaRPr>
          </a:p>
          <a:p>
            <a:pPr algn="just" marL="106045" marR="106680" indent="353060">
              <a:lnSpc>
                <a:spcPts val="1870"/>
              </a:lnSpc>
            </a:pPr>
            <a:r>
              <a:rPr dirty="0" sz="1400" spc="-10">
                <a:latin typeface="Times New Roman"/>
                <a:cs typeface="Times New Roman"/>
              </a:rPr>
              <a:t>Контроль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-8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виконанням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даного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розпорядження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здійснюють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територіальні </a:t>
            </a:r>
            <a:r>
              <a:rPr dirty="0" sz="1400">
                <a:latin typeface="Times New Roman"/>
                <a:cs typeface="Times New Roman"/>
              </a:rPr>
              <a:t>органи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Держлікслужби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-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міецем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розташування.</a:t>
            </a:r>
            <a:endParaRPr sz="1400">
              <a:latin typeface="Times New Roman"/>
              <a:cs typeface="Times New Roman"/>
            </a:endParaRPr>
          </a:p>
          <a:p>
            <a:pPr algn="just" marL="459740">
              <a:lnSpc>
                <a:spcPct val="100000"/>
              </a:lnSpc>
              <a:spcBef>
                <a:spcPts val="55"/>
              </a:spcBef>
            </a:pPr>
            <a:r>
              <a:rPr dirty="0" sz="1400">
                <a:latin typeface="Times New Roman"/>
                <a:cs typeface="Times New Roman"/>
              </a:rPr>
              <a:t>Невиконання</a:t>
            </a:r>
            <a:r>
              <a:rPr dirty="0" sz="1400" spc="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даного</a:t>
            </a:r>
            <a:r>
              <a:rPr dirty="0" sz="1400" spc="4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розпорядження</a:t>
            </a:r>
            <a:r>
              <a:rPr dirty="0" sz="1400" spc="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тягне</a:t>
            </a:r>
            <a:r>
              <a:rPr dirty="0" sz="1400" spc="4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3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собою</a:t>
            </a:r>
            <a:r>
              <a:rPr dirty="0" sz="1400" spc="4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відповідальність</a:t>
            </a:r>
            <a:endParaRPr sz="1400">
              <a:latin typeface="Times New Roman"/>
              <a:cs typeface="Times New Roman"/>
            </a:endParaRPr>
          </a:p>
          <a:p>
            <a:pPr algn="just" marL="107314">
              <a:lnSpc>
                <a:spcPct val="100000"/>
              </a:lnSpc>
              <a:spcBef>
                <a:spcPts val="190"/>
              </a:spcBef>
            </a:pPr>
            <a:r>
              <a:rPr dirty="0" sz="1400">
                <a:latin typeface="Times New Roman"/>
                <a:cs typeface="Times New Roman"/>
              </a:rPr>
              <a:t>згідно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чинного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законодавства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60616" y="5935980"/>
            <a:ext cx="3439795" cy="967740"/>
          </a:xfrm>
          <a:prstGeom prst="rect">
            <a:avLst/>
          </a:prstGeom>
        </p:spPr>
        <p:txBody>
          <a:bodyPr wrap="square" lIns="0" tIns="20320" rIns="0" bIns="0" rtlCol="0" vert="horz">
            <a:spAutoFit/>
          </a:bodyPr>
          <a:lstStyle/>
          <a:p>
            <a:pPr marL="366395" marR="5080" indent="-354330">
              <a:lnSpc>
                <a:spcPct val="107900"/>
              </a:lnSpc>
              <a:spcBef>
                <a:spcPts val="160"/>
              </a:spcBef>
              <a:tabLst>
                <a:tab pos="762000" algn="l"/>
                <a:tab pos="1864360" algn="l"/>
                <a:tab pos="2884805" algn="l"/>
              </a:tabLst>
            </a:pPr>
            <a:r>
              <a:rPr dirty="0" sz="1400" spc="-10">
                <a:latin typeface="Times New Roman"/>
                <a:cs typeface="Times New Roman"/>
              </a:rPr>
              <a:t>Копїі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даного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розпорядження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направлені: </a:t>
            </a:r>
            <a:r>
              <a:rPr dirty="0" sz="1400">
                <a:latin typeface="Times New Roman"/>
                <a:cs typeface="Times New Roman"/>
              </a:rPr>
              <a:t>Міністерство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охорони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здоров'я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Украіни; </a:t>
            </a:r>
            <a:r>
              <a:rPr dirty="0" sz="1400" spc="-25">
                <a:latin typeface="Times New Roman"/>
                <a:cs typeface="Times New Roman"/>
              </a:rPr>
              <a:t>ДП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«Державний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експертний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центр</a:t>
            </a:r>
            <a:endParaRPr sz="1400">
              <a:latin typeface="Times New Roman"/>
              <a:cs typeface="Times New Roman"/>
            </a:endParaRPr>
          </a:p>
          <a:p>
            <a:pPr marL="16510">
              <a:lnSpc>
                <a:spcPct val="100000"/>
              </a:lnSpc>
              <a:spcBef>
                <a:spcPts val="240"/>
              </a:spcBef>
            </a:pPr>
            <a:r>
              <a:rPr dirty="0" sz="1400" spc="-10">
                <a:latin typeface="Times New Roman"/>
                <a:cs typeface="Times New Roman"/>
              </a:rPr>
              <a:t>України».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17307" y="6390132"/>
            <a:ext cx="1009650" cy="513080"/>
          </a:xfrm>
          <a:prstGeom prst="rect">
            <a:avLst/>
          </a:prstGeom>
        </p:spPr>
        <p:txBody>
          <a:bodyPr wrap="square" lIns="0" tIns="431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40"/>
              </a:spcBef>
            </a:pPr>
            <a:r>
              <a:rPr dirty="0" sz="1400" spc="-10">
                <a:latin typeface="Times New Roman"/>
                <a:cs typeface="Times New Roman"/>
              </a:rPr>
              <a:t>Міністерства</a:t>
            </a:r>
            <a:endParaRPr sz="1400">
              <a:latin typeface="Times New Roman"/>
              <a:cs typeface="Times New Roman"/>
            </a:endParaRPr>
          </a:p>
          <a:p>
            <a:pPr marL="17780">
              <a:lnSpc>
                <a:spcPct val="100000"/>
              </a:lnSpc>
              <a:spcBef>
                <a:spcPts val="240"/>
              </a:spcBef>
            </a:pPr>
            <a:r>
              <a:rPr dirty="0" sz="1400" spc="-25">
                <a:latin typeface="Times New Roman"/>
                <a:cs typeface="Times New Roman"/>
              </a:rPr>
              <a:t>.+’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769462" y="6420611"/>
            <a:ext cx="64770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Times New Roman"/>
                <a:cs typeface="Times New Roman"/>
              </a:rPr>
              <a:t>охорони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547560" y="6420611"/>
            <a:ext cx="63690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>
                <a:latin typeface="Times New Roman"/>
                <a:cs typeface="Times New Roman"/>
              </a:rPr>
              <a:t>здоров'я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236469" y="7371588"/>
            <a:ext cx="149860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5" b="1">
                <a:latin typeface="Times New Roman"/>
                <a:cs typeface="Times New Roman"/>
              </a:rPr>
              <a:t>Заступник</a:t>
            </a:r>
            <a:r>
              <a:rPr dirty="0" sz="1400" spc="5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Головц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43528" y="7010400"/>
            <a:ext cx="704088" cy="667512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5881801" y="7362443"/>
            <a:ext cx="123952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Tapac</a:t>
            </a:r>
            <a:r>
              <a:rPr dirty="0" sz="1400" spc="-6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ПPOHIB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177651" y="9476740"/>
            <a:ext cx="2863850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00" spc="-10">
                <a:latin typeface="Times New Roman"/>
                <a:cs typeface="Times New Roman"/>
              </a:rPr>
              <a:t>Олександра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САВЧЕНКО,</a:t>
            </a:r>
            <a:r>
              <a:rPr dirty="0" sz="1000" spc="7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тел.</a:t>
            </a:r>
            <a:r>
              <a:rPr dirty="0" sz="1000" spc="-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(044)</a:t>
            </a:r>
            <a:r>
              <a:rPr dirty="0" sz="1000" spc="-10">
                <a:latin typeface="Times New Roman"/>
                <a:cs typeface="Times New Roman"/>
              </a:rPr>
              <a:t> </a:t>
            </a:r>
            <a:r>
              <a:rPr dirty="0" sz="1000" spc="-20">
                <a:latin typeface="Times New Roman"/>
                <a:cs typeface="Times New Roman"/>
              </a:rPr>
              <a:t>422-55-</a:t>
            </a:r>
            <a:r>
              <a:rPr dirty="0" sz="1000">
                <a:latin typeface="Times New Roman"/>
                <a:cs typeface="Times New Roman"/>
              </a:rPr>
              <a:t>04,</a:t>
            </a:r>
            <a:r>
              <a:rPr dirty="0" sz="1000" spc="2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(109)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77640" y="152399"/>
            <a:ext cx="448056" cy="612648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303802" y="787907"/>
            <a:ext cx="5787390" cy="11836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26670">
              <a:lnSpc>
                <a:spcPts val="1655"/>
              </a:lnSpc>
              <a:spcBef>
                <a:spcPts val="100"/>
              </a:spcBef>
            </a:pPr>
            <a:r>
              <a:rPr dirty="0" sz="1400" spc="-20" b="1">
                <a:latin typeface="Times New Roman"/>
                <a:cs typeface="Times New Roman"/>
              </a:rPr>
              <a:t>ДЕРЖАВНА</a:t>
            </a:r>
            <a:r>
              <a:rPr dirty="0" sz="1400" spc="3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СЛУЖБА</a:t>
            </a:r>
            <a:r>
              <a:rPr dirty="0" sz="1400" spc="1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УКРАЇПИ</a:t>
            </a:r>
            <a:r>
              <a:rPr dirty="0" sz="1400" spc="4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3</a:t>
            </a:r>
            <a:r>
              <a:rPr dirty="0" sz="1400" spc="-9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ЛІКАРСЬRИХ</a:t>
            </a:r>
            <a:r>
              <a:rPr dirty="0" sz="1400" spc="3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ЗАСОБІВ</a:t>
            </a:r>
            <a:endParaRPr sz="1400">
              <a:latin typeface="Times New Roman"/>
              <a:cs typeface="Times New Roman"/>
            </a:endParaRPr>
          </a:p>
          <a:p>
            <a:pPr algn="ctr" marR="11430">
              <a:lnSpc>
                <a:spcPts val="1620"/>
              </a:lnSpc>
            </a:pP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ЕОПТРОЛЮ</a:t>
            </a:r>
            <a:r>
              <a:rPr dirty="0" sz="1400" spc="125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 </a:t>
            </a:r>
            <a:r>
              <a:rPr dirty="0" sz="1400" spc="-10">
                <a:latin typeface="Times New Roman"/>
                <a:cs typeface="Times New Roman"/>
              </a:rPr>
              <a:t>ПАРКОТИЕАММ</a:t>
            </a:r>
            <a:endParaRPr sz="1400">
              <a:latin typeface="Times New Roman"/>
              <a:cs typeface="Times New Roman"/>
            </a:endParaRPr>
          </a:p>
          <a:p>
            <a:pPr algn="ctr" marL="11430">
              <a:lnSpc>
                <a:spcPts val="1645"/>
              </a:lnSpc>
            </a:pPr>
            <a:r>
              <a:rPr dirty="0" sz="1400" spc="-10" b="1">
                <a:latin typeface="Times New Roman"/>
                <a:cs typeface="Times New Roman"/>
              </a:rPr>
              <a:t>(Держлікслужба)</a:t>
            </a:r>
            <a:endParaRPr sz="1400">
              <a:latin typeface="Times New Roman"/>
              <a:cs typeface="Times New Roman"/>
            </a:endParaRPr>
          </a:p>
          <a:p>
            <a:pPr algn="ctr" marL="12700" marR="5080">
              <a:lnSpc>
                <a:spcPts val="1320"/>
              </a:lnSpc>
              <a:spcBef>
                <a:spcPts val="1590"/>
              </a:spcBef>
            </a:pPr>
            <a:r>
              <a:rPr dirty="0" sz="1150" spc="-25">
                <a:latin typeface="Times New Roman"/>
                <a:cs typeface="Times New Roman"/>
              </a:rPr>
              <a:t>проспект</a:t>
            </a:r>
            <a:r>
              <a:rPr dirty="0" sz="1150" spc="-40">
                <a:latin typeface="Times New Roman"/>
                <a:cs typeface="Times New Roman"/>
              </a:rPr>
              <a:t> </a:t>
            </a:r>
            <a:r>
              <a:rPr dirty="0" sz="1150" spc="-35">
                <a:latin typeface="Times New Roman"/>
                <a:cs typeface="Times New Roman"/>
              </a:rPr>
              <a:t>Берестейсъкий, </a:t>
            </a:r>
            <a:r>
              <a:rPr dirty="0" sz="1150" spc="-45">
                <a:latin typeface="Times New Roman"/>
                <a:cs typeface="Times New Roman"/>
              </a:rPr>
              <a:t>120-</a:t>
            </a:r>
            <a:r>
              <a:rPr dirty="0" sz="1150">
                <a:latin typeface="Times New Roman"/>
                <a:cs typeface="Times New Roman"/>
              </a:rPr>
              <a:t>A,</a:t>
            </a:r>
            <a:r>
              <a:rPr dirty="0" sz="1150" spc="20">
                <a:latin typeface="Times New Roman"/>
                <a:cs typeface="Times New Roman"/>
              </a:rPr>
              <a:t> </a:t>
            </a:r>
            <a:r>
              <a:rPr dirty="0" sz="1150">
                <a:latin typeface="Times New Roman"/>
                <a:cs typeface="Times New Roman"/>
              </a:rPr>
              <a:t>м.</a:t>
            </a:r>
            <a:r>
              <a:rPr dirty="0" sz="1150" spc="-15">
                <a:latin typeface="Times New Roman"/>
                <a:cs typeface="Times New Roman"/>
              </a:rPr>
              <a:t> </a:t>
            </a:r>
            <a:r>
              <a:rPr dirty="0" sz="1150" spc="-60">
                <a:latin typeface="Times New Roman"/>
                <a:cs typeface="Times New Roman"/>
              </a:rPr>
              <a:t>Киі'в,</a:t>
            </a:r>
            <a:r>
              <a:rPr dirty="0" sz="1150" spc="5">
                <a:latin typeface="Times New Roman"/>
                <a:cs typeface="Times New Roman"/>
              </a:rPr>
              <a:t> </a:t>
            </a:r>
            <a:r>
              <a:rPr dirty="0" sz="1150" spc="-25">
                <a:latin typeface="Times New Roman"/>
                <a:cs typeface="Times New Roman"/>
              </a:rPr>
              <a:t>03115,</a:t>
            </a:r>
            <a:r>
              <a:rPr dirty="0" sz="1150" spc="5">
                <a:latin typeface="Times New Roman"/>
                <a:cs typeface="Times New Roman"/>
              </a:rPr>
              <a:t> </a:t>
            </a:r>
            <a:r>
              <a:rPr dirty="0" sz="1150" spc="-35">
                <a:latin typeface="Times New Roman"/>
                <a:cs typeface="Times New Roman"/>
              </a:rPr>
              <a:t>тел/факс:</a:t>
            </a:r>
            <a:r>
              <a:rPr dirty="0" sz="1150" spc="-25">
                <a:latin typeface="Times New Roman"/>
                <a:cs typeface="Times New Roman"/>
              </a:rPr>
              <a:t> </a:t>
            </a:r>
            <a:r>
              <a:rPr dirty="0" sz="1150" spc="-20">
                <a:latin typeface="Times New Roman"/>
                <a:cs typeface="Times New Roman"/>
              </a:rPr>
              <a:t>(044)</a:t>
            </a:r>
            <a:r>
              <a:rPr dirty="0" sz="1150" spc="-15">
                <a:latin typeface="Times New Roman"/>
                <a:cs typeface="Times New Roman"/>
              </a:rPr>
              <a:t> </a:t>
            </a:r>
            <a:r>
              <a:rPr dirty="0" sz="1150" spc="-50">
                <a:latin typeface="Times New Roman"/>
                <a:cs typeface="Times New Roman"/>
              </a:rPr>
              <a:t>422-55-</a:t>
            </a:r>
            <a:r>
              <a:rPr dirty="0" sz="1150">
                <a:latin typeface="Times New Roman"/>
                <a:cs typeface="Times New Roman"/>
              </a:rPr>
              <a:t>77,</a:t>
            </a:r>
            <a:r>
              <a:rPr dirty="0" sz="1150" spc="30">
                <a:latin typeface="Times New Roman"/>
                <a:cs typeface="Times New Roman"/>
              </a:rPr>
              <a:t> </a:t>
            </a:r>
            <a:r>
              <a:rPr dirty="0" sz="1150" spc="-45">
                <a:latin typeface="Times New Roman"/>
                <a:cs typeface="Times New Roman"/>
              </a:rPr>
              <a:t>e-</a:t>
            </a:r>
            <a:r>
              <a:rPr dirty="0" sz="1150" spc="-20">
                <a:latin typeface="Times New Roman"/>
                <a:cs typeface="Times New Roman"/>
              </a:rPr>
              <a:t>mail:</a:t>
            </a:r>
            <a:r>
              <a:rPr dirty="0" sz="1150" spc="25">
                <a:latin typeface="Times New Roman"/>
                <a:cs typeface="Times New Roman"/>
              </a:rPr>
              <a:t> </a:t>
            </a:r>
            <a:r>
              <a:rPr dirty="0" u="sng" sz="1150" spc="-2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dls@dls.яov.ua</a:t>
            </a:r>
            <a:r>
              <a:rPr dirty="0" sz="1150" spc="-20">
                <a:latin typeface="Times New Roman"/>
                <a:cs typeface="Times New Roman"/>
              </a:rPr>
              <a:t>, </a:t>
            </a:r>
            <a:r>
              <a:rPr dirty="0" u="sng" sz="1150" spc="-3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https://www.dls.яov.ua.</a:t>
            </a:r>
            <a:r>
              <a:rPr dirty="0" sz="1150" spc="-55">
                <a:latin typeface="Times New Roman"/>
                <a:cs typeface="Times New Roman"/>
              </a:rPr>
              <a:t> </a:t>
            </a:r>
            <a:r>
              <a:rPr dirty="0" sz="1150" spc="-20">
                <a:latin typeface="Times New Roman"/>
                <a:cs typeface="Times New Roman"/>
              </a:rPr>
              <a:t>Код</a:t>
            </a:r>
            <a:r>
              <a:rPr dirty="0" sz="1150">
                <a:latin typeface="Times New Roman"/>
                <a:cs typeface="Times New Roman"/>
              </a:rPr>
              <a:t> </a:t>
            </a:r>
            <a:r>
              <a:rPr dirty="0" sz="1150" spc="-40">
                <a:latin typeface="Times New Roman"/>
                <a:cs typeface="Times New Roman"/>
              </a:rPr>
              <a:t>СДРПОУ</a:t>
            </a:r>
            <a:r>
              <a:rPr dirty="0" sz="1150" spc="125">
                <a:latin typeface="Times New Roman"/>
                <a:cs typeface="Times New Roman"/>
              </a:rPr>
              <a:t> </a:t>
            </a:r>
            <a:r>
              <a:rPr dirty="0" sz="1150" spc="-10">
                <a:latin typeface="Times New Roman"/>
                <a:cs typeface="Times New Roman"/>
              </a:rPr>
              <a:t>40517815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270508" y="2110740"/>
            <a:ext cx="255714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81735" algn="l"/>
                <a:tab pos="2543810" algn="l"/>
              </a:tabLst>
            </a:pPr>
            <a:r>
              <a:rPr dirty="0" u="sng" sz="1400">
                <a:uFill>
                  <a:solidFill>
                    <a:srgbClr val="000000"/>
                  </a:solidFill>
                </a:uFill>
                <a:latin typeface="Courier New"/>
                <a:cs typeface="Courier New"/>
              </a:rPr>
              <a:t>	</a:t>
            </a:r>
            <a:r>
              <a:rPr dirty="0" sz="1400" spc="55">
                <a:latin typeface="Courier New"/>
                <a:cs typeface="Courier New"/>
              </a:rPr>
              <a:t>№ </a:t>
            </a:r>
            <a:r>
              <a:rPr dirty="0" u="sng" sz="1400">
                <a:uFill>
                  <a:solidFill>
                    <a:srgbClr val="000000"/>
                  </a:solidFill>
                </a:uFill>
                <a:latin typeface="Courier New"/>
                <a:cs typeface="Courier New"/>
              </a:rPr>
              <a:t>	</a:t>
            </a:r>
            <a:endParaRPr sz="1400">
              <a:latin typeface="Courier New"/>
              <a:cs typeface="Courier New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310938" y="2112771"/>
            <a:ext cx="2811780" cy="269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417955" algn="l"/>
                <a:tab pos="2798445" algn="l"/>
              </a:tabLst>
            </a:pPr>
            <a:r>
              <a:rPr dirty="0" sz="1600">
                <a:latin typeface="Courier New"/>
                <a:cs typeface="Courier New"/>
              </a:rPr>
              <a:t>HaNs</a:t>
            </a:r>
            <a:r>
              <a:rPr dirty="0" sz="1600" spc="-320">
                <a:latin typeface="Courier New"/>
                <a:cs typeface="Courier New"/>
              </a:rPr>
              <a:t> </a:t>
            </a:r>
            <a:r>
              <a:rPr dirty="0" u="sng" sz="1600">
                <a:uFill>
                  <a:solidFill>
                    <a:srgbClr val="000000"/>
                  </a:solidFill>
                </a:uFill>
                <a:latin typeface="Courier New"/>
                <a:cs typeface="Courier New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від </a:t>
            </a:r>
            <a:r>
              <a:rPr dirty="0" u="sng" sz="14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320956" y="2543555"/>
            <a:ext cx="281114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084705" algn="l"/>
              </a:tabLst>
            </a:pPr>
            <a:r>
              <a:rPr dirty="0" sz="1400" spc="-10" b="1">
                <a:latin typeface="Times New Roman"/>
                <a:cs typeface="Times New Roman"/>
              </a:rPr>
              <a:t>Керівникам</a:t>
            </a:r>
            <a:r>
              <a:rPr dirty="0" sz="1400" b="1">
                <a:latin typeface="Times New Roman"/>
                <a:cs typeface="Times New Roman"/>
              </a:rPr>
              <a:t>	</a:t>
            </a:r>
            <a:r>
              <a:rPr dirty="0" sz="1400" spc="-10" b="1">
                <a:latin typeface="Times New Roman"/>
                <a:cs typeface="Times New Roman"/>
              </a:rPr>
              <a:t>суб'сктів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58324" y="2842259"/>
            <a:ext cx="2065655" cy="647700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17145" marR="107314" indent="-5080">
              <a:lnSpc>
                <a:spcPts val="1610"/>
              </a:lnSpc>
              <a:spcBef>
                <a:spcPts val="210"/>
              </a:spcBef>
            </a:pP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заміну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розпорядження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15.09.2026</a:t>
            </a:r>
            <a:endParaRPr sz="1400">
              <a:latin typeface="Times New Roman"/>
              <a:cs typeface="Times New Roman"/>
            </a:endParaRPr>
          </a:p>
          <a:p>
            <a:pPr marL="17145">
              <a:lnSpc>
                <a:spcPts val="1565"/>
              </a:lnSpc>
            </a:pPr>
            <a:r>
              <a:rPr dirty="0" sz="1400" spc="-325">
                <a:latin typeface="Times New Roman"/>
                <a:cs typeface="Times New Roman"/>
              </a:rPr>
              <a:t>№</a:t>
            </a:r>
            <a:r>
              <a:rPr dirty="0" sz="1400" spc="3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435-001.001/002.0/17-</a:t>
            </a:r>
            <a:r>
              <a:rPr dirty="0" sz="1400" spc="-25">
                <a:latin typeface="Times New Roman"/>
                <a:cs typeface="Times New Roman"/>
              </a:rPr>
              <a:t>26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321400" y="2747771"/>
            <a:ext cx="280352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b="1">
                <a:latin typeface="Times New Roman"/>
                <a:cs typeface="Times New Roman"/>
              </a:rPr>
              <a:t>господарювання,</a:t>
            </a:r>
            <a:r>
              <a:rPr dirty="0" sz="1400" spc="36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які</a:t>
            </a:r>
            <a:r>
              <a:rPr dirty="0" sz="1400" spc="45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заимаються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327312" y="2951988"/>
            <a:ext cx="281813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91285" algn="l"/>
                <a:tab pos="2756535" algn="l"/>
              </a:tabLst>
            </a:pPr>
            <a:r>
              <a:rPr dirty="0" sz="1400" spc="-10" b="1">
                <a:latin typeface="Times New Roman"/>
                <a:cs typeface="Times New Roman"/>
              </a:rPr>
              <a:t>реалізаціею,</a:t>
            </a:r>
            <a:r>
              <a:rPr dirty="0" sz="1400" b="1">
                <a:latin typeface="Times New Roman"/>
                <a:cs typeface="Times New Roman"/>
              </a:rPr>
              <a:t>	</a:t>
            </a:r>
            <a:r>
              <a:rPr dirty="0" sz="1400" spc="-10" b="1">
                <a:latin typeface="Times New Roman"/>
                <a:cs typeface="Times New Roman"/>
              </a:rPr>
              <a:t>зберіганням</a:t>
            </a:r>
            <a:r>
              <a:rPr dirty="0" sz="1400" b="1">
                <a:latin typeface="Times New Roman"/>
                <a:cs typeface="Times New Roman"/>
              </a:rPr>
              <a:t>	</a:t>
            </a:r>
            <a:r>
              <a:rPr dirty="0" sz="1400" spc="-50">
                <a:latin typeface="Times New Roman"/>
                <a:cs typeface="Times New Roman"/>
              </a:rPr>
              <a:t>i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325307" y="3156204"/>
            <a:ext cx="275336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0" b="1">
                <a:latin typeface="Times New Roman"/>
                <a:cs typeface="Times New Roman"/>
              </a:rPr>
              <a:t>застосуванням</a:t>
            </a:r>
            <a:r>
              <a:rPr dirty="0" sz="1400" spc="85" b="1">
                <a:latin typeface="Times New Roman"/>
                <a:cs typeface="Times New Roman"/>
              </a:rPr>
              <a:t> </a:t>
            </a:r>
            <a:r>
              <a:rPr dirty="0" sz="1400" spc="-20" b="1">
                <a:latin typeface="Times New Roman"/>
                <a:cs typeface="Times New Roman"/>
              </a:rPr>
              <a:t>лікарських</a:t>
            </a:r>
            <a:r>
              <a:rPr dirty="0" sz="1400" spc="7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засобів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203991" y="3558540"/>
            <a:ext cx="6035040" cy="5789295"/>
          </a:xfrm>
          <a:prstGeom prst="rect">
            <a:avLst/>
          </a:prstGeom>
        </p:spPr>
        <p:txBody>
          <a:bodyPr wrap="square" lIns="0" tIns="29845" rIns="0" bIns="0" rtlCol="0" vert="horz">
            <a:spAutoFit/>
          </a:bodyPr>
          <a:lstStyle/>
          <a:p>
            <a:pPr marL="3132455" marR="95885" indent="-635">
              <a:lnSpc>
                <a:spcPts val="1580"/>
              </a:lnSpc>
              <a:spcBef>
                <a:spcPts val="235"/>
              </a:spcBef>
              <a:tabLst>
                <a:tab pos="4674870" algn="l"/>
              </a:tabLst>
            </a:pPr>
            <a:r>
              <a:rPr dirty="0" sz="1400" spc="-10" b="1">
                <a:latin typeface="Times New Roman"/>
                <a:cs typeface="Times New Roman"/>
              </a:rPr>
              <a:t>Керівнмкам</a:t>
            </a:r>
            <a:r>
              <a:rPr dirty="0" sz="1400" b="1">
                <a:latin typeface="Times New Roman"/>
                <a:cs typeface="Times New Roman"/>
              </a:rPr>
              <a:t>	</a:t>
            </a:r>
            <a:r>
              <a:rPr dirty="0" sz="1400" spc="-20" b="1">
                <a:latin typeface="Times New Roman"/>
                <a:cs typeface="Times New Roman"/>
              </a:rPr>
              <a:t>територіальних </a:t>
            </a:r>
            <a:r>
              <a:rPr dirty="0" sz="1400" b="1">
                <a:latin typeface="Times New Roman"/>
                <a:cs typeface="Times New Roman"/>
              </a:rPr>
              <a:t>органів</a:t>
            </a:r>
            <a:r>
              <a:rPr dirty="0" sz="1400" spc="-3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Держлікслужбм</a:t>
            </a:r>
            <a:endParaRPr sz="1400">
              <a:latin typeface="Times New Roman"/>
              <a:cs typeface="Times New Roman"/>
            </a:endParaRPr>
          </a:p>
          <a:p>
            <a:pPr algn="ctr" marR="35560">
              <a:lnSpc>
                <a:spcPct val="100000"/>
              </a:lnSpc>
              <a:spcBef>
                <a:spcPts val="1455"/>
              </a:spcBef>
            </a:pPr>
            <a:r>
              <a:rPr dirty="0" sz="1400" spc="-10" b="1">
                <a:latin typeface="Times New Roman"/>
                <a:cs typeface="Times New Roman"/>
              </a:rPr>
              <a:t>РОЗПОРЯДЖЕПНЯ</a:t>
            </a: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5"/>
              </a:spcBef>
            </a:pPr>
            <a:endParaRPr sz="1400">
              <a:latin typeface="Times New Roman"/>
              <a:cs typeface="Times New Roman"/>
            </a:endParaRPr>
          </a:p>
          <a:p>
            <a:pPr algn="r" marR="30480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Відповідно</a:t>
            </a:r>
            <a:r>
              <a:rPr dirty="0" sz="1400" spc="3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до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Конституціі</a:t>
            </a:r>
            <a:r>
              <a:rPr dirty="0" sz="1400" spc="3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України,</a:t>
            </a:r>
            <a:r>
              <a:rPr dirty="0" sz="1400" spc="3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статей</a:t>
            </a:r>
            <a:r>
              <a:rPr dirty="0" sz="1400" spc="3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15,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22,</a:t>
            </a:r>
            <a:r>
              <a:rPr dirty="0" sz="1400" spc="2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55</a:t>
            </a:r>
            <a:r>
              <a:rPr dirty="0" sz="1400" spc="3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Закону</a:t>
            </a:r>
            <a:r>
              <a:rPr dirty="0" sz="1400" spc="29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</a:t>
            </a:r>
            <a:endParaRPr sz="1400">
              <a:latin typeface="Times New Roman"/>
              <a:cs typeface="Times New Roman"/>
            </a:endParaRPr>
          </a:p>
          <a:p>
            <a:pPr algn="r" marR="30480">
              <a:lnSpc>
                <a:spcPct val="100000"/>
              </a:lnSpc>
              <a:spcBef>
                <a:spcPts val="170"/>
              </a:spcBef>
            </a:pPr>
            <a:r>
              <a:rPr dirty="0" sz="1400">
                <a:latin typeface="Times New Roman"/>
                <a:cs typeface="Times New Roman"/>
              </a:rPr>
              <a:t>«Основи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законодавства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охорону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здоров'я»,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статей</a:t>
            </a:r>
            <a:r>
              <a:rPr dirty="0" sz="1400" spc="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15,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21</a:t>
            </a:r>
            <a:r>
              <a:rPr dirty="0" sz="1400" spc="9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Закону</a:t>
            </a:r>
            <a:endParaRPr sz="1400">
              <a:latin typeface="Times New Roman"/>
              <a:cs typeface="Times New Roman"/>
            </a:endParaRPr>
          </a:p>
          <a:p>
            <a:pPr algn="just" marL="14604" marR="5080" indent="635">
              <a:lnSpc>
                <a:spcPct val="110300"/>
              </a:lnSpc>
              <a:spcBef>
                <a:spcPts val="15"/>
              </a:spcBef>
            </a:pP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«Про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лікарські</a:t>
            </a:r>
            <a:r>
              <a:rPr dirty="0" sz="1400" spc="2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засоби»,</a:t>
            </a:r>
            <a:r>
              <a:rPr dirty="0" sz="1400" spc="1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Положення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1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Державну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службу</a:t>
            </a:r>
            <a:r>
              <a:rPr dirty="0" sz="1400" spc="17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лікареьких</a:t>
            </a:r>
            <a:r>
              <a:rPr dirty="0" sz="1400" spc="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наркотиками,</a:t>
            </a:r>
            <a:r>
              <a:rPr dirty="0" sz="1400" spc="1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9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постановою </a:t>
            </a:r>
            <a:r>
              <a:rPr dirty="0" sz="1400">
                <a:latin typeface="Times New Roman"/>
                <a:cs typeface="Times New Roman"/>
              </a:rPr>
              <a:t>Кабінету</a:t>
            </a:r>
            <a:r>
              <a:rPr dirty="0" sz="1400" spc="11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Міністрів</a:t>
            </a:r>
            <a:r>
              <a:rPr dirty="0" sz="1400" spc="13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4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1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12.08.2015</a:t>
            </a:r>
            <a:r>
              <a:rPr dirty="0" sz="1400" spc="140">
                <a:latin typeface="Times New Roman"/>
                <a:cs typeface="Times New Roman"/>
              </a:rPr>
              <a:t>  </a:t>
            </a:r>
            <a:r>
              <a:rPr dirty="0" sz="1400" spc="-350">
                <a:latin typeface="Times New Roman"/>
                <a:cs typeface="Times New Roman"/>
              </a:rPr>
              <a:t>№</a:t>
            </a:r>
            <a:r>
              <a:rPr dirty="0" sz="1400" spc="24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647,</a:t>
            </a:r>
            <a:r>
              <a:rPr dirty="0" sz="1400" spc="1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Порядку</a:t>
            </a:r>
            <a:r>
              <a:rPr dirty="0" sz="1400" spc="13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здійснення </a:t>
            </a:r>
            <a:r>
              <a:rPr dirty="0" sz="1400">
                <a:latin typeface="Times New Roman"/>
                <a:cs typeface="Times New Roman"/>
              </a:rPr>
              <a:t>державного</a:t>
            </a:r>
            <a:r>
              <a:rPr dirty="0" sz="1400" spc="1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якістю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1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1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що</a:t>
            </a:r>
            <a:r>
              <a:rPr dirty="0" sz="1400" spc="1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ввозяться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Україну,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постановою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Кабінету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Міністрів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14.09.2005</a:t>
            </a:r>
            <a:r>
              <a:rPr dirty="0" sz="1400" spc="60">
                <a:latin typeface="Times New Roman"/>
                <a:cs typeface="Times New Roman"/>
              </a:rPr>
              <a:t> </a:t>
            </a: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29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902, </a:t>
            </a:r>
            <a:r>
              <a:rPr dirty="0" sz="1400">
                <a:latin typeface="Times New Roman"/>
                <a:cs typeface="Times New Roman"/>
              </a:rPr>
              <a:t>пункту</a:t>
            </a:r>
            <a:r>
              <a:rPr dirty="0" sz="1400" spc="3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3.2.3</a:t>
            </a:r>
            <a:r>
              <a:rPr dirty="0" sz="1400" spc="3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Порядку</a:t>
            </a:r>
            <a:r>
              <a:rPr dirty="0" sz="1400" spc="30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встановлення</a:t>
            </a:r>
            <a:r>
              <a:rPr dirty="0" sz="1400" spc="37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заборони</a:t>
            </a:r>
            <a:r>
              <a:rPr dirty="0" sz="1400" spc="33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(тимчасової</a:t>
            </a:r>
            <a:r>
              <a:rPr dirty="0" sz="1400" spc="33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заборони)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1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поновлення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обігу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1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1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10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території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України,</a:t>
            </a:r>
            <a:r>
              <a:rPr dirty="0" sz="1400" spc="1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затвердженого </a:t>
            </a:r>
            <a:r>
              <a:rPr dirty="0" sz="1400">
                <a:latin typeface="Times New Roman"/>
                <a:cs typeface="Times New Roman"/>
              </a:rPr>
              <a:t>наказом</a:t>
            </a:r>
            <a:r>
              <a:rPr dirty="0" sz="1400" spc="10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Міністерства</a:t>
            </a:r>
            <a:r>
              <a:rPr dirty="0" sz="1400" spc="14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охорони</a:t>
            </a:r>
            <a:r>
              <a:rPr dirty="0" sz="1400" spc="14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здоров'я</a:t>
            </a:r>
            <a:r>
              <a:rPr dirty="0" sz="1400" spc="14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1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11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22.11.2011</a:t>
            </a:r>
            <a:r>
              <a:rPr dirty="0" sz="1400" spc="120">
                <a:latin typeface="Times New Roman"/>
                <a:cs typeface="Times New Roman"/>
              </a:rPr>
              <a:t>  </a:t>
            </a:r>
            <a:r>
              <a:rPr dirty="0" sz="1400" spc="-350">
                <a:latin typeface="Times New Roman"/>
                <a:cs typeface="Times New Roman"/>
              </a:rPr>
              <a:t>№</a:t>
            </a:r>
            <a:r>
              <a:rPr dirty="0" sz="1400" spc="229">
                <a:latin typeface="Times New Roman"/>
                <a:cs typeface="Times New Roman"/>
              </a:rPr>
              <a:t>  </a:t>
            </a:r>
            <a:r>
              <a:rPr dirty="0" sz="1400" spc="-20">
                <a:latin typeface="Times New Roman"/>
                <a:cs typeface="Times New Roman"/>
              </a:rPr>
              <a:t>809, </a:t>
            </a:r>
            <a:r>
              <a:rPr dirty="0" sz="1400">
                <a:latin typeface="Times New Roman"/>
                <a:cs typeface="Times New Roman"/>
              </a:rPr>
              <a:t>зареестрованим</a:t>
            </a:r>
            <a:r>
              <a:rPr dirty="0" sz="1400" spc="4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4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Міністерстві</a:t>
            </a:r>
            <a:r>
              <a:rPr dirty="0" sz="1400" spc="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юстиціі</a:t>
            </a:r>
            <a:r>
              <a:rPr dirty="0" sz="1400" spc="4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України</a:t>
            </a:r>
            <a:r>
              <a:rPr dirty="0" sz="1400" spc="4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30.01.2012</a:t>
            </a:r>
            <a:r>
              <a:rPr dirty="0" sz="1400" spc="105">
                <a:latin typeface="Times New Roman"/>
                <a:cs typeface="Times New Roman"/>
              </a:rPr>
              <a:t>  </a:t>
            </a:r>
            <a:r>
              <a:rPr dirty="0" sz="1400" spc="-350">
                <a:latin typeface="Times New Roman"/>
                <a:cs typeface="Times New Roman"/>
              </a:rPr>
              <a:t>№</a:t>
            </a:r>
            <a:r>
              <a:rPr dirty="0" sz="1400" spc="18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126/20439, </a:t>
            </a:r>
            <a:r>
              <a:rPr dirty="0" sz="1400">
                <a:latin typeface="Times New Roman"/>
                <a:cs typeface="Times New Roman"/>
              </a:rPr>
              <a:t>Порядку</a:t>
            </a:r>
            <a:r>
              <a:rPr dirty="0" sz="1400" spc="2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3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якості</a:t>
            </a:r>
            <a:r>
              <a:rPr dirty="0" sz="1400" spc="2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3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під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час</a:t>
            </a:r>
            <a:r>
              <a:rPr dirty="0" sz="1400" spc="2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оптової</a:t>
            </a:r>
            <a:r>
              <a:rPr dirty="0" sz="1400" spc="2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2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роздрібної </a:t>
            </a:r>
            <a:r>
              <a:rPr dirty="0" sz="1400">
                <a:latin typeface="Times New Roman"/>
                <a:cs typeface="Times New Roman"/>
              </a:rPr>
              <a:t>торгівлі,</a:t>
            </a:r>
            <a:r>
              <a:rPr dirty="0" sz="1400" spc="4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затвердженого</a:t>
            </a:r>
            <a:r>
              <a:rPr dirty="0" sz="1400" spc="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наказом</a:t>
            </a:r>
            <a:r>
              <a:rPr dirty="0" sz="1400" spc="45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МіністерGтва</a:t>
            </a:r>
            <a:r>
              <a:rPr dirty="0" sz="1400" spc="1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охорони</a:t>
            </a:r>
            <a:r>
              <a:rPr dirty="0" sz="1400" spc="45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здоров'я</a:t>
            </a:r>
            <a:r>
              <a:rPr dirty="0" sz="1400" spc="4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1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29.09.2014</a:t>
            </a:r>
            <a:r>
              <a:rPr dirty="0" sz="1400" spc="185">
                <a:latin typeface="Times New Roman"/>
                <a:cs typeface="Times New Roman"/>
              </a:rPr>
              <a:t>  </a:t>
            </a: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2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677,</a:t>
            </a:r>
            <a:r>
              <a:rPr dirty="0" sz="1400" spc="1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заресстрованим</a:t>
            </a:r>
            <a:r>
              <a:rPr dirty="0" sz="1400" spc="10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1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Міністерстві</a:t>
            </a:r>
            <a:r>
              <a:rPr dirty="0" sz="1400" spc="1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юстиції</a:t>
            </a:r>
            <a:r>
              <a:rPr dirty="0" sz="1400" spc="17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України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2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26.11.2014</a:t>
            </a:r>
            <a:r>
              <a:rPr dirty="0" sz="1400" spc="3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1515/26292,</a:t>
            </a:r>
            <a:r>
              <a:rPr dirty="0" sz="1400" spc="3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Правил</a:t>
            </a:r>
            <a:r>
              <a:rPr dirty="0" sz="1400" spc="2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утилізацlі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знищення</a:t>
            </a:r>
            <a:r>
              <a:rPr dirty="0" sz="1400" spc="3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лікарських </a:t>
            </a:r>
            <a:r>
              <a:rPr dirty="0" sz="1400">
                <a:latin typeface="Times New Roman"/>
                <a:cs typeface="Times New Roman"/>
              </a:rPr>
              <a:t>засобів,</a:t>
            </a:r>
            <a:r>
              <a:rPr dirty="0" sz="1400" spc="1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затверджених</a:t>
            </a:r>
            <a:r>
              <a:rPr dirty="0" sz="1400" spc="21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наказом</a:t>
            </a:r>
            <a:r>
              <a:rPr dirty="0" sz="1400" spc="16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Міністерства</a:t>
            </a:r>
            <a:r>
              <a:rPr dirty="0" sz="1400" spc="20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охорони</a:t>
            </a:r>
            <a:r>
              <a:rPr dirty="0" sz="1400" spc="1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здоров'я</a:t>
            </a:r>
            <a:r>
              <a:rPr dirty="0" sz="1400" spc="21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Украіни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1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24.04.2015</a:t>
            </a:r>
            <a:r>
              <a:rPr dirty="0" sz="1400" spc="185">
                <a:latin typeface="Times New Roman"/>
                <a:cs typeface="Times New Roman"/>
              </a:rPr>
              <a:t>  </a:t>
            </a:r>
            <a:r>
              <a:rPr dirty="0" sz="1400" spc="-375">
                <a:latin typeface="Times New Roman"/>
                <a:cs typeface="Times New Roman"/>
              </a:rPr>
              <a:t>№</a:t>
            </a:r>
            <a:r>
              <a:rPr dirty="0" sz="1400" spc="2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242,</a:t>
            </a:r>
            <a:r>
              <a:rPr dirty="0" sz="1400" spc="1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зареестрованим</a:t>
            </a:r>
            <a:r>
              <a:rPr dirty="0" sz="1400" spc="10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1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Міністерстві</a:t>
            </a:r>
            <a:r>
              <a:rPr dirty="0" sz="1400" spc="1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юстиціі</a:t>
            </a:r>
            <a:r>
              <a:rPr dirty="0" sz="1400" spc="14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України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18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18.05.2015</a:t>
            </a:r>
            <a:r>
              <a:rPr dirty="0" sz="1400" spc="229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160">
                <a:latin typeface="Times New Roman"/>
                <a:cs typeface="Times New Roman"/>
              </a:rPr>
              <a:t>  </a:t>
            </a:r>
            <a:r>
              <a:rPr dirty="0" sz="1400" spc="-350">
                <a:latin typeface="Times New Roman"/>
                <a:cs typeface="Times New Roman"/>
              </a:rPr>
              <a:t>№</a:t>
            </a:r>
            <a:r>
              <a:rPr dirty="0" sz="1400" spc="3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550/26995,</a:t>
            </a:r>
            <a:r>
              <a:rPr dirty="0" sz="1400" spc="21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1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підставі</a:t>
            </a:r>
            <a:r>
              <a:rPr dirty="0" sz="1400" spc="21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надходження</a:t>
            </a:r>
            <a:r>
              <a:rPr dirty="0" sz="1400" spc="229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термінового </a:t>
            </a:r>
            <a:r>
              <a:rPr dirty="0" sz="1400">
                <a:latin typeface="Times New Roman"/>
                <a:cs typeface="Times New Roman"/>
              </a:rPr>
              <a:t>повідомлення</a:t>
            </a:r>
            <a:r>
              <a:rPr dirty="0" sz="1400" spc="1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від</a:t>
            </a:r>
            <a:r>
              <a:rPr dirty="0" sz="1400" spc="9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09.09.2026</a:t>
            </a:r>
            <a:r>
              <a:rPr dirty="0" sz="1400" spc="120">
                <a:latin typeface="Times New Roman"/>
                <a:cs typeface="Times New Roman"/>
              </a:rPr>
              <a:t>  </a:t>
            </a:r>
            <a:r>
              <a:rPr dirty="0" sz="1400" spc="-350">
                <a:latin typeface="Times New Roman"/>
                <a:cs typeface="Times New Roman"/>
              </a:rPr>
              <a:t>№</a:t>
            </a:r>
            <a:r>
              <a:rPr dirty="0" sz="1400" spc="2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586-01.1/03.0/06.10-26</a:t>
            </a:r>
            <a:r>
              <a:rPr dirty="0" sz="1400" spc="75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Державної</a:t>
            </a:r>
            <a:r>
              <a:rPr dirty="0" sz="1400" spc="150" b="1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служби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10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14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1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12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1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1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наркотиками</a:t>
            </a:r>
            <a:r>
              <a:rPr dirty="0" sz="1400" spc="16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у</a:t>
            </a:r>
            <a:r>
              <a:rPr dirty="0" sz="1400" spc="12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м.Киеві</a:t>
            </a:r>
            <a:r>
              <a:rPr dirty="0" sz="1400" spc="150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стосовно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36033" y="9346691"/>
            <a:ext cx="432181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невідповідності</a:t>
            </a:r>
            <a:r>
              <a:rPr dirty="0" sz="1400" spc="3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вимогам</a:t>
            </a:r>
            <a:r>
              <a:rPr dirty="0" sz="1400" spc="3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методів</a:t>
            </a:r>
            <a:r>
              <a:rPr dirty="0" sz="1400" spc="3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контролю</a:t>
            </a:r>
            <a:r>
              <a:rPr dirty="0" sz="1400" spc="3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якості</a:t>
            </a:r>
            <a:r>
              <a:rPr dirty="0" sz="1400" spc="38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за</a:t>
            </a:r>
            <a:endParaRPr sz="1400">
              <a:latin typeface="Times New Roman"/>
              <a:cs typeface="Times New Roman"/>
            </a:endParaRPr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654040" y="9403079"/>
            <a:ext cx="926591" cy="14630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373111" y="9403079"/>
            <a:ext cx="48768" cy="57912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6314278" y="9471152"/>
            <a:ext cx="300355" cy="162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00" spc="-10">
                <a:latin typeface="Times New Roman"/>
                <a:cs typeface="Times New Roman"/>
              </a:rPr>
              <a:t>лікар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235783" y="9602723"/>
            <a:ext cx="559117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baseline="3968" sz="2100">
                <a:latin typeface="Times New Roman"/>
                <a:cs typeface="Times New Roman"/>
              </a:rPr>
              <a:t>(наявні</a:t>
            </a:r>
            <a:r>
              <a:rPr dirty="0" baseline="3968" sz="2100" spc="442">
                <a:latin typeface="Times New Roman"/>
                <a:cs typeface="Times New Roman"/>
              </a:rPr>
              <a:t> </a:t>
            </a:r>
            <a:r>
              <a:rPr dirty="0" baseline="3968" sz="2100">
                <a:latin typeface="Times New Roman"/>
                <a:cs typeface="Times New Roman"/>
              </a:rPr>
              <a:t>сторонні</a:t>
            </a:r>
            <a:r>
              <a:rPr dirty="0" baseline="3968" sz="2100" spc="419">
                <a:latin typeface="Times New Roman"/>
                <a:cs typeface="Times New Roman"/>
              </a:rPr>
              <a:t> </a:t>
            </a:r>
            <a:r>
              <a:rPr dirty="0" baseline="3968" sz="2100">
                <a:latin typeface="Times New Roman"/>
                <a:cs typeface="Times New Roman"/>
              </a:rPr>
              <a:t>включения</a:t>
            </a:r>
            <a:r>
              <a:rPr dirty="0" baseline="3968" sz="2100" spc="427">
                <a:latin typeface="Times New Roman"/>
                <a:cs typeface="Times New Roman"/>
              </a:rPr>
              <a:t> </a:t>
            </a:r>
            <a:r>
              <a:rPr dirty="0" baseline="3968" sz="2100">
                <a:latin typeface="Times New Roman"/>
                <a:cs typeface="Times New Roman"/>
              </a:rPr>
              <a:t>чорного</a:t>
            </a:r>
            <a:r>
              <a:rPr dirty="0" baseline="3968" sz="2100" spc="405">
                <a:latin typeface="Times New Roman"/>
                <a:cs typeface="Times New Roman"/>
              </a:rPr>
              <a:t> </a:t>
            </a:r>
            <a:r>
              <a:rPr dirty="0" baseline="3968" sz="2100">
                <a:latin typeface="Times New Roman"/>
                <a:cs typeface="Times New Roman"/>
              </a:rPr>
              <a:t>кольору</a:t>
            </a:r>
            <a:r>
              <a:rPr dirty="0" baseline="3968" sz="2100" spc="450">
                <a:latin typeface="Times New Roman"/>
                <a:cs typeface="Times New Roman"/>
              </a:rPr>
              <a:t> </a:t>
            </a:r>
            <a:r>
              <a:rPr dirty="0" baseline="3968" sz="2100">
                <a:latin typeface="Times New Roman"/>
                <a:cs typeface="Times New Roman"/>
              </a:rPr>
              <a:t>з</a:t>
            </a:r>
            <a:r>
              <a:rPr dirty="0" baseline="3968" sz="2100" spc="284">
                <a:latin typeface="Times New Roman"/>
                <a:cs typeface="Times New Roman"/>
              </a:rPr>
              <a:t> </a:t>
            </a:r>
            <a:r>
              <a:rPr dirty="0" baseline="3968" sz="2100">
                <a:latin typeface="Times New Roman"/>
                <a:cs typeface="Times New Roman"/>
              </a:rPr>
              <a:t>магнітними</a:t>
            </a:r>
            <a:r>
              <a:rPr dirty="0" baseline="3968" sz="2100" spc="442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</a:t>
            </a:r>
            <a:r>
              <a:rPr dirty="0" sz="950" spc="-10">
                <a:latin typeface="Times New Roman"/>
                <a:cs typeface="Times New Roman"/>
              </a:rPr>
              <a:t>Л</a:t>
            </a:r>
            <a:r>
              <a:rPr dirty="0" sz="800" spc="-10">
                <a:latin typeface="Times New Roman"/>
                <a:cs typeface="Times New Roman"/>
              </a:rPr>
              <a:t>a</a:t>
            </a:r>
            <a:r>
              <a:rPr dirty="0" sz="1400" spc="-10">
                <a:latin typeface="Times New Roman"/>
                <a:cs typeface="Times New Roman"/>
              </a:rPr>
              <a:t>cти88з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7210818" y="9526523"/>
            <a:ext cx="8382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14">
                <a:latin typeface="Times New Roman"/>
                <a:cs typeface="Times New Roman"/>
              </a:rPr>
              <a:t>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174674" y="9321291"/>
            <a:ext cx="341630" cy="31369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ts val="1165"/>
              </a:lnSpc>
              <a:spcBef>
                <a:spcPts val="100"/>
              </a:spcBef>
            </a:pPr>
            <a:r>
              <a:rPr dirty="0" sz="1000" spc="-25">
                <a:latin typeface="Courier New"/>
                <a:cs typeface="Courier New"/>
              </a:rPr>
              <a:t>ба</a:t>
            </a:r>
            <a:endParaRPr sz="1000">
              <a:latin typeface="Courier New"/>
              <a:cs typeface="Courier New"/>
            </a:endParaRPr>
          </a:p>
          <a:p>
            <a:pPr marL="57785">
              <a:lnSpc>
                <a:spcPts val="1105"/>
              </a:lnSpc>
            </a:pPr>
            <a:r>
              <a:rPr dirty="0" sz="900" spc="-50">
                <a:latin typeface="Times New Roman"/>
                <a:cs typeface="Times New Roman"/>
              </a:rPr>
              <a:t>lB</a:t>
            </a:r>
            <a:r>
              <a:rPr dirty="0" sz="900">
                <a:latin typeface="Times New Roman"/>
                <a:cs typeface="Times New Roman"/>
              </a:rPr>
              <a:t> </a:t>
            </a:r>
            <a:r>
              <a:rPr dirty="0" baseline="5847" sz="1425" spc="-37">
                <a:latin typeface="Cambria"/>
                <a:cs typeface="Cambria"/>
              </a:rPr>
              <a:t>та</a:t>
            </a:r>
            <a:endParaRPr baseline="5847" sz="1425">
              <a:latin typeface="Cambria"/>
              <a:cs typeface="Cambri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516310" y="9720580"/>
            <a:ext cx="823594" cy="177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49300" algn="l"/>
              </a:tabLst>
            </a:pPr>
            <a:r>
              <a:rPr dirty="0" sz="1000" spc="-10">
                <a:latin typeface="Times New Roman"/>
                <a:cs typeface="Times New Roman"/>
              </a:rPr>
              <a:t>паркот</a:t>
            </a:r>
            <a:r>
              <a:rPr dirty="0" sz="1000">
                <a:latin typeface="Times New Roman"/>
                <a:cs typeface="Times New Roman"/>
              </a:rPr>
              <a:t>	</a:t>
            </a:r>
            <a:r>
              <a:rPr dirty="0" sz="1000" spc="-50">
                <a:latin typeface="Times New Roman"/>
                <a:cs typeface="Times New Roman"/>
              </a:rPr>
              <a:t>у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695494" y="9947655"/>
            <a:ext cx="132080" cy="1320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700" spc="-50">
                <a:latin typeface="Times New Roman"/>
                <a:cs typeface="Times New Roman"/>
              </a:rPr>
              <a:t>M2</a:t>
            </a:r>
            <a:endParaRPr sz="700">
              <a:latin typeface="Times New Roman"/>
              <a:cs typeface="Times New Roman"/>
            </a:endParaRPr>
          </a:p>
        </p:txBody>
      </p:sp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947416" y="9960864"/>
            <a:ext cx="51816" cy="10972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057144" y="9951719"/>
            <a:ext cx="536447" cy="10058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727960" y="10119359"/>
            <a:ext cx="1874519" cy="320040"/>
          </a:xfrm>
          <a:prstGeom prst="rect">
            <a:avLst/>
          </a:prstGeom>
        </p:spPr>
      </p:pic>
      <p:sp>
        <p:nvSpPr>
          <p:cNvPr id="22" name="object 22"/>
          <p:cNvSpPr txBox="1"/>
          <p:nvPr/>
        </p:nvSpPr>
        <p:spPr>
          <a:xfrm>
            <a:off x="2900569" y="10004297"/>
            <a:ext cx="2335530" cy="17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  <a:tabLst>
                <a:tab pos="336550" algn="l"/>
              </a:tabLst>
            </a:pPr>
            <a:r>
              <a:rPr dirty="0" sz="950" spc="-335">
                <a:latin typeface="Arial Black"/>
                <a:cs typeface="Arial Black"/>
              </a:rPr>
              <a:t>р</a:t>
            </a:r>
            <a:r>
              <a:rPr dirty="0" sz="950">
                <a:latin typeface="Arial Black"/>
                <a:cs typeface="Arial Black"/>
              </a:rPr>
              <a:t>	</a:t>
            </a:r>
            <a:r>
              <a:rPr dirty="0" sz="950" spc="-55">
                <a:latin typeface="Arial Black"/>
                <a:cs typeface="Arial Black"/>
              </a:rPr>
              <a:t>-</a:t>
            </a:r>
            <a:r>
              <a:rPr dirty="0" sz="950" spc="-100">
                <a:latin typeface="Arial Black"/>
                <a:cs typeface="Arial Black"/>
              </a:rPr>
              <a:t>001</a:t>
            </a:r>
            <a:r>
              <a:rPr dirty="0" sz="950" spc="30">
                <a:latin typeface="Arial Black"/>
                <a:cs typeface="Arial Black"/>
              </a:rPr>
              <a:t> </a:t>
            </a:r>
            <a:r>
              <a:rPr dirty="0" baseline="-5847" sz="1425" spc="-104">
                <a:latin typeface="Arial Black"/>
                <a:cs typeface="Arial Black"/>
              </a:rPr>
              <a:t>2/</a:t>
            </a:r>
            <a:r>
              <a:rPr dirty="0" sz="950" spc="-70">
                <a:latin typeface="Arial Black"/>
                <a:cs typeface="Arial Black"/>
              </a:rPr>
              <a:t>002.0f1</a:t>
            </a:r>
            <a:r>
              <a:rPr dirty="0" baseline="2923" sz="1425" spc="-104">
                <a:latin typeface="Arial Black"/>
                <a:cs typeface="Arial Black"/>
              </a:rPr>
              <a:t>7</a:t>
            </a:r>
            <a:r>
              <a:rPr dirty="0" baseline="5847" sz="1425" spc="-104">
                <a:latin typeface="Arial Black"/>
                <a:cs typeface="Arial Black"/>
              </a:rPr>
              <a:t>-</a:t>
            </a:r>
            <a:r>
              <a:rPr dirty="0" baseline="5847" sz="1425" spc="-127">
                <a:latin typeface="Arial Black"/>
                <a:cs typeface="Arial Black"/>
              </a:rPr>
              <a:t>26</a:t>
            </a:r>
            <a:r>
              <a:rPr dirty="0" baseline="5847" sz="1425" spc="-300">
                <a:latin typeface="Arial Black"/>
                <a:cs typeface="Arial Black"/>
              </a:rPr>
              <a:t> </a:t>
            </a:r>
            <a:r>
              <a:rPr dirty="0" baseline="23391" sz="1425" spc="-15">
                <a:latin typeface="Arial Black"/>
                <a:cs typeface="Arial Black"/>
              </a:rPr>
              <a:t>від</a:t>
            </a:r>
            <a:r>
              <a:rPr dirty="0" baseline="23391" sz="1425" spc="-7">
                <a:latin typeface="Arial Black"/>
                <a:cs typeface="Arial Black"/>
              </a:rPr>
              <a:t> </a:t>
            </a:r>
            <a:r>
              <a:rPr dirty="0" baseline="20467" sz="1425" spc="-44">
                <a:latin typeface="Arial Black"/>
                <a:cs typeface="Arial Black"/>
              </a:rPr>
              <a:t>06</a:t>
            </a:r>
            <a:r>
              <a:rPr dirty="0" baseline="23391" sz="1425" spc="-44">
                <a:latin typeface="Arial Black"/>
                <a:cs typeface="Arial Black"/>
              </a:rPr>
              <a:t>.10.20</a:t>
            </a:r>
            <a:r>
              <a:rPr dirty="0" baseline="29239" sz="1425" spc="-44">
                <a:latin typeface="Arial Black"/>
                <a:cs typeface="Arial Black"/>
              </a:rPr>
              <a:t>26</a:t>
            </a:r>
            <a:endParaRPr baseline="29239" sz="1425">
              <a:latin typeface="Arial Black"/>
              <a:cs typeface="Arial Black"/>
            </a:endParaRPr>
          </a:p>
        </p:txBody>
      </p:sp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992367" y="10259567"/>
            <a:ext cx="1508760" cy="222504"/>
          </a:xfrm>
          <a:prstGeom prst="rect">
            <a:avLst/>
          </a:prstGeom>
        </p:spPr>
      </p:pic>
      <p:sp>
        <p:nvSpPr>
          <p:cNvPr id="26" name="object 26"/>
          <p:cNvSpPr txBox="1"/>
          <p:nvPr/>
        </p:nvSpPr>
        <p:spPr>
          <a:xfrm>
            <a:off x="6288754" y="9851643"/>
            <a:ext cx="1247140" cy="422909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73355">
              <a:lnSpc>
                <a:spcPts val="1055"/>
              </a:lnSpc>
              <a:spcBef>
                <a:spcPts val="100"/>
              </a:spcBef>
            </a:pPr>
            <a:r>
              <a:rPr dirty="0" sz="1000" spc="-10">
                <a:latin typeface="Times New Roman"/>
                <a:cs typeface="Times New Roman"/>
              </a:rPr>
              <a:t>Кі</a:t>
            </a:r>
            <a:r>
              <a:rPr dirty="0" baseline="5555" sz="1500" spc="-15">
                <a:latin typeface="Times New Roman"/>
                <a:cs typeface="Times New Roman"/>
              </a:rPr>
              <a:t>ровоградсьт</a:t>
            </a:r>
            <a:r>
              <a:rPr dirty="0" baseline="8333" sz="1500" spc="-15">
                <a:latin typeface="Times New Roman"/>
                <a:cs typeface="Times New Roman"/>
              </a:rPr>
              <a:t>и</a:t>
            </a:r>
            <a:endParaRPr baseline="8333" sz="1500">
              <a:latin typeface="Times New Roman"/>
              <a:cs typeface="Times New Roman"/>
            </a:endParaRPr>
          </a:p>
          <a:p>
            <a:pPr marL="497840">
              <a:lnSpc>
                <a:spcPts val="1055"/>
              </a:lnSpc>
            </a:pPr>
            <a:r>
              <a:rPr dirty="0" sz="1000" spc="-10">
                <a:latin typeface="Times New Roman"/>
                <a:cs typeface="Times New Roman"/>
              </a:rPr>
              <a:t>області</a:t>
            </a:r>
            <a:endParaRPr sz="1000">
              <a:latin typeface="Times New Roman"/>
              <a:cs typeface="Times New Roman"/>
            </a:endParaRPr>
          </a:p>
          <a:p>
            <a:pPr marL="38100">
              <a:lnSpc>
                <a:spcPct val="100000"/>
              </a:lnSpc>
              <a:spcBef>
                <a:spcPts val="55"/>
              </a:spcBef>
            </a:pPr>
            <a:r>
              <a:rPr dirty="0" sz="800" spc="-10">
                <a:latin typeface="Times New Roman"/>
                <a:cs typeface="Times New Roman"/>
              </a:rPr>
              <a:t>№9</a:t>
            </a:r>
            <a:r>
              <a:rPr dirty="0" baseline="3472" sz="1200" spc="-15">
                <a:latin typeface="Times New Roman"/>
                <a:cs typeface="Times New Roman"/>
              </a:rPr>
              <a:t>69/02.12-</a:t>
            </a:r>
            <a:r>
              <a:rPr dirty="0" baseline="3472" sz="1200">
                <a:latin typeface="Times New Roman"/>
                <a:cs typeface="Times New Roman"/>
              </a:rPr>
              <a:t>26</a:t>
            </a:r>
            <a:r>
              <a:rPr dirty="0" baseline="3472" sz="1200" spc="112">
                <a:latin typeface="Times New Roman"/>
                <a:cs typeface="Times New Roman"/>
              </a:rPr>
              <a:t> </a:t>
            </a:r>
            <a:r>
              <a:rPr dirty="0" baseline="3472" sz="1200">
                <a:latin typeface="Times New Roman"/>
                <a:cs typeface="Times New Roman"/>
              </a:rPr>
              <a:t>від </a:t>
            </a:r>
            <a:r>
              <a:rPr dirty="0" baseline="3472" sz="1200" spc="-15">
                <a:latin typeface="Times New Roman"/>
                <a:cs typeface="Times New Roman"/>
              </a:rPr>
              <a:t>07.10.20</a:t>
            </a:r>
            <a:endParaRPr baseline="3472"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1169941" y="635507"/>
            <a:ext cx="601599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cepïi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NMS/125010052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1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засобу</a:t>
            </a:r>
            <a:r>
              <a:rPr dirty="0" sz="1400" spc="1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ШМЕСУЛІД,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порошок</a:t>
            </a:r>
            <a:r>
              <a:rPr dirty="0" sz="1400" spc="1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(субстанція)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171930" y="854964"/>
            <a:ext cx="4890770" cy="495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5240" marR="5080" indent="-3175">
              <a:lnSpc>
                <a:spcPct val="110000"/>
              </a:lnSpc>
              <a:spcBef>
                <a:spcPts val="100"/>
              </a:spcBef>
              <a:tabLst>
                <a:tab pos="231775" algn="l"/>
                <a:tab pos="1152525" algn="l"/>
                <a:tab pos="1194435" algn="l"/>
                <a:tab pos="1821814" algn="l"/>
                <a:tab pos="1867535" algn="l"/>
                <a:tab pos="2070100" algn="l"/>
                <a:tab pos="2456180" algn="l"/>
                <a:tab pos="3122930" algn="l"/>
                <a:tab pos="3276600" algn="l"/>
                <a:tab pos="3514090" algn="l"/>
                <a:tab pos="3855720" algn="l"/>
              </a:tabLst>
            </a:pPr>
            <a:r>
              <a:rPr dirty="0" sz="1400" spc="-50">
                <a:latin typeface="Times New Roman"/>
                <a:cs typeface="Times New Roman"/>
              </a:rPr>
              <a:t>у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подвійних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пакетах</a:t>
            </a:r>
            <a:r>
              <a:rPr dirty="0" sz="1400">
                <a:latin typeface="Times New Roman"/>
                <a:cs typeface="Times New Roman"/>
              </a:rPr>
              <a:t>		</a:t>
            </a:r>
            <a:r>
              <a:rPr dirty="0" sz="1400" spc="-50">
                <a:latin typeface="Times New Roman"/>
                <a:cs typeface="Times New Roman"/>
              </a:rPr>
              <a:t>з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поліетилену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для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фармацевтичного виробництва</a:t>
            </a:r>
            <a:r>
              <a:rPr dirty="0" sz="1400">
                <a:latin typeface="Times New Roman"/>
                <a:cs typeface="Times New Roman"/>
              </a:rPr>
              <a:t>		</a:t>
            </a:r>
            <a:r>
              <a:rPr dirty="0" sz="1400" spc="-10">
                <a:latin typeface="Times New Roman"/>
                <a:cs typeface="Times New Roman"/>
              </a:rPr>
              <a:t>Аарті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Драгз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Лімітед,</a:t>
            </a:r>
            <a:r>
              <a:rPr dirty="0" sz="1400">
                <a:latin typeface="Times New Roman"/>
                <a:cs typeface="Times New Roman"/>
              </a:rPr>
              <a:t>		</a:t>
            </a:r>
            <a:r>
              <a:rPr dirty="0" sz="1400" spc="-10">
                <a:latin typeface="Times New Roman"/>
                <a:cs typeface="Times New Roman"/>
              </a:rPr>
              <a:t>Індія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5">
                <a:latin typeface="Times New Roman"/>
                <a:cs typeface="Times New Roman"/>
              </a:rPr>
              <a:t>(реестраційне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139127" y="854964"/>
            <a:ext cx="1049655" cy="4953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9539" marR="5080" indent="-117475">
              <a:lnSpc>
                <a:spcPct val="110000"/>
              </a:lnSpc>
              <a:spcBef>
                <a:spcPts val="100"/>
              </a:spcBef>
            </a:pPr>
            <a:r>
              <a:rPr dirty="0" sz="1400" spc="-15">
                <a:latin typeface="Times New Roman"/>
                <a:cs typeface="Times New Roman"/>
              </a:rPr>
              <a:t>застосування, </a:t>
            </a:r>
            <a:r>
              <a:rPr dirty="0" sz="1400" spc="-25">
                <a:latin typeface="Times New Roman"/>
                <a:cs typeface="Times New Roman"/>
              </a:rPr>
              <a:t>посвідчення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74544" y="1324356"/>
            <a:ext cx="6058535" cy="4975860"/>
          </a:xfrm>
          <a:prstGeom prst="rect">
            <a:avLst/>
          </a:prstGeom>
        </p:spPr>
        <p:txBody>
          <a:bodyPr wrap="square" lIns="0" tIns="3683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290"/>
              </a:spcBef>
            </a:pPr>
            <a:r>
              <a:rPr dirty="0" sz="1400" spc="-325">
                <a:latin typeface="Times New Roman"/>
                <a:cs typeface="Times New Roman"/>
              </a:rPr>
              <a:t>№</a:t>
            </a:r>
            <a:r>
              <a:rPr dirty="0" sz="1400" spc="3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UA/13773/01/01):</a:t>
            </a:r>
            <a:endParaRPr sz="1400">
              <a:latin typeface="Times New Roman"/>
              <a:cs typeface="Times New Roman"/>
            </a:endParaRPr>
          </a:p>
          <a:p>
            <a:pPr algn="just" marL="17145" marR="53340" indent="355600">
              <a:lnSpc>
                <a:spcPct val="111400"/>
              </a:lnSpc>
            </a:pPr>
            <a:r>
              <a:rPr dirty="0" sz="1400" b="1">
                <a:latin typeface="Times New Roman"/>
                <a:cs typeface="Times New Roman"/>
              </a:rPr>
              <a:t>ЗАБОРОНЯЮ</a:t>
            </a:r>
            <a:r>
              <a:rPr dirty="0" sz="1400" spc="475" b="1">
                <a:latin typeface="Times New Roman"/>
                <a:cs typeface="Times New Roman"/>
              </a:rPr>
              <a:t>    </a:t>
            </a:r>
            <a:r>
              <a:rPr dirty="0" sz="1400">
                <a:latin typeface="Times New Roman"/>
                <a:cs typeface="Times New Roman"/>
              </a:rPr>
              <a:t>реалізацію,</a:t>
            </a:r>
            <a:r>
              <a:rPr dirty="0" sz="1400" spc="445">
                <a:latin typeface="Times New Roman"/>
                <a:cs typeface="Times New Roman"/>
              </a:rPr>
              <a:t>    </a:t>
            </a:r>
            <a:r>
              <a:rPr dirty="0" sz="1400">
                <a:latin typeface="Times New Roman"/>
                <a:cs typeface="Times New Roman"/>
              </a:rPr>
              <a:t>зберігання</a:t>
            </a:r>
            <a:r>
              <a:rPr dirty="0" sz="1400" spc="450">
                <a:latin typeface="Times New Roman"/>
                <a:cs typeface="Times New Roman"/>
              </a:rPr>
              <a:t>   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420">
                <a:latin typeface="Times New Roman"/>
                <a:cs typeface="Times New Roman"/>
              </a:rPr>
              <a:t>    </a:t>
            </a:r>
            <a:r>
              <a:rPr dirty="0" sz="1400" spc="-10">
                <a:latin typeface="Times New Roman"/>
                <a:cs typeface="Times New Roman"/>
              </a:rPr>
              <a:t>застосування </a:t>
            </a:r>
            <a:r>
              <a:rPr dirty="0" sz="1400">
                <a:latin typeface="Times New Roman"/>
                <a:cs typeface="Times New Roman"/>
              </a:rPr>
              <a:t>cepiï</a:t>
            </a:r>
            <a:r>
              <a:rPr dirty="0" sz="1400" spc="-9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NMS/125010052</a:t>
            </a:r>
            <a:r>
              <a:rPr dirty="0" sz="1400" spc="-25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-1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засобу</a:t>
            </a:r>
            <a:r>
              <a:rPr dirty="0" sz="1400" spc="-65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НІМЕСУЛІД,</a:t>
            </a:r>
            <a:r>
              <a:rPr dirty="0" sz="1400" spc="40" b="1">
                <a:latin typeface="Times New Roman"/>
                <a:cs typeface="Times New Roman"/>
              </a:rPr>
              <a:t> </a:t>
            </a:r>
            <a:r>
              <a:rPr dirty="0" sz="1400" spc="-25" b="1">
                <a:latin typeface="Times New Roman"/>
                <a:cs typeface="Times New Roman"/>
              </a:rPr>
              <a:t>порошок</a:t>
            </a:r>
            <a:r>
              <a:rPr dirty="0" sz="1400" spc="-4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(субстанція)</a:t>
            </a:r>
            <a:endParaRPr sz="1400">
              <a:latin typeface="Times New Roman"/>
              <a:cs typeface="Times New Roman"/>
            </a:endParaRPr>
          </a:p>
          <a:p>
            <a:pPr algn="just" marL="19685" marR="50165" indent="-7620">
              <a:lnSpc>
                <a:spcPct val="108600"/>
              </a:lnSpc>
              <a:spcBef>
                <a:spcPts val="70"/>
              </a:spcBef>
            </a:pPr>
            <a:r>
              <a:rPr dirty="0" sz="1400" b="1">
                <a:latin typeface="Times New Roman"/>
                <a:cs typeface="Times New Roman"/>
              </a:rPr>
              <a:t>у</a:t>
            </a:r>
            <a:r>
              <a:rPr dirty="0" sz="1400" spc="24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подвійних</a:t>
            </a:r>
            <a:r>
              <a:rPr dirty="0" sz="1400" spc="31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пакетах</a:t>
            </a:r>
            <a:r>
              <a:rPr dirty="0" sz="1400" spc="260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180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поліетилену</a:t>
            </a:r>
            <a:r>
              <a:rPr dirty="0" sz="1400" spc="305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для</a:t>
            </a:r>
            <a:r>
              <a:rPr dirty="0" sz="1400" spc="210" b="1">
                <a:latin typeface="Times New Roman"/>
                <a:cs typeface="Times New Roman"/>
              </a:rPr>
              <a:t> </a:t>
            </a:r>
            <a:r>
              <a:rPr dirty="0" sz="1400" b="1">
                <a:latin typeface="Times New Roman"/>
                <a:cs typeface="Times New Roman"/>
              </a:rPr>
              <a:t>фармацевтичного</a:t>
            </a:r>
            <a:r>
              <a:rPr dirty="0" sz="1400" spc="200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застосування, </a:t>
            </a:r>
            <a:r>
              <a:rPr dirty="0" sz="1400" b="1">
                <a:latin typeface="Times New Roman"/>
                <a:cs typeface="Times New Roman"/>
              </a:rPr>
              <a:t>виробництва</a:t>
            </a:r>
            <a:r>
              <a:rPr dirty="0" sz="1400" spc="240" b="1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Аарті</a:t>
            </a:r>
            <a:r>
              <a:rPr dirty="0" sz="1400" spc="190" b="1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Драгз</a:t>
            </a:r>
            <a:r>
              <a:rPr dirty="0" sz="1400" spc="200" b="1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Лімітед,</a:t>
            </a:r>
            <a:r>
              <a:rPr dirty="0" sz="1400" spc="204" b="1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Індія</a:t>
            </a:r>
            <a:r>
              <a:rPr dirty="0" sz="1400" spc="195" b="1">
                <a:latin typeface="Times New Roman"/>
                <a:cs typeface="Times New Roman"/>
              </a:rPr>
              <a:t>  </a:t>
            </a:r>
            <a:r>
              <a:rPr dirty="0" sz="1400" b="1">
                <a:latin typeface="Times New Roman"/>
                <a:cs typeface="Times New Roman"/>
              </a:rPr>
              <a:t>(ресстраційне</a:t>
            </a:r>
            <a:r>
              <a:rPr dirty="0" sz="1400" spc="220" b="1">
                <a:latin typeface="Times New Roman"/>
                <a:cs typeface="Times New Roman"/>
              </a:rPr>
              <a:t>  </a:t>
            </a:r>
            <a:r>
              <a:rPr dirty="0" sz="1400" spc="-10" b="1">
                <a:latin typeface="Times New Roman"/>
                <a:cs typeface="Times New Roman"/>
              </a:rPr>
              <a:t>посвідчення</a:t>
            </a:r>
            <a:endParaRPr sz="1400">
              <a:latin typeface="Times New Roman"/>
              <a:cs typeface="Times New Roman"/>
            </a:endParaRPr>
          </a:p>
          <a:p>
            <a:pPr algn="just" marL="18415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№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UA/13773/01/01).</a:t>
            </a:r>
            <a:endParaRPr sz="1400">
              <a:latin typeface="Times New Roman"/>
              <a:cs typeface="Times New Roman"/>
            </a:endParaRPr>
          </a:p>
          <a:p>
            <a:pPr algn="just" marL="22225" marR="33655" indent="356870">
              <a:lnSpc>
                <a:spcPct val="108600"/>
              </a:lnSpc>
            </a:pPr>
            <a:r>
              <a:rPr dirty="0" sz="1400">
                <a:latin typeface="Times New Roman"/>
                <a:cs typeface="Times New Roman"/>
              </a:rPr>
              <a:t>Суб'сктам</a:t>
            </a:r>
            <a:r>
              <a:rPr dirty="0" sz="1400" spc="26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господарювання,</a:t>
            </a:r>
            <a:r>
              <a:rPr dirty="0" sz="1400" spc="204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які</a:t>
            </a:r>
            <a:r>
              <a:rPr dirty="0" sz="1400" spc="23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здійснюють</a:t>
            </a:r>
            <a:r>
              <a:rPr dirty="0" sz="1400" spc="2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реалізацію,</a:t>
            </a:r>
            <a:r>
              <a:rPr dirty="0" sz="1400" spc="245">
                <a:latin typeface="Times New Roman"/>
                <a:cs typeface="Times New Roman"/>
              </a:rPr>
              <a:t>  </a:t>
            </a:r>
            <a:r>
              <a:rPr dirty="0" sz="1400" spc="-10">
                <a:latin typeface="Times New Roman"/>
                <a:cs typeface="Times New Roman"/>
              </a:rPr>
              <a:t>зберігання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4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застосування</a:t>
            </a:r>
            <a:r>
              <a:rPr dirty="0" sz="1400" spc="8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лікарських</a:t>
            </a:r>
            <a:r>
              <a:rPr dirty="0" sz="1400" spc="75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засобів</a:t>
            </a:r>
            <a:r>
              <a:rPr dirty="0" sz="1400" spc="45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невідкладно,</a:t>
            </a:r>
            <a:r>
              <a:rPr dirty="0" sz="1400" spc="4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після</a:t>
            </a:r>
            <a:r>
              <a:rPr dirty="0" sz="1400" spc="45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одержання</a:t>
            </a:r>
            <a:r>
              <a:rPr dirty="0" sz="1400" spc="49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даного</a:t>
            </a:r>
            <a:endParaRPr sz="1400">
              <a:latin typeface="Times New Roman"/>
              <a:cs typeface="Times New Roman"/>
            </a:endParaRPr>
          </a:p>
          <a:p>
            <a:pPr algn="just" marL="24765" marR="27940" indent="-1905">
              <a:lnSpc>
                <a:spcPct val="111400"/>
              </a:lnSpc>
            </a:pPr>
            <a:r>
              <a:rPr dirty="0" sz="1400">
                <a:latin typeface="Times New Roman"/>
                <a:cs typeface="Times New Roman"/>
              </a:rPr>
              <a:t>розпорядження,</a:t>
            </a:r>
            <a:r>
              <a:rPr dirty="0" sz="1400" spc="-9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перевірити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наявність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вищезазначеної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cepii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засобу, </a:t>
            </a:r>
            <a:r>
              <a:rPr dirty="0" sz="1400">
                <a:latin typeface="Times New Roman"/>
                <a:cs typeface="Times New Roman"/>
              </a:rPr>
              <a:t>вжити</a:t>
            </a:r>
            <a:r>
              <a:rPr dirty="0" sz="1400" spc="225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заходи</a:t>
            </a:r>
            <a:r>
              <a:rPr dirty="0" sz="1400" spc="225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щодо</a:t>
            </a:r>
            <a:r>
              <a:rPr dirty="0" sz="1400" spc="229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вилучення</a:t>
            </a:r>
            <a:r>
              <a:rPr dirty="0" sz="1400" spc="245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ii</a:t>
            </a:r>
            <a:r>
              <a:rPr dirty="0" sz="1400" spc="45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49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обігу</a:t>
            </a:r>
            <a:r>
              <a:rPr dirty="0" sz="1400" spc="229">
                <a:latin typeface="Times New Roman"/>
                <a:cs typeface="Times New Roman"/>
              </a:rPr>
              <a:t>   </a:t>
            </a:r>
            <a:r>
              <a:rPr dirty="0" sz="1400">
                <a:latin typeface="Times New Roman"/>
                <a:cs typeface="Times New Roman"/>
              </a:rPr>
              <a:t>шляхом</a:t>
            </a:r>
            <a:r>
              <a:rPr dirty="0" sz="1400" spc="235">
                <a:latin typeface="Times New Roman"/>
                <a:cs typeface="Times New Roman"/>
              </a:rPr>
              <a:t>   </a:t>
            </a:r>
            <a:r>
              <a:rPr dirty="0" sz="1400" spc="-10">
                <a:latin typeface="Times New Roman"/>
                <a:cs typeface="Times New Roman"/>
              </a:rPr>
              <a:t>повернення</a:t>
            </a:r>
            <a:endParaRPr sz="1400">
              <a:latin typeface="Times New Roman"/>
              <a:cs typeface="Times New Roman"/>
            </a:endParaRPr>
          </a:p>
          <a:p>
            <a:pPr algn="just" marL="26034" marR="5080" indent="1905">
              <a:lnSpc>
                <a:spcPct val="110200"/>
              </a:lnSpc>
              <a:spcBef>
                <a:spcPts val="45"/>
              </a:spcBef>
            </a:pPr>
            <a:r>
              <a:rPr dirty="0" sz="1400">
                <a:latin typeface="Times New Roman"/>
                <a:cs typeface="Times New Roman"/>
              </a:rPr>
              <a:t>постачальнику/виробнику</a:t>
            </a:r>
            <a:r>
              <a:rPr dirty="0" sz="1400" spc="1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a6o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знищення,</a:t>
            </a:r>
            <a:r>
              <a:rPr dirty="0" sz="1400" spc="1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про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що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повідомити</a:t>
            </a:r>
            <a:r>
              <a:rPr dirty="0" sz="1400" spc="19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територіальний </a:t>
            </a:r>
            <a:r>
              <a:rPr dirty="0" sz="1400">
                <a:latin typeface="Times New Roman"/>
                <a:cs typeface="Times New Roman"/>
              </a:rPr>
              <a:t>орган</a:t>
            </a:r>
            <a:r>
              <a:rPr dirty="0" sz="1400" spc="29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Держлікслужби.</a:t>
            </a:r>
            <a:r>
              <a:rPr dirty="0" sz="1400" spc="2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У</a:t>
            </a:r>
            <a:r>
              <a:rPr dirty="0" sz="1400" spc="22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разі</a:t>
            </a:r>
            <a:r>
              <a:rPr dirty="0" sz="1400" spc="2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знищення</a:t>
            </a:r>
            <a:r>
              <a:rPr dirty="0" sz="1400" spc="3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відходів</a:t>
            </a:r>
            <a:r>
              <a:rPr dirty="0" sz="1400" spc="29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препарату</a:t>
            </a:r>
            <a:r>
              <a:rPr dirty="0" sz="1400" spc="3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 spc="22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двотижневий </a:t>
            </a:r>
            <a:r>
              <a:rPr dirty="0" sz="1400">
                <a:latin typeface="Times New Roman"/>
                <a:cs typeface="Times New Roman"/>
              </a:rPr>
              <a:t>строк</a:t>
            </a:r>
            <a:r>
              <a:rPr dirty="0" sz="1400" spc="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направити</a:t>
            </a:r>
            <a:r>
              <a:rPr dirty="0" sz="1400" spc="2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до</a:t>
            </a:r>
            <a:r>
              <a:rPr dirty="0" sz="1400" spc="1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територіального</a:t>
            </a:r>
            <a:r>
              <a:rPr dirty="0" sz="1400" spc="1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органу</a:t>
            </a:r>
            <a:r>
              <a:rPr dirty="0" sz="1400" spc="2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Держлікслужби</a:t>
            </a:r>
            <a:r>
              <a:rPr dirty="0" sz="1400" spc="3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копію</a:t>
            </a:r>
            <a:r>
              <a:rPr dirty="0" sz="1400" spc="1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акта</a:t>
            </a:r>
            <a:r>
              <a:rPr dirty="0" sz="1400" spc="17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про </a:t>
            </a:r>
            <a:r>
              <a:rPr dirty="0" sz="1400">
                <a:latin typeface="Times New Roman"/>
                <a:cs typeface="Times New Roman"/>
              </a:rPr>
              <a:t>знищення</a:t>
            </a:r>
            <a:r>
              <a:rPr dirty="0" sz="1400" spc="1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відходів</a:t>
            </a:r>
            <a:r>
              <a:rPr dirty="0" sz="1400" spc="11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1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засобу.</a:t>
            </a:r>
            <a:r>
              <a:rPr dirty="0" sz="1400" spc="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При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наступних</a:t>
            </a:r>
            <a:r>
              <a:rPr dirty="0" sz="1400" spc="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поставках</a:t>
            </a:r>
            <a:r>
              <a:rPr dirty="0" sz="1400" spc="1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лікарського </a:t>
            </a:r>
            <a:r>
              <a:rPr dirty="0" sz="1400">
                <a:latin typeface="Times New Roman"/>
                <a:cs typeface="Times New Roman"/>
              </a:rPr>
              <a:t>засобу</a:t>
            </a:r>
            <a:r>
              <a:rPr dirty="0" sz="1400" spc="4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суб'ект</a:t>
            </a:r>
            <a:r>
              <a:rPr dirty="0" sz="1400" spc="48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господарювання</a:t>
            </a:r>
            <a:r>
              <a:rPr dirty="0" sz="1400" spc="41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повинен</a:t>
            </a:r>
            <a:r>
              <a:rPr dirty="0" sz="1400" spc="47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вжити</a:t>
            </a:r>
            <a:r>
              <a:rPr dirty="0" sz="1400" spc="459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заходів</a:t>
            </a:r>
            <a:r>
              <a:rPr dirty="0" sz="1400" spc="4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щодо</a:t>
            </a:r>
            <a:r>
              <a:rPr dirty="0" sz="1400" spc="484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запобігання </a:t>
            </a:r>
            <a:r>
              <a:rPr dirty="0" sz="1400">
                <a:latin typeface="Times New Roman"/>
                <a:cs typeface="Times New Roman"/>
              </a:rPr>
              <a:t>придбанню,</a:t>
            </a:r>
            <a:r>
              <a:rPr dirty="0" sz="1400" spc="1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реалізації</a:t>
            </a:r>
            <a:r>
              <a:rPr dirty="0" sz="1400" spc="1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та</a:t>
            </a:r>
            <a:r>
              <a:rPr dirty="0" sz="1400" spc="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застосуванню</a:t>
            </a:r>
            <a:r>
              <a:rPr dirty="0" sz="1400" spc="15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cepïi</a:t>
            </a:r>
            <a:r>
              <a:rPr dirty="0" sz="1400" spc="10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лікарського</a:t>
            </a:r>
            <a:r>
              <a:rPr dirty="0" sz="1400" spc="16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засобу,</a:t>
            </a:r>
            <a:r>
              <a:rPr dirty="0" sz="1400" spc="1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наведеної</a:t>
            </a:r>
            <a:r>
              <a:rPr dirty="0" sz="1400" spc="175">
                <a:latin typeface="Times New Roman"/>
                <a:cs typeface="Times New Roman"/>
              </a:rPr>
              <a:t> </a:t>
            </a:r>
            <a:r>
              <a:rPr dirty="0" sz="1400" spc="-50">
                <a:latin typeface="Times New Roman"/>
                <a:cs typeface="Times New Roman"/>
              </a:rPr>
              <a:t>в </a:t>
            </a:r>
            <a:r>
              <a:rPr dirty="0" sz="1400">
                <a:latin typeface="Times New Roman"/>
                <a:cs typeface="Times New Roman"/>
              </a:rPr>
              <a:t>даному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розпорядженні.</a:t>
            </a:r>
            <a:endParaRPr sz="1400">
              <a:latin typeface="Times New Roman"/>
              <a:cs typeface="Times New Roman"/>
            </a:endParaRPr>
          </a:p>
          <a:p>
            <a:pPr algn="just" marL="41275" marR="32384" indent="356235">
              <a:lnSpc>
                <a:spcPts val="1900"/>
              </a:lnSpc>
              <a:spcBef>
                <a:spcPts val="20"/>
              </a:spcBef>
            </a:pPr>
            <a:r>
              <a:rPr dirty="0" sz="1400" spc="-10">
                <a:latin typeface="Times New Roman"/>
                <a:cs typeface="Times New Roman"/>
              </a:rPr>
              <a:t>Контроль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-9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виконанням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даного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розпорядження</a:t>
            </a:r>
            <a:r>
              <a:rPr dirty="0" sz="1400" spc="1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здійснюють</a:t>
            </a:r>
            <a:r>
              <a:rPr dirty="0" sz="1400" spc="-3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територіальні </a:t>
            </a:r>
            <a:r>
              <a:rPr dirty="0" sz="1400">
                <a:latin typeface="Times New Roman"/>
                <a:cs typeface="Times New Roman"/>
              </a:rPr>
              <a:t>органи</a:t>
            </a:r>
            <a:r>
              <a:rPr dirty="0" sz="1400" spc="-10">
                <a:latin typeface="Times New Roman"/>
                <a:cs typeface="Times New Roman"/>
              </a:rPr>
              <a:t> Держлікслужби</a:t>
            </a:r>
            <a:r>
              <a:rPr dirty="0" sz="1400" spc="6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на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відповідній</a:t>
            </a:r>
            <a:r>
              <a:rPr dirty="0" sz="1400" spc="2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територlі.</a:t>
            </a:r>
            <a:endParaRPr sz="1400">
              <a:latin typeface="Times New Roman"/>
              <a:cs typeface="Times New Roman"/>
            </a:endParaRPr>
          </a:p>
          <a:p>
            <a:pPr algn="just" marL="400685">
              <a:lnSpc>
                <a:spcPct val="100000"/>
              </a:lnSpc>
              <a:spcBef>
                <a:spcPts val="40"/>
              </a:spcBef>
            </a:pPr>
            <a:r>
              <a:rPr dirty="0" sz="1400">
                <a:latin typeface="Times New Roman"/>
                <a:cs typeface="Times New Roman"/>
              </a:rPr>
              <a:t>Невиконання</a:t>
            </a:r>
            <a:r>
              <a:rPr dirty="0" sz="1400" spc="484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даного</a:t>
            </a:r>
            <a:r>
              <a:rPr dirty="0" sz="1400" spc="4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розпорядження</a:t>
            </a:r>
            <a:r>
              <a:rPr dirty="0" sz="1400" spc="100">
                <a:latin typeface="Times New Roman"/>
                <a:cs typeface="Times New Roman"/>
              </a:rPr>
              <a:t>  </a:t>
            </a:r>
            <a:r>
              <a:rPr dirty="0" sz="1400">
                <a:latin typeface="Times New Roman"/>
                <a:cs typeface="Times New Roman"/>
              </a:rPr>
              <a:t>тягне</a:t>
            </a:r>
            <a:r>
              <a:rPr dirty="0" sz="1400" spc="4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за</a:t>
            </a:r>
            <a:r>
              <a:rPr dirty="0" sz="1400" spc="37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собою</a:t>
            </a:r>
            <a:r>
              <a:rPr dirty="0" sz="1400" spc="459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відповідальність</a:t>
            </a:r>
            <a:endParaRPr sz="1400">
              <a:latin typeface="Times New Roman"/>
              <a:cs typeface="Times New Roman"/>
            </a:endParaRPr>
          </a:p>
          <a:p>
            <a:pPr algn="just" marL="45085">
              <a:lnSpc>
                <a:spcPct val="100000"/>
              </a:lnSpc>
              <a:spcBef>
                <a:spcPts val="240"/>
              </a:spcBef>
            </a:pPr>
            <a:r>
              <a:rPr dirty="0" sz="1400">
                <a:latin typeface="Times New Roman"/>
                <a:cs typeface="Times New Roman"/>
              </a:rPr>
              <a:t>згідно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чинним</a:t>
            </a:r>
            <a:r>
              <a:rPr dirty="0" sz="1400" spc="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законодавством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Украіни.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09384" y="6512052"/>
            <a:ext cx="4469130" cy="9677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78460" marR="1024890" indent="-366395">
              <a:lnSpc>
                <a:spcPct val="11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Копіі</a:t>
            </a:r>
            <a:r>
              <a:rPr dirty="0" sz="1400" spc="-4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даного</a:t>
            </a:r>
            <a:r>
              <a:rPr dirty="0" sz="1400" spc="-1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розпорядження</a:t>
            </a:r>
            <a:r>
              <a:rPr dirty="0" sz="1400" spc="1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направлені: Міністерство</a:t>
            </a:r>
            <a:r>
              <a:rPr dirty="0" sz="1400" spc="4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охорони</a:t>
            </a:r>
            <a:r>
              <a:rPr dirty="0" sz="1400" spc="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здоров'я</a:t>
            </a:r>
            <a:r>
              <a:rPr dirty="0" sz="140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України;</a:t>
            </a:r>
            <a:endParaRPr sz="1400">
              <a:latin typeface="Times New Roman"/>
              <a:cs typeface="Times New Roman"/>
            </a:endParaRPr>
          </a:p>
          <a:p>
            <a:pPr marL="382270">
              <a:lnSpc>
                <a:spcPct val="100000"/>
              </a:lnSpc>
              <a:spcBef>
                <a:spcPts val="190"/>
              </a:spcBef>
              <a:tabLst>
                <a:tab pos="777875" algn="l"/>
                <a:tab pos="1877060" algn="l"/>
                <a:tab pos="2898140" algn="l"/>
                <a:tab pos="3481070" algn="l"/>
              </a:tabLst>
            </a:pPr>
            <a:r>
              <a:rPr dirty="0" sz="1400" spc="-25">
                <a:latin typeface="Times New Roman"/>
                <a:cs typeface="Times New Roman"/>
              </a:rPr>
              <a:t>ДП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«Державний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експертний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центр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20">
                <a:latin typeface="Times New Roman"/>
                <a:cs typeface="Times New Roman"/>
              </a:rPr>
              <a:t>Міністеретва</a:t>
            </a:r>
            <a:endParaRPr sz="1400">
              <a:latin typeface="Times New Roman"/>
              <a:cs typeface="Times New Roman"/>
            </a:endParaRPr>
          </a:p>
          <a:p>
            <a:pPr marL="22860">
              <a:lnSpc>
                <a:spcPct val="100000"/>
              </a:lnSpc>
              <a:spcBef>
                <a:spcPts val="290"/>
              </a:spcBef>
            </a:pPr>
            <a:r>
              <a:rPr dirty="0" sz="1300" spc="-10">
                <a:latin typeface="Times New Roman"/>
                <a:cs typeface="Times New Roman"/>
              </a:rPr>
              <a:t>України»;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827374" y="7005828"/>
            <a:ext cx="64135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0">
                <a:latin typeface="Times New Roman"/>
                <a:cs typeface="Times New Roman"/>
              </a:rPr>
              <a:t>охорони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602424" y="7005828"/>
            <a:ext cx="63055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20">
                <a:latin typeface="Times New Roman"/>
                <a:cs typeface="Times New Roman"/>
              </a:rPr>
              <a:t>здоров'я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581240" y="7475219"/>
            <a:ext cx="469709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Times New Roman"/>
                <a:cs typeface="Times New Roman"/>
              </a:rPr>
              <a:t>Приватне</a:t>
            </a:r>
            <a:r>
              <a:rPr dirty="0" sz="1400" spc="-7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акціонерне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товариство</a:t>
            </a:r>
            <a:r>
              <a:rPr dirty="0" sz="1400" spc="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«Лекхім</a:t>
            </a:r>
            <a:r>
              <a:rPr dirty="0" sz="1400" spc="-5">
                <a:latin typeface="Times New Roman"/>
                <a:cs typeface="Times New Roman"/>
              </a:rPr>
              <a:t> </a:t>
            </a:r>
            <a:r>
              <a:rPr dirty="0" sz="1400" spc="-700">
                <a:latin typeface="Times New Roman"/>
                <a:cs typeface="Times New Roman"/>
              </a:rPr>
              <a:t>—</a:t>
            </a:r>
            <a:r>
              <a:rPr dirty="0" sz="1400" spc="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Харків»,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Украіна.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292534" y="8223757"/>
            <a:ext cx="207010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-25">
                <a:latin typeface="Times New Roman"/>
                <a:cs typeface="Times New Roman"/>
              </a:rPr>
              <a:t>3ac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743586" y="8223757"/>
            <a:ext cx="421640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-20">
                <a:latin typeface="Times New Roman"/>
                <a:cs typeface="Times New Roman"/>
              </a:rPr>
              <a:t>ПНИК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05188" y="8223757"/>
            <a:ext cx="488950" cy="1854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050" spc="-10">
                <a:latin typeface="Times New Roman"/>
                <a:cs typeface="Times New Roman"/>
              </a:rPr>
              <a:t>ОЛОВИ</a:t>
            </a:r>
            <a:endParaRPr sz="1050">
              <a:latin typeface="Times New Roman"/>
              <a:cs typeface="Times New Roman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67784" y="8232647"/>
            <a:ext cx="234696" cy="118872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5942761" y="8170164"/>
            <a:ext cx="123698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-10" b="1">
                <a:latin typeface="Times New Roman"/>
                <a:cs typeface="Times New Roman"/>
              </a:rPr>
              <a:t>Tapac</a:t>
            </a:r>
            <a:r>
              <a:rPr dirty="0" sz="1400" spc="-35" b="1">
                <a:latin typeface="Times New Roman"/>
                <a:cs typeface="Times New Roman"/>
              </a:rPr>
              <a:t> </a:t>
            </a:r>
            <a:r>
              <a:rPr dirty="0" sz="1400" spc="-10" b="1">
                <a:latin typeface="Times New Roman"/>
                <a:cs typeface="Times New Roman"/>
              </a:rPr>
              <a:t>ПPOHIB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238834" y="9592817"/>
            <a:ext cx="2554605" cy="1701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950">
                <a:latin typeface="Times New Roman"/>
                <a:cs typeface="Times New Roman"/>
              </a:rPr>
              <a:t>Олена</a:t>
            </a:r>
            <a:r>
              <a:rPr dirty="0" sz="950" spc="204">
                <a:latin typeface="Times New Roman"/>
                <a:cs typeface="Times New Roman"/>
              </a:rPr>
              <a:t> </a:t>
            </a:r>
            <a:r>
              <a:rPr dirty="0" sz="950">
                <a:latin typeface="Times New Roman"/>
                <a:cs typeface="Times New Roman"/>
              </a:rPr>
              <a:t>ВЯЗОВСЬКА,</a:t>
            </a:r>
            <a:r>
              <a:rPr dirty="0" sz="950" spc="240">
                <a:latin typeface="Times New Roman"/>
                <a:cs typeface="Times New Roman"/>
              </a:rPr>
              <a:t> </a:t>
            </a:r>
            <a:r>
              <a:rPr dirty="0" sz="950">
                <a:latin typeface="Times New Roman"/>
                <a:cs typeface="Times New Roman"/>
              </a:rPr>
              <a:t>тел.(044)</a:t>
            </a:r>
            <a:r>
              <a:rPr dirty="0" sz="950" spc="180">
                <a:latin typeface="Times New Roman"/>
                <a:cs typeface="Times New Roman"/>
              </a:rPr>
              <a:t> </a:t>
            </a:r>
            <a:r>
              <a:rPr dirty="0" sz="950">
                <a:latin typeface="Times New Roman"/>
                <a:cs typeface="Times New Roman"/>
              </a:rPr>
              <a:t>422-55-76</a:t>
            </a:r>
            <a:r>
              <a:rPr dirty="0" sz="950" spc="185">
                <a:latin typeface="Times New Roman"/>
                <a:cs typeface="Times New Roman"/>
              </a:rPr>
              <a:t> </a:t>
            </a:r>
            <a:r>
              <a:rPr dirty="0" sz="950" spc="-10">
                <a:latin typeface="Times New Roman"/>
                <a:cs typeface="Times New Roman"/>
              </a:rPr>
              <a:t>(127)</a:t>
            </a:r>
            <a:endParaRPr sz="9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2026-10-15T15:15:17Z</dcterms:created>
  <dcterms:modified xsi:type="dcterms:W3CDTF">2026-10-15T15:15:17Z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v10.0.20290.1</vt:lpwstr>
  </property>
  <property fmtid="{D5CDD505-2E9C-101B-9397-08002B2CF9AE}" pid="3" name="Created">
    <vt:filetime>2026-10-15T00:00:00Z</vt:filetime>
  </property>
  <property fmtid="{D5CDD505-2E9C-101B-9397-08002B2CF9AE}" pid="4" name="LastSaved">
    <vt:filetime>2026-10-15T00:00:00Z</vt:filetime>
  </property>
  <property fmtid="{D5CDD505-2E9C-101B-9397-08002B2CF9AE}" pid="5" name="Producer">
    <vt:lpwstr>iLovePDF</vt:lpwstr>
  </property>
</Properties>
</file>