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hyperlink" Target="mailto:dls@dls.gov.ua" TargetMode="External"/><Relationship Id="rId11" Type="http://schemas.openxmlformats.org/officeDocument/2006/relationships/hyperlink" Target="https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9935" y="118871"/>
            <a:ext cx="420624" cy="60350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93370" y="715009"/>
            <a:ext cx="15411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ДЕРЖЛІКСЛУЖБА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8825" y="964945"/>
            <a:ext cx="4161154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100">
                <a:latin typeface="Times New Roman"/>
                <a:cs typeface="Times New Roman"/>
              </a:rPr>
              <a:t>ДЕРМ4ВПА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114">
                <a:latin typeface="Times New Roman"/>
                <a:cs typeface="Times New Roman"/>
              </a:rPr>
              <a:t>С</a:t>
            </a:r>
            <a:r>
              <a:rPr dirty="0" sz="1350" spc="-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ЧУЖБ.А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195">
                <a:latin typeface="Times New Roman"/>
                <a:cs typeface="Times New Roman"/>
              </a:rPr>
              <a:t>’3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 spc="85">
                <a:latin typeface="Times New Roman"/>
                <a:cs typeface="Times New Roman"/>
              </a:rPr>
              <a:t>ЛІКАРСЬКИХ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7464" y="1767839"/>
            <a:ext cx="201167" cy="30175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53779" y="908764"/>
            <a:ext cx="6045200" cy="89852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450"/>
              </a:spcBef>
            </a:pPr>
            <a:r>
              <a:rPr dirty="0" sz="2000" spc="-180">
                <a:latin typeface="Times New Roman"/>
                <a:cs typeface="Times New Roman"/>
              </a:rPr>
              <a:t>т.х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конт</a:t>
            </a:r>
            <a:r>
              <a:rPr dirty="0" sz="2000" spc="459">
                <a:latin typeface="Times New Roman"/>
                <a:cs typeface="Times New Roman"/>
              </a:rPr>
              <a:t> </a:t>
            </a:r>
            <a:r>
              <a:rPr dirty="0" sz="2000" spc="-80">
                <a:latin typeface="Times New Roman"/>
                <a:cs typeface="Times New Roman"/>
              </a:rPr>
              <a:t>o.uю</a:t>
            </a:r>
            <a:r>
              <a:rPr dirty="0" sz="2000" spc="-110">
                <a:latin typeface="Times New Roman"/>
                <a:cs typeface="Times New Roman"/>
              </a:rPr>
              <a:t> </a:t>
            </a:r>
            <a:r>
              <a:rPr dirty="0" sz="2000" spc="-260">
                <a:latin typeface="Times New Roman"/>
                <a:cs typeface="Times New Roman"/>
              </a:rPr>
              <a:t>зА</a:t>
            </a:r>
            <a:r>
              <a:rPr dirty="0" sz="2000" spc="-1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нм•котик.міи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</a:t>
            </a:r>
            <a:r>
              <a:rPr dirty="0" sz="2000" spc="-145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кIPoвoгrщдcькIи</a:t>
            </a:r>
            <a:r>
              <a:rPr dirty="0" sz="2000" spc="-2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ов.пacтІ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  <a:spcBef>
                <a:spcPts val="710"/>
              </a:spcBef>
            </a:pPr>
            <a:r>
              <a:rPr dirty="0" sz="1050" spc="-20">
                <a:latin typeface="Times New Roman"/>
                <a:cs typeface="Times New Roman"/>
              </a:rPr>
              <a:t>вул.</a:t>
            </a:r>
            <a:r>
              <a:rPr dirty="0" sz="1050" spc="60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ПреоfiраженсьЕа. </a:t>
            </a:r>
            <a:r>
              <a:rPr dirty="0" sz="1050">
                <a:latin typeface="Times New Roman"/>
                <a:cs typeface="Times New Roman"/>
              </a:rPr>
              <a:t>2,›I.</a:t>
            </a:r>
            <a:r>
              <a:rPr dirty="0" sz="1050" spc="5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Кропіівюlцьмі,</a:t>
            </a:r>
            <a:r>
              <a:rPr dirty="0" sz="1050" spc="8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25006,</a:t>
            </a:r>
            <a:r>
              <a:rPr dirty="0" sz="1050" spc="125">
                <a:latin typeface="Times New Roman"/>
                <a:cs typeface="Times New Roman"/>
              </a:rPr>
              <a:t> </a:t>
            </a:r>
            <a:r>
              <a:rPr dirty="0" sz="1050" spc="-65">
                <a:latin typeface="Times New Roman"/>
                <a:cs typeface="Times New Roman"/>
              </a:rPr>
              <a:t>те:з.</a:t>
            </a:r>
            <a:r>
              <a:rPr dirty="0" sz="1050" spc="8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(0522)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R="3810">
              <a:lnSpc>
                <a:spcPts val="1205"/>
              </a:lnSpc>
              <a:tabLst>
                <a:tab pos="798830" algn="l"/>
              </a:tabLst>
            </a:pPr>
            <a:r>
              <a:rPr dirty="0" sz="1050" spc="-30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юail: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dls.ki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50">
                <a:latin typeface="Times New Roman"/>
                <a:cs typeface="Times New Roman"/>
              </a:rPr>
              <a:t>dls.p•ov.ua.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https:</a:t>
            </a:r>
            <a:r>
              <a:rPr dirty="0" sz="1050" spc="15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ioiav.d1s.gos•.na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Код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7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СДРПОУ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37039505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80744" y="20955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 h="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144">
            <a:solidFill>
              <a:srgbClr val="0C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63951" y="2098547"/>
            <a:ext cx="1000125" cy="0"/>
          </a:xfrm>
          <a:custGeom>
            <a:avLst/>
            <a:gdLst/>
            <a:ahLst/>
            <a:cxnLst/>
            <a:rect l="l" t="t" r="r" b="b"/>
            <a:pathLst>
              <a:path w="1000125" h="0">
                <a:moveTo>
                  <a:pt x="0" y="0"/>
                </a:moveTo>
                <a:lnTo>
                  <a:pt x="999744" y="0"/>
                </a:lnTo>
              </a:path>
            </a:pathLst>
          </a:custGeom>
          <a:ln w="9144">
            <a:solidFill>
              <a:srgbClr val="0C0C1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7319" y="1831847"/>
            <a:ext cx="4785359" cy="26822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828032" y="2101595"/>
            <a:ext cx="1158240" cy="0"/>
          </a:xfrm>
          <a:custGeom>
            <a:avLst/>
            <a:gdLst/>
            <a:ahLst/>
            <a:cxnLst/>
            <a:rect l="l" t="t" r="r" b="b"/>
            <a:pathLst>
              <a:path w="1158239" h="0">
                <a:moveTo>
                  <a:pt x="0" y="0"/>
                </a:moveTo>
                <a:lnTo>
                  <a:pt x="1158240" y="0"/>
                </a:lnTo>
              </a:path>
            </a:pathLst>
          </a:custGeom>
          <a:ln w="9144">
            <a:solidFill>
              <a:srgbClr val="0C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48400" y="2104643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0C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587027" y="2416555"/>
            <a:ext cx="2743200" cy="5619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Керівнипим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Уповноваженпм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особаи </a:t>
            </a:r>
            <a:r>
              <a:rPr dirty="0" sz="1200">
                <a:latin typeface="Times New Roman"/>
                <a:cs typeface="Times New Roman"/>
              </a:rPr>
              <a:t>пптечних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медичнпх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закладів </a:t>
            </a:r>
            <a:r>
              <a:rPr dirty="0" sz="1200" spc="30">
                <a:latin typeface="Times New Roman"/>
                <a:cs typeface="Times New Roman"/>
              </a:rPr>
              <a:t>Кіровоградської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2291" y="3281933"/>
            <a:ext cx="214122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До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.4"повноважених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2961" y="5040883"/>
            <a:ext cx="520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'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8859" y="3638804"/>
            <a:ext cx="6168390" cy="35490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just" marL="32384" marR="11430" indent="352425">
              <a:lnSpc>
                <a:spcPts val="1370"/>
              </a:lnSpc>
              <a:spcBef>
                <a:spcPts val="200"/>
              </a:spcBef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служfiн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Українlі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.зікарськпх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засоsів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 </a:t>
            </a:r>
            <a:r>
              <a:rPr dirty="0" sz="1200" spc="-20">
                <a:latin typeface="Times New Roman"/>
                <a:cs typeface="Times New Roman"/>
              </a:rPr>
              <a:t>за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паркотпкамп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забороніі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обігу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.зікарсы‹ого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заеобу.</a:t>
            </a:r>
            <a:endParaRPr sz="1200">
              <a:latin typeface="Times New Roman"/>
              <a:cs typeface="Times New Roman"/>
            </a:endParaRPr>
          </a:p>
          <a:p>
            <a:pPr algn="just" marL="24130" marR="5080" indent="368935">
              <a:lnSpc>
                <a:spcPct val="92200"/>
              </a:lnSpc>
              <a:spcBef>
                <a:spcPts val="30"/>
              </a:spcBef>
            </a:pP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33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наявності.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вказаннх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розпорядженні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засоfiів,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повідомтпн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 </a:t>
            </a:r>
            <a:r>
              <a:rPr dirty="0" sz="1250">
                <a:latin typeface="Times New Roman"/>
                <a:cs typeface="Times New Roman"/>
              </a:rPr>
              <a:t>службу</a:t>
            </a:r>
            <a:r>
              <a:rPr dirty="0" sz="1250" spc="1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.зікарсьміх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засобів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контролю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наркотикаsиі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КіровоградськіFі</a:t>
            </a:r>
            <a:r>
              <a:rPr dirty="0" sz="1250">
                <a:latin typeface="Times New Roman"/>
                <a:cs typeface="Times New Roman"/>
              </a:rPr>
              <a:t> оGласті</a:t>
            </a:r>
            <a:r>
              <a:rPr dirty="0" sz="1250" spc="409">
                <a:latin typeface="Times New Roman"/>
                <a:cs typeface="Times New Roman"/>
              </a:rPr>
              <a:t> </a:t>
            </a:r>
            <a:r>
              <a:rPr dirty="0" u="sng" sz="1250" spc="-2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00" spc="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4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заходті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впконання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algn="just" marL="33655">
              <a:lnSpc>
                <a:spcPts val="1365"/>
              </a:lnSpc>
            </a:pPr>
            <a:r>
              <a:rPr dirty="0" u="sng" sz="1200" spc="32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-1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ІнQодіtацію</a:t>
            </a:r>
            <a:r>
              <a:rPr dirty="0" u="sng" sz="1200" spc="4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надаватп</a:t>
            </a:r>
            <a:r>
              <a:rPr dirty="0" u="sng" sz="1200" spc="1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паперовнх</a:t>
            </a:r>
            <a:r>
              <a:rPr dirty="0" u="sng" sz="1200" spc="6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поштою,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адрееою: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вул.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Прео0раженсьна,</a:t>
            </a:r>
            <a:r>
              <a:rPr dirty="0" sz="1200" spc="-1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ts val="1435"/>
              </a:lnSpc>
            </a:pPr>
            <a:r>
              <a:rPr dirty="0" sz="1250" spc="-70" i="1">
                <a:latin typeface="Times New Roman"/>
                <a:cs typeface="Times New Roman"/>
              </a:rPr>
              <a:t>rя.</a:t>
            </a:r>
            <a:r>
              <a:rPr dirty="0" sz="1250" i="1">
                <a:latin typeface="Times New Roman"/>
                <a:cs typeface="Times New Roman"/>
              </a:rPr>
              <a:t> Краіtивниіlький,</a:t>
            </a:r>
            <a:r>
              <a:rPr dirty="0" sz="1250" spc="-95" i="1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Times New Roman"/>
                <a:cs typeface="Times New Roman"/>
              </a:rPr>
              <a:t>25006,</a:t>
            </a:r>
            <a:r>
              <a:rPr dirty="0" sz="1250" spc="-65" i="1"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50" spc="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додатками:</a:t>
            </a:r>
            <a:endParaRPr sz="1250">
              <a:latin typeface="Times New Roman"/>
              <a:cs typeface="Times New Roman"/>
            </a:endParaRPr>
          </a:p>
          <a:p>
            <a:pPr algn="just" marL="375920">
              <a:lnSpc>
                <a:spcPts val="1375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npn</a:t>
            </a:r>
            <a:r>
              <a:rPr dirty="0" u="sng" sz="1200" spc="-15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75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6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карантин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додаеться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прпбутховоі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нажхадноі;</a:t>
            </a:r>
            <a:endParaRPr sz="1200">
              <a:latin typeface="Times New Roman"/>
              <a:cs typeface="Times New Roman"/>
            </a:endParaRPr>
          </a:p>
          <a:p>
            <a:pPr algn="just" marL="37465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6)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00" spc="-4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5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1323"/>
                  </a:solidFill>
                </a:uFill>
                <a:latin typeface="Times New Roman"/>
                <a:cs typeface="Times New Roman"/>
              </a:rPr>
              <a:t>постачальнішу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прігfiутгової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algn="just" marL="3383279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напзадної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  <a:p>
            <a:pPr algn="just" marL="377825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sz="1200" spc="39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випздкv</a:t>
            </a:r>
            <a:r>
              <a:rPr dirty="0" u="sng" sz="1200" spc="45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95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5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пікарського</a:t>
            </a:r>
            <a:r>
              <a:rPr dirty="0" u="sng" sz="1200" spc="11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 spc="-45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зacofiY</a:t>
            </a:r>
            <a:r>
              <a:rPr dirty="0" u="sng" sz="1200" spc="459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па</a:t>
            </a:r>
            <a:r>
              <a:rPr dirty="0" u="sng" sz="1200" spc="445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vтплізацію</a:t>
            </a:r>
            <a:r>
              <a:rPr dirty="0" u="sng" sz="1200" spc="43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00" spc="415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зніlщення,</a:t>
            </a:r>
            <a:endParaRPr sz="1200">
              <a:latin typeface="Times New Roman"/>
              <a:cs typeface="Times New Roman"/>
            </a:endParaRPr>
          </a:p>
          <a:p>
            <a:pPr algn="just" marL="18415" marR="17780" indent="12065">
              <a:lnSpc>
                <a:spcPts val="1320"/>
              </a:lnSpc>
              <a:spcBef>
                <a:spcPts val="135"/>
              </a:spcBef>
            </a:pPr>
            <a:r>
              <a:rPr dirty="0" u="sng" sz="1200" spc="33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двотпжневійі</a:t>
            </a:r>
            <a:r>
              <a:rPr dirty="0" u="sng" sz="1200" spc="65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C"/>
                  </a:solidFill>
                </a:uFill>
                <a:latin typeface="Times New Roman"/>
                <a:cs typeface="Times New Roman"/>
              </a:rPr>
              <a:t>строк поінформуватіі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служfiу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зікпрськііх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засоsів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10">
                <a:latin typeface="Times New Roman"/>
                <a:cs typeface="Times New Roman"/>
              </a:rPr>
              <a:t>наркотІікаіtи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Кіровоградсьгій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надатіі</a:t>
            </a:r>
            <a:r>
              <a:rPr dirty="0" sz="1200">
                <a:latin typeface="Times New Roman"/>
                <a:cs typeface="Times New Roman"/>
              </a:rPr>
              <a:t> копію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прНбутковоі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пакладної.</a:t>
            </a:r>
            <a:endParaRPr sz="1200">
              <a:latin typeface="Times New Roman"/>
              <a:cs typeface="Times New Roman"/>
            </a:endParaRPr>
          </a:p>
          <a:p>
            <a:pPr algn="just" marL="19685" marR="17780" indent="353060">
              <a:lnSpc>
                <a:spcPts val="139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При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засоsів,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вказаннх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суб'скт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 spc="55">
                <a:latin typeface="Times New Roman"/>
                <a:cs typeface="Times New Roman"/>
              </a:rPr>
              <a:t>повітен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вжитІі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заходів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запобігання</a:t>
            </a:r>
            <a:r>
              <a:rPr dirty="0" sz="1200" spc="2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придsання.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реалізації</a:t>
            </a:r>
            <a:r>
              <a:rPr dirty="0" sz="1200" spc="19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та застосування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.зікарських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зазначених у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algn="just" marL="369570">
              <a:lnSpc>
                <a:spcPts val="1310"/>
              </a:lnSpc>
            </a:pP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4'</a:t>
            </a:r>
            <a:r>
              <a:rPr dirty="0" u="sng" sz="1200" spc="48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вивадіtг</a:t>
            </a:r>
            <a:r>
              <a:rPr dirty="0" u="sng" sz="1200" spc="475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відсvтності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лігарсьыіх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вказашlх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чІі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лНстах</a:t>
            </a:r>
            <a:endParaRPr sz="1200">
              <a:latin typeface="Times New Roman"/>
              <a:cs typeface="Times New Roman"/>
            </a:endParaRPr>
          </a:p>
          <a:p>
            <a:pPr algn="just" marL="16510">
              <a:lnSpc>
                <a:spcPts val="1380"/>
              </a:lnSpc>
            </a:pPr>
            <a:r>
              <a:rPr dirty="0" sz="1200" spc="-20">
                <a:latin typeface="Times New Roman"/>
                <a:cs typeface="Times New Roman"/>
              </a:rPr>
              <a:t>Держлікслужfiи.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вілповіді</a:t>
            </a:r>
            <a:r>
              <a:rPr dirty="0" u="sng" sz="1200" spc="16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195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іиісьмовоsп</a:t>
            </a:r>
            <a:r>
              <a:rPr dirty="0" u="sng" sz="1200" spc="18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впгляаі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надавати</a:t>
            </a:r>
            <a:r>
              <a:rPr dirty="0" u="sng" sz="1200" spc="195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ве</a:t>
            </a:r>
            <a:r>
              <a:rPr dirty="0" u="sng" sz="1200" spc="17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algn="just" marL="366395">
              <a:lnSpc>
                <a:spcPts val="1435"/>
              </a:lnSpc>
            </a:pPr>
            <a:r>
              <a:rPr dirty="0" sz="1250" spc="-35">
                <a:latin typeface="Times New Roman"/>
                <a:cs typeface="Times New Roman"/>
              </a:rPr>
              <a:t>Одно•іасно</a:t>
            </a:r>
            <a:r>
              <a:rPr dirty="0" sz="1250" spc="37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нагадусмо,</a:t>
            </a:r>
            <a:r>
              <a:rPr dirty="0" sz="1250" spc="39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що</a:t>
            </a:r>
            <a:r>
              <a:rPr dirty="0" sz="1250" spc="3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31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розпорядженнямп</a:t>
            </a:r>
            <a:r>
              <a:rPr dirty="0" sz="1250" spc="3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26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.тістаміі</a:t>
            </a:r>
            <a:r>
              <a:rPr dirty="0" sz="1250" spc="3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Дертзікслужfiп</a:t>
            </a:r>
            <a:r>
              <a:rPr dirty="0" sz="1250" spc="2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можна</a:t>
            </a:r>
            <a:endParaRPr sz="1250">
              <a:latin typeface="Times New Roman"/>
              <a:cs typeface="Times New Roman"/>
            </a:endParaRPr>
          </a:p>
          <a:p>
            <a:pPr algn="just" marL="13335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ознайомятися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офіпійному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вебсайті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служfiіі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Україви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лікарськпх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засоfiів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0219" y="7150100"/>
            <a:ext cx="6134100" cy="1086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>
              <a:lnSpc>
                <a:spcPts val="1365"/>
              </a:lnSpc>
              <a:spcBef>
                <a:spcPts val="100"/>
              </a:spcBef>
              <a:tabLst>
                <a:tab pos="833119" algn="l"/>
                <a:tab pos="1145540" algn="l"/>
                <a:tab pos="2176145" algn="l"/>
                <a:tab pos="3922395" algn="l"/>
                <a:tab pos="4176395" algn="l"/>
                <a:tab pos="4816475" algn="l"/>
              </a:tabLst>
            </a:pPr>
            <a:r>
              <a:rPr dirty="0" sz="1200" spc="-10">
                <a:latin typeface="Times New Roman"/>
                <a:cs typeface="Times New Roman"/>
              </a:rPr>
              <a:t>контролю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за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наркотІікъин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(https://ivww.dls,gov.ua/)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розді:зі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РОЗПОРЯДЖЕННЯ</a:t>
            </a:r>
            <a:endParaRPr sz="1200">
              <a:latin typeface="Times New Roman"/>
              <a:cs typeface="Times New Roman"/>
            </a:endParaRPr>
          </a:p>
          <a:p>
            <a:pPr marL="19050">
              <a:lnSpc>
                <a:spcPts val="1425"/>
              </a:lnSpc>
            </a:pPr>
            <a:r>
              <a:rPr dirty="0" sz="1250" spc="-10">
                <a:latin typeface="Times New Roman"/>
                <a:cs typeface="Times New Roman"/>
              </a:rPr>
              <a:t>ДЕРЖЛІКС.ЧУЖБІІ.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ts val="1415"/>
              </a:lnSpc>
              <a:spcBef>
                <a:spcPts val="1335"/>
              </a:spcBef>
            </a:pPr>
            <a:r>
              <a:rPr dirty="0" sz="1200" spc="-10">
                <a:latin typeface="Cambria"/>
                <a:cs typeface="Cambria"/>
              </a:rPr>
              <a:t>Додатшт:</a:t>
            </a:r>
            <a:endParaRPr sz="1200">
              <a:latin typeface="Cambria"/>
              <a:cs typeface="Cambria"/>
            </a:endParaRPr>
          </a:p>
          <a:p>
            <a:pPr marL="461645" marR="62865" indent="-215900">
              <a:lnSpc>
                <a:spcPts val="1390"/>
              </a:lnSpc>
              <a:spcBef>
                <a:spcPts val="60"/>
              </a:spcBef>
            </a:pPr>
            <a:r>
              <a:rPr dirty="0" sz="1200">
                <a:latin typeface="Cambria"/>
                <a:cs typeface="Cambria"/>
              </a:rPr>
              <a:t>1,</a:t>
            </a:r>
            <a:r>
              <a:rPr dirty="0" sz="1200" spc="45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Копія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розпоряджения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Державної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службІі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Українн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75">
                <a:latin typeface="Cambria"/>
                <a:cs typeface="Cambria"/>
              </a:rPr>
              <a:t>лігарськгьх</a:t>
            </a:r>
            <a:r>
              <a:rPr dirty="0" sz="1200" spc="8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засобів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80">
                <a:latin typeface="Cambria"/>
                <a:cs typeface="Cambria"/>
              </a:rPr>
              <a:t>та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контрошо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 </a:t>
            </a:r>
            <a:r>
              <a:rPr dirty="0" sz="1200" spc="-55">
                <a:latin typeface="Cambria"/>
                <a:cs typeface="Cambria"/>
              </a:rPr>
              <a:t>паркотпхами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від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08,10.2026</a:t>
            </a:r>
            <a:r>
              <a:rPr dirty="0" sz="1200" spc="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N</a:t>
            </a:r>
            <a:r>
              <a:rPr dirty="0" sz="1200" spc="425">
                <a:latin typeface="Cambria"/>
                <a:cs typeface="Cambria"/>
              </a:rPr>
              <a:t> </a:t>
            </a:r>
            <a:r>
              <a:rPr dirty="0" sz="1200" spc="-80">
                <a:latin typeface="Cambria"/>
                <a:cs typeface="Cambria"/>
              </a:rPr>
              <a:t>459-</a:t>
            </a:r>
            <a:r>
              <a:rPr dirty="0" sz="1200" spc="-75">
                <a:latin typeface="Cambria"/>
                <a:cs typeface="Cambria"/>
              </a:rPr>
              <a:t>001.2›'002.0/17-</a:t>
            </a:r>
            <a:r>
              <a:rPr dirty="0" sz="1200" spc="-80">
                <a:latin typeface="Cambria"/>
                <a:cs typeface="Cambria"/>
              </a:rPr>
              <a:t>26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</a:t>
            </a:r>
            <a:r>
              <a:rPr dirty="0" sz="1200" spc="120">
                <a:latin typeface="Cambria"/>
                <a:cs typeface="Cambria"/>
              </a:rPr>
              <a:t> </a:t>
            </a:r>
            <a:r>
              <a:rPr dirty="0" sz="1200" spc="-265">
                <a:latin typeface="Cambria"/>
                <a:cs typeface="Cambria"/>
              </a:rPr>
              <a:t>1</a:t>
            </a:r>
            <a:r>
              <a:rPr dirty="0" sz="1200" spc="2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арк..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0258" y="8719565"/>
            <a:ext cx="138049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Начальник</a:t>
            </a:r>
            <a:r>
              <a:rPr dirty="0" sz="1250" spc="110">
                <a:latin typeface="Times New Roman"/>
                <a:cs typeface="Times New Roman"/>
              </a:rPr>
              <a:t>  </a:t>
            </a:r>
            <a:r>
              <a:rPr dirty="0" sz="1250" spc="-20">
                <a:latin typeface="Times New Roman"/>
                <a:cs typeface="Times New Roman"/>
              </a:rPr>
              <a:t>с.зужбн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63184" y="8796528"/>
            <a:ext cx="1383791" cy="10972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65235" y="9375902"/>
            <a:ext cx="168338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35">
                <a:latin typeface="Times New Roman"/>
                <a:cs typeface="Times New Roman"/>
              </a:rPr>
              <a:t>Остапенко </a:t>
            </a:r>
            <a:r>
              <a:rPr dirty="0" sz="1050" spc="-30">
                <a:latin typeface="Times New Roman"/>
                <a:cs typeface="Times New Roman"/>
              </a:rPr>
              <a:t>Ва:зешіпіа</a:t>
            </a:r>
            <a:r>
              <a:rPr dirty="0" sz="1050" spc="6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32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14</a:t>
            </a:r>
            <a:r>
              <a:rPr dirty="0" sz="1050" spc="-4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8559" y="9890759"/>
            <a:ext cx="3078480" cy="6035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8664" y="195071"/>
            <a:ext cx="445008" cy="63703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51402" y="851916"/>
            <a:ext cx="5807710" cy="12109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715">
              <a:lnSpc>
                <a:spcPts val="1630"/>
              </a:lnSpc>
              <a:spcBef>
                <a:spcPts val="100"/>
              </a:spcBef>
            </a:pPr>
            <a:r>
              <a:rPr dirty="0" baseline="1984" sz="2100" spc="-15" b="1">
                <a:latin typeface="Times New Roman"/>
                <a:cs typeface="Times New Roman"/>
              </a:rPr>
              <a:t>ДЕРЖАВНА</a:t>
            </a:r>
            <a:r>
              <a:rPr dirty="0" baseline="1984" sz="2100" spc="44" b="1">
                <a:latin typeface="Times New Roman"/>
                <a:cs typeface="Times New Roman"/>
              </a:rPr>
              <a:t> </a:t>
            </a:r>
            <a:r>
              <a:rPr dirty="0" baseline="1984" sz="2100" b="1">
                <a:latin typeface="Times New Roman"/>
                <a:cs typeface="Times New Roman"/>
              </a:rPr>
              <a:t>СЛУЖБА</a:t>
            </a:r>
            <a:r>
              <a:rPr dirty="0" baseline="1984" sz="2100" spc="82" b="1">
                <a:latin typeface="Times New Roman"/>
                <a:cs typeface="Times New Roman"/>
              </a:rPr>
              <a:t> </a:t>
            </a:r>
            <a:r>
              <a:rPr dirty="0" baseline="1984" sz="2100" b="1">
                <a:latin typeface="Times New Roman"/>
                <a:cs typeface="Times New Roman"/>
              </a:rPr>
              <a:t>УБРАЇПИ</a:t>
            </a:r>
            <a:r>
              <a:rPr dirty="0" baseline="1984" sz="2100" spc="67" b="1">
                <a:latin typeface="Times New Roman"/>
                <a:cs typeface="Times New Roman"/>
              </a:rPr>
              <a:t> </a:t>
            </a:r>
            <a:r>
              <a:rPr dirty="0" baseline="1984" sz="2100" b="1">
                <a:latin typeface="Times New Roman"/>
                <a:cs typeface="Times New Roman"/>
              </a:rPr>
              <a:t>3</a:t>
            </a:r>
            <a:r>
              <a:rPr dirty="0" baseline="1984" sz="2100" spc="-82" b="1">
                <a:latin typeface="Times New Roman"/>
                <a:cs typeface="Times New Roman"/>
              </a:rPr>
              <a:t> </a:t>
            </a:r>
            <a:r>
              <a:rPr dirty="0" baseline="1984" sz="2100" b="1">
                <a:latin typeface="Times New Roman"/>
                <a:cs typeface="Times New Roman"/>
              </a:rPr>
              <a:t>ЛІЕАРСЬЕИХ</a:t>
            </a:r>
            <a:r>
              <a:rPr dirty="0" baseline="1984" sz="2100" spc="165" b="1">
                <a:latin typeface="Times New Roman"/>
                <a:cs typeface="Times New Roman"/>
              </a:rPr>
              <a:t> </a:t>
            </a:r>
            <a:r>
              <a:rPr dirty="0" baseline="1984" sz="2100" spc="-15" b="1">
                <a:latin typeface="Times New Roman"/>
                <a:cs typeface="Times New Roman"/>
              </a:rPr>
              <a:t>ЗАС</a:t>
            </a:r>
            <a:r>
              <a:rPr dirty="0" sz="1400" spc="-10" b="1">
                <a:latin typeface="Times New Roman"/>
                <a:cs typeface="Times New Roman"/>
              </a:rPr>
              <a:t>О</a:t>
            </a:r>
            <a:r>
              <a:rPr dirty="0" baseline="1984" sz="2100" spc="-15" b="1">
                <a:latin typeface="Times New Roman"/>
                <a:cs typeface="Times New Roman"/>
              </a:rPr>
              <a:t>БІВ</a:t>
            </a:r>
            <a:endParaRPr baseline="1984" sz="2100">
              <a:latin typeface="Times New Roman"/>
              <a:cs typeface="Times New Roman"/>
            </a:endParaRPr>
          </a:p>
          <a:p>
            <a:pPr algn="ctr" marR="1905">
              <a:lnSpc>
                <a:spcPts val="1630"/>
              </a:lnSpc>
            </a:pPr>
            <a:r>
              <a:rPr dirty="0" baseline="1984" sz="2100">
                <a:latin typeface="Times New Roman"/>
                <a:cs typeface="Times New Roman"/>
              </a:rPr>
              <a:t>ТА</a:t>
            </a:r>
            <a:r>
              <a:rPr dirty="0" baseline="1984" sz="2100" spc="67">
                <a:latin typeface="Times New Roman"/>
                <a:cs typeface="Times New Roman"/>
              </a:rPr>
              <a:t> </a:t>
            </a:r>
            <a:r>
              <a:rPr dirty="0" baseline="1984" sz="2100" spc="75">
                <a:latin typeface="Times New Roman"/>
                <a:cs typeface="Times New Roman"/>
              </a:rPr>
              <a:t>КОНТРО</a:t>
            </a:r>
            <a:r>
              <a:rPr dirty="0" sz="1400" spc="50">
                <a:latin typeface="Times New Roman"/>
                <a:cs typeface="Times New Roman"/>
              </a:rPr>
              <a:t>ЛЮ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baseline="1984" sz="2100" b="1">
                <a:latin typeface="Times New Roman"/>
                <a:cs typeface="Times New Roman"/>
              </a:rPr>
              <a:t>ЗА</a:t>
            </a:r>
            <a:r>
              <a:rPr dirty="0" baseline="1984" sz="2100" spc="30" b="1">
                <a:latin typeface="Times New Roman"/>
                <a:cs typeface="Times New Roman"/>
              </a:rPr>
              <a:t> </a:t>
            </a:r>
            <a:r>
              <a:rPr dirty="0" baseline="1984" sz="2100" spc="-15" b="1">
                <a:latin typeface="Times New Roman"/>
                <a:cs typeface="Times New Roman"/>
              </a:rPr>
              <a:t>ПАРКОТИКАМИ</a:t>
            </a:r>
            <a:endParaRPr baseline="1984" sz="2100">
              <a:latin typeface="Times New Roman"/>
              <a:cs typeface="Times New Roman"/>
            </a:endParaRPr>
          </a:p>
          <a:p>
            <a:pPr algn="ctr" marL="8890">
              <a:lnSpc>
                <a:spcPct val="100000"/>
              </a:lnSpc>
              <a:spcBef>
                <a:spcPts val="215"/>
              </a:spcBef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270"/>
              </a:lnSpc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8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6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Київ,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(044)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10">
                <a:latin typeface="Times New Roman"/>
                <a:cs typeface="Times New Roman"/>
              </a:rPr>
              <a:t> </a:t>
            </a:r>
            <a:r>
              <a:rPr dirty="0" u="sng" sz="115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0"/>
              </a:rPr>
              <a:t>dls@dls.gov.ua</a:t>
            </a:r>
            <a:r>
              <a:rPr dirty="0" sz="1150" spc="-20">
                <a:latin typeface="Times New Roman"/>
                <a:cs typeface="Times New Roman"/>
              </a:rPr>
              <a:t>, 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1"/>
              </a:rPr>
              <a:t>https://www.dls.gov.ua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50" spc="-7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СДРПОУ</a:t>
            </a:r>
            <a:r>
              <a:rPr dirty="0" sz="1150" spc="10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3244" y="2211323"/>
            <a:ext cx="2566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2552700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Courier New"/>
                <a:cs typeface="Courier New"/>
              </a:rPr>
              <a:t>N.</a:t>
            </a:r>
            <a:r>
              <a:rPr dirty="0" sz="1400" spc="-680">
                <a:latin typeface="Courier New"/>
                <a:cs typeface="Courier New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22149" y="2232659"/>
            <a:ext cx="25539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0960" algn="l"/>
                <a:tab pos="2540635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23104" y="2644140"/>
            <a:ext cx="1417320" cy="6502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 indent="1270">
              <a:lnSpc>
                <a:spcPct val="96400"/>
              </a:lnSpc>
              <a:spcBef>
                <a:spcPts val="160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</a:t>
            </a:r>
            <a:r>
              <a:rPr dirty="0" sz="1400" spc="-10">
                <a:latin typeface="Times New Roman"/>
                <a:cs typeface="Times New Roman"/>
              </a:rPr>
              <a:t>господарювання, 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61988" y="2644140"/>
            <a:ext cx="992505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5875">
              <a:lnSpc>
                <a:spcPts val="1645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суб'ектів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727710">
              <a:lnSpc>
                <a:spcPts val="1630"/>
              </a:lnSpc>
              <a:spcBef>
                <a:spcPts val="60"/>
              </a:spcBef>
            </a:pPr>
            <a:r>
              <a:rPr dirty="0" sz="1400" spc="25">
                <a:latin typeface="Times New Roman"/>
                <a:cs typeface="Times New Roman"/>
              </a:rPr>
              <a:t>які </a:t>
            </a:r>
            <a:r>
              <a:rPr dirty="0" sz="1400" spc="-10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3832" y="3262883"/>
            <a:ext cx="6048375" cy="631380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3452495" marR="108585" indent="1270">
              <a:lnSpc>
                <a:spcPts val="1610"/>
              </a:lnSpc>
              <a:spcBef>
                <a:spcPts val="210"/>
              </a:spcBef>
              <a:tabLst>
                <a:tab pos="4584065" algn="l"/>
                <a:tab pos="477710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b="1">
                <a:latin typeface="Times New Roman"/>
                <a:cs typeface="Times New Roman"/>
              </a:rPr>
              <a:t>лікарських</a:t>
            </a:r>
            <a:r>
              <a:rPr dirty="0" sz="1400" spc="-10" b="1">
                <a:latin typeface="Times New Roman"/>
                <a:cs typeface="Times New Roman"/>
              </a:rPr>
              <a:t> засобів</a:t>
            </a:r>
            <a:endParaRPr sz="1400">
              <a:latin typeface="Times New Roman"/>
              <a:cs typeface="Times New Roman"/>
            </a:endParaRPr>
          </a:p>
          <a:p>
            <a:pPr marL="3450590" marR="74295" indent="-635">
              <a:lnSpc>
                <a:spcPts val="1630"/>
              </a:lnSpc>
              <a:spcBef>
                <a:spcPts val="1565"/>
              </a:spcBef>
              <a:tabLst>
                <a:tab pos="469709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Еерівникам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10" b="1">
                <a:latin typeface="Times New Roman"/>
                <a:cs typeface="Times New Roman"/>
              </a:rPr>
              <a:t> 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6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80010">
              <a:lnSpc>
                <a:spcPct val="100000"/>
              </a:lnSpc>
            </a:pPr>
            <a:r>
              <a:rPr dirty="0" sz="1400" spc="4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just" marL="457834">
              <a:lnSpc>
                <a:spcPct val="100000"/>
              </a:lnSpc>
              <a:spcBef>
                <a:spcPts val="151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3335" marR="21590" indent="2540">
              <a:lnSpc>
                <a:spcPts val="1870"/>
              </a:lnSpc>
              <a:spcBef>
                <a:spcPts val="70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законодавства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Положення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indent="63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контролю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</a:t>
            </a:r>
            <a:endParaRPr sz="1400">
              <a:latin typeface="Times New Roman"/>
              <a:cs typeface="Times New Roman"/>
            </a:endParaRPr>
          </a:p>
          <a:p>
            <a:pPr algn="just" marL="16510" marR="11430" indent="-4445">
              <a:lnSpc>
                <a:spcPct val="110000"/>
              </a:lnSpc>
            </a:pP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якістю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пунктів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1.4.1,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заборони)</a:t>
            </a:r>
            <a:endParaRPr sz="1400">
              <a:latin typeface="Times New Roman"/>
              <a:cs typeface="Times New Roman"/>
            </a:endParaRPr>
          </a:p>
          <a:p>
            <a:pPr algn="just" marL="14604" marR="5080">
              <a:lnSpc>
                <a:spcPct val="10990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територїі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N•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юстицн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295">
                <a:latin typeface="Times New Roman"/>
                <a:cs typeface="Times New Roman"/>
              </a:rPr>
              <a:t>№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N</a:t>
            </a:r>
            <a:r>
              <a:rPr dirty="0" sz="1400" spc="340" i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заресстрованим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юстицїі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утилізаціі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 spc="-295">
                <a:latin typeface="Times New Roman"/>
                <a:cs typeface="Times New Roman"/>
              </a:rPr>
              <a:t>№</a:t>
            </a:r>
            <a:r>
              <a:rPr dirty="0" sz="1400" spc="2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242,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заресстрованим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18.05.2015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інформацїі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від </a:t>
            </a:r>
            <a:r>
              <a:rPr dirty="0" sz="1400">
                <a:latin typeface="Times New Roman"/>
                <a:cs typeface="Times New Roman"/>
              </a:rPr>
              <a:t>Головного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управління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системним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загрозам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управлінню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державою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3929" y="9572243"/>
            <a:ext cx="48945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Департаменту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захисту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національної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державності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Служби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бeз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949696" y="9607295"/>
            <a:ext cx="1152525" cy="247015"/>
            <a:chOff x="5949696" y="9607295"/>
            <a:chExt cx="1152525" cy="24701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9696" y="9680447"/>
              <a:ext cx="637031" cy="1737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7232" y="9607295"/>
              <a:ext cx="1054608" cy="16154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611195" y="9687052"/>
            <a:ext cx="5537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4645" algn="l"/>
              </a:tabLst>
            </a:pPr>
            <a:r>
              <a:rPr dirty="0" sz="1000" spc="-25">
                <a:latin typeface="Times New Roman"/>
                <a:cs typeface="Times New Roman"/>
              </a:rPr>
              <a:t>јас</a:t>
            </a:r>
            <a:r>
              <a:rPr dirty="0" sz="1000">
                <a:latin typeface="Times New Roman"/>
                <a:cs typeface="Times New Roman"/>
              </a:rPr>
              <a:t>	в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4144" y="10082783"/>
            <a:ext cx="1054735" cy="475615"/>
            <a:chOff x="1914144" y="10082783"/>
            <a:chExt cx="1054735" cy="4756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4144" y="10082783"/>
              <a:ext cx="630936" cy="4693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8127" y="10110215"/>
              <a:ext cx="420624" cy="44805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9688" y="10204704"/>
            <a:ext cx="161544" cy="944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09948" y="10206742"/>
            <a:ext cx="139700" cy="117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50"/>
              </a:lnSpc>
            </a:pPr>
            <a:r>
              <a:rPr dirty="0" sz="900" spc="-120">
                <a:latin typeface="Consolas"/>
                <a:cs typeface="Consolas"/>
              </a:rPr>
              <a:t>c:</a:t>
            </a:r>
            <a:endParaRPr sz="900">
              <a:latin typeface="Consolas"/>
              <a:cs typeface="Consola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43455" y="10360152"/>
            <a:ext cx="64007" cy="7010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974912" y="9815067"/>
            <a:ext cx="1289685" cy="68199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algn="just" marL="154940" marR="240029" indent="154305">
              <a:lnSpc>
                <a:spcPct val="80000"/>
              </a:lnSpc>
              <a:spcBef>
                <a:spcPts val="340"/>
              </a:spcBef>
            </a:pPr>
            <a:r>
              <a:rPr dirty="0" sz="1000">
                <a:latin typeface="Times New Roman"/>
                <a:cs typeface="Times New Roman"/>
              </a:rPr>
              <a:t>контролю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35">
                <a:latin typeface="Times New Roman"/>
                <a:cs typeface="Times New Roman"/>
              </a:rPr>
              <a:t>наркотиками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algn="ctr" marL="43180">
              <a:lnSpc>
                <a:spcPts val="1030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800" spc="-25">
                <a:latin typeface="Times New Roman"/>
                <a:cs typeface="Times New Roman"/>
              </a:rPr>
              <a:t>N.•972'02.12-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1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09.10.2026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41847" y="10497311"/>
            <a:ext cx="1837944" cy="1645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19375" y="601980"/>
            <a:ext cx="6052185" cy="52222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3335" marR="8890" indent="-1270">
              <a:lnSpc>
                <a:spcPct val="111400"/>
              </a:lnSpc>
              <a:spcBef>
                <a:spcPts val="75"/>
              </a:spcBef>
            </a:pPr>
            <a:r>
              <a:rPr dirty="0" sz="1400" spc="-15">
                <a:latin typeface="Times New Roman"/>
                <a:cs typeface="Times New Roman"/>
              </a:rPr>
              <a:t>(лист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07.10.2026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14/3/1-15018)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щодо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виявлення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в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обігу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фальсифікованого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лікарського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BACTERIOSTATI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WATБR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10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 spc="-125">
                <a:latin typeface="Times New Roman"/>
                <a:cs typeface="Times New Roman"/>
              </a:rPr>
              <a:t>m1,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вода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для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ін'екцій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у</a:t>
            </a:r>
            <a:r>
              <a:rPr dirty="0" sz="1400" spc="-25">
                <a:latin typeface="Times New Roman"/>
                <a:cs typeface="Times New Roman"/>
              </a:rPr>
              <a:t> скляному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флаконі,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з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маркуванням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MAGNUS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PHARMACEUTICALS.</a:t>
            </a:r>
            <a:endParaRPr sz="1400">
              <a:latin typeface="Times New Roman"/>
              <a:cs typeface="Times New Roman"/>
            </a:endParaRPr>
          </a:p>
          <a:p>
            <a:pPr algn="just" marL="18415" marR="10795" indent="438150">
              <a:lnSpc>
                <a:spcPts val="1870"/>
              </a:lnSpc>
              <a:spcBef>
                <a:spcPts val="7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активной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поширенню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іііляхи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умови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невідомі,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визначити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якість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  <a:p>
            <a:pPr algn="just" marL="15875" marR="8890" indent="-3175">
              <a:lnSpc>
                <a:spcPct val="105700"/>
              </a:lnSpc>
              <a:spcBef>
                <a:spcPts val="80"/>
              </a:spcBef>
            </a:pPr>
            <a:r>
              <a:rPr dirty="0" baseline="1984" sz="2100">
                <a:latin typeface="Times New Roman"/>
                <a:cs typeface="Times New Roman"/>
              </a:rPr>
              <a:t>безпечність</a:t>
            </a:r>
            <a:r>
              <a:rPr dirty="0" baseline="1984" sz="2100" spc="44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яких</a:t>
            </a:r>
            <a:r>
              <a:rPr dirty="0" baseline="1984" sz="2100" spc="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неможливо,</a:t>
            </a:r>
            <a:r>
              <a:rPr dirty="0" baseline="1984" sz="2100" spc="12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</a:t>
            </a:r>
            <a:r>
              <a:rPr dirty="0" baseline="1984" sz="2100" spc="-6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огляду</a:t>
            </a:r>
            <a:r>
              <a:rPr dirty="0" baseline="1984" sz="2100" spc="30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на</a:t>
            </a:r>
            <a:r>
              <a:rPr dirty="0" baseline="1984" sz="2100" spc="-44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те,</a:t>
            </a:r>
            <a:r>
              <a:rPr dirty="0" baseline="1984" sz="2100" spc="-30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що</a:t>
            </a:r>
            <a:r>
              <a:rPr dirty="0" baseline="1984" sz="2100" spc="-1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така</a:t>
            </a:r>
            <a:r>
              <a:rPr dirty="0" baseline="1984" sz="2100" spc="-3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продукція</a:t>
            </a:r>
            <a:r>
              <a:rPr dirty="0" baseline="1984" sz="2100" spc="6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с</a:t>
            </a:r>
            <a:r>
              <a:rPr dirty="0" baseline="1984" sz="2100" spc="-89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небезпечн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baseline="1984" sz="2100" spc="-15">
                <a:latin typeface="Times New Roman"/>
                <a:cs typeface="Times New Roman"/>
              </a:rPr>
              <a:t>ю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здоров'ю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населения:</a:t>
            </a:r>
            <a:endParaRPr sz="1400">
              <a:latin typeface="Times New Roman"/>
              <a:cs typeface="Times New Roman"/>
            </a:endParaRPr>
          </a:p>
          <a:p>
            <a:pPr algn="just" marL="15875" marR="5715" indent="445134">
              <a:lnSpc>
                <a:spcPct val="110700"/>
              </a:lnSpc>
              <a:spcBef>
                <a:spcPts val="10"/>
              </a:spcBef>
            </a:pPr>
            <a:r>
              <a:rPr dirty="0" sz="1400" spc="60">
                <a:latin typeface="Times New Roman"/>
                <a:cs typeface="Times New Roman"/>
              </a:rPr>
              <a:t>ЗАБОРОНЯЮ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реалізацію,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зберігання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застосування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фальсифікованого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BACTERIOSTATIC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WATER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10</a:t>
            </a:r>
            <a:r>
              <a:rPr dirty="0" sz="1400" spc="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ml,</a:t>
            </a:r>
            <a:r>
              <a:rPr dirty="0" sz="1400" spc="8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вода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ін'екцій</a:t>
            </a:r>
            <a:r>
              <a:rPr dirty="0" sz="1400" spc="125" b="1">
                <a:latin typeface="Times New Roman"/>
                <a:cs typeface="Times New Roman"/>
              </a:rPr>
              <a:t> </a:t>
            </a:r>
            <a:r>
              <a:rPr dirty="0" sz="1400" spc="-50" b="1">
                <a:latin typeface="Times New Roman"/>
                <a:cs typeface="Times New Roman"/>
              </a:rPr>
              <a:t>у </a:t>
            </a:r>
            <a:r>
              <a:rPr dirty="0" sz="1400" spc="-10" b="1">
                <a:latin typeface="Times New Roman"/>
                <a:cs typeface="Times New Roman"/>
              </a:rPr>
              <a:t>скляному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флаконі,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маркуванням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MAGNUS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PHARMACEUTICALS.</a:t>
            </a:r>
            <a:endParaRPr sz="1400">
              <a:latin typeface="Times New Roman"/>
              <a:cs typeface="Times New Roman"/>
            </a:endParaRPr>
          </a:p>
          <a:p>
            <a:pPr algn="just" marL="14604" marR="10795" indent="446405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невідкладно,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endParaRPr sz="1400">
              <a:latin typeface="Times New Roman"/>
              <a:cs typeface="Times New Roman"/>
            </a:endParaRPr>
          </a:p>
          <a:p>
            <a:pPr algn="just" marL="14604" marR="19050" indent="2540">
              <a:lnSpc>
                <a:spcPts val="185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вказаного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його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повернення</a:t>
            </a:r>
            <a:endParaRPr sz="1400">
              <a:latin typeface="Times New Roman"/>
              <a:cs typeface="Times New Roman"/>
            </a:endParaRPr>
          </a:p>
          <a:p>
            <a:pPr algn="just" marL="18415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постачальнику,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10">
                <a:latin typeface="Times New Roman"/>
                <a:cs typeface="Times New Roman"/>
              </a:rPr>
              <a:t> повідомити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 </a:t>
            </a:r>
            <a:r>
              <a:rPr dirty="0" sz="1400" spc="-10">
                <a:latin typeface="Times New Roman"/>
                <a:cs typeface="Times New Roman"/>
              </a:rPr>
              <a:t>Держлікслужби.</a:t>
            </a:r>
            <a:endParaRPr sz="1400">
              <a:latin typeface="Times New Roman"/>
              <a:cs typeface="Times New Roman"/>
            </a:endParaRPr>
          </a:p>
          <a:p>
            <a:pPr algn="just" marL="13335" marR="12065" indent="451484">
              <a:lnSpc>
                <a:spcPct val="1100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про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15875" marR="29209" indent="442595">
              <a:lnSpc>
                <a:spcPct val="1114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26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виконанням</a:t>
            </a:r>
            <a:r>
              <a:rPr dirty="0" sz="1400" spc="26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26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здійснюють </a:t>
            </a:r>
            <a:r>
              <a:rPr dirty="0" sz="1400" spc="-20">
                <a:latin typeface="Times New Roman"/>
                <a:cs typeface="Times New Roman"/>
              </a:rPr>
              <a:t>територіальні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територіі.</a:t>
            </a:r>
            <a:endParaRPr sz="1400">
              <a:latin typeface="Times New Roman"/>
              <a:cs typeface="Times New Roman"/>
            </a:endParaRPr>
          </a:p>
          <a:p>
            <a:pPr algn="just" marL="14604" marR="5080" indent="443865">
              <a:lnSpc>
                <a:spcPct val="110000"/>
              </a:lnSpc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чинного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0079" y="6912864"/>
            <a:ext cx="152400" cy="2103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23714" y="6030467"/>
            <a:ext cx="3533775" cy="973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7200" marR="5080" indent="-445134">
              <a:lnSpc>
                <a:spcPct val="111400"/>
              </a:lnSpc>
              <a:spcBef>
                <a:spcPts val="100"/>
              </a:spcBef>
              <a:tabLst>
                <a:tab pos="838200" algn="l"/>
                <a:tab pos="1928495" algn="l"/>
                <a:tab pos="2933700" algn="l"/>
              </a:tabLst>
            </a:pPr>
            <a:r>
              <a:rPr dirty="0" sz="1400" spc="-10">
                <a:latin typeface="Times New Roman"/>
                <a:cs typeface="Times New Roman"/>
              </a:rPr>
              <a:t>Koпii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здоров'я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 </a:t>
            </a: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165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6010" y="6530339"/>
            <a:ext cx="23742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9965" algn="l"/>
                <a:tab pos="1755775" algn="l"/>
              </a:tabLst>
            </a:pPr>
            <a:r>
              <a:rPr dirty="0" sz="1400" spc="-10">
                <a:latin typeface="Times New Roman"/>
                <a:cs typeface="Times New Roman"/>
              </a:rPr>
              <a:t>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0165" y="7478267"/>
            <a:ext cx="14986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Заступник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Голови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0752" y="7251192"/>
            <a:ext cx="1143000" cy="119176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851321" y="7490459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1979" y="9583166"/>
            <a:ext cx="255460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5">
                <a:latin typeface="Times New Roman"/>
                <a:cs typeface="Times New Roman"/>
              </a:rPr>
              <a:t>Олена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ВЯЗОВСЬКА,</a:t>
            </a:r>
            <a:r>
              <a:rPr dirty="0" sz="1050" spc="6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тел.(044)</a:t>
            </a:r>
            <a:r>
              <a:rPr dirty="0" sz="1050" spc="3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422-55-</a:t>
            </a:r>
            <a:r>
              <a:rPr dirty="0" sz="1050">
                <a:latin typeface="Times New Roman"/>
                <a:cs typeface="Times New Roman"/>
              </a:rPr>
              <a:t>76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(127)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2026-10-15T15:23:32Z</dcterms:created>
  <dcterms:modified xsi:type="dcterms:W3CDTF">2026-10-15T15:23:32Z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LastSaved">
    <vt:filetime>2026-10-15T00:00:00Z</vt:filetime>
  </property>
  <property fmtid="{D5CDD505-2E9C-101B-9397-08002B2CF9AE}" pid="5" name="Producer">
    <vt:lpwstr>iLovePDF</vt:lpwstr>
  </property>
</Properties>
</file>