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hyperlink" Target="http://www.dls.gov.na/" TargetMode="External"/><Relationship Id="rId8" Type="http://schemas.openxmlformats.org/officeDocument/2006/relationships/hyperlink" Target="https://www.dls.gov.u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hyperlink" Target="https://www.dls.gov.ua/" TargetMode="Externa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0896" y="88391"/>
            <a:ext cx="417575" cy="60350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51120" y="674878"/>
            <a:ext cx="154178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 spc="-55">
                <a:latin typeface="Times New Roman"/>
                <a:cs typeface="Times New Roman"/>
              </a:rPr>
              <a:t>ДЕРЖЛІКСЛУЖБА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48537" y="930909"/>
            <a:ext cx="4155440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50">
                <a:latin typeface="Times New Roman"/>
                <a:cs typeface="Times New Roman"/>
              </a:rPr>
              <a:t>QEPЖAB</a:t>
            </a:r>
            <a:r>
              <a:rPr dirty="0" baseline="1915" sz="2175">
                <a:latin typeface="Times New Roman"/>
                <a:cs typeface="Times New Roman"/>
              </a:rPr>
              <a:t>HA</a:t>
            </a:r>
            <a:r>
              <a:rPr dirty="0" baseline="1915" sz="2175" spc="-89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СЛУЖБА</a:t>
            </a:r>
            <a:r>
              <a:rPr dirty="0" sz="1450" spc="10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3</a:t>
            </a:r>
            <a:r>
              <a:rPr dirty="0" sz="1450" spc="-90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.ЛІКАРСЬКИХ</a:t>
            </a:r>
            <a:r>
              <a:rPr dirty="0" sz="1450" spc="140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ЗАСОБІВ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11579" y="869537"/>
            <a:ext cx="6026785" cy="910590"/>
          </a:xfrm>
          <a:prstGeom prst="rect">
            <a:avLst/>
          </a:prstGeom>
        </p:spPr>
        <p:txBody>
          <a:bodyPr wrap="square" lIns="0" tIns="18288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440"/>
              </a:spcBef>
            </a:pPr>
            <a:r>
              <a:rPr dirty="0" sz="2150" spc="-270">
                <a:latin typeface="Times New Roman"/>
                <a:cs typeface="Times New Roman"/>
              </a:rPr>
              <a:t>ты</a:t>
            </a:r>
            <a:r>
              <a:rPr dirty="0" sz="2150" spc="-175">
                <a:latin typeface="Times New Roman"/>
                <a:cs typeface="Times New Roman"/>
              </a:rPr>
              <a:t> </a:t>
            </a:r>
            <a:r>
              <a:rPr dirty="0" sz="2150" spc="-80">
                <a:latin typeface="Times New Roman"/>
                <a:cs typeface="Times New Roman"/>
              </a:rPr>
              <a:t>контго.аю</a:t>
            </a:r>
            <a:r>
              <a:rPr dirty="0" sz="2150" spc="-70">
                <a:latin typeface="Times New Roman"/>
                <a:cs typeface="Times New Roman"/>
              </a:rPr>
              <a:t> </a:t>
            </a:r>
            <a:r>
              <a:rPr dirty="0" sz="2150" spc="-65">
                <a:latin typeface="Times New Roman"/>
                <a:cs typeface="Times New Roman"/>
              </a:rPr>
              <a:t>за</a:t>
            </a:r>
            <a:r>
              <a:rPr dirty="0" sz="2150" spc="-135">
                <a:latin typeface="Times New Roman"/>
                <a:cs typeface="Times New Roman"/>
              </a:rPr>
              <a:t> </a:t>
            </a:r>
            <a:r>
              <a:rPr dirty="0" sz="2150" spc="-85">
                <a:latin typeface="Times New Roman"/>
                <a:cs typeface="Times New Roman"/>
              </a:rPr>
              <a:t>нщ•котиками</a:t>
            </a:r>
            <a:r>
              <a:rPr dirty="0" sz="2150" spc="75">
                <a:latin typeface="Times New Roman"/>
                <a:cs typeface="Times New Roman"/>
              </a:rPr>
              <a:t> </a:t>
            </a:r>
            <a:r>
              <a:rPr dirty="0" sz="2150" spc="-85">
                <a:latin typeface="Times New Roman"/>
                <a:cs typeface="Times New Roman"/>
              </a:rPr>
              <a:t>v</a:t>
            </a:r>
            <a:r>
              <a:rPr dirty="0" sz="2150" spc="-150">
                <a:latin typeface="Times New Roman"/>
                <a:cs typeface="Times New Roman"/>
              </a:rPr>
              <a:t> </a:t>
            </a:r>
            <a:r>
              <a:rPr dirty="0" sz="2150" spc="-80">
                <a:latin typeface="Times New Roman"/>
                <a:cs typeface="Times New Roman"/>
              </a:rPr>
              <a:t>кіровогрддській</a:t>
            </a:r>
            <a:r>
              <a:rPr dirty="0" sz="2150" spc="-235">
                <a:latin typeface="Times New Roman"/>
                <a:cs typeface="Times New Roman"/>
              </a:rPr>
              <a:t> </a:t>
            </a:r>
            <a:r>
              <a:rPr dirty="0" sz="2150" spc="-50">
                <a:latin typeface="Times New Roman"/>
                <a:cs typeface="Times New Roman"/>
              </a:rPr>
              <a:t>oaпAcтi</a:t>
            </a:r>
            <a:endParaRPr sz="2150">
              <a:latin typeface="Times New Roman"/>
              <a:cs typeface="Times New Roman"/>
            </a:endParaRPr>
          </a:p>
          <a:p>
            <a:pPr algn="ctr" marL="15240">
              <a:lnSpc>
                <a:spcPts val="1195"/>
              </a:lnSpc>
              <a:spcBef>
                <a:spcPts val="660"/>
              </a:spcBef>
            </a:pPr>
            <a:r>
              <a:rPr dirty="0" sz="1050" spc="-25">
                <a:latin typeface="Times New Roman"/>
                <a:cs typeface="Times New Roman"/>
              </a:rPr>
              <a:t>вуд.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Преображенська,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2,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м.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Крошюнідtькійі,</a:t>
            </a:r>
            <a:r>
              <a:rPr dirty="0" sz="1050" spc="1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23006.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тел.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(0522)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32-14-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  <a:p>
            <a:pPr algn="ctr" marL="6985">
              <a:lnSpc>
                <a:spcPts val="1195"/>
              </a:lnSpc>
            </a:pPr>
            <a:r>
              <a:rPr dirty="0" sz="1050" spc="-65">
                <a:latin typeface="Times New Roman"/>
                <a:cs typeface="Times New Roman"/>
              </a:rPr>
              <a:t>e-</a:t>
            </a:r>
            <a:r>
              <a:rPr dirty="0" sz="1050" spc="-60">
                <a:latin typeface="Times New Roman"/>
                <a:cs typeface="Times New Roman"/>
              </a:rPr>
              <a:t>mвi1:</a:t>
            </a:r>
            <a:r>
              <a:rPr dirty="0" sz="1050" spc="-10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d1s.kr</a:t>
            </a:r>
            <a:r>
              <a:rPr dirty="0" sz="1050" spc="125">
                <a:latin typeface="Times New Roman"/>
                <a:cs typeface="Times New Roman"/>
              </a:rPr>
              <a:t>  </a:t>
            </a:r>
            <a:r>
              <a:rPr dirty="0" sz="1050" spc="-20">
                <a:latin typeface="Times New Roman"/>
                <a:cs typeface="Times New Roman"/>
              </a:rPr>
              <a:t>dls.gov.ua,</a:t>
            </a:r>
            <a:r>
              <a:rPr dirty="0" sz="1050" spc="40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hitps://</a:t>
            </a:r>
            <a:r>
              <a:rPr dirty="0" sz="1050" spc="-35">
                <a:latin typeface="Times New Roman"/>
                <a:cs typeface="Times New Roman"/>
                <a:hlinkClick r:id="rId7"/>
              </a:rPr>
              <a:t>www.dls.gov.na</a:t>
            </a:r>
            <a:r>
              <a:rPr dirty="0" sz="1050" spc="30">
                <a:latin typeface="Times New Roman"/>
                <a:cs typeface="Times New Roman"/>
              </a:rPr>
              <a:t> </a:t>
            </a:r>
            <a:r>
              <a:rPr dirty="0" sz="1050" spc="-35">
                <a:latin typeface="Times New Roman"/>
                <a:cs typeface="Times New Roman"/>
              </a:rPr>
              <a:t>Код</a:t>
            </a:r>
            <a:r>
              <a:rPr dirty="0" sz="1050" spc="-5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згілно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</a:t>
            </a:r>
            <a:r>
              <a:rPr dirty="0" sz="1050" spc="-6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</a:rPr>
              <a:t>СДРІІОУ</a:t>
            </a:r>
            <a:r>
              <a:rPr dirty="0" sz="1050" spc="6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37039305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0555" y="1824990"/>
            <a:ext cx="270319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133475" algn="l"/>
                <a:tab pos="2277110" algn="l"/>
              </a:tabLst>
            </a:pPr>
            <a:r>
              <a:rPr dirty="0" u="sng" baseline="-17777" sz="1875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-17777" sz="1875" spc="-502">
                <a:latin typeface="Times New Roman"/>
                <a:cs typeface="Times New Roman"/>
              </a:rPr>
              <a:t>№</a:t>
            </a:r>
            <a:r>
              <a:rPr dirty="0" baseline="-17777" sz="1875" spc="517">
                <a:latin typeface="Times New Roman"/>
                <a:cs typeface="Times New Roman"/>
              </a:rPr>
              <a:t> </a:t>
            </a:r>
            <a:r>
              <a:rPr dirty="0" u="sng" sz="1250" i="1">
                <a:solidFill>
                  <a:srgbClr val="C8CDFF"/>
                </a:solidFill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250" spc="-20" i="1">
                <a:solidFill>
                  <a:srgbClr val="C8CDFF"/>
                </a:solidFill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Л</a:t>
            </a:r>
            <a:r>
              <a:rPr dirty="0" sz="1250" spc="-20" i="1">
                <a:solidFill>
                  <a:srgbClr val="C8CDFF"/>
                </a:solidFill>
                <a:latin typeface="Times New Roman"/>
                <a:cs typeface="Times New Roman"/>
              </a:rPr>
              <a:t>W‘D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5119" y="1873757"/>
            <a:ext cx="302133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9595" algn="l"/>
                <a:tab pos="1735455" algn="l"/>
                <a:tab pos="3007995" algn="l"/>
              </a:tabLst>
            </a:pPr>
            <a:r>
              <a:rPr dirty="0" sz="1250" spc="-50">
                <a:latin typeface="Times New Roman"/>
                <a:cs typeface="Times New Roman"/>
              </a:rPr>
              <a:t>"</a:t>
            </a:r>
            <a:r>
              <a:rPr dirty="0" sz="1250">
                <a:latin typeface="Times New Roman"/>
                <a:cs typeface="Times New Roman"/>
              </a:rPr>
              <a:t>	</a:t>
            </a:r>
            <a:r>
              <a:rPr dirty="0" u="sng" sz="1250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250" i="1">
                <a:latin typeface="Times New Roman"/>
                <a:cs typeface="Times New Roman"/>
              </a:rPr>
              <a:t>ву</a:t>
            </a:r>
            <a:r>
              <a:rPr dirty="0" sz="1250" spc="580" i="1">
                <a:latin typeface="Times New Roman"/>
                <a:cs typeface="Times New Roman"/>
              </a:rPr>
              <a:t> </a:t>
            </a:r>
            <a:r>
              <a:rPr dirty="0" u="sng" sz="1250" i="1">
                <a:uFill>
                  <a:solidFill>
                    <a:srgbClr val="130F1C"/>
                  </a:solidFill>
                </a:uFill>
                <a:latin typeface="Times New Roman"/>
                <a:cs typeface="Times New Roman"/>
              </a:rPr>
              <a:t>	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48130" y="2388869"/>
            <a:ext cx="2727325" cy="56959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 indent="2540">
              <a:lnSpc>
                <a:spcPts val="1390"/>
              </a:lnSpc>
              <a:spcBef>
                <a:spcPts val="235"/>
              </a:spcBef>
            </a:pPr>
            <a:r>
              <a:rPr dirty="0" sz="1250">
                <a:latin typeface="Times New Roman"/>
                <a:cs typeface="Times New Roman"/>
              </a:rPr>
              <a:t>Rерlвяикам</a:t>
            </a:r>
            <a:r>
              <a:rPr dirty="0" sz="1250" spc="229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1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Уповвоважеяим</a:t>
            </a:r>
            <a:r>
              <a:rPr dirty="0" sz="1250" spc="34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особам </a:t>
            </a:r>
            <a:r>
              <a:rPr dirty="0" sz="1250">
                <a:latin typeface="Times New Roman"/>
                <a:cs typeface="Times New Roman"/>
              </a:rPr>
              <a:t>аптечних</a:t>
            </a:r>
            <a:r>
              <a:rPr dirty="0" sz="1250" spc="12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та</a:t>
            </a:r>
            <a:r>
              <a:rPr dirty="0" sz="1250" spc="6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меди•івах</a:t>
            </a:r>
            <a:r>
              <a:rPr dirty="0" sz="1250" spc="13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заюзадів </a:t>
            </a:r>
            <a:r>
              <a:rPr dirty="0" sz="1250">
                <a:latin typeface="Times New Roman"/>
                <a:cs typeface="Times New Roman"/>
              </a:rPr>
              <a:t>Кіровоградсьної</a:t>
            </a:r>
            <a:r>
              <a:rPr dirty="0" sz="1250" spc="7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області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6299" y="3269742"/>
            <a:ext cx="6137275" cy="91884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До</a:t>
            </a:r>
            <a:r>
              <a:rPr dirty="0" sz="1250" spc="-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yвarri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Уповноважепях</a:t>
            </a:r>
            <a:r>
              <a:rPr dirty="0" sz="1250" spc="18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oel6!</a:t>
            </a:r>
            <a:endParaRPr sz="12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5080" indent="351790">
              <a:lnSpc>
                <a:spcPts val="1340"/>
              </a:lnSpc>
            </a:pPr>
            <a:r>
              <a:rPr dirty="0" sz="1200">
                <a:latin typeface="Cambria"/>
                <a:cs typeface="Cambria"/>
              </a:rPr>
              <a:t>Н</a:t>
            </a:r>
            <a:r>
              <a:rPr dirty="0" baseline="2314" sz="1800">
                <a:latin typeface="Cambria"/>
                <a:cs typeface="Cambria"/>
              </a:rPr>
              <a:t>адасмо</a:t>
            </a:r>
            <a:r>
              <a:rPr dirty="0" baseline="2314" sz="1800" spc="337">
                <a:latin typeface="Cambria"/>
                <a:cs typeface="Cambria"/>
              </a:rPr>
              <a:t> </a:t>
            </a:r>
            <a:r>
              <a:rPr dirty="0" baseline="2314" sz="1800" spc="-82">
                <a:latin typeface="Cambria"/>
                <a:cs typeface="Cambria"/>
              </a:rPr>
              <a:t>розпоряджения</a:t>
            </a:r>
            <a:r>
              <a:rPr dirty="0" baseline="2314" sz="1800" spc="540">
                <a:latin typeface="Cambria"/>
                <a:cs typeface="Cambria"/>
              </a:rPr>
              <a:t> </a:t>
            </a:r>
            <a:r>
              <a:rPr dirty="0" baseline="2314" sz="1800" spc="-44">
                <a:latin typeface="Cambria"/>
                <a:cs typeface="Cambria"/>
              </a:rPr>
              <a:t>Українського</a:t>
            </a:r>
            <a:r>
              <a:rPr dirty="0" baseline="2314" sz="1800" spc="555">
                <a:latin typeface="Cambria"/>
                <a:cs typeface="Cambria"/>
              </a:rPr>
              <a:t> </a:t>
            </a:r>
            <a:r>
              <a:rPr dirty="0" baseline="2314" sz="1800" spc="-75">
                <a:latin typeface="Cambria"/>
                <a:cs typeface="Cambria"/>
              </a:rPr>
              <a:t>фармацевтпчного</a:t>
            </a:r>
            <a:r>
              <a:rPr dirty="0" baseline="2314" sz="1800" spc="405">
                <a:latin typeface="Cambria"/>
                <a:cs typeface="Cambria"/>
              </a:rPr>
              <a:t> </a:t>
            </a:r>
            <a:r>
              <a:rPr dirty="0" baseline="2314" sz="1800" spc="-75">
                <a:latin typeface="Cambria"/>
                <a:cs typeface="Cambria"/>
              </a:rPr>
              <a:t>агентства</a:t>
            </a:r>
            <a:r>
              <a:rPr dirty="0" baseline="2314" sz="1800" spc="540">
                <a:latin typeface="Cambria"/>
                <a:cs typeface="Cambria"/>
              </a:rPr>
              <a:t> </a:t>
            </a:r>
            <a:r>
              <a:rPr dirty="0" baseline="2314" sz="1800" spc="-15">
                <a:latin typeface="Cambria"/>
                <a:cs typeface="Cambria"/>
              </a:rPr>
              <a:t>вtодо</a:t>
            </a:r>
            <a:r>
              <a:rPr dirty="0" baseline="2314" sz="1800" spc="465">
                <a:latin typeface="Cambria"/>
                <a:cs typeface="Cambria"/>
              </a:rPr>
              <a:t> </a:t>
            </a:r>
            <a:r>
              <a:rPr dirty="0" baseline="2314" sz="1800" spc="-15">
                <a:latin typeface="Cambria"/>
                <a:cs typeface="Cambria"/>
              </a:rPr>
              <a:t>забороня </a:t>
            </a:r>
            <a:r>
              <a:rPr dirty="0" sz="1200" spc="-30">
                <a:latin typeface="Cambria"/>
                <a:cs typeface="Cambria"/>
              </a:rPr>
              <a:t>обігу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лікарського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аасобу.</a:t>
            </a:r>
            <a:endParaRPr sz="1200">
              <a:latin typeface="Cambria"/>
              <a:cs typeface="Cambria"/>
            </a:endParaRPr>
          </a:p>
          <a:p>
            <a:pPr marL="700405">
              <a:lnSpc>
                <a:spcPts val="1345"/>
              </a:lnSpc>
              <a:tabLst>
                <a:tab pos="1408430" algn="l"/>
              </a:tabLst>
            </a:pPr>
            <a:r>
              <a:rPr dirty="0" sz="1200">
                <a:latin typeface="Cambria"/>
                <a:cs typeface="Cambria"/>
              </a:rPr>
              <a:t>а</a:t>
            </a:r>
            <a:r>
              <a:rPr dirty="0" sz="1200" spc="365">
                <a:latin typeface="Cambria"/>
                <a:cs typeface="Cambria"/>
              </a:rPr>
              <a:t> </a:t>
            </a:r>
            <a:r>
              <a:rPr dirty="0" sz="1200" spc="55">
                <a:latin typeface="Cambria"/>
                <a:cs typeface="Cambria"/>
              </a:rPr>
              <a:t>в</a:t>
            </a:r>
            <a:r>
              <a:rPr dirty="0" sz="1200" spc="3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о</a:t>
            </a:r>
            <a:r>
              <a:rPr dirty="0" sz="1200" spc="26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т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45">
                <a:latin typeface="Cambria"/>
                <a:cs typeface="Cambria"/>
              </a:rPr>
              <a:t>вказанІіх</a:t>
            </a:r>
            <a:r>
              <a:rPr dirty="0" sz="1200" spc="3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229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розпорядженні</a:t>
            </a:r>
            <a:r>
              <a:rPr dirty="0" sz="1200" spc="38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лікарсьшіх</a:t>
            </a:r>
            <a:r>
              <a:rPr dirty="0" sz="1200" spc="30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засобів,</a:t>
            </a:r>
            <a:r>
              <a:rPr dirty="0" sz="1200" spc="245"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повіуомптп</a:t>
            </a:r>
            <a:r>
              <a:rPr dirty="0" sz="1200" spc="29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Державну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3328" y="5031739"/>
            <a:ext cx="92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85">
                <a:latin typeface="Cambria"/>
                <a:cs typeface="Cambria"/>
              </a:rPr>
              <a:t>”'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48523" y="4156964"/>
            <a:ext cx="6153150" cy="2320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">
              <a:lnSpc>
                <a:spcPts val="1405"/>
              </a:lnSpc>
              <a:spcBef>
                <a:spcPts val="100"/>
              </a:spcBef>
              <a:tabLst>
                <a:tab pos="5906135" algn="l"/>
              </a:tabLst>
            </a:pPr>
            <a:r>
              <a:rPr dirty="0" sz="1200" spc="-20">
                <a:latin typeface="Cambria"/>
                <a:cs typeface="Cambria"/>
              </a:rPr>
              <a:t>службу</a:t>
            </a:r>
            <a:r>
              <a:rPr dirty="0" sz="1200" spc="2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13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лікарсьКNх</a:t>
            </a:r>
            <a:r>
              <a:rPr dirty="0" sz="1200" spc="26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засобів</a:t>
            </a:r>
            <a:r>
              <a:rPr dirty="0" sz="1200" spc="1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15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контролю</a:t>
            </a:r>
            <a:r>
              <a:rPr dirty="0" sz="1200" spc="1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</a:t>
            </a:r>
            <a:r>
              <a:rPr dirty="0" sz="1200" spc="135">
                <a:latin typeface="Cambria"/>
                <a:cs typeface="Cambria"/>
              </a:rPr>
              <a:t> </a:t>
            </a:r>
            <a:r>
              <a:rPr dirty="0" sz="1200" spc="-75">
                <a:latin typeface="Cambria"/>
                <a:cs typeface="Cambria"/>
              </a:rPr>
              <a:t>наркотгіками</a:t>
            </a:r>
            <a:r>
              <a:rPr dirty="0" sz="1200" spc="25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15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Кіровоградськііі</a:t>
            </a:r>
            <a:r>
              <a:rPr dirty="0" sz="1200" spc="14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оfiласті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25">
                <a:latin typeface="Cambria"/>
                <a:cs typeface="Cambria"/>
              </a:rPr>
              <a:t>gpq</a:t>
            </a:r>
            <a:endParaRPr sz="1200">
              <a:latin typeface="Cambria"/>
              <a:cs typeface="Cambria"/>
            </a:endParaRPr>
          </a:p>
          <a:p>
            <a:pPr marL="19685">
              <a:lnSpc>
                <a:spcPts val="1340"/>
              </a:lnSpc>
              <a:tabLst>
                <a:tab pos="279400" algn="l"/>
                <a:tab pos="626110" algn="l"/>
              </a:tabLst>
            </a:pPr>
            <a:r>
              <a:rPr dirty="0" sz="1150" spc="-50">
                <a:latin typeface="Cambria"/>
                <a:cs typeface="Cambria"/>
              </a:rPr>
              <a:t>В</a:t>
            </a:r>
            <a:r>
              <a:rPr dirty="0" sz="1150">
                <a:latin typeface="Cambria"/>
                <a:cs typeface="Cambria"/>
              </a:rPr>
              <a:t>	</a:t>
            </a:r>
            <a:r>
              <a:rPr dirty="0" sz="1150" spc="-250">
                <a:latin typeface="Cambria"/>
                <a:cs typeface="Cambria"/>
              </a:rPr>
              <a:t>T1</a:t>
            </a:r>
            <a:r>
              <a:rPr dirty="0" sz="1150" spc="10">
                <a:latin typeface="Cambria"/>
                <a:cs typeface="Cambria"/>
              </a:rPr>
              <a:t> </a:t>
            </a:r>
            <a:r>
              <a:rPr dirty="0" sz="1150" spc="-50">
                <a:latin typeface="Cambria"/>
                <a:cs typeface="Cambria"/>
              </a:rPr>
              <a:t>3</a:t>
            </a:r>
            <a:r>
              <a:rPr dirty="0" sz="1150">
                <a:latin typeface="Cambria"/>
                <a:cs typeface="Cambria"/>
              </a:rPr>
              <a:t>	О</a:t>
            </a:r>
            <a:r>
              <a:rPr dirty="0" sz="1150" spc="195">
                <a:latin typeface="Cambria"/>
                <a:cs typeface="Cambria"/>
              </a:rPr>
              <a:t> </a:t>
            </a:r>
            <a:r>
              <a:rPr dirty="0" sz="1150" spc="-120">
                <a:latin typeface="Cambria"/>
                <a:cs typeface="Cambria"/>
              </a:rPr>
              <a:t>И</a:t>
            </a:r>
            <a:r>
              <a:rPr dirty="0" sz="1150" spc="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щодо</a:t>
            </a:r>
            <a:r>
              <a:rPr dirty="0" sz="1150" spc="-5">
                <a:latin typeface="Cambria"/>
                <a:cs typeface="Cambria"/>
              </a:rPr>
              <a:t> </a:t>
            </a:r>
            <a:r>
              <a:rPr dirty="0" sz="1150">
                <a:latin typeface="Cambria"/>
                <a:cs typeface="Cambria"/>
              </a:rPr>
              <a:t>вітонания</a:t>
            </a:r>
            <a:r>
              <a:rPr dirty="0" sz="1150" spc="50">
                <a:latin typeface="Cambria"/>
                <a:cs typeface="Cambria"/>
              </a:rPr>
              <a:t> </a:t>
            </a:r>
            <a:r>
              <a:rPr dirty="0" sz="1150" spc="-10">
                <a:latin typeface="Cambria"/>
                <a:cs typeface="Cambria"/>
              </a:rPr>
              <a:t>розпорядження.</a:t>
            </a:r>
            <a:endParaRPr sz="1150">
              <a:latin typeface="Cambria"/>
              <a:cs typeface="Cambria"/>
            </a:endParaRPr>
          </a:p>
          <a:p>
            <a:pPr marL="34290">
              <a:lnSpc>
                <a:spcPts val="1385"/>
              </a:lnSpc>
              <a:tabLst>
                <a:tab pos="278130" algn="l"/>
              </a:tabLst>
            </a:pPr>
            <a:r>
              <a:rPr dirty="0" u="sng" sz="120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	</a:t>
            </a:r>
            <a:r>
              <a:rPr dirty="0" u="sng" sz="1200" spc="-4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Інформацію</a:t>
            </a:r>
            <a:r>
              <a:rPr dirty="0" u="sng" sz="1200" spc="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6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надавати</a:t>
            </a:r>
            <a:r>
              <a:rPr dirty="0" u="sng" sz="120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00" spc="-35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паперових</a:t>
            </a:r>
            <a:r>
              <a:rPr dirty="0" u="sng" sz="1200" spc="3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носіях</a:t>
            </a:r>
            <a:r>
              <a:rPr dirty="0" sz="1200" spc="2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поівтою,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адресою: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вул.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spc="-35" i="1">
                <a:latin typeface="Cambria"/>
                <a:cs typeface="Cambria"/>
              </a:rPr>
              <a:t>Мреобра:нсенська,</a:t>
            </a:r>
            <a:r>
              <a:rPr dirty="0" sz="1200" spc="-30" i="1">
                <a:latin typeface="Cambria"/>
                <a:cs typeface="Cambria"/>
              </a:rPr>
              <a:t> </a:t>
            </a:r>
            <a:r>
              <a:rPr dirty="0" sz="1200" spc="-25" i="1">
                <a:latin typeface="Cambria"/>
                <a:cs typeface="Cambria"/>
              </a:rPr>
              <a:t>2,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435"/>
              </a:lnSpc>
            </a:pPr>
            <a:r>
              <a:rPr dirty="0" sz="1250" spc="-140" i="1">
                <a:latin typeface="Cambria"/>
                <a:cs typeface="Cambria"/>
              </a:rPr>
              <a:t>!w.</a:t>
            </a:r>
            <a:r>
              <a:rPr dirty="0" sz="1250" spc="70" i="1">
                <a:latin typeface="Cambria"/>
                <a:cs typeface="Cambria"/>
              </a:rPr>
              <a:t> </a:t>
            </a:r>
            <a:r>
              <a:rPr dirty="0" sz="1250" spc="-20" i="1">
                <a:latin typeface="Cambria"/>
                <a:cs typeface="Cambria"/>
              </a:rPr>
              <a:t>Кропивницький,</a:t>
            </a:r>
            <a:r>
              <a:rPr dirty="0" sz="1250" spc="-10" i="1">
                <a:latin typeface="Cambria"/>
                <a:cs typeface="Cambria"/>
              </a:rPr>
              <a:t> </a:t>
            </a:r>
            <a:r>
              <a:rPr dirty="0" sz="1250" spc="-60" i="1">
                <a:latin typeface="Cambria"/>
                <a:cs typeface="Cambria"/>
              </a:rPr>
              <a:t>25006,</a:t>
            </a:r>
            <a:r>
              <a:rPr dirty="0" sz="1250" spc="10" i="1">
                <a:latin typeface="Cambria"/>
                <a:cs typeface="Cambria"/>
              </a:rPr>
              <a:t> </a:t>
            </a:r>
            <a:r>
              <a:rPr dirty="0" u="sng" sz="125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з</a:t>
            </a:r>
            <a:r>
              <a:rPr dirty="0" u="sng" sz="1250" spc="-3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1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додатками:</a:t>
            </a:r>
            <a:r>
              <a:rPr dirty="0" u="sng" sz="1250" spc="500">
                <a:uFill>
                  <a:solidFill>
                    <a:srgbClr val="0F0F18"/>
                  </a:solidFill>
                </a:uFill>
                <a:latin typeface="Cambria"/>
                <a:cs typeface="Cambria"/>
              </a:rPr>
              <a:t> </a:t>
            </a:r>
            <a:endParaRPr sz="1250">
              <a:latin typeface="Cambria"/>
              <a:cs typeface="Cambria"/>
            </a:endParaRPr>
          </a:p>
          <a:p>
            <a:pPr marL="375920">
              <a:lnSpc>
                <a:spcPts val="1375"/>
              </a:lnSpc>
            </a:pPr>
            <a:r>
              <a:rPr dirty="0" sz="1200" spc="-25">
                <a:latin typeface="Cambria"/>
                <a:cs typeface="Cambria"/>
              </a:rPr>
              <a:t>а)</a:t>
            </a:r>
            <a:r>
              <a:rPr dirty="0" sz="1200" spc="-80">
                <a:latin typeface="Cambria"/>
                <a:cs typeface="Cambria"/>
              </a:rPr>
              <a:t> </a:t>
            </a:r>
            <a:r>
              <a:rPr dirty="0" u="sng" sz="1200" spc="-4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при</a:t>
            </a:r>
            <a:r>
              <a:rPr dirty="0" u="sng" sz="1200" spc="-3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4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вміщенні</a:t>
            </a:r>
            <a:r>
              <a:rPr dirty="0" u="sng" sz="1200" spc="3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00" spc="-5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7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карантин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додасться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копія</a:t>
            </a:r>
            <a:r>
              <a:rPr dirty="0" sz="1200" spc="-2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прибуткової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наюгадної;</a:t>
            </a:r>
            <a:endParaRPr sz="1200">
              <a:latin typeface="Cambria"/>
              <a:cs typeface="Cambria"/>
            </a:endParaRPr>
          </a:p>
          <a:p>
            <a:pPr marL="372110">
              <a:lnSpc>
                <a:spcPts val="1380"/>
              </a:lnSpc>
            </a:pPr>
            <a:r>
              <a:rPr dirty="0" sz="1200" spc="-20">
                <a:latin typeface="Cambria"/>
                <a:cs typeface="Cambria"/>
              </a:rPr>
              <a:t>6)</a:t>
            </a:r>
            <a:r>
              <a:rPr dirty="0" sz="1200" spc="-55"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прп</a:t>
            </a:r>
            <a:r>
              <a:rPr dirty="0" u="sng" sz="1200" spc="-3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6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поверненні</a:t>
            </a:r>
            <a:r>
              <a:rPr dirty="0" u="sng" sz="1200" spc="6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7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постаяальнииу</a:t>
            </a:r>
            <a:r>
              <a:rPr dirty="0" u="sng" sz="1200" spc="3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sz="1200" spc="-95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додаються: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копія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прпбутковоі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нахладнгіі;</a:t>
            </a:r>
            <a:endParaRPr sz="1200">
              <a:latin typeface="Cambria"/>
              <a:cs typeface="Cambria"/>
            </a:endParaRPr>
          </a:p>
          <a:p>
            <a:pPr marL="3388360">
              <a:lnSpc>
                <a:spcPts val="1380"/>
              </a:lnSpc>
            </a:pPr>
            <a:r>
              <a:rPr dirty="0" sz="1200" spc="-55">
                <a:latin typeface="Cambria"/>
                <a:cs typeface="Cambria"/>
              </a:rPr>
              <a:t>копія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пакладної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на</a:t>
            </a:r>
            <a:r>
              <a:rPr dirty="0" sz="1200" spc="-10">
                <a:latin typeface="Cambria"/>
                <a:cs typeface="Cambria"/>
              </a:rPr>
              <a:t> повернепня.</a:t>
            </a:r>
            <a:endParaRPr sz="1200">
              <a:latin typeface="Cambria"/>
              <a:cs typeface="Cambria"/>
            </a:endParaRPr>
          </a:p>
          <a:p>
            <a:pPr algn="just" marL="20320" marR="5715" indent="353060">
              <a:lnSpc>
                <a:spcPct val="92700"/>
              </a:lnSpc>
              <a:spcBef>
                <a:spcPts val="60"/>
              </a:spcBef>
            </a:pPr>
            <a:r>
              <a:rPr dirty="0" sz="1250" spc="-55">
                <a:latin typeface="Cambria"/>
                <a:cs typeface="Cambria"/>
              </a:rPr>
              <a:t>в)</a:t>
            </a:r>
            <a:r>
              <a:rPr dirty="0" sz="1250" spc="475">
                <a:latin typeface="Cambria"/>
                <a:cs typeface="Cambria"/>
              </a:rPr>
              <a:t> </a:t>
            </a:r>
            <a:r>
              <a:rPr dirty="0" u="sng" sz="1250" spc="-6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v</a:t>
            </a:r>
            <a:r>
              <a:rPr dirty="0" u="sng" sz="1250" spc="484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9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вппадку</a:t>
            </a:r>
            <a:r>
              <a:rPr dirty="0" u="sng" sz="1250" spc="62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9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передаяі</a:t>
            </a:r>
            <a:r>
              <a:rPr dirty="0" u="sng" sz="1250" spc="59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7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відходів</a:t>
            </a:r>
            <a:r>
              <a:rPr dirty="0" u="sng" sz="1250" spc="54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9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лікарського</a:t>
            </a:r>
            <a:r>
              <a:rPr dirty="0" u="sng" sz="1250" spc="59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8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засобу</a:t>
            </a:r>
            <a:r>
              <a:rPr dirty="0" u="sng" sz="1250" spc="59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9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50" spc="509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55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упілізацію</a:t>
            </a:r>
            <a:r>
              <a:rPr dirty="0" u="sng" sz="125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  </a:t>
            </a:r>
            <a:r>
              <a:rPr dirty="0" u="sng" sz="1250" spc="-8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a6o</a:t>
            </a:r>
            <a:r>
              <a:rPr dirty="0" u="sng" sz="1250" spc="47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50" spc="-90">
                <a:uFill>
                  <a:solidFill>
                    <a:srgbClr val="0F0F1C"/>
                  </a:solidFill>
                </a:uFill>
                <a:latin typeface="Cambria"/>
                <a:cs typeface="Cambria"/>
              </a:rPr>
              <a:t>знивіення.</a:t>
            </a:r>
            <a:r>
              <a:rPr dirty="0" sz="1250" spc="-45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у</a:t>
            </a:r>
            <a:r>
              <a:rPr dirty="0" sz="1250" spc="-20">
                <a:latin typeface="Cambria"/>
                <a:cs typeface="Cambria"/>
              </a:rPr>
              <a:t> </a:t>
            </a:r>
            <a:r>
              <a:rPr dirty="0" sz="1250" spc="-135">
                <a:latin typeface="Cambria"/>
                <a:cs typeface="Cambria"/>
              </a:rPr>
              <a:t>двотііжн_евНй.</a:t>
            </a:r>
            <a:r>
              <a:rPr dirty="0" sz="1250" spc="60">
                <a:latin typeface="Cambria"/>
                <a:cs typeface="Cambria"/>
              </a:rPr>
              <a:t> </a:t>
            </a:r>
            <a:r>
              <a:rPr dirty="0" sz="1250" spc="100">
                <a:latin typeface="Cambria"/>
                <a:cs typeface="Cambria"/>
              </a:rPr>
              <a:t>croк </a:t>
            </a:r>
            <a:r>
              <a:rPr dirty="0" sz="1250" spc="-135">
                <a:latin typeface="Cambria"/>
                <a:cs typeface="Cambria"/>
              </a:rPr>
              <a:t>поін_форм</a:t>
            </a:r>
            <a:r>
              <a:rPr dirty="0" sz="1250" spc="990">
                <a:latin typeface="Cambria"/>
                <a:cs typeface="Cambria"/>
              </a:rPr>
              <a:t> </a:t>
            </a:r>
            <a:r>
              <a:rPr dirty="0" sz="1250" spc="-65">
                <a:latin typeface="Cambria"/>
                <a:cs typeface="Cambria"/>
              </a:rPr>
              <a:t>a¿Ii</a:t>
            </a:r>
            <a:r>
              <a:rPr dirty="0" sz="1250" spc="440">
                <a:latin typeface="Cambria"/>
                <a:cs typeface="Cambria"/>
              </a:rPr>
              <a:t> </a:t>
            </a:r>
            <a:r>
              <a:rPr dirty="0" sz="1250" spc="-90">
                <a:latin typeface="Cambria"/>
                <a:cs typeface="Cambria"/>
              </a:rPr>
              <a:t>Державну</a:t>
            </a:r>
            <a:r>
              <a:rPr dirty="0" sz="1250" spc="190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службу</a:t>
            </a:r>
            <a:r>
              <a:rPr dirty="0" sz="1250" spc="160">
                <a:latin typeface="Cambria"/>
                <a:cs typeface="Cambria"/>
              </a:rPr>
              <a:t> </a:t>
            </a:r>
            <a:r>
              <a:rPr dirty="0" sz="1250" spc="-110">
                <a:latin typeface="Cambria"/>
                <a:cs typeface="Cambria"/>
              </a:rPr>
              <a:t>з</a:t>
            </a:r>
            <a:r>
              <a:rPr dirty="0" sz="1250" spc="430">
                <a:latin typeface="Cambria"/>
                <a:cs typeface="Cambria"/>
              </a:rPr>
              <a:t> </a:t>
            </a:r>
            <a:r>
              <a:rPr dirty="0" sz="1250" spc="-100">
                <a:latin typeface="Cambria"/>
                <a:cs typeface="Cambria"/>
              </a:rPr>
              <a:t>лікарськНх</a:t>
            </a:r>
            <a:r>
              <a:rPr dirty="0" sz="1250" spc="135">
                <a:latin typeface="Cambria"/>
                <a:cs typeface="Cambria"/>
              </a:rPr>
              <a:t> </a:t>
            </a:r>
            <a:r>
              <a:rPr dirty="0" sz="1250" spc="-70">
                <a:latin typeface="Cambria"/>
                <a:cs typeface="Cambria"/>
              </a:rPr>
              <a:t>засобів</a:t>
            </a:r>
            <a:r>
              <a:rPr dirty="0" sz="1250" spc="85">
                <a:latin typeface="Cambria"/>
                <a:cs typeface="Cambria"/>
              </a:rPr>
              <a:t> </a:t>
            </a:r>
            <a:r>
              <a:rPr dirty="0" sz="1250" spc="-114">
                <a:latin typeface="Cambria"/>
                <a:cs typeface="Cambria"/>
              </a:rPr>
              <a:t>та</a:t>
            </a:r>
            <a:r>
              <a:rPr dirty="0" sz="1250" spc="50">
                <a:latin typeface="Cambria"/>
                <a:cs typeface="Cambria"/>
              </a:rPr>
              <a:t> </a:t>
            </a:r>
            <a:r>
              <a:rPr dirty="0" sz="1250" spc="-105">
                <a:latin typeface="Cambria"/>
                <a:cs typeface="Cambria"/>
              </a:rPr>
              <a:t>контролю</a:t>
            </a:r>
            <a:r>
              <a:rPr dirty="0" sz="1250" spc="130">
                <a:latin typeface="Cambria"/>
                <a:cs typeface="Cambria"/>
              </a:rPr>
              <a:t> </a:t>
            </a:r>
            <a:r>
              <a:rPr dirty="0" sz="1250" spc="-100">
                <a:latin typeface="Cambria"/>
                <a:cs typeface="Cambria"/>
              </a:rPr>
              <a:t>за</a:t>
            </a:r>
            <a:r>
              <a:rPr dirty="0" sz="1250" spc="-50">
                <a:latin typeface="Cambria"/>
                <a:cs typeface="Cambria"/>
              </a:rPr>
              <a:t> </a:t>
            </a:r>
            <a:r>
              <a:rPr dirty="0" sz="1200" spc="-85">
                <a:latin typeface="Cambria"/>
                <a:cs typeface="Cambria"/>
              </a:rPr>
              <a:t>наркотиками</a:t>
            </a:r>
            <a:r>
              <a:rPr dirty="0" sz="1200" spc="16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у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Кіровогралській</a:t>
            </a:r>
            <a:r>
              <a:rPr dirty="0" sz="1200" spc="-60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області</a:t>
            </a:r>
            <a:r>
              <a:rPr dirty="0" sz="1200" spc="425">
                <a:latin typeface="Cambria"/>
                <a:cs typeface="Cambria"/>
              </a:rPr>
              <a:t> </a:t>
            </a:r>
            <a:r>
              <a:rPr dirty="0" sz="1200" spc="-90">
                <a:latin typeface="Cambria"/>
                <a:cs typeface="Cambria"/>
              </a:rPr>
              <a:t>та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 spc="-80">
                <a:latin typeface="Cambria"/>
                <a:cs typeface="Cambria"/>
              </a:rPr>
              <a:t>надати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копію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прнбугкової</a:t>
            </a:r>
            <a:r>
              <a:rPr dirty="0" sz="1200" spc="130">
                <a:latin typeface="Cambria"/>
                <a:cs typeface="Cambria"/>
              </a:rPr>
              <a:t> </a:t>
            </a:r>
            <a:r>
              <a:rPr dirty="0" sz="1200" spc="-70">
                <a:latin typeface="Cambria"/>
                <a:cs typeface="Cambria"/>
              </a:rPr>
              <a:t>накладної.</a:t>
            </a:r>
            <a:endParaRPr sz="1200">
              <a:latin typeface="Cambria"/>
              <a:cs typeface="Cambria"/>
            </a:endParaRPr>
          </a:p>
          <a:p>
            <a:pPr algn="just" marL="17145" marR="5080" indent="358140">
              <a:lnSpc>
                <a:spcPts val="1390"/>
              </a:lnSpc>
              <a:spcBef>
                <a:spcPts val="40"/>
              </a:spcBef>
            </a:pPr>
            <a:r>
              <a:rPr dirty="0" sz="1200">
                <a:latin typeface="Cambria"/>
                <a:cs typeface="Cambria"/>
              </a:rPr>
              <a:t>При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наступних</a:t>
            </a:r>
            <a:r>
              <a:rPr dirty="0" sz="1200" spc="1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поставках</a:t>
            </a:r>
            <a:r>
              <a:rPr dirty="0" sz="1200" spc="1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лікарських</a:t>
            </a:r>
            <a:r>
              <a:rPr dirty="0" sz="1200" spc="1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засобів,</a:t>
            </a:r>
            <a:r>
              <a:rPr dirty="0" sz="1200" spc="9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вказаних</a:t>
            </a:r>
            <a:r>
              <a:rPr dirty="0" sz="1200" spc="1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розпорядженнях,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суб'ект </a:t>
            </a:r>
            <a:r>
              <a:rPr dirty="0" sz="1200" spc="-40">
                <a:latin typeface="Cambria"/>
                <a:cs typeface="Cambria"/>
              </a:rPr>
              <a:t>господарювання</a:t>
            </a:r>
            <a:r>
              <a:rPr dirty="0" sz="1200" spc="42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повинен</a:t>
            </a:r>
            <a:r>
              <a:rPr dirty="0" sz="1200" spc="484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вжити</a:t>
            </a:r>
            <a:r>
              <a:rPr dirty="0" sz="1200" spc="47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заходів</a:t>
            </a:r>
            <a:r>
              <a:rPr dirty="0" sz="1200" spc="480">
                <a:latin typeface="Cambria"/>
                <a:cs typeface="Cambria"/>
              </a:rPr>
              <a:t> </a:t>
            </a:r>
            <a:r>
              <a:rPr dirty="0" sz="1200" i="1">
                <a:latin typeface="Cambria"/>
                <a:cs typeface="Cambria"/>
              </a:rPr>
              <a:t>іцопо</a:t>
            </a:r>
            <a:r>
              <a:rPr dirty="0" sz="1200" spc="484" i="1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запобігання</a:t>
            </a:r>
            <a:r>
              <a:rPr dirty="0" sz="1200" spc="120">
                <a:latin typeface="Cambria"/>
                <a:cs typeface="Cambria"/>
              </a:rPr>
              <a:t>  </a:t>
            </a:r>
            <a:r>
              <a:rPr dirty="0" sz="1200" spc="-40">
                <a:latin typeface="Cambria"/>
                <a:cs typeface="Cambria"/>
              </a:rPr>
              <a:t>придбання,</a:t>
            </a:r>
            <a:r>
              <a:rPr dirty="0" sz="1200" spc="125">
                <a:latin typeface="Cambria"/>
                <a:cs typeface="Cambria"/>
              </a:rPr>
              <a:t>  </a:t>
            </a:r>
            <a:r>
              <a:rPr dirty="0" sz="1200" spc="-30">
                <a:latin typeface="Cambria"/>
                <a:cs typeface="Cambria"/>
              </a:rPr>
              <a:t>реалізації</a:t>
            </a:r>
            <a:r>
              <a:rPr dirty="0" sz="1200" spc="120">
                <a:latin typeface="Cambria"/>
                <a:cs typeface="Cambria"/>
              </a:rPr>
              <a:t>  </a:t>
            </a:r>
            <a:r>
              <a:rPr dirty="0" sz="1200" spc="-25">
                <a:latin typeface="Cambria"/>
                <a:cs typeface="Cambria"/>
              </a:rPr>
              <a:t>та</a:t>
            </a:r>
            <a:endParaRPr sz="1200">
              <a:latin typeface="Cambria"/>
              <a:cs typeface="Cambria"/>
            </a:endParaRPr>
          </a:p>
          <a:p>
            <a:pPr algn="just" marL="22225">
              <a:lnSpc>
                <a:spcPts val="1380"/>
              </a:lnSpc>
            </a:pPr>
            <a:r>
              <a:rPr dirty="0" sz="1200" spc="-60">
                <a:latin typeface="Cambria"/>
                <a:cs typeface="Cambria"/>
              </a:rPr>
              <a:t>застосування</a:t>
            </a:r>
            <a:r>
              <a:rPr dirty="0" sz="1200" spc="90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лікарськпх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засобів,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зазначепих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-5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розпорядженнЯх.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54065" y="6439915"/>
            <a:ext cx="6141720" cy="196532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algn="just" marL="19685" marR="6985" indent="356235">
              <a:lnSpc>
                <a:spcPts val="1390"/>
              </a:lnSpc>
              <a:spcBef>
                <a:spcPts val="185"/>
              </a:spcBef>
              <a:tabLst>
                <a:tab pos="1230630" algn="l"/>
                <a:tab pos="1743075" algn="l"/>
              </a:tabLst>
            </a:pPr>
            <a:r>
              <a:rPr dirty="0" sz="1200" spc="-50">
                <a:latin typeface="Cambria"/>
                <a:cs typeface="Cambria"/>
              </a:rPr>
              <a:t>У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50">
                <a:latin typeface="Cambria"/>
                <a:cs typeface="Cambria"/>
              </a:rPr>
              <a:t>в</a:t>
            </a:r>
            <a:r>
              <a:rPr dirty="0" sz="1200">
                <a:latin typeface="Cambria"/>
                <a:cs typeface="Cambria"/>
              </a:rPr>
              <a:t>	оет</a:t>
            </a:r>
            <a:r>
              <a:rPr dirty="0" sz="1200" spc="33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лікарських</a:t>
            </a:r>
            <a:r>
              <a:rPr dirty="0" sz="1200" spc="2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засобів,</a:t>
            </a:r>
            <a:r>
              <a:rPr dirty="0" sz="1200" spc="1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вказанпх</a:t>
            </a:r>
            <a:r>
              <a:rPr dirty="0" sz="1200" spc="19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12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розпоряджеюіях</a:t>
            </a:r>
            <a:r>
              <a:rPr dirty="0" sz="1200" spc="1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яи</a:t>
            </a:r>
            <a:r>
              <a:rPr dirty="0" sz="1200" spc="11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шістах </a:t>
            </a:r>
            <a:r>
              <a:rPr dirty="0" sz="1200" spc="-60">
                <a:latin typeface="Cambria"/>
                <a:cs typeface="Cambria"/>
              </a:rPr>
              <a:t>Укрфармагентетва,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u="sng" sz="1200" spc="-20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відповtді</a:t>
            </a:r>
            <a:r>
              <a:rPr dirty="0" u="sng" sz="1200" spc="45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00" spc="45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письмовоиу</a:t>
            </a:r>
            <a:r>
              <a:rPr dirty="0" u="sng" sz="1200" spc="40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вигляді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0F0C13"/>
                  </a:solidFill>
                </a:uFill>
                <a:latin typeface="Cambria"/>
                <a:cs typeface="Cambria"/>
              </a:rPr>
              <a:t>яадавати</a:t>
            </a:r>
            <a:r>
              <a:rPr dirty="0" sz="1200" spc="229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е</a:t>
            </a:r>
            <a:r>
              <a:rPr dirty="0" sz="1200" spc="-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</a:t>
            </a:r>
            <a:r>
              <a:rPr dirty="0" sz="1200" spc="455">
                <a:latin typeface="Cambria"/>
                <a:cs typeface="Cambria"/>
              </a:rPr>
              <a:t>  </a:t>
            </a:r>
            <a:r>
              <a:rPr dirty="0" sz="1200" spc="-50">
                <a:latin typeface="Cambria"/>
                <a:cs typeface="Cambria"/>
              </a:rPr>
              <a:t>6</a:t>
            </a:r>
            <a:endParaRPr sz="1200">
              <a:latin typeface="Cambria"/>
              <a:cs typeface="Cambria"/>
            </a:endParaRPr>
          </a:p>
          <a:p>
            <a:pPr algn="just" marL="12700" marR="5080" indent="357505">
              <a:lnSpc>
                <a:spcPct val="94200"/>
              </a:lnSpc>
            </a:pPr>
            <a:r>
              <a:rPr dirty="0" sz="1200">
                <a:latin typeface="Cambria"/>
                <a:cs typeface="Cambria"/>
              </a:rPr>
              <a:t>Одночасно</a:t>
            </a:r>
            <a:r>
              <a:rPr dirty="0" sz="1200" spc="10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нагадусмо.</a:t>
            </a:r>
            <a:r>
              <a:rPr dirty="0" sz="1200" spc="12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що</a:t>
            </a:r>
            <a:r>
              <a:rPr dirty="0" sz="1200" spc="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розпорядженнямп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шістамп</a:t>
            </a:r>
            <a:r>
              <a:rPr dirty="0" sz="1200" spc="9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Укрфармагентства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можна </a:t>
            </a:r>
            <a:r>
              <a:rPr dirty="0" sz="1200">
                <a:latin typeface="Cambria"/>
                <a:cs typeface="Cambria"/>
              </a:rPr>
              <a:t>ознайоміггися</a:t>
            </a:r>
            <a:r>
              <a:rPr dirty="0" sz="1200" spc="240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на</a:t>
            </a:r>
            <a:r>
              <a:rPr dirty="0" sz="1200" spc="215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офіиіпному</a:t>
            </a:r>
            <a:r>
              <a:rPr dirty="0" sz="1200" spc="270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вебсаsпі</a:t>
            </a:r>
            <a:r>
              <a:rPr dirty="0" sz="1200" spc="240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УкраіисЬЕОго</a:t>
            </a:r>
            <a:r>
              <a:rPr dirty="0" sz="1200" spc="245">
                <a:latin typeface="Cambria"/>
                <a:cs typeface="Cambria"/>
              </a:rPr>
              <a:t>  </a:t>
            </a:r>
            <a:r>
              <a:rPr dirty="0" sz="1200">
                <a:latin typeface="Cambria"/>
                <a:cs typeface="Cambria"/>
              </a:rPr>
              <a:t>фармаііетичного</a:t>
            </a:r>
            <a:r>
              <a:rPr dirty="0" sz="1200" spc="210">
                <a:latin typeface="Cambria"/>
                <a:cs typeface="Cambria"/>
              </a:rPr>
              <a:t>  </a:t>
            </a:r>
            <a:r>
              <a:rPr dirty="0" sz="1200" spc="-25">
                <a:latin typeface="Cambria"/>
                <a:cs typeface="Cambria"/>
              </a:rPr>
              <a:t>агеіггства </a:t>
            </a:r>
            <a:r>
              <a:rPr dirty="0" sz="1200" spc="-65">
                <a:latin typeface="Cambria"/>
                <a:cs typeface="Cambria"/>
              </a:rPr>
              <a:t>(</a:t>
            </a:r>
            <a:r>
              <a:rPr dirty="0" sz="1200" spc="-65">
                <a:latin typeface="Cambria"/>
                <a:cs typeface="Cambria"/>
                <a:hlinkClick r:id="rId8"/>
              </a:rPr>
              <a:t>https://www.dls.gov.ua/</a:t>
            </a:r>
            <a:r>
              <a:rPr dirty="0" sz="1200" spc="-65">
                <a:latin typeface="Cambria"/>
                <a:cs typeface="Cambria"/>
              </a:rPr>
              <a:t>)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в</a:t>
            </a:r>
            <a:r>
              <a:rPr dirty="0" sz="1200" spc="4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розділі</a:t>
            </a:r>
            <a:r>
              <a:rPr dirty="0" sz="1200" spc="1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РОЗПОРЯДЖЕННЯ</a:t>
            </a:r>
            <a:r>
              <a:rPr dirty="0" sz="1200" spc="254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УКРФАРМАГЕНТСТВА.</a:t>
            </a:r>
            <a:endParaRPr sz="1200">
              <a:latin typeface="Cambria"/>
              <a:cs typeface="Cambria"/>
            </a:endParaRPr>
          </a:p>
          <a:p>
            <a:pPr marL="14604">
              <a:lnSpc>
                <a:spcPts val="1460"/>
              </a:lnSpc>
              <a:spcBef>
                <a:spcPts val="1295"/>
              </a:spcBef>
            </a:pPr>
            <a:r>
              <a:rPr dirty="0" sz="1250" spc="-10">
                <a:latin typeface="Times New Roman"/>
                <a:cs typeface="Times New Roman"/>
              </a:rPr>
              <a:t>Додаткп:</a:t>
            </a:r>
            <a:endParaRPr sz="1250">
              <a:latin typeface="Times New Roman"/>
              <a:cs typeface="Times New Roman"/>
            </a:endParaRPr>
          </a:p>
          <a:p>
            <a:pPr marL="461009" indent="-215900">
              <a:lnSpc>
                <a:spcPts val="1370"/>
              </a:lnSpc>
              <a:buAutoNum type="arabicPeriod"/>
              <a:tabLst>
                <a:tab pos="461009" algn="l"/>
              </a:tabLst>
            </a:pPr>
            <a:r>
              <a:rPr dirty="0" sz="1250" spc="-30">
                <a:latin typeface="Times New Roman"/>
                <a:cs typeface="Times New Roman"/>
              </a:rPr>
              <a:t>Копія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розпорядження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65">
                <a:latin typeface="Times New Roman"/>
                <a:cs typeface="Times New Roman"/>
              </a:rPr>
              <a:t>УкраїнсыtОго</a:t>
            </a:r>
            <a:r>
              <a:rPr dirty="0" sz="1250" spc="3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фармацевтпчного</a:t>
            </a:r>
            <a:r>
              <a:rPr dirty="0" sz="1250" spc="-9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агентства</a:t>
            </a:r>
            <a:r>
              <a:rPr dirty="0" sz="1250" spc="30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від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13.10.2026</a:t>
            </a:r>
            <a:endParaRPr sz="1250">
              <a:latin typeface="Times New Roman"/>
              <a:cs typeface="Times New Roman"/>
            </a:endParaRPr>
          </a:p>
          <a:p>
            <a:pPr marL="472440">
              <a:lnSpc>
                <a:spcPts val="1370"/>
              </a:lnSpc>
            </a:pPr>
            <a:r>
              <a:rPr dirty="0" sz="1250" spc="-335">
                <a:latin typeface="Times New Roman"/>
                <a:cs typeface="Times New Roman"/>
              </a:rPr>
              <a:t>№</a:t>
            </a:r>
            <a:r>
              <a:rPr dirty="0" sz="1250" spc="229">
                <a:latin typeface="Times New Roman"/>
                <a:cs typeface="Times New Roman"/>
              </a:rPr>
              <a:t> </a:t>
            </a:r>
            <a:r>
              <a:rPr dirty="0" sz="1250" spc="-50">
                <a:latin typeface="Times New Roman"/>
                <a:cs typeface="Times New Roman"/>
              </a:rPr>
              <a:t>498-</a:t>
            </a:r>
            <a:r>
              <a:rPr dirty="0" sz="1250" spc="-45">
                <a:latin typeface="Times New Roman"/>
                <a:cs typeface="Times New Roman"/>
              </a:rPr>
              <a:t>001.1.01/002.0›’17-</a:t>
            </a:r>
            <a:r>
              <a:rPr dirty="0" sz="1250">
                <a:latin typeface="Times New Roman"/>
                <a:cs typeface="Times New Roman"/>
              </a:rPr>
              <a:t>26</a:t>
            </a:r>
            <a:r>
              <a:rPr dirty="0" sz="1250" spc="-6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1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apx.;</a:t>
            </a:r>
            <a:endParaRPr sz="1250">
              <a:latin typeface="Times New Roman"/>
              <a:cs typeface="Times New Roman"/>
            </a:endParaRPr>
          </a:p>
          <a:p>
            <a:pPr marL="464820" indent="-219710">
              <a:lnSpc>
                <a:spcPts val="1405"/>
              </a:lnSpc>
              <a:buAutoNum type="arabicPeriod" startAt="2"/>
              <a:tabLst>
                <a:tab pos="464820" algn="l"/>
              </a:tabLst>
            </a:pPr>
            <a:r>
              <a:rPr dirty="0" sz="1250" spc="-35">
                <a:latin typeface="Times New Roman"/>
                <a:cs typeface="Times New Roman"/>
              </a:rPr>
              <a:t>Копія</a:t>
            </a:r>
            <a:r>
              <a:rPr dirty="0" sz="1250" spc="-4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розпорялження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Українського</a:t>
            </a:r>
            <a:r>
              <a:rPr dirty="0" sz="125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фармацевтишіого</a:t>
            </a:r>
            <a:r>
              <a:rPr dirty="0" sz="1250" spc="-4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агентства</a:t>
            </a:r>
            <a:r>
              <a:rPr dirty="0" sz="1250" spc="28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від</a:t>
            </a:r>
            <a:r>
              <a:rPr dirty="0" sz="1250" spc="-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13.10.2026</a:t>
            </a:r>
            <a:endParaRPr sz="1250">
              <a:latin typeface="Times New Roman"/>
              <a:cs typeface="Times New Roman"/>
            </a:endParaRPr>
          </a:p>
          <a:p>
            <a:pPr marL="472440">
              <a:lnSpc>
                <a:spcPts val="1445"/>
              </a:lnSpc>
            </a:pPr>
            <a:r>
              <a:rPr dirty="0" sz="1250" spc="-360">
                <a:latin typeface="Times New Roman"/>
                <a:cs typeface="Times New Roman"/>
              </a:rPr>
              <a:t>№</a:t>
            </a:r>
            <a:r>
              <a:rPr dirty="0" sz="1250" spc="280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499-001.1,01/002.0/17-</a:t>
            </a:r>
            <a:r>
              <a:rPr dirty="0" sz="1250">
                <a:latin typeface="Times New Roman"/>
                <a:cs typeface="Times New Roman"/>
              </a:rPr>
              <a:t>26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на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1</a:t>
            </a:r>
            <a:r>
              <a:rPr dirty="0" sz="1250" spc="7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apx..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1697" y="8713469"/>
            <a:ext cx="137668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>
                <a:latin typeface="Times New Roman"/>
                <a:cs typeface="Times New Roman"/>
              </a:rPr>
              <a:t>Rа•іаяъптік</a:t>
            </a:r>
            <a:r>
              <a:rPr dirty="0" sz="1250" spc="204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службп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34486" y="8722867"/>
            <a:ext cx="13938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Лілія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ПАНФІ.ЈІОВА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59946" y="9373107"/>
            <a:ext cx="168275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Остапенко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Вапеиттіна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32 14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819144" y="9872471"/>
            <a:ext cx="3069590" cy="570230"/>
            <a:chOff x="3819144" y="9872471"/>
            <a:chExt cx="3069590" cy="57023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19144" y="9872471"/>
              <a:ext cx="707136" cy="5699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2192" y="10344911"/>
              <a:ext cx="704088" cy="975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5824" y="10250423"/>
              <a:ext cx="597408" cy="701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56760" y="10000487"/>
              <a:ext cx="2331719" cy="4358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15890" y="176783"/>
            <a:ext cx="460155" cy="6248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95456" y="2011679"/>
            <a:ext cx="411397" cy="1280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218443" y="815340"/>
            <a:ext cx="5899785" cy="1360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11454">
              <a:lnSpc>
                <a:spcPts val="1630"/>
              </a:lnSpc>
              <a:spcBef>
                <a:spcPts val="100"/>
              </a:spcBef>
            </a:pPr>
            <a:r>
              <a:rPr dirty="0" sz="1400" spc="-30" b="1">
                <a:latin typeface="Times New Roman"/>
                <a:cs typeface="Times New Roman"/>
              </a:rPr>
              <a:t>YKPAÏHCЬKE</a:t>
            </a:r>
            <a:r>
              <a:rPr dirty="0" sz="1400" spc="45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ФАРМАЦЕВТИЧНЕ</a:t>
            </a:r>
            <a:r>
              <a:rPr dirty="0" sz="1400" spc="14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АГЕНСТВО</a:t>
            </a:r>
            <a:endParaRPr sz="1400">
              <a:latin typeface="Times New Roman"/>
              <a:cs typeface="Times New Roman"/>
            </a:endParaRPr>
          </a:p>
          <a:p>
            <a:pPr algn="ctr" marR="9525">
              <a:lnSpc>
                <a:spcPts val="1630"/>
              </a:lnSpc>
            </a:pPr>
            <a:r>
              <a:rPr dirty="0" sz="1400" spc="-10" b="1">
                <a:latin typeface="Times New Roman"/>
                <a:cs typeface="Times New Roman"/>
              </a:rPr>
              <a:t>(Укрфармагентство)</a:t>
            </a:r>
            <a:endParaRPr sz="1400">
              <a:latin typeface="Times New Roman"/>
              <a:cs typeface="Times New Roman"/>
            </a:endParaRPr>
          </a:p>
          <a:p>
            <a:pPr marL="1598930" marR="26670" indent="-1496060">
              <a:lnSpc>
                <a:spcPts val="1270"/>
              </a:lnSpc>
              <a:spcBef>
                <a:spcPts val="1605"/>
              </a:spcBef>
              <a:tabLst>
                <a:tab pos="5261610" algn="l"/>
              </a:tabLst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spc="-35">
                <a:latin typeface="Times New Roman"/>
                <a:cs typeface="Times New Roman"/>
              </a:rPr>
              <a:t>120-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5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Київ,</a:t>
            </a:r>
            <a:r>
              <a:rPr dirty="0" sz="1100" spc="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03115,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тел/факс: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422-</a:t>
            </a:r>
            <a:r>
              <a:rPr dirty="0" sz="1100" spc="-20">
                <a:latin typeface="Times New Roman"/>
                <a:cs typeface="Times New Roman"/>
              </a:rPr>
              <a:t>55-</a:t>
            </a:r>
            <a:r>
              <a:rPr dirty="0" sz="1100">
                <a:latin typeface="Times New Roman"/>
                <a:cs typeface="Times New Roman"/>
              </a:rPr>
              <a:t>77,</a:t>
            </a:r>
            <a:r>
              <a:rPr dirty="0" sz="1100" spc="5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42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1s</a:t>
            </a:r>
            <a:r>
              <a:rPr dirty="0" sz="1100">
                <a:latin typeface="Times New Roman"/>
                <a:cs typeface="Times New Roman"/>
              </a:rPr>
              <a:t>	dls</a:t>
            </a:r>
            <a:r>
              <a:rPr dirty="0" sz="1100" spc="4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ov</a:t>
            </a:r>
            <a:r>
              <a:rPr dirty="0" sz="1100" spc="110">
                <a:latin typeface="Times New Roman"/>
                <a:cs typeface="Times New Roman"/>
              </a:rPr>
              <a:t> </a:t>
            </a:r>
            <a:r>
              <a:rPr dirty="0" sz="1100" spc="-40">
                <a:latin typeface="Times New Roman"/>
                <a:cs typeface="Times New Roman"/>
              </a:rPr>
              <a:t>ua, </a:t>
            </a:r>
            <a:r>
              <a:rPr dirty="0" u="sng" sz="1100">
                <a:uFill>
                  <a:solidFill>
                    <a:srgbClr val="1F1F1F"/>
                  </a:solidFill>
                </a:uFill>
                <a:latin typeface="Times New Roman"/>
                <a:cs typeface="Times New Roman"/>
              </a:rPr>
              <a:t>https://www.dls.яov.ua,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4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1171575" algn="l"/>
                <a:tab pos="2536825" algn="l"/>
                <a:tab pos="3833495" algn="l"/>
                <a:tab pos="4667250" algn="l"/>
                <a:tab pos="5873750" algn="l"/>
              </a:tabLst>
            </a:pPr>
            <a:r>
              <a:rPr dirty="0" u="sng" sz="1400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55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1C1C1C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Courier New"/>
                <a:cs typeface="Courier New"/>
              </a:rPr>
              <a:t>	</a:t>
            </a:r>
            <a:r>
              <a:rPr dirty="0" u="sng" sz="1400">
                <a:uFill>
                  <a:solidFill>
                    <a:srgbClr val="0F0F0F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F0F0F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82157" y="2348483"/>
            <a:ext cx="1409700" cy="65341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 indent="-635">
              <a:lnSpc>
                <a:spcPts val="1630"/>
              </a:lnSpc>
              <a:spcBef>
                <a:spcPts val="195"/>
              </a:spcBef>
            </a:pPr>
            <a:r>
              <a:rPr dirty="0" sz="1400" spc="-10" b="1">
                <a:latin typeface="Times New Roman"/>
                <a:cs typeface="Times New Roman"/>
              </a:rPr>
              <a:t>Керівникам господарювання, 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2206" y="2348483"/>
            <a:ext cx="982980" cy="653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8890">
              <a:lnSpc>
                <a:spcPts val="1655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  <a:p>
            <a:pPr algn="r" marL="12700" marR="5080" indent="719455">
              <a:lnSpc>
                <a:spcPts val="1630"/>
              </a:lnSpc>
              <a:spcBef>
                <a:spcPts val="70"/>
              </a:spcBef>
            </a:pPr>
            <a:r>
              <a:rPr dirty="0" sz="1400" spc="-50" b="1">
                <a:latin typeface="Times New Roman"/>
                <a:cs typeface="Times New Roman"/>
              </a:rPr>
              <a:t>які </a:t>
            </a:r>
            <a:r>
              <a:rPr dirty="0" sz="1400" spc="-30" b="1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89555" y="2964179"/>
            <a:ext cx="2523490" cy="104648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6510" marR="29209" indent="-4445">
              <a:lnSpc>
                <a:spcPts val="1610"/>
              </a:lnSpc>
              <a:spcBef>
                <a:spcPts val="210"/>
              </a:spcBef>
              <a:tabLst>
                <a:tab pos="1138555" algn="l"/>
                <a:tab pos="133159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35" b="1">
                <a:latin typeface="Times New Roman"/>
                <a:cs typeface="Times New Roman"/>
              </a:rPr>
              <a:t>застосуванням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marL="20320" marR="5080" indent="-3810">
              <a:lnSpc>
                <a:spcPts val="1630"/>
              </a:lnSpc>
              <a:spcBef>
                <a:spcPts val="1495"/>
              </a:spcBef>
              <a:tabLst>
                <a:tab pos="125476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2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Укрфармагентства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6319" y="4585715"/>
            <a:ext cx="6036310" cy="397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62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РОЗПОРЯДЖЕППЯ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6291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Украіни,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5875" marR="5080" indent="-3810">
              <a:lnSpc>
                <a:spcPct val="110000"/>
              </a:lnSpc>
              <a:spcBef>
                <a:spcPts val="45"/>
              </a:spcBef>
            </a:pPr>
            <a:r>
              <a:rPr dirty="0" sz="1400" spc="-10">
                <a:latin typeface="Times New Roman"/>
                <a:cs typeface="Times New Roman"/>
              </a:rPr>
              <a:t>«Основи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про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статей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15,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17,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21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Положения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430">
                <a:latin typeface="Times New Roman"/>
                <a:cs typeface="Times New Roman"/>
              </a:rPr>
              <a:t>№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територїі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Украіни,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N•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809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заресстрованого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юстиціі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30.01.2012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оптової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Міністерством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14">
                <a:latin typeface="Times New Roman"/>
                <a:cs typeface="Times New Roman"/>
              </a:rPr>
              <a:t>No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утилізації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1123" y="8542019"/>
            <a:ext cx="6010910" cy="482600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algn="r" marR="7620">
              <a:lnSpc>
                <a:spcPct val="100000"/>
              </a:lnSpc>
              <a:spcBef>
                <a:spcPts val="219"/>
              </a:spcBef>
              <a:tabLst>
                <a:tab pos="734060" algn="l"/>
                <a:tab pos="1926589" algn="l"/>
                <a:tab pos="2683510" algn="l"/>
                <a:tab pos="3816985" algn="l"/>
                <a:tab pos="4594860" algn="l"/>
                <a:tab pos="5387340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20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5135" y="8770619"/>
            <a:ext cx="525462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100"/>
              </a:lnSpc>
              <a:spcBef>
                <a:spcPts val="100"/>
              </a:spcBef>
              <a:tabLst>
                <a:tab pos="384175" algn="l"/>
                <a:tab pos="1331595" algn="l"/>
                <a:tab pos="1438275" algn="l"/>
                <a:tab pos="1652270" algn="l"/>
                <a:tab pos="1711325" algn="l"/>
                <a:tab pos="2105025" algn="l"/>
                <a:tab pos="2667000" algn="l"/>
                <a:tab pos="3420745" algn="l"/>
                <a:tab pos="3693795" algn="l"/>
                <a:tab pos="4674870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зареестрованих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юстиції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r>
              <a:rPr dirty="0" sz="1400">
                <a:latin typeface="Times New Roman"/>
                <a:cs typeface="Times New Roman"/>
              </a:rPr>
              <a:t>	на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надходження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35977" y="9014459"/>
            <a:ext cx="10661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міжнародного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08354" y="9252204"/>
            <a:ext cx="60191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регуляторного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Бразилії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50">
                <a:latin typeface="Times New Roman"/>
                <a:cs typeface="Times New Roman"/>
              </a:rPr>
              <a:t>3s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BR/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Falsificacao/456.1.0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11045" y="10113264"/>
            <a:ext cx="1861952" cy="249936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179907" y="9499091"/>
            <a:ext cx="4591685" cy="624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7936" sz="2100">
                <a:latin typeface="Times New Roman"/>
                <a:cs typeface="Times New Roman"/>
              </a:rPr>
              <a:t>щодо</a:t>
            </a:r>
            <a:r>
              <a:rPr dirty="0" baseline="7936" sz="2100" spc="172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виявлення</a:t>
            </a:r>
            <a:r>
              <a:rPr dirty="0" baseline="1984" sz="2100" spc="209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в обігу</a:t>
            </a:r>
            <a:r>
              <a:rPr dirty="0" baseline="1984" sz="2100" spc="135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cepiï</a:t>
            </a:r>
            <a:r>
              <a:rPr dirty="0" baseline="1984" sz="2100" spc="9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B5011В05</a:t>
            </a:r>
            <a:r>
              <a:rPr dirty="0" baseline="1984" sz="2100" spc="44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фальсифіковано</a:t>
            </a:r>
            <a:r>
              <a:rPr dirty="0" sz="1400" spc="-10">
                <a:latin typeface="Times New Roman"/>
                <a:cs typeface="Times New Roman"/>
              </a:rPr>
              <a:t>го</a:t>
            </a:r>
            <a:endParaRPr sz="1400">
              <a:latin typeface="Times New Roman"/>
              <a:cs typeface="Times New Roman"/>
            </a:endParaRPr>
          </a:p>
          <a:p>
            <a:pPr marL="1323975">
              <a:lnSpc>
                <a:spcPts val="885"/>
              </a:lnSpc>
              <a:spcBef>
                <a:spcPts val="1030"/>
              </a:spcBef>
            </a:pPr>
            <a:r>
              <a:rPr dirty="0" sz="800" spc="-20">
                <a:latin typeface="Trebuchet MS"/>
                <a:cs typeface="Trebuchet MS"/>
              </a:rPr>
              <a:t>M2</a:t>
            </a:r>
            <a:r>
              <a:rPr dirty="0" sz="800" spc="80">
                <a:latin typeface="Trebuchet MS"/>
                <a:cs typeface="Trebuchet MS"/>
              </a:rPr>
              <a:t> </a:t>
            </a:r>
            <a:r>
              <a:rPr dirty="0" sz="800" spc="-10">
                <a:latin typeface="Trebuchet MS"/>
                <a:cs typeface="Trebuchet MS"/>
              </a:rPr>
              <a:t>Держлікслужба</a:t>
            </a:r>
            <a:endParaRPr sz="800">
              <a:latin typeface="Trebuchet MS"/>
              <a:cs typeface="Trebuchet MS"/>
            </a:endParaRPr>
          </a:p>
          <a:p>
            <a:pPr marL="1485900">
              <a:lnSpc>
                <a:spcPts val="1125"/>
              </a:lnSpc>
            </a:pPr>
            <a:r>
              <a:rPr dirty="0" sz="1000" spc="-35">
                <a:latin typeface="Trebuchet MS"/>
                <a:cs typeface="Trebuchet MS"/>
              </a:rPr>
              <a:t>N-</a:t>
            </a:r>
            <a:r>
              <a:rPr dirty="0" sz="1000" spc="-40">
                <a:latin typeface="Trebuchet MS"/>
                <a:cs typeface="Trebuchet MS"/>
              </a:rPr>
              <a:t>498-</a:t>
            </a:r>
            <a:r>
              <a:rPr dirty="0" sz="1000" spc="-45">
                <a:latin typeface="Trebuchet MS"/>
                <a:cs typeface="Trebuchet MS"/>
              </a:rPr>
              <a:t>OOH.1.01/002.0/17-</a:t>
            </a:r>
            <a:r>
              <a:rPr dirty="0" sz="1000">
                <a:latin typeface="Trebuchet MS"/>
                <a:cs typeface="Trebuchet MS"/>
              </a:rPr>
              <a:t>26</a:t>
            </a:r>
            <a:r>
              <a:rPr dirty="0" sz="1000" spc="25">
                <a:latin typeface="Trebuchet MS"/>
                <a:cs typeface="Trebuchet MS"/>
              </a:rPr>
              <a:t> </a:t>
            </a:r>
            <a:r>
              <a:rPr dirty="0" sz="1000">
                <a:latin typeface="Trebuchet MS"/>
                <a:cs typeface="Trebuchet MS"/>
              </a:rPr>
              <a:t>від</a:t>
            </a:r>
            <a:r>
              <a:rPr dirty="0" sz="1000" spc="140">
                <a:latin typeface="Trebuchet MS"/>
                <a:cs typeface="Trebuchet MS"/>
              </a:rPr>
              <a:t> </a:t>
            </a:r>
            <a:r>
              <a:rPr dirty="0" sz="1000" spc="-10">
                <a:latin typeface="Trebuchet MS"/>
                <a:cs typeface="Trebuchet MS"/>
              </a:rPr>
              <a:t>13.10.2026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7006" y="9489947"/>
            <a:ext cx="2470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&amp;а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79888" y="9461500"/>
            <a:ext cx="952500" cy="44005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96850">
              <a:lnSpc>
                <a:spcPct val="100000"/>
              </a:lnSpc>
              <a:spcBef>
                <a:spcPts val="325"/>
              </a:spcBef>
              <a:tabLst>
                <a:tab pos="752475" algn="l"/>
              </a:tabLst>
            </a:pPr>
            <a:r>
              <a:rPr dirty="0" sz="1400" spc="-50">
                <a:latin typeface="Times New Roman"/>
                <a:cs typeface="Times New Roman"/>
              </a:rPr>
              <a:t>@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у</a:t>
            </a:r>
            <a:r>
              <a:rPr dirty="0" baseline="-24691" sz="1350" spc="-37">
                <a:latin typeface="Times New Roman"/>
                <a:cs typeface="Times New Roman"/>
              </a:rPr>
              <a:t>а</a:t>
            </a:r>
            <a:endParaRPr baseline="-24691" sz="13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16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23941" y="9845293"/>
            <a:ext cx="1287145" cy="560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3500">
              <a:lnSpc>
                <a:spcPts val="1185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</a:t>
            </a:r>
            <a:endParaRPr sz="1050">
              <a:latin typeface="Times New Roman"/>
              <a:cs typeface="Times New Roman"/>
            </a:endParaRPr>
          </a:p>
          <a:p>
            <a:pPr algn="ctr" marR="110489">
              <a:lnSpc>
                <a:spcPts val="985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22225">
              <a:lnSpc>
                <a:spcPts val="1060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dirty="0" sz="800" spc="-10">
                <a:latin typeface="Times New Roman"/>
                <a:cs typeface="Times New Roman"/>
              </a:rPr>
              <a:t>№982/02.12-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5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віл</a:t>
            </a:r>
            <a:r>
              <a:rPr dirty="0" sz="800" spc="3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14.10.2026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86984" y="10408919"/>
            <a:ext cx="1697393" cy="198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87361" y="615949"/>
            <a:ext cx="6078220" cy="566737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7780" marR="57785" indent="-5715">
              <a:lnSpc>
                <a:spcPct val="116700"/>
              </a:lnSpc>
              <a:spcBef>
                <a:spcPts val="114"/>
              </a:spcBef>
            </a:pPr>
            <a:r>
              <a:rPr dirty="0" sz="1350">
                <a:latin typeface="Times New Roman"/>
                <a:cs typeface="Times New Roman"/>
              </a:rPr>
              <a:t>ФЕСГО*/PHESGO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(Pertuzumabe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+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Trastuzuinabe),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600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mg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+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600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mg,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аспептично </a:t>
            </a:r>
            <a:r>
              <a:rPr dirty="0" sz="1350">
                <a:latin typeface="Times New Roman"/>
                <a:cs typeface="Times New Roman"/>
              </a:rPr>
              <a:t>оброблений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розчин</a:t>
            </a:r>
            <a:r>
              <a:rPr dirty="0" sz="1350" spc="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для</a:t>
            </a:r>
            <a:r>
              <a:rPr dirty="0" sz="1350" spc="41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парентерального</a:t>
            </a:r>
            <a:r>
              <a:rPr dirty="0" sz="1350" spc="38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введення</a:t>
            </a:r>
            <a:r>
              <a:rPr dirty="0" sz="1350" spc="43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малого</a:t>
            </a:r>
            <a:r>
              <a:rPr dirty="0" sz="1350" spc="40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об’сму,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маркуванням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виробника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F.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HOFFMANN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-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LA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ROCHE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LTD.</a:t>
            </a:r>
            <a:endParaRPr sz="1350">
              <a:latin typeface="Times New Roman"/>
              <a:cs typeface="Times New Roman"/>
            </a:endParaRPr>
          </a:p>
          <a:p>
            <a:pPr algn="just" marL="26034" marR="50165" indent="355600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3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метою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активної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протидії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поширенню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лікарсвких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шляхи </a:t>
            </a: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якість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безпечність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1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небезпечною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може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just" marL="34290" indent="360045">
              <a:lnSpc>
                <a:spcPct val="100000"/>
              </a:lnSpc>
              <a:spcBef>
                <a:spcPts val="180"/>
              </a:spcBef>
            </a:pPr>
            <a:r>
              <a:rPr dirty="0" sz="1350" b="1">
                <a:latin typeface="Times New Roman"/>
                <a:cs typeface="Times New Roman"/>
              </a:rPr>
              <a:t>ЗАБОРОНЯЮ</a:t>
            </a:r>
            <a:r>
              <a:rPr dirty="0" sz="1350" spc="120" b="1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4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450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B5011B05</a:t>
            </a:r>
            <a:endParaRPr sz="1350">
              <a:latin typeface="Times New Roman"/>
              <a:cs typeface="Times New Roman"/>
            </a:endParaRPr>
          </a:p>
          <a:p>
            <a:pPr algn="just" marL="34925" marR="51435" indent="-635">
              <a:lnSpc>
                <a:spcPct val="114100"/>
              </a:lnSpc>
              <a:spcBef>
                <a:spcPts val="60"/>
              </a:spcBef>
              <a:tabLst>
                <a:tab pos="1992630" algn="l"/>
                <a:tab pos="3455035" algn="l"/>
                <a:tab pos="4520565" algn="l"/>
              </a:tabLst>
            </a:pPr>
            <a:r>
              <a:rPr dirty="0" sz="1350" spc="-10">
                <a:latin typeface="Times New Roman"/>
                <a:cs typeface="Times New Roman"/>
              </a:rPr>
              <a:t>фальсифlкованого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лікарського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засобу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 b="1">
                <a:latin typeface="Times New Roman"/>
                <a:cs typeface="Times New Roman"/>
              </a:rPr>
              <a:t>ФЕСГО^/РНЕЅGО </a:t>
            </a:r>
            <a:r>
              <a:rPr dirty="0" sz="1350" b="1">
                <a:latin typeface="Times New Roman"/>
                <a:cs typeface="Times New Roman"/>
              </a:rPr>
              <a:t>(Pertuzumab+</a:t>
            </a:r>
            <a:r>
              <a:rPr dirty="0" sz="1350" spc="48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Trastuzumabe),</a:t>
            </a:r>
            <a:r>
              <a:rPr dirty="0" sz="1350" spc="305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600</a:t>
            </a:r>
            <a:r>
              <a:rPr dirty="0" sz="1350" spc="36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</a:t>
            </a:r>
            <a:r>
              <a:rPr dirty="0" sz="1350" spc="35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+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600</a:t>
            </a:r>
            <a:r>
              <a:rPr dirty="0" sz="1350" spc="31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mg,</a:t>
            </a:r>
            <a:r>
              <a:rPr dirty="0" sz="1350" spc="335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аспептично</a:t>
            </a:r>
            <a:r>
              <a:rPr dirty="0" sz="1350" spc="430" b="1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оброблений </a:t>
            </a:r>
            <a:r>
              <a:rPr dirty="0" sz="1350">
                <a:latin typeface="Times New Roman"/>
                <a:cs typeface="Times New Roman"/>
              </a:rPr>
              <a:t>розчин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для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 spc="70">
                <a:latin typeface="Times New Roman"/>
                <a:cs typeface="Times New Roman"/>
              </a:rPr>
              <a:t>парентерального</a:t>
            </a:r>
            <a:r>
              <a:rPr dirty="0" sz="1350" spc="4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введення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 spc="50">
                <a:latin typeface="Times New Roman"/>
                <a:cs typeface="Times New Roman"/>
              </a:rPr>
              <a:t>малого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об'сму,</a:t>
            </a:r>
            <a:r>
              <a:rPr dirty="0" sz="1350" spc="4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415">
                <a:latin typeface="Times New Roman"/>
                <a:cs typeface="Times New Roman"/>
              </a:rPr>
              <a:t>  </a:t>
            </a:r>
            <a:r>
              <a:rPr dirty="0" sz="1350" spc="60">
                <a:latin typeface="Times New Roman"/>
                <a:cs typeface="Times New Roman"/>
              </a:rPr>
              <a:t>маркуванням </a:t>
            </a:r>
            <a:r>
              <a:rPr dirty="0" sz="1350" b="1">
                <a:latin typeface="Times New Roman"/>
                <a:cs typeface="Times New Roman"/>
              </a:rPr>
              <a:t>виробника</a:t>
            </a:r>
            <a:r>
              <a:rPr dirty="0" sz="1350" spc="130" b="1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F.</a:t>
            </a:r>
            <a:r>
              <a:rPr dirty="0" sz="1350" spc="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HOFFMANN</a:t>
            </a:r>
            <a:r>
              <a:rPr dirty="0" sz="1350" spc="14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-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LA</a:t>
            </a:r>
            <a:r>
              <a:rPr dirty="0" sz="1350" spc="10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ROCHE</a:t>
            </a:r>
            <a:r>
              <a:rPr dirty="0" sz="1350" spc="130" b="1">
                <a:latin typeface="Times New Roman"/>
                <a:cs typeface="Times New Roman"/>
              </a:rPr>
              <a:t> </a:t>
            </a:r>
            <a:r>
              <a:rPr dirty="0" sz="1350" spc="-20" b="1">
                <a:latin typeface="Times New Roman"/>
                <a:cs typeface="Times New Roman"/>
              </a:rPr>
              <a:t>LTD.</a:t>
            </a:r>
            <a:endParaRPr sz="1350">
              <a:latin typeface="Times New Roman"/>
              <a:cs typeface="Times New Roman"/>
            </a:endParaRPr>
          </a:p>
          <a:p>
            <a:pPr algn="just" marL="48895" marR="27305" indent="352425">
              <a:lnSpc>
                <a:spcPts val="187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Суб'ектам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здійснюютв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3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3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вказаної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</a:t>
            </a:r>
            <a:endParaRPr sz="1350">
              <a:latin typeface="Times New Roman"/>
              <a:cs typeface="Times New Roman"/>
            </a:endParaRPr>
          </a:p>
          <a:p>
            <a:pPr algn="just" marL="51435" marR="43815" indent="-3175">
              <a:lnSpc>
                <a:spcPts val="1839"/>
              </a:lnSpc>
              <a:spcBef>
                <a:spcPts val="30"/>
              </a:spcBef>
            </a:pP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ii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повернення </a:t>
            </a:r>
            <a:r>
              <a:rPr dirty="0" sz="1350">
                <a:latin typeface="Times New Roman"/>
                <a:cs typeface="Times New Roman"/>
              </a:rPr>
              <a:t>постачалвнику,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повідомити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територіальний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Держлікслужби.</a:t>
            </a:r>
            <a:endParaRPr sz="1350">
              <a:latin typeface="Times New Roman"/>
              <a:cs typeface="Times New Roman"/>
            </a:endParaRPr>
          </a:p>
          <a:p>
            <a:pPr algn="just" marL="409575">
              <a:lnSpc>
                <a:spcPct val="100000"/>
              </a:lnSpc>
              <a:spcBef>
                <a:spcPts val="80"/>
              </a:spcBef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зазначеної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cepiï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3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90">
                <a:latin typeface="Times New Roman"/>
                <a:cs typeface="Times New Roman"/>
              </a:rPr>
              <a:t>  </a:t>
            </a:r>
            <a:r>
              <a:rPr dirty="0" sz="1350" spc="-50">
                <a:latin typeface="Times New Roman"/>
                <a:cs typeface="Times New Roman"/>
              </a:rPr>
              <a:t>в</a:t>
            </a:r>
            <a:endParaRPr sz="1350">
              <a:latin typeface="Times New Roman"/>
              <a:cs typeface="Times New Roman"/>
            </a:endParaRPr>
          </a:p>
          <a:p>
            <a:pPr algn="just" marL="55880" marR="36830" indent="-3175">
              <a:lnSpc>
                <a:spcPct val="111100"/>
              </a:lnSpc>
              <a:spcBef>
                <a:spcPts val="70"/>
              </a:spcBef>
            </a:pPr>
            <a:r>
              <a:rPr dirty="0" sz="1350">
                <a:latin typeface="Times New Roman"/>
                <a:cs typeface="Times New Roman"/>
              </a:rPr>
              <a:t>двотижневий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строк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Держлікслужби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53975" marR="40640" indent="36385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територіальні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62230" marR="5080" indent="360045">
              <a:lnSpc>
                <a:spcPct val="11330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чинного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4772" y="7054595"/>
            <a:ext cx="3465576" cy="201167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1168" y="6495542"/>
            <a:ext cx="3529965" cy="1191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0375" marR="5080" indent="-448309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Koпii</a:t>
            </a:r>
            <a:r>
              <a:rPr dirty="0" sz="1350" spc="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України;</a:t>
            </a:r>
            <a:endParaRPr sz="1350">
              <a:latin typeface="Times New Roman"/>
              <a:cs typeface="Times New Roman"/>
            </a:endParaRPr>
          </a:p>
          <a:p>
            <a:pPr marL="846455">
              <a:lnSpc>
                <a:spcPct val="100000"/>
              </a:lnSpc>
              <a:spcBef>
                <a:spcPts val="250"/>
              </a:spcBef>
              <a:tabLst>
                <a:tab pos="1929130" algn="l"/>
                <a:tab pos="2937510" algn="l"/>
              </a:tabLst>
            </a:pP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endParaRPr sz="135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145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України»;</a:t>
            </a:r>
            <a:endParaRPr sz="1350">
              <a:latin typeface="Times New Roman"/>
              <a:cs typeface="Times New Roman"/>
            </a:endParaRPr>
          </a:p>
          <a:p>
            <a:pPr marL="457834">
              <a:lnSpc>
                <a:spcPct val="100000"/>
              </a:lnSpc>
              <a:spcBef>
                <a:spcPts val="250"/>
              </a:spcBef>
            </a:pPr>
            <a:r>
              <a:rPr dirty="0" sz="1350">
                <a:latin typeface="Times New Roman"/>
                <a:cs typeface="Times New Roman"/>
              </a:rPr>
              <a:t>ТОВ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«Рош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Україна»,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Україна.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65787" y="6993889"/>
            <a:ext cx="208343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6755" algn="l"/>
                <a:tab pos="1474470" algn="l"/>
              </a:tabLst>
            </a:pPr>
            <a:r>
              <a:rPr dirty="0" sz="1350" spc="-10">
                <a:latin typeface="Times New Roman"/>
                <a:cs typeface="Times New Roman"/>
              </a:rPr>
              <a:t>терства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здоров'я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8100" y="8196833"/>
            <a:ext cx="114300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Cambria"/>
                <a:cs typeface="Cambria"/>
              </a:rPr>
              <a:t>1.</a:t>
            </a:r>
            <a:r>
              <a:rPr dirty="0" sz="950" spc="395">
                <a:latin typeface="Cambria"/>
                <a:cs typeface="Cambria"/>
              </a:rPr>
              <a:t> </a:t>
            </a:r>
            <a:r>
              <a:rPr dirty="0" sz="950" spc="145">
                <a:latin typeface="Cambria"/>
                <a:cs typeface="Cambria"/>
              </a:rPr>
              <a:t>В.О.</a:t>
            </a:r>
            <a:r>
              <a:rPr dirty="0" sz="950" spc="95">
                <a:latin typeface="Cambria"/>
                <a:cs typeface="Cambria"/>
              </a:rPr>
              <a:t> </a:t>
            </a:r>
            <a:r>
              <a:rPr dirty="0" sz="950" spc="175">
                <a:latin typeface="Cambria"/>
                <a:cs typeface="Cambria"/>
              </a:rPr>
              <a:t>ЙОЛОВИ</a:t>
            </a:r>
            <a:endParaRPr sz="95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01843" y="8168893"/>
            <a:ext cx="124523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145" b="1">
                <a:latin typeface="Times New Roman"/>
                <a:cs typeface="Times New Roman"/>
              </a:rPr>
              <a:t> </a:t>
            </a:r>
            <a:r>
              <a:rPr dirty="0" sz="1350" spc="-30" b="1">
                <a:latin typeface="Times New Roman"/>
                <a:cs typeface="Times New Roman"/>
              </a:rPr>
              <a:t>ПPOH</a:t>
            </a:r>
            <a:r>
              <a:rPr dirty="0" sz="1350" spc="-80" b="1">
                <a:latin typeface="Times New Roman"/>
                <a:cs typeface="Times New Roman"/>
              </a:rPr>
              <a:t> </a:t>
            </a:r>
            <a:r>
              <a:rPr dirty="0" sz="1350" spc="-25" b="1">
                <a:latin typeface="Times New Roman"/>
                <a:cs typeface="Times New Roman"/>
              </a:rPr>
              <a:t>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6127" y="9690100"/>
            <a:ext cx="28340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latin typeface="Times New Roman"/>
                <a:cs typeface="Times New Roman"/>
              </a:rPr>
              <a:t>Олехсандра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30">
                <a:latin typeface="Times New Roman"/>
                <a:cs typeface="Times New Roman"/>
              </a:rPr>
              <a:t>CAB</a:t>
            </a:r>
            <a:r>
              <a:rPr dirty="0" sz="1000" spc="-120">
                <a:latin typeface="Times New Roman"/>
                <a:cs typeface="Times New Roman"/>
              </a:rPr>
              <a:t> </a:t>
            </a:r>
            <a:r>
              <a:rPr dirty="0" sz="1000" spc="-165">
                <a:latin typeface="Times New Roman"/>
                <a:cs typeface="Times New Roman"/>
              </a:rPr>
              <a:t>Ч</a:t>
            </a:r>
            <a:r>
              <a:rPr dirty="0" sz="1000" spc="-130">
                <a:latin typeface="Times New Roman"/>
                <a:cs typeface="Times New Roman"/>
              </a:rPr>
              <a:t> </a:t>
            </a:r>
            <a:r>
              <a:rPr dirty="0" sz="1000" spc="-85">
                <a:latin typeface="Times New Roman"/>
                <a:cs typeface="Times New Roman"/>
              </a:rPr>
              <a:t>ЕН</a:t>
            </a:r>
            <a:r>
              <a:rPr dirty="0" sz="1000" spc="-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КО,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тел.044-422-55-</a:t>
            </a:r>
            <a:r>
              <a:rPr dirty="0" sz="1000">
                <a:latin typeface="Times New Roman"/>
                <a:cs typeface="Times New Roman"/>
              </a:rPr>
              <a:t>04,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ви.</a:t>
            </a:r>
            <a:r>
              <a:rPr dirty="0" sz="1000" spc="-16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109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88464" y="188975"/>
            <a:ext cx="463202" cy="63093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83055" y="2039111"/>
            <a:ext cx="143227" cy="131063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575040" y="2162555"/>
            <a:ext cx="1076325" cy="0"/>
          </a:xfrm>
          <a:custGeom>
            <a:avLst/>
            <a:gdLst/>
            <a:ahLst/>
            <a:cxnLst/>
            <a:rect l="l" t="t" r="r" b="b"/>
            <a:pathLst>
              <a:path w="1076325" h="0">
                <a:moveTo>
                  <a:pt x="0" y="0"/>
                </a:moveTo>
                <a:lnTo>
                  <a:pt x="1075726" y="0"/>
                </a:lnTo>
              </a:path>
            </a:pathLst>
          </a:custGeom>
          <a:ln w="9144">
            <a:solidFill>
              <a:srgbClr val="0C0C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206764" y="2168651"/>
            <a:ext cx="1158240" cy="0"/>
          </a:xfrm>
          <a:custGeom>
            <a:avLst/>
            <a:gdLst/>
            <a:ahLst/>
            <a:cxnLst/>
            <a:rect l="l" t="t" r="r" b="b"/>
            <a:pathLst>
              <a:path w="1158239" h="0">
                <a:moveTo>
                  <a:pt x="0" y="0"/>
                </a:moveTo>
                <a:lnTo>
                  <a:pt x="1158006" y="0"/>
                </a:lnTo>
              </a:path>
            </a:pathLst>
          </a:custGeom>
          <a:ln w="9144">
            <a:solidFill>
              <a:srgbClr val="0C0C0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285394" y="830579"/>
            <a:ext cx="5809615" cy="1376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80975">
              <a:lnSpc>
                <a:spcPts val="1655"/>
              </a:lnSpc>
              <a:spcBef>
                <a:spcPts val="100"/>
              </a:spcBef>
            </a:pPr>
            <a:r>
              <a:rPr dirty="0" sz="1400" spc="-35" b="1">
                <a:latin typeface="Times New Roman"/>
                <a:cs typeface="Times New Roman"/>
              </a:rPr>
              <a:t>УKPAÏHCЬKE</a:t>
            </a:r>
            <a:r>
              <a:rPr dirty="0" sz="1400" spc="30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ФАРМАЦЕВТИЧНЕ</a:t>
            </a:r>
            <a:r>
              <a:rPr dirty="0" sz="1400" spc="17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АГЕНТСТВО</a:t>
            </a:r>
            <a:endParaRPr sz="1400">
              <a:latin typeface="Times New Roman"/>
              <a:cs typeface="Times New Roman"/>
            </a:endParaRPr>
          </a:p>
          <a:p>
            <a:pPr algn="ctr" marR="102235">
              <a:lnSpc>
                <a:spcPts val="1655"/>
              </a:lnSpc>
            </a:pPr>
            <a:r>
              <a:rPr dirty="0" sz="1400" spc="-10" b="1">
                <a:latin typeface="Times New Roman"/>
                <a:cs typeface="Times New Roman"/>
              </a:rPr>
              <a:t>(Укрфармагентство)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400">
              <a:latin typeface="Times New Roman"/>
              <a:cs typeface="Times New Roman"/>
            </a:endParaRPr>
          </a:p>
          <a:p>
            <a:pPr marL="1510665" marR="26670" indent="-1498600">
              <a:lnSpc>
                <a:spcPts val="1270"/>
              </a:lnSpc>
              <a:tabLst>
                <a:tab pos="5678805" algn="l"/>
              </a:tabLst>
            </a:pPr>
            <a:r>
              <a:rPr dirty="0" sz="1100">
                <a:latin typeface="Times New Roman"/>
                <a:cs typeface="Times New Roman"/>
              </a:rPr>
              <a:t>проспект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Берестейський,</a:t>
            </a:r>
            <a:r>
              <a:rPr dirty="0" sz="1100" spc="80">
                <a:latin typeface="Times New Roman"/>
                <a:cs typeface="Times New Roman"/>
              </a:rPr>
              <a:t> </a:t>
            </a:r>
            <a:r>
              <a:rPr dirty="0" sz="1100" spc="-125">
                <a:latin typeface="Times New Roman"/>
                <a:cs typeface="Times New Roman"/>
              </a:rPr>
              <a:t>I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-25">
                <a:latin typeface="Times New Roman"/>
                <a:cs typeface="Times New Roman"/>
              </a:rPr>
              <a:t>20-</a:t>
            </a:r>
            <a:r>
              <a:rPr dirty="0" sz="1100">
                <a:latin typeface="Times New Roman"/>
                <a:cs typeface="Times New Roman"/>
              </a:rPr>
              <a:t>A,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м.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70">
                <a:latin typeface="Times New Roman"/>
                <a:cs typeface="Times New Roman"/>
              </a:rPr>
              <a:t>Киі‘в,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03115,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тел/факс: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(044)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195">
                <a:latin typeface="Times New Roman"/>
                <a:cs typeface="Times New Roman"/>
              </a:rPr>
              <a:t>422—</a:t>
            </a:r>
            <a:r>
              <a:rPr dirty="0" sz="1100" spc="-204">
                <a:latin typeface="Times New Roman"/>
                <a:cs typeface="Times New Roman"/>
              </a:rPr>
              <a:t>55—</a:t>
            </a:r>
            <a:r>
              <a:rPr dirty="0" sz="1100" spc="-95">
                <a:latin typeface="Times New Roman"/>
                <a:cs typeface="Times New Roman"/>
              </a:rPr>
              <a:t>77,</a:t>
            </a:r>
            <a:r>
              <a:rPr dirty="0" sz="1100" spc="7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e-</a:t>
            </a:r>
            <a:r>
              <a:rPr dirty="0" sz="1100">
                <a:latin typeface="Times New Roman"/>
                <a:cs typeface="Times New Roman"/>
              </a:rPr>
              <a:t>mail:</a:t>
            </a:r>
            <a:r>
              <a:rPr dirty="0" sz="1100" spc="20">
                <a:latin typeface="Times New Roman"/>
                <a:cs typeface="Times New Roman"/>
              </a:rPr>
              <a:t> </a:t>
            </a:r>
            <a:r>
              <a:rPr dirty="0" u="sng" sz="110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dls@dls</a:t>
            </a:r>
            <a:r>
              <a:rPr dirty="0" u="sng" sz="1100" spc="475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100" spc="-5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о</a:t>
            </a:r>
            <a:r>
              <a:rPr dirty="0" u="sng" sz="110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sng" sz="1100" spc="-25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а</a:t>
            </a:r>
            <a:r>
              <a:rPr dirty="0" sz="1100" spc="-25">
                <a:latin typeface="Times New Roman"/>
                <a:cs typeface="Times New Roman"/>
              </a:rPr>
              <a:t>, </a:t>
            </a:r>
            <a:r>
              <a:rPr dirty="0" u="sng" sz="110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  <a:hlinkClick r:id="rId8"/>
              </a:rPr>
              <a:t>https://www.dls.gov.ua</a:t>
            </a:r>
            <a:r>
              <a:rPr dirty="0" u="sng" sz="1100">
                <a:uFill>
                  <a:solidFill>
                    <a:srgbClr val="2B2B2B"/>
                  </a:solidFill>
                </a:uFill>
                <a:latin typeface="Times New Roman"/>
                <a:cs typeface="Times New Roman"/>
              </a:rPr>
              <a:t>,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Код</a:t>
            </a:r>
            <a:r>
              <a:rPr dirty="0" sz="1100" spc="-3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СДРПОУ</a:t>
            </a:r>
            <a:r>
              <a:rPr dirty="0" sz="1100" spc="45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40517815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100">
              <a:latin typeface="Times New Roman"/>
              <a:cs typeface="Times New Roman"/>
            </a:endParaRPr>
          </a:p>
          <a:p>
            <a:pPr marL="3282315">
              <a:lnSpc>
                <a:spcPct val="100000"/>
              </a:lnSpc>
              <a:tabLst>
                <a:tab pos="4594860" algn="l"/>
                <a:tab pos="5796280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C0C0C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baseline="2057" sz="2025">
                <a:latin typeface="Times New Roman"/>
                <a:cs typeface="Times New Roman"/>
              </a:rPr>
              <a:t>від </a:t>
            </a:r>
            <a:r>
              <a:rPr dirty="0" u="sng" baseline="2057" sz="2025">
                <a:uFill>
                  <a:solidFill>
                    <a:srgbClr val="0C0C0C"/>
                  </a:solidFill>
                </a:uFill>
                <a:latin typeface="Times New Roman"/>
                <a:cs typeface="Times New Roman"/>
              </a:rPr>
              <a:t>	</a:t>
            </a:r>
            <a:endParaRPr baseline="2057" sz="2025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67471" y="2583433"/>
            <a:ext cx="1400175" cy="63246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-635">
              <a:lnSpc>
                <a:spcPts val="1580"/>
              </a:lnSpc>
              <a:spcBef>
                <a:spcPts val="185"/>
              </a:spcBef>
            </a:pPr>
            <a:r>
              <a:rPr dirty="0" sz="1350" spc="50">
                <a:latin typeface="Times New Roman"/>
                <a:cs typeface="Times New Roman"/>
              </a:rPr>
              <a:t>Керівникам </a:t>
            </a:r>
            <a:r>
              <a:rPr dirty="0" sz="1350" spc="-10" b="1">
                <a:latin typeface="Times New Roman"/>
                <a:cs typeface="Times New Roman"/>
              </a:rPr>
              <a:t>господарювання, </a:t>
            </a:r>
            <a:r>
              <a:rPr dirty="0" sz="1300" spc="-10" b="1">
                <a:latin typeface="Times New Roman"/>
                <a:cs typeface="Times New Roman"/>
              </a:rPr>
              <a:t>займаються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1116" y="2583433"/>
            <a:ext cx="984885" cy="632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985">
              <a:lnSpc>
                <a:spcPts val="1600"/>
              </a:lnSpc>
              <a:spcBef>
                <a:spcPts val="100"/>
              </a:spcBef>
            </a:pPr>
            <a:r>
              <a:rPr dirty="0" sz="1350" spc="45">
                <a:latin typeface="Times New Roman"/>
                <a:cs typeface="Times New Roman"/>
              </a:rPr>
              <a:t>суб'сктів</a:t>
            </a: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ts val="1600"/>
              </a:lnSpc>
            </a:pPr>
            <a:r>
              <a:rPr dirty="0" sz="1350" spc="-25" b="1">
                <a:latin typeface="Times New Roman"/>
                <a:cs typeface="Times New Roman"/>
              </a:rPr>
              <a:t>які</a:t>
            </a:r>
            <a:endParaRPr sz="1350">
              <a:latin typeface="Times New Roman"/>
              <a:cs typeface="Times New Roman"/>
            </a:endParaRPr>
          </a:p>
          <a:p>
            <a:pPr algn="r" marR="10795">
              <a:lnSpc>
                <a:spcPct val="100000"/>
              </a:lnSpc>
              <a:spcBef>
                <a:spcPts val="10"/>
              </a:spcBef>
            </a:pPr>
            <a:r>
              <a:rPr dirty="0" sz="1300" spc="-10" b="1">
                <a:latin typeface="Times New Roman"/>
                <a:cs typeface="Times New Roman"/>
              </a:rPr>
              <a:t>реалізаціею,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2573" y="3189985"/>
            <a:ext cx="2520315" cy="1050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604">
              <a:lnSpc>
                <a:spcPts val="1600"/>
              </a:lnSpc>
              <a:spcBef>
                <a:spcPts val="100"/>
              </a:spcBef>
              <a:tabLst>
                <a:tab pos="1132840" algn="l"/>
                <a:tab pos="1327785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зберіганням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застосуванням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1660"/>
              </a:lnSpc>
            </a:pPr>
            <a:r>
              <a:rPr dirty="0" sz="1400" spc="50">
                <a:latin typeface="Times New Roman"/>
                <a:cs typeface="Times New Roman"/>
              </a:rPr>
              <a:t>лікарських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Times New Roman"/>
              <a:cs typeface="Times New Roman"/>
            </a:endParaRPr>
          </a:p>
          <a:p>
            <a:pPr marL="15875">
              <a:lnSpc>
                <a:spcPct val="100000"/>
              </a:lnSpc>
              <a:tabLst>
                <a:tab pos="1252220" algn="l"/>
              </a:tabLst>
            </a:pPr>
            <a:r>
              <a:rPr dirty="0" sz="1300" spc="-10">
                <a:latin typeface="Cambria"/>
                <a:cs typeface="Cambria"/>
              </a:rPr>
              <a:t>Керівникам</a:t>
            </a:r>
            <a:r>
              <a:rPr dirty="0" sz="1300">
                <a:latin typeface="Cambria"/>
                <a:cs typeface="Cambria"/>
              </a:rPr>
              <a:t>	</a:t>
            </a:r>
            <a:r>
              <a:rPr dirty="0" sz="1300" spc="-10">
                <a:latin typeface="Cambria"/>
                <a:cs typeface="Cambria"/>
              </a:rPr>
              <a:t>територіальних</a:t>
            </a:r>
            <a:endParaRPr sz="1300">
              <a:latin typeface="Cambria"/>
              <a:cs typeface="Cambria"/>
            </a:endParaRPr>
          </a:p>
          <a:p>
            <a:pPr marL="18415">
              <a:lnSpc>
                <a:spcPct val="100000"/>
              </a:lnSpc>
              <a:spcBef>
                <a:spcPts val="25"/>
              </a:spcBef>
            </a:pPr>
            <a:r>
              <a:rPr dirty="0" sz="1300" b="1">
                <a:latin typeface="Cambria"/>
                <a:cs typeface="Cambria"/>
              </a:rPr>
              <a:t>органів</a:t>
            </a:r>
            <a:r>
              <a:rPr dirty="0" sz="1300" spc="-10" b="1">
                <a:latin typeface="Cambria"/>
                <a:cs typeface="Cambria"/>
              </a:rPr>
              <a:t> Укрфармагентства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4988" y="4817364"/>
            <a:ext cx="6038850" cy="3963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73025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6291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Конституції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5875" marR="15875" indent="-3810">
              <a:lnSpc>
                <a:spcPts val="1870"/>
              </a:lnSpc>
              <a:spcBef>
                <a:spcPts val="50"/>
              </a:spcBef>
            </a:pPr>
            <a:r>
              <a:rPr dirty="0" sz="1400">
                <a:latin typeface="Times New Roman"/>
                <a:cs typeface="Times New Roman"/>
              </a:rPr>
              <a:t>«Основи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законодавства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про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20">
                <a:latin typeface="Times New Roman"/>
                <a:cs typeface="Times New Roman"/>
              </a:rPr>
              <a:t> статей </a:t>
            </a:r>
            <a:r>
              <a:rPr dirty="0" sz="1400" spc="-10">
                <a:latin typeface="Times New Roman"/>
                <a:cs typeface="Times New Roman"/>
              </a:rPr>
              <a:t>15,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17,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21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Положення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</a:t>
            </a:r>
            <a:endParaRPr sz="1400">
              <a:latin typeface="Times New Roman"/>
              <a:cs typeface="Times New Roman"/>
            </a:endParaRPr>
          </a:p>
          <a:p>
            <a:pPr algn="just" marL="27940" marR="6985" indent="-9525">
              <a:lnSpc>
                <a:spcPts val="1850"/>
              </a:lnSpc>
              <a:spcBef>
                <a:spcPts val="25"/>
              </a:spcBef>
            </a:pP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2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3.2.2</a:t>
            </a:r>
            <a:r>
              <a:rPr dirty="0" sz="1400" spc="3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5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заборони)</a:t>
            </a:r>
            <a:endParaRPr sz="1400">
              <a:latin typeface="Times New Roman"/>
              <a:cs typeface="Times New Roman"/>
            </a:endParaRPr>
          </a:p>
          <a:p>
            <a:pPr algn="just" marL="32384" indent="-3175">
              <a:lnSpc>
                <a:spcPct val="100000"/>
              </a:lnSpc>
              <a:spcBef>
                <a:spcPts val="95"/>
              </a:spcBef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поновлення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</a:t>
            </a:r>
            <a:endParaRPr sz="1400">
              <a:latin typeface="Times New Roman"/>
              <a:cs typeface="Times New Roman"/>
            </a:endParaRPr>
          </a:p>
          <a:p>
            <a:pPr algn="just" marL="29209" marR="5080" indent="3175">
              <a:lnSpc>
                <a:spcPct val="1091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5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809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зареестрованого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юстицн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30.01.2012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оптової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345">
                <a:latin typeface="Times New Roman"/>
                <a:cs typeface="Times New Roman"/>
              </a:rPr>
              <a:t>N*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Міністерством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утилізаціі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6850" y="8993123"/>
            <a:ext cx="242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55931" y="9011411"/>
            <a:ext cx="48818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0119" algn="l"/>
                <a:tab pos="1276985" algn="l"/>
                <a:tab pos="1736089" algn="l"/>
                <a:tab pos="3045460" algn="l"/>
                <a:tab pos="4302760" algn="l"/>
              </a:tabLst>
            </a:pP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N•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зареестрованих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юстиції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2839" y="8737091"/>
            <a:ext cx="6005195" cy="531495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409"/>
              </a:spcBef>
              <a:tabLst>
                <a:tab pos="730885" algn="l"/>
                <a:tab pos="1929764" algn="l"/>
                <a:tab pos="2680335" algn="l"/>
                <a:tab pos="3813810" algn="l"/>
                <a:tab pos="4592320" algn="l"/>
                <a:tab pos="538416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затверджених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315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5356" y="9249155"/>
            <a:ext cx="47974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1346835" algn="l"/>
                <a:tab pos="3773804" algn="l"/>
              </a:tabLst>
            </a:pPr>
            <a:r>
              <a:rPr dirty="0" baseline="5952" sz="2100">
                <a:latin typeface="Times New Roman"/>
                <a:cs typeface="Times New Roman"/>
              </a:rPr>
              <a:t>від</a:t>
            </a:r>
            <a:r>
              <a:rPr dirty="0" baseline="5952" sz="21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>
                <a:latin typeface="Times New Roman"/>
                <a:cs typeface="Times New Roman"/>
              </a:rPr>
              <a:t>	за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3в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надходження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50416" y="9549383"/>
            <a:ext cx="999542" cy="1493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25579" y="9540240"/>
            <a:ext cx="530245" cy="2316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92761" y="10125455"/>
            <a:ext cx="1861952" cy="237743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183975" y="9486900"/>
            <a:ext cx="4503420" cy="645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09415" algn="l"/>
              </a:tabLst>
            </a:pP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регуляторного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Бразилії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N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BR/</a:t>
            </a:r>
            <a:endParaRPr sz="1400">
              <a:latin typeface="Times New Roman"/>
              <a:cs typeface="Times New Roman"/>
            </a:endParaRPr>
          </a:p>
          <a:p>
            <a:pPr marL="1289050">
              <a:lnSpc>
                <a:spcPts val="855"/>
              </a:lnSpc>
              <a:spcBef>
                <a:spcPts val="1250"/>
              </a:spcBef>
            </a:pPr>
            <a:r>
              <a:rPr dirty="0" sz="750" spc="-20">
                <a:latin typeface="Arial"/>
                <a:cs typeface="Arial"/>
              </a:rPr>
              <a:t>M2</a:t>
            </a:r>
            <a:r>
              <a:rPr dirty="0" sz="750" spc="165">
                <a:latin typeface="Arial"/>
                <a:cs typeface="Arial"/>
              </a:rPr>
              <a:t> </a:t>
            </a:r>
            <a:r>
              <a:rPr dirty="0" sz="750" spc="-10">
                <a:latin typeface="Arial"/>
                <a:cs typeface="Arial"/>
              </a:rPr>
              <a:t>Держлікслужба</a:t>
            </a:r>
            <a:endParaRPr sz="750">
              <a:latin typeface="Arial"/>
              <a:cs typeface="Arial"/>
            </a:endParaRPr>
          </a:p>
          <a:p>
            <a:pPr marL="1463675">
              <a:lnSpc>
                <a:spcPts val="1095"/>
              </a:lnSpc>
            </a:pPr>
            <a:r>
              <a:rPr dirty="0" sz="950">
                <a:latin typeface="Arial"/>
                <a:cs typeface="Arial"/>
              </a:rPr>
              <a:t>№499-001.1.01/002.0/17-26</a:t>
            </a:r>
            <a:r>
              <a:rPr dirty="0" sz="950" spc="2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від</a:t>
            </a:r>
            <a:r>
              <a:rPr dirty="0" sz="950" spc="345">
                <a:latin typeface="Arial"/>
                <a:cs typeface="Arial"/>
              </a:rPr>
              <a:t> </a:t>
            </a:r>
            <a:r>
              <a:rPr dirty="0" sz="950" spc="-10">
                <a:latin typeface="Arial"/>
                <a:cs typeface="Arial"/>
              </a:rPr>
              <a:t>13.10.2026</a:t>
            </a:r>
            <a:endParaRPr sz="9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3516" y="9267443"/>
            <a:ext cx="1297940" cy="1156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7653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міжнародного</a:t>
            </a:r>
            <a:endParaRPr sz="1400">
              <a:latin typeface="Times New Roman"/>
              <a:cs typeface="Times New Roman"/>
            </a:endParaRPr>
          </a:p>
          <a:p>
            <a:pPr algn="ctr" marR="688340">
              <a:lnSpc>
                <a:spcPts val="1090"/>
              </a:lnSpc>
              <a:spcBef>
                <a:spcPts val="1070"/>
              </a:spcBef>
            </a:pPr>
            <a:r>
              <a:rPr dirty="0" sz="1000" spc="-10">
                <a:latin typeface="Times New Roman"/>
                <a:cs typeface="Times New Roman"/>
              </a:rPr>
              <a:t>лікарських</a:t>
            </a:r>
            <a:endParaRPr sz="1000">
              <a:latin typeface="Times New Roman"/>
              <a:cs typeface="Times New Roman"/>
            </a:endParaRPr>
          </a:p>
          <a:p>
            <a:pPr algn="ctr" marL="144780" marR="260350" indent="87630">
              <a:lnSpc>
                <a:spcPct val="83700"/>
              </a:lnSpc>
              <a:spcBef>
                <a:spcPts val="9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17145">
              <a:lnSpc>
                <a:spcPts val="98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algn="ctr" marL="5715">
              <a:lnSpc>
                <a:spcPct val="100000"/>
              </a:lnSpc>
              <a:spcBef>
                <a:spcPts val="15"/>
              </a:spcBef>
            </a:pPr>
            <a:r>
              <a:rPr dirty="0" sz="800">
                <a:latin typeface="Times New Roman"/>
                <a:cs typeface="Times New Roman"/>
              </a:rPr>
              <a:t>№983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20">
                <a:latin typeface="Times New Roman"/>
                <a:cs typeface="Times New Roman"/>
              </a:rPr>
              <a:t> </a:t>
            </a:r>
            <a:r>
              <a:rPr dirty="0" sz="800">
                <a:latin typeface="Times New Roman"/>
                <a:cs typeface="Times New Roman"/>
              </a:rPr>
              <a:t>від</a:t>
            </a:r>
            <a:r>
              <a:rPr dirty="0" sz="800" spc="-10">
                <a:latin typeface="Times New Roman"/>
                <a:cs typeface="Times New Roman"/>
              </a:rPr>
              <a:t> 14.10.2026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56511" y="10427207"/>
            <a:ext cx="1746152" cy="1950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01863" y="629665"/>
            <a:ext cx="6028055" cy="5010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270">
              <a:lnSpc>
                <a:spcPct val="115599"/>
              </a:lnSpc>
              <a:spcBef>
                <a:spcPts val="100"/>
              </a:spcBef>
              <a:tabLst>
                <a:tab pos="1431290" algn="l"/>
                <a:tab pos="1660525" algn="l"/>
              </a:tabLst>
            </a:pP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виявлення</a:t>
            </a:r>
            <a:r>
              <a:rPr dirty="0" sz="1350">
                <a:latin typeface="Times New Roman"/>
                <a:cs typeface="Times New Roman"/>
              </a:rPr>
              <a:t>	в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432221,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432844,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432862</a:t>
            </a:r>
            <a:r>
              <a:rPr dirty="0" sz="1350" spc="17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фальсифікованого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засобу</a:t>
            </a:r>
            <a:r>
              <a:rPr dirty="0" sz="1350">
                <a:latin typeface="Times New Roman"/>
                <a:cs typeface="Times New Roman"/>
              </a:rPr>
              <a:t>	EHXEPTY/ENHERTU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(trastuzumab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dei'uxtecan),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100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mg,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3922" y="1105154"/>
            <a:ext cx="1968500" cy="725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905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ліофілізований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порошок, </a:t>
            </a:r>
            <a:r>
              <a:rPr dirty="0" sz="1350">
                <a:latin typeface="Times New Roman"/>
                <a:cs typeface="Times New Roman"/>
              </a:rPr>
              <a:t>EUROPE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GMBH.</a:t>
            </a:r>
            <a:endParaRPr sz="1350">
              <a:latin typeface="Times New Roman"/>
              <a:cs typeface="Times New Roman"/>
            </a:endParaRPr>
          </a:p>
          <a:p>
            <a:pPr marL="466090">
              <a:lnSpc>
                <a:spcPct val="100000"/>
              </a:lnSpc>
              <a:spcBef>
                <a:spcPts val="215"/>
              </a:spcBef>
              <a:tabLst>
                <a:tab pos="683895" algn="l"/>
                <a:tab pos="1303655" algn="l"/>
              </a:tabLst>
            </a:pPr>
            <a:r>
              <a:rPr dirty="0" sz="1350" spc="-50">
                <a:latin typeface="Times New Roman"/>
                <a:cs typeface="Times New Roman"/>
              </a:rPr>
              <a:t>3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метою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активної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8258" y="1132585"/>
            <a:ext cx="3963035" cy="697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7030" algn="l"/>
                <a:tab pos="1560195" algn="l"/>
              </a:tabLst>
            </a:pPr>
            <a:r>
              <a:rPr dirty="0" sz="1350" spc="-50">
                <a:latin typeface="Times New Roman"/>
                <a:cs typeface="Times New Roman"/>
              </a:rPr>
              <a:t>з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маркуванням</a:t>
            </a:r>
            <a:r>
              <a:rPr dirty="0" sz="1350">
                <a:latin typeface="Times New Roman"/>
                <a:cs typeface="Times New Roman"/>
              </a:rPr>
              <a:t>	виробника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DAIICHI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SANKYO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1350">
              <a:latin typeface="Times New Roman"/>
              <a:cs typeface="Times New Roman"/>
            </a:endParaRPr>
          </a:p>
          <a:p>
            <a:pPr marL="28575">
              <a:lnSpc>
                <a:spcPct val="100000"/>
              </a:lnSpc>
              <a:spcBef>
                <a:spcPts val="5"/>
              </a:spcBef>
              <a:tabLst>
                <a:tab pos="796925" algn="l"/>
                <a:tab pos="1823720" algn="l"/>
                <a:tab pos="2773680" algn="l"/>
                <a:tab pos="3480435" algn="l"/>
              </a:tabLst>
            </a:pPr>
            <a:r>
              <a:rPr dirty="0" sz="1350" spc="-10">
                <a:latin typeface="Times New Roman"/>
                <a:cs typeface="Times New Roman"/>
              </a:rPr>
              <a:t>протидіі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поширенню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засобів,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шляхи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0052" y="1804670"/>
            <a:ext cx="6059805" cy="4478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41275" indent="2540">
              <a:lnSpc>
                <a:spcPct val="113300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надходження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умови</a:t>
            </a:r>
            <a:r>
              <a:rPr dirty="0" sz="1350" spc="2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невідомі,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визначити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 i="1">
                <a:latin typeface="Times New Roman"/>
                <a:cs typeface="Times New Roman"/>
              </a:rPr>
              <a:t>якіигь</a:t>
            </a:r>
            <a:r>
              <a:rPr dirty="0" sz="1350" spc="245" i="1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безпечність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яких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неможливо,</a:t>
            </a:r>
            <a:r>
              <a:rPr dirty="0" sz="1350" spc="1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огляду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те,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така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продукція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е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небезпечною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 spc="-25">
                <a:latin typeface="Times New Roman"/>
                <a:cs typeface="Times New Roman"/>
              </a:rPr>
              <a:t>мотке</a:t>
            </a:r>
            <a:r>
              <a:rPr dirty="0" sz="1350" spc="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нести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загрозу</a:t>
            </a:r>
            <a:r>
              <a:rPr dirty="0" sz="1350" spc="1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життю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</a:t>
            </a:r>
            <a:r>
              <a:rPr dirty="0" sz="1350" spc="1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</a:t>
            </a:r>
            <a:r>
              <a:rPr dirty="0" sz="1350" spc="4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  <a:p>
            <a:pPr algn="just" marL="19050" marR="31115" indent="452755">
              <a:lnSpc>
                <a:spcPct val="113300"/>
              </a:lnSpc>
              <a:spcBef>
                <a:spcPts val="70"/>
              </a:spcBef>
            </a:pPr>
            <a:r>
              <a:rPr dirty="0" sz="1350" spc="85">
                <a:latin typeface="Times New Roman"/>
                <a:cs typeface="Times New Roman"/>
              </a:rPr>
              <a:t>ЗАБОРОНЯЮ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432221, </a:t>
            </a:r>
            <a:r>
              <a:rPr dirty="0" sz="1350" b="1">
                <a:latin typeface="Times New Roman"/>
                <a:cs typeface="Times New Roman"/>
              </a:rPr>
              <a:t>432844,</a:t>
            </a:r>
            <a:r>
              <a:rPr dirty="0" sz="1350" spc="4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432862</a:t>
            </a:r>
            <a:r>
              <a:rPr dirty="0" sz="1350" spc="425" b="1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фальсифікованого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EHXEPTY/ENHERTU </a:t>
            </a:r>
            <a:r>
              <a:rPr dirty="0" sz="1350" b="1">
                <a:latin typeface="Times New Roman"/>
                <a:cs typeface="Times New Roman"/>
              </a:rPr>
              <a:t>(trastuzumab</a:t>
            </a:r>
            <a:r>
              <a:rPr dirty="0" sz="1350" spc="305" b="1">
                <a:latin typeface="Times New Roman"/>
                <a:cs typeface="Times New Roman"/>
              </a:rPr>
              <a:t>    </a:t>
            </a:r>
            <a:r>
              <a:rPr dirty="0" sz="1350" b="1">
                <a:latin typeface="Times New Roman"/>
                <a:cs typeface="Times New Roman"/>
              </a:rPr>
              <a:t>deruxtecan),</a:t>
            </a:r>
            <a:r>
              <a:rPr dirty="0" sz="1350" spc="310" b="1">
                <a:latin typeface="Times New Roman"/>
                <a:cs typeface="Times New Roman"/>
              </a:rPr>
              <a:t>    </a:t>
            </a:r>
            <a:r>
              <a:rPr dirty="0" sz="1350" b="1">
                <a:latin typeface="Times New Roman"/>
                <a:cs typeface="Times New Roman"/>
              </a:rPr>
              <a:t>100</a:t>
            </a:r>
            <a:r>
              <a:rPr dirty="0" sz="1350" spc="480" b="1">
                <a:latin typeface="Times New Roman"/>
                <a:cs typeface="Times New Roman"/>
              </a:rPr>
              <a:t>   </a:t>
            </a:r>
            <a:r>
              <a:rPr dirty="0" sz="1350" b="1">
                <a:latin typeface="Times New Roman"/>
                <a:cs typeface="Times New Roman"/>
              </a:rPr>
              <a:t>mg,</a:t>
            </a:r>
            <a:r>
              <a:rPr dirty="0" sz="1350" spc="290" b="1">
                <a:latin typeface="Times New Roman"/>
                <a:cs typeface="Times New Roman"/>
              </a:rPr>
              <a:t>    </a:t>
            </a:r>
            <a:r>
              <a:rPr dirty="0" sz="1350" b="1">
                <a:latin typeface="Times New Roman"/>
                <a:cs typeface="Times New Roman"/>
              </a:rPr>
              <a:t>ліофілізований</a:t>
            </a:r>
            <a:r>
              <a:rPr dirty="0" sz="1350" spc="470" b="1">
                <a:latin typeface="Times New Roman"/>
                <a:cs typeface="Times New Roman"/>
              </a:rPr>
              <a:t>   </a:t>
            </a:r>
            <a:r>
              <a:rPr dirty="0" sz="1350" spc="-10" b="1">
                <a:latin typeface="Times New Roman"/>
                <a:cs typeface="Times New Roman"/>
              </a:rPr>
              <a:t>порошок,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 b="1">
                <a:latin typeface="Times New Roman"/>
                <a:cs typeface="Times New Roman"/>
              </a:rPr>
              <a:t>маркуванням</a:t>
            </a:r>
            <a:r>
              <a:rPr dirty="0" sz="1350" spc="22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виробника</a:t>
            </a:r>
            <a:r>
              <a:rPr dirty="0" sz="1350" spc="27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DAIICHI</a:t>
            </a:r>
            <a:r>
              <a:rPr dirty="0" sz="1350" spc="130" b="1">
                <a:latin typeface="Times New Roman"/>
                <a:cs typeface="Times New Roman"/>
              </a:rPr>
              <a:t> </a:t>
            </a:r>
            <a:r>
              <a:rPr dirty="0" sz="1350" b="1">
                <a:latin typeface="Times New Roman"/>
                <a:cs typeface="Times New Roman"/>
              </a:rPr>
              <a:t>SANKYOEUROPБ</a:t>
            </a:r>
            <a:r>
              <a:rPr dirty="0" sz="1350" spc="285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GMBH.</a:t>
            </a:r>
            <a:endParaRPr sz="1350">
              <a:latin typeface="Times New Roman"/>
              <a:cs typeface="Times New Roman"/>
            </a:endParaRPr>
          </a:p>
          <a:p>
            <a:pPr algn="just" marL="28575" marR="27305" indent="450215">
              <a:lnSpc>
                <a:spcPct val="113300"/>
              </a:lnSpc>
            </a:pPr>
            <a:r>
              <a:rPr dirty="0" sz="1350">
                <a:latin typeface="Times New Roman"/>
                <a:cs typeface="Times New Roman"/>
              </a:rPr>
              <a:t>Cy6’ектам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господарювання,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які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здійснюють</a:t>
            </a:r>
            <a:r>
              <a:rPr dirty="0" sz="1350" spc="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реалізацію,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зберігання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та </a:t>
            </a:r>
            <a:r>
              <a:rPr dirty="0" sz="1350">
                <a:latin typeface="Times New Roman"/>
                <a:cs typeface="Times New Roman"/>
              </a:rPr>
              <a:t>застосування</a:t>
            </a:r>
            <a:r>
              <a:rPr dirty="0" sz="1350" spc="3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3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невідкладно,</a:t>
            </a:r>
            <a:r>
              <a:rPr dirty="0" sz="1350" spc="3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після</a:t>
            </a:r>
            <a:r>
              <a:rPr dirty="0" sz="1350" spc="3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одержання</a:t>
            </a:r>
            <a:r>
              <a:rPr dirty="0" sz="1350" spc="30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даного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перевірити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наявність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вказаних</a:t>
            </a:r>
            <a:r>
              <a:rPr dirty="0" sz="1350" spc="1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вжити </a:t>
            </a:r>
            <a:r>
              <a:rPr dirty="0" sz="1350">
                <a:latin typeface="Times New Roman"/>
                <a:cs typeface="Times New Roman"/>
              </a:rPr>
              <a:t>заходи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щодо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вилучення</a:t>
            </a:r>
            <a:r>
              <a:rPr dirty="0" sz="1350" spc="2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ïx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обігу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шляхом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a6o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повернення </a:t>
            </a:r>
            <a:r>
              <a:rPr dirty="0" sz="1350" spc="10">
                <a:latin typeface="Times New Roman"/>
                <a:cs typeface="Times New Roman"/>
              </a:rPr>
              <a:t>постачальнику,</a:t>
            </a:r>
            <a:r>
              <a:rPr dirty="0" sz="1350" spc="3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про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що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повідомити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територіальний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орган</a:t>
            </a:r>
            <a:r>
              <a:rPr dirty="0" sz="1350" spc="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Держлікслужби.</a:t>
            </a:r>
            <a:endParaRPr sz="1350">
              <a:latin typeface="Times New Roman"/>
              <a:cs typeface="Times New Roman"/>
            </a:endParaRPr>
          </a:p>
          <a:p>
            <a:pPr algn="just" marL="34925" marR="20320" indent="452120">
              <a:lnSpc>
                <a:spcPct val="114399"/>
              </a:lnSpc>
              <a:spcBef>
                <a:spcPts val="20"/>
              </a:spcBef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разі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2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зазначених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серій</a:t>
            </a:r>
            <a:r>
              <a:rPr dirty="0" sz="1350" spc="20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засобу,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 spc="-50">
                <a:latin typeface="Times New Roman"/>
                <a:cs typeface="Times New Roman"/>
              </a:rPr>
              <a:t>в </a:t>
            </a:r>
            <a:r>
              <a:rPr dirty="0" sz="1350">
                <a:latin typeface="Times New Roman"/>
                <a:cs typeface="Times New Roman"/>
              </a:rPr>
              <a:t>двотижневий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етрок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направити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до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територіального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органу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Держлікслужби </a:t>
            </a:r>
            <a:r>
              <a:rPr dirty="0" sz="1350">
                <a:latin typeface="Times New Roman"/>
                <a:cs typeface="Times New Roman"/>
              </a:rPr>
              <a:t>копію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акта</a:t>
            </a:r>
            <a:r>
              <a:rPr dirty="0" sz="1350" spc="1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відходів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лікарського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засобу.</a:t>
            </a:r>
            <a:endParaRPr sz="1350">
              <a:latin typeface="Times New Roman"/>
              <a:cs typeface="Times New Roman"/>
            </a:endParaRPr>
          </a:p>
          <a:p>
            <a:pPr algn="just" marL="36195" marR="29209" indent="454659">
              <a:lnSpc>
                <a:spcPct val="113300"/>
              </a:lnSpc>
              <a:spcBef>
                <a:spcPts val="35"/>
              </a:spcBef>
            </a:pPr>
            <a:r>
              <a:rPr dirty="0" sz="1350">
                <a:latin typeface="Times New Roman"/>
                <a:cs typeface="Times New Roman"/>
              </a:rPr>
              <a:t>Контроль</a:t>
            </a:r>
            <a:r>
              <a:rPr dirty="0" sz="1350" spc="30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2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виконанням</a:t>
            </a:r>
            <a:r>
              <a:rPr dirty="0" sz="1350" spc="33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31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34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здійснюють </a:t>
            </a:r>
            <a:r>
              <a:rPr dirty="0" sz="1350">
                <a:latin typeface="Times New Roman"/>
                <a:cs typeface="Times New Roman"/>
              </a:rPr>
              <a:t>територіальні</a:t>
            </a:r>
            <a:r>
              <a:rPr dirty="0" sz="1350" spc="2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органи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Держлікслужби</a:t>
            </a:r>
            <a:r>
              <a:rPr dirty="0" sz="1350" spc="1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</a:t>
            </a:r>
            <a:r>
              <a:rPr dirty="0" sz="1350" spc="1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відповідній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території.</a:t>
            </a:r>
            <a:endParaRPr sz="1350">
              <a:latin typeface="Times New Roman"/>
              <a:cs typeface="Times New Roman"/>
            </a:endParaRPr>
          </a:p>
          <a:p>
            <a:pPr algn="just" marL="44450" marR="5080" indent="451484">
              <a:lnSpc>
                <a:spcPct val="111100"/>
              </a:lnSpc>
              <a:spcBef>
                <a:spcPts val="75"/>
              </a:spcBef>
            </a:pPr>
            <a:r>
              <a:rPr dirty="0" sz="1350">
                <a:latin typeface="Times New Roman"/>
                <a:cs typeface="Times New Roman"/>
              </a:rPr>
              <a:t>Невиконання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4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тягне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собою</a:t>
            </a:r>
            <a:r>
              <a:rPr dirty="0" sz="1350" spc="8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відповідальність </a:t>
            </a:r>
            <a:r>
              <a:rPr dirty="0" sz="1350">
                <a:latin typeface="Times New Roman"/>
                <a:cs typeface="Times New Roman"/>
              </a:rPr>
              <a:t>згідно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чинного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України.</a:t>
            </a:r>
            <a:endParaRPr sz="13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9344" y="7054595"/>
            <a:ext cx="4032504" cy="202082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140919" y="6486397"/>
            <a:ext cx="4416425" cy="1205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886460" indent="-457834">
              <a:lnSpc>
                <a:spcPct val="115599"/>
              </a:lnSpc>
              <a:spcBef>
                <a:spcPts val="100"/>
              </a:spcBef>
            </a:pPr>
            <a:r>
              <a:rPr dirty="0" sz="1350">
                <a:latin typeface="Times New Roman"/>
                <a:cs typeface="Times New Roman"/>
              </a:rPr>
              <a:t>Копії</a:t>
            </a:r>
            <a:r>
              <a:rPr dirty="0" sz="1350" spc="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даного</a:t>
            </a:r>
            <a:r>
              <a:rPr dirty="0" sz="1350" spc="1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розпорядження</a:t>
            </a:r>
            <a:r>
              <a:rPr dirty="0" sz="1350" spc="2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направлені: </a:t>
            </a:r>
            <a:r>
              <a:rPr dirty="0" sz="1350">
                <a:latin typeface="Times New Roman"/>
                <a:cs typeface="Times New Roman"/>
              </a:rPr>
              <a:t>Міністерство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Ухраі'ни;</a:t>
            </a:r>
            <a:endParaRPr sz="1350">
              <a:latin typeface="Times New Roman"/>
              <a:cs typeface="Times New Roman"/>
            </a:endParaRPr>
          </a:p>
          <a:p>
            <a:pPr marL="851535">
              <a:lnSpc>
                <a:spcPct val="100000"/>
              </a:lnSpc>
              <a:spcBef>
                <a:spcPts val="285"/>
              </a:spcBef>
              <a:tabLst>
                <a:tab pos="1933575" algn="l"/>
                <a:tab pos="2937510" algn="l"/>
                <a:tab pos="3510279" algn="l"/>
              </a:tabLst>
            </a:pPr>
            <a:r>
              <a:rPr dirty="0" sz="1350" spc="-10">
                <a:latin typeface="Times New Roman"/>
                <a:cs typeface="Times New Roman"/>
              </a:rPr>
              <a:t>«Державний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експертний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центр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Міністерств</a:t>
            </a:r>
            <a:endParaRPr sz="1350">
              <a:latin typeface="Times New Roman"/>
              <a:cs typeface="Times New Roman"/>
            </a:endParaRPr>
          </a:p>
          <a:p>
            <a:pPr marL="22225">
              <a:lnSpc>
                <a:spcPct val="100000"/>
              </a:lnSpc>
              <a:spcBef>
                <a:spcPts val="145"/>
              </a:spcBef>
            </a:pPr>
            <a:r>
              <a:rPr dirty="0" sz="1350" spc="-10">
                <a:latin typeface="Times New Roman"/>
                <a:cs typeface="Times New Roman"/>
              </a:rPr>
              <a:t>України»;</a:t>
            </a:r>
            <a:endParaRPr sz="1350">
              <a:latin typeface="Times New Roman"/>
              <a:cs typeface="Times New Roman"/>
            </a:endParaRPr>
          </a:p>
          <a:p>
            <a:pPr marL="467359">
              <a:lnSpc>
                <a:spcPct val="100000"/>
              </a:lnSpc>
              <a:spcBef>
                <a:spcPts val="250"/>
              </a:spcBef>
            </a:pPr>
            <a:r>
              <a:rPr dirty="0" sz="1350">
                <a:latin typeface="Times New Roman"/>
                <a:cs typeface="Times New Roman"/>
              </a:rPr>
              <a:t>ТОВ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«АстраЗенека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Україна».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5103" y="6998461"/>
            <a:ext cx="139763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3430" algn="l"/>
              </a:tabLst>
            </a:pPr>
            <a:r>
              <a:rPr dirty="0" sz="1350" spc="-10">
                <a:latin typeface="Times New Roman"/>
                <a:cs typeface="Times New Roman"/>
              </a:rPr>
              <a:t>охорони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60">
                <a:latin typeface="Times New Roman"/>
                <a:cs typeface="Times New Roman"/>
              </a:rPr>
              <a:t>ЗДО</a:t>
            </a:r>
            <a:r>
              <a:rPr dirty="0" sz="1350" spc="170">
                <a:latin typeface="Times New Roman"/>
                <a:cs typeface="Times New Roman"/>
              </a:rPr>
              <a:t> </a:t>
            </a:r>
            <a:r>
              <a:rPr dirty="0" sz="1350" spc="-145">
                <a:latin typeface="Times New Roman"/>
                <a:cs typeface="Times New Roman"/>
              </a:rPr>
              <a:t>OD'я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9066" y="8172195"/>
            <a:ext cx="11049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155">
                <a:latin typeface="Cambria"/>
                <a:cs typeface="Cambria"/>
              </a:rPr>
              <a:t>Т.В.О.</a:t>
            </a:r>
            <a:r>
              <a:rPr dirty="0" sz="1000" spc="160">
                <a:latin typeface="Cambria"/>
                <a:cs typeface="Cambria"/>
              </a:rPr>
              <a:t> </a:t>
            </a:r>
            <a:r>
              <a:rPr dirty="0" sz="1000" spc="125">
                <a:latin typeface="Cambria"/>
                <a:cs typeface="Cambria"/>
              </a:rPr>
              <a:t>СОЛОВИ</a:t>
            </a:r>
            <a:endParaRPr sz="10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69839" y="8155178"/>
            <a:ext cx="123888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b="1">
                <a:latin typeface="Times New Roman"/>
                <a:cs typeface="Times New Roman"/>
              </a:rPr>
              <a:t>Tapac</a:t>
            </a:r>
            <a:r>
              <a:rPr dirty="0" sz="1350" spc="204" b="1">
                <a:latin typeface="Times New Roman"/>
                <a:cs typeface="Times New Roman"/>
              </a:rPr>
              <a:t> </a:t>
            </a:r>
            <a:r>
              <a:rPr dirty="0" sz="1350" spc="-10" b="1">
                <a:latin typeface="Times New Roman"/>
                <a:cs typeface="Times New Roman"/>
              </a:rPr>
              <a:t>ПPOHIB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8695" y="9543795"/>
            <a:ext cx="28333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Олександра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 spc="-55">
                <a:latin typeface="Times New Roman"/>
                <a:cs typeface="Times New Roman"/>
              </a:rPr>
              <a:t>CABH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5">
                <a:latin typeface="Times New Roman"/>
                <a:cs typeface="Times New Roman"/>
              </a:rPr>
              <a:t>ЕН</a:t>
            </a:r>
            <a:r>
              <a:rPr dirty="0" sz="1000" spc="-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КО,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тел.044-422-55-</a:t>
            </a:r>
            <a:r>
              <a:rPr dirty="0" sz="1000">
                <a:latin typeface="Times New Roman"/>
                <a:cs typeface="Times New Roman"/>
              </a:rPr>
              <a:t>04,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вн.</a:t>
            </a:r>
            <a:r>
              <a:rPr dirty="0" sz="1000" spc="-1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109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2026-10-15T17:28:56Z</dcterms:created>
  <dcterms:modified xsi:type="dcterms:W3CDTF">2026-10-15T17:28:56Z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2026-10-15T00:00:00Z</vt:filetime>
  </property>
  <property fmtid="{D5CDD505-2E9C-101B-9397-08002B2CF9AE}" pid="4" name="LastSaved">
    <vt:filetime>2026-10-15T00:00:00Z</vt:filetime>
  </property>
  <property fmtid="{D5CDD505-2E9C-101B-9397-08002B2CF9AE}" pid="5" name="Producer">
    <vt:lpwstr>iLovePDF</vt:lpwstr>
  </property>
</Properties>
</file>