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hyperlink" Target="http://www.d1s.gov.n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hyperlink" Target="http://www.dl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hyperlink" Target="http://www.dls.gov.ua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5928" y="97535"/>
            <a:ext cx="420624" cy="59740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89808" y="653795"/>
            <a:ext cx="6028055" cy="113220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ctr" marR="5080">
              <a:lnSpc>
                <a:spcPct val="100000"/>
              </a:lnSpc>
              <a:spcBef>
                <a:spcPts val="365"/>
              </a:spcBef>
            </a:pPr>
            <a:r>
              <a:rPr dirty="0" sz="1400" spc="-10">
                <a:latin typeface="Times New Roman"/>
                <a:cs typeface="Times New Roman"/>
              </a:rPr>
              <a:t>ДЕРЖЛІКСЛУЖБА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370"/>
              </a:lnSpc>
              <a:spcBef>
                <a:spcPts val="26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СЛУЖБА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.ЗІКАРСЬКИХ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2030"/>
              </a:lnSpc>
            </a:pPr>
            <a:r>
              <a:rPr dirty="0" sz="1950" spc="-160">
                <a:latin typeface="Times New Roman"/>
                <a:cs typeface="Times New Roman"/>
              </a:rPr>
              <a:t>ты</a:t>
            </a:r>
            <a:r>
              <a:rPr dirty="0" sz="1950" spc="-135">
                <a:latin typeface="Times New Roman"/>
                <a:cs typeface="Times New Roman"/>
              </a:rPr>
              <a:t> </a:t>
            </a:r>
            <a:r>
              <a:rPr dirty="0" sz="1950" spc="65">
                <a:latin typeface="Times New Roman"/>
                <a:cs typeface="Times New Roman"/>
              </a:rPr>
              <a:t>контголю</a:t>
            </a:r>
            <a:r>
              <a:rPr dirty="0" sz="1950" spc="-25">
                <a:latin typeface="Times New Roman"/>
                <a:cs typeface="Times New Roman"/>
              </a:rPr>
              <a:t> </a:t>
            </a:r>
            <a:r>
              <a:rPr dirty="0" sz="1950" spc="-30">
                <a:latin typeface="Times New Roman"/>
                <a:cs typeface="Times New Roman"/>
              </a:rPr>
              <a:t>uAнщ•кoтик›tми</a:t>
            </a:r>
            <a:r>
              <a:rPr dirty="0" sz="1950" spc="-110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т</a:t>
            </a:r>
            <a:r>
              <a:rPr dirty="0" sz="1950" spc="55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кІ</a:t>
            </a:r>
            <a:r>
              <a:rPr dirty="0" sz="1950" spc="380">
                <a:latin typeface="Times New Roman"/>
                <a:cs typeface="Times New Roman"/>
              </a:rPr>
              <a:t> </a:t>
            </a:r>
            <a:r>
              <a:rPr dirty="0" sz="1950">
                <a:latin typeface="Times New Roman"/>
                <a:cs typeface="Times New Roman"/>
              </a:rPr>
              <a:t>овоггддськzй</a:t>
            </a:r>
            <a:r>
              <a:rPr dirty="0" sz="1950" spc="114">
                <a:latin typeface="Times New Roman"/>
                <a:cs typeface="Times New Roman"/>
              </a:rPr>
              <a:t> </a:t>
            </a:r>
            <a:r>
              <a:rPr dirty="0" sz="1950" spc="-30">
                <a:latin typeface="Times New Roman"/>
                <a:cs typeface="Times New Roman"/>
              </a:rPr>
              <a:t>oв.пAcтi</a:t>
            </a:r>
            <a:endParaRPr sz="1950">
              <a:latin typeface="Times New Roman"/>
              <a:cs typeface="Times New Roman"/>
            </a:endParaRPr>
          </a:p>
          <a:p>
            <a:pPr algn="ctr" marL="5080">
              <a:lnSpc>
                <a:spcPts val="1195"/>
              </a:lnSpc>
              <a:spcBef>
                <a:spcPts val="720"/>
              </a:spcBef>
            </a:pPr>
            <a:r>
              <a:rPr dirty="0" sz="1050" spc="-10">
                <a:latin typeface="Times New Roman"/>
                <a:cs typeface="Times New Roman"/>
              </a:rPr>
              <a:t>вул.</a:t>
            </a:r>
            <a:r>
              <a:rPr dirty="0" sz="1050" spc="40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Преображенськ‹а.</a:t>
            </a:r>
            <a:r>
              <a:rPr dirty="0" sz="1050" spc="-7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2,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Кропттвнііиькіаі,</a:t>
            </a:r>
            <a:r>
              <a:rPr dirty="0" sz="1050" spc="2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25006,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тел.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(0522)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32-14-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tabLst>
                <a:tab pos="798830" algn="l"/>
              </a:tabLst>
            </a:pPr>
            <a:r>
              <a:rPr dirty="0" sz="1050" spc="-35">
                <a:latin typeface="Times New Roman"/>
                <a:cs typeface="Times New Roman"/>
              </a:rPr>
              <a:t>e-</a:t>
            </a:r>
            <a:r>
              <a:rPr dirty="0" sz="1050" spc="-20">
                <a:latin typeface="Times New Roman"/>
                <a:cs typeface="Times New Roman"/>
              </a:rPr>
              <a:t>mail: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311s.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25">
                <a:latin typeface="Times New Roman"/>
                <a:cs typeface="Times New Roman"/>
              </a:rPr>
              <a:t>dls.gцv.na,</a:t>
            </a:r>
            <a:r>
              <a:rPr dirty="0" sz="1050" spc="80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https://wвnv.d1s.gov.na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Код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згідно</a:t>
            </a:r>
            <a:r>
              <a:rPr dirty="0" sz="1050">
                <a:latin typeface="Times New Roman"/>
                <a:cs typeface="Times New Roman"/>
              </a:rPr>
              <a:t> з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(ДPПOV</a:t>
            </a:r>
            <a:r>
              <a:rPr dirty="0" sz="1050" spc="6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37Д59505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64023" y="2080259"/>
            <a:ext cx="1149350" cy="0"/>
          </a:xfrm>
          <a:custGeom>
            <a:avLst/>
            <a:gdLst/>
            <a:ahLst/>
            <a:cxnLst/>
            <a:rect l="l" t="t" r="r" b="b"/>
            <a:pathLst>
              <a:path w="1149350" h="0">
                <a:moveTo>
                  <a:pt x="0" y="0"/>
                </a:moveTo>
                <a:lnTo>
                  <a:pt x="1149096" y="0"/>
                </a:lnTo>
              </a:path>
            </a:pathLst>
          </a:custGeom>
          <a:ln w="9144">
            <a:solidFill>
              <a:srgbClr val="0F0F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16736" y="2083307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8" y="0"/>
                </a:lnTo>
              </a:path>
            </a:pathLst>
          </a:custGeom>
          <a:ln w="9144">
            <a:solidFill>
              <a:srgbClr val="0F0F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81344" y="2083307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144">
            <a:solidFill>
              <a:srgbClr val="0F0F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06039" y="2083307"/>
            <a:ext cx="996950" cy="0"/>
          </a:xfrm>
          <a:custGeom>
            <a:avLst/>
            <a:gdLst/>
            <a:ahLst/>
            <a:cxnLst/>
            <a:rect l="l" t="t" r="r" b="b"/>
            <a:pathLst>
              <a:path w="996950" h="0">
                <a:moveTo>
                  <a:pt x="0" y="0"/>
                </a:moveTo>
                <a:lnTo>
                  <a:pt x="996696" y="0"/>
                </a:lnTo>
              </a:path>
            </a:pathLst>
          </a:custGeom>
          <a:ln w="9144">
            <a:solidFill>
              <a:srgbClr val="0F0F23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2455" y="1807463"/>
            <a:ext cx="4770120" cy="28346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525021" y="2401316"/>
            <a:ext cx="2731135" cy="56197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6985">
              <a:lnSpc>
                <a:spcPts val="1390"/>
              </a:lnSpc>
              <a:spcBef>
                <a:spcPts val="185"/>
              </a:spcBef>
            </a:pPr>
            <a:r>
              <a:rPr dirty="0" sz="1200" b="1">
                <a:latin typeface="Times New Roman"/>
                <a:cs typeface="Times New Roman"/>
              </a:rPr>
              <a:t>Берtвяякзм</a:t>
            </a:r>
            <a:r>
              <a:rPr dirty="0" sz="1200" spc="7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тз</a:t>
            </a:r>
            <a:r>
              <a:rPr dirty="0" sz="1200" spc="114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5’ловяовзжеяим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особам </a:t>
            </a:r>
            <a:r>
              <a:rPr dirty="0" sz="1200" b="1">
                <a:latin typeface="Times New Roman"/>
                <a:cs typeface="Times New Roman"/>
              </a:rPr>
              <a:t>автечанz</a:t>
            </a:r>
            <a:r>
              <a:rPr dirty="0" sz="1200" spc="9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тз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з‹еди•іавz</a:t>
            </a:r>
            <a:r>
              <a:rPr dirty="0" sz="1200" spc="14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залладів </a:t>
            </a:r>
            <a:r>
              <a:rPr dirty="0" sz="1200">
                <a:latin typeface="Times New Roman"/>
                <a:cs typeface="Times New Roman"/>
              </a:rPr>
              <a:t>fСіровоградсъхої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обпасті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4353" y="3275838"/>
            <a:ext cx="6132195" cy="920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До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2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Уповноважених</a:t>
            </a:r>
            <a:r>
              <a:rPr dirty="0" sz="1250" spc="10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 marL="12700" marR="5080" indent="351790">
              <a:lnSpc>
                <a:spcPts val="1390"/>
              </a:lnSpc>
              <a:spcBef>
                <a:spcPts val="1395"/>
              </a:spcBef>
            </a:pPr>
            <a:r>
              <a:rPr dirty="0" sz="1250" spc="-45">
                <a:latin typeface="Cambria"/>
                <a:cs typeface="Cambria"/>
              </a:rPr>
              <a:t>Надагмо</a:t>
            </a:r>
            <a:r>
              <a:rPr dirty="0" sz="1250" spc="335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розпорядження</a:t>
            </a:r>
            <a:r>
              <a:rPr dirty="0" sz="1250" spc="365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Украінського</a:t>
            </a:r>
            <a:r>
              <a:rPr dirty="0" sz="1250" spc="415">
                <a:latin typeface="Cambria"/>
                <a:cs typeface="Cambria"/>
              </a:rPr>
              <a:t> </a:t>
            </a:r>
            <a:r>
              <a:rPr dirty="0" sz="1250" spc="-30">
                <a:latin typeface="Cambria"/>
                <a:cs typeface="Cambria"/>
              </a:rPr>
              <a:t>фармацевтпного</a:t>
            </a:r>
            <a:r>
              <a:rPr dirty="0" sz="1250" spc="210">
                <a:latin typeface="Cambria"/>
                <a:cs typeface="Cambria"/>
              </a:rPr>
              <a:t> </a:t>
            </a:r>
            <a:r>
              <a:rPr dirty="0" sz="1250" spc="-80">
                <a:latin typeface="Cambria"/>
                <a:cs typeface="Cambria"/>
              </a:rPr>
              <a:t>агентства</a:t>
            </a:r>
            <a:r>
              <a:rPr dirty="0" sz="1250" spc="350">
                <a:latin typeface="Cambria"/>
                <a:cs typeface="Cambria"/>
              </a:rPr>
              <a:t> </a:t>
            </a:r>
            <a:r>
              <a:rPr dirty="0" sz="1250" spc="-35">
                <a:latin typeface="Cambria"/>
                <a:cs typeface="Cambria"/>
              </a:rPr>
              <a:t>moдo</a:t>
            </a:r>
            <a:r>
              <a:rPr dirty="0" sz="1250" spc="28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заборони </a:t>
            </a:r>
            <a:r>
              <a:rPr dirty="0" sz="1250" spc="-90">
                <a:latin typeface="Cambria"/>
                <a:cs typeface="Cambria"/>
              </a:rPr>
              <a:t>обіг,у</a:t>
            </a:r>
            <a:r>
              <a:rPr dirty="0" sz="1250" spc="45">
                <a:latin typeface="Cambria"/>
                <a:cs typeface="Cambria"/>
              </a:rPr>
              <a:t> </a:t>
            </a:r>
            <a:r>
              <a:rPr dirty="0" sz="1250" spc="-30">
                <a:latin typeface="Cambria"/>
                <a:cs typeface="Cambria"/>
              </a:rPr>
              <a:t>лікарського</a:t>
            </a:r>
            <a:r>
              <a:rPr dirty="0" sz="1250" spc="2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зacotiy.</a:t>
            </a:r>
            <a:endParaRPr sz="1250">
              <a:latin typeface="Cambria"/>
              <a:cs typeface="Cambria"/>
            </a:endParaRPr>
          </a:p>
          <a:p>
            <a:pPr marL="694055">
              <a:lnSpc>
                <a:spcPts val="1365"/>
              </a:lnSpc>
              <a:tabLst>
                <a:tab pos="1165225" algn="l"/>
                <a:tab pos="1405255" algn="l"/>
                <a:tab pos="4733925" algn="l"/>
                <a:tab pos="5476875" algn="l"/>
              </a:tabLst>
            </a:pPr>
            <a:r>
              <a:rPr dirty="0" sz="1250" spc="-25">
                <a:latin typeface="Cambria"/>
                <a:cs typeface="Cambria"/>
              </a:rPr>
              <a:t>аяв</a:t>
            </a:r>
            <a:r>
              <a:rPr dirty="0" sz="1250">
                <a:latin typeface="Cambria"/>
                <a:cs typeface="Cambria"/>
              </a:rPr>
              <a:t>	</a:t>
            </a:r>
            <a:r>
              <a:rPr dirty="0" sz="1250" spc="-50">
                <a:latin typeface="Cambria"/>
                <a:cs typeface="Cambria"/>
              </a:rPr>
              <a:t>т</a:t>
            </a:r>
            <a:r>
              <a:rPr dirty="0" sz="1250">
                <a:latin typeface="Cambria"/>
                <a:cs typeface="Cambria"/>
              </a:rPr>
              <a:t>	</a:t>
            </a:r>
            <a:r>
              <a:rPr dirty="0" sz="1250" spc="-70">
                <a:latin typeface="Cambria"/>
                <a:cs typeface="Cambria"/>
              </a:rPr>
              <a:t>вказанпх</a:t>
            </a:r>
            <a:r>
              <a:rPr dirty="0" sz="1250" spc="32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</a:t>
            </a:r>
            <a:r>
              <a:rPr dirty="0" sz="1250" spc="204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розпорядженні</a:t>
            </a:r>
            <a:r>
              <a:rPr dirty="0" sz="1250" spc="360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лікарсьыіх</a:t>
            </a:r>
            <a:r>
              <a:rPr dirty="0" sz="1250" spc="31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эасобів,</a:t>
            </a:r>
            <a:r>
              <a:rPr dirty="0" sz="1250">
                <a:latin typeface="Cambria"/>
                <a:cs typeface="Cambria"/>
              </a:rPr>
              <a:t>	ові</a:t>
            </a:r>
            <a:r>
              <a:rPr dirty="0" sz="1250" spc="135">
                <a:latin typeface="Cambria"/>
                <a:cs typeface="Cambria"/>
              </a:rPr>
              <a:t> </a:t>
            </a:r>
            <a:r>
              <a:rPr dirty="0" sz="1250" spc="-25">
                <a:latin typeface="Cambria"/>
                <a:cs typeface="Cambria"/>
              </a:rPr>
              <a:t>ом</a:t>
            </a:r>
            <a:r>
              <a:rPr dirty="0" sz="1250">
                <a:latin typeface="Cambria"/>
                <a:cs typeface="Cambria"/>
              </a:rPr>
              <a:t>	</a:t>
            </a:r>
            <a:r>
              <a:rPr dirty="0" sz="1250" spc="-75">
                <a:latin typeface="Cambria"/>
                <a:cs typeface="Cambria"/>
              </a:rPr>
              <a:t>Державну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277" y="5034533"/>
            <a:ext cx="8064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50">
                <a:latin typeface="Cambria"/>
                <a:cs typeface="Cambria"/>
              </a:rPr>
              <a:t>"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9990" y="4156709"/>
            <a:ext cx="6148070" cy="232854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 marR="5080" indent="-3175">
              <a:lnSpc>
                <a:spcPts val="1340"/>
              </a:lnSpc>
              <a:spcBef>
                <a:spcPts val="275"/>
              </a:spcBef>
              <a:tabLst>
                <a:tab pos="5895975" algn="l"/>
              </a:tabLst>
            </a:pPr>
            <a:r>
              <a:rPr dirty="0" sz="1250" spc="-45">
                <a:latin typeface="Cambria"/>
                <a:cs typeface="Cambria"/>
              </a:rPr>
              <a:t>службу</a:t>
            </a:r>
            <a:r>
              <a:rPr dirty="0" sz="1250" spc="204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з</a:t>
            </a:r>
            <a:r>
              <a:rPr dirty="0" sz="1250" spc="120">
                <a:latin typeface="Cambria"/>
                <a:cs typeface="Cambria"/>
              </a:rPr>
              <a:t> </a:t>
            </a:r>
            <a:r>
              <a:rPr dirty="0" sz="1250" spc="-75">
                <a:latin typeface="Cambria"/>
                <a:cs typeface="Cambria"/>
              </a:rPr>
              <a:t>лікарських</a:t>
            </a:r>
            <a:r>
              <a:rPr dirty="0" sz="1250" spc="245">
                <a:latin typeface="Cambria"/>
                <a:cs typeface="Cambria"/>
              </a:rPr>
              <a:t> </a:t>
            </a:r>
            <a:r>
              <a:rPr dirty="0" sz="1250" spc="-50">
                <a:latin typeface="Cambria"/>
                <a:cs typeface="Cambria"/>
              </a:rPr>
              <a:t>засобів</a:t>
            </a:r>
            <a:r>
              <a:rPr dirty="0" sz="1250" spc="13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та</a:t>
            </a:r>
            <a:r>
              <a:rPr dirty="0" sz="1250" spc="100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контролю</a:t>
            </a:r>
            <a:r>
              <a:rPr dirty="0" sz="1250" spc="17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за</a:t>
            </a:r>
            <a:r>
              <a:rPr dirty="0" sz="1250" spc="125">
                <a:latin typeface="Cambria"/>
                <a:cs typeface="Cambria"/>
              </a:rPr>
              <a:t> </a:t>
            </a:r>
            <a:r>
              <a:rPr dirty="0" sz="1250" spc="-95">
                <a:latin typeface="Cambria"/>
                <a:cs typeface="Cambria"/>
              </a:rPr>
              <a:t>наркоттікаип</a:t>
            </a:r>
            <a:r>
              <a:rPr dirty="0" sz="1250" spc="22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</a:t>
            </a:r>
            <a:r>
              <a:rPr dirty="0" sz="1250" spc="140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Кіровоградській</a:t>
            </a:r>
            <a:r>
              <a:rPr dirty="0" sz="1250" spc="12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області</a:t>
            </a:r>
            <a:r>
              <a:rPr dirty="0" sz="1250">
                <a:latin typeface="Cambria"/>
                <a:cs typeface="Cambria"/>
              </a:rPr>
              <a:t>	</a:t>
            </a:r>
            <a:r>
              <a:rPr dirty="0" u="sng" sz="1250" spc="-85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про</a:t>
            </a:r>
            <a:r>
              <a:rPr dirty="0" sz="1250" spc="500">
                <a:latin typeface="Cambria"/>
                <a:cs typeface="Cambria"/>
              </a:rPr>
              <a:t> </a:t>
            </a:r>
            <a:r>
              <a:rPr dirty="0" u="sng" sz="1250" spc="-9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вжиті</a:t>
            </a:r>
            <a:r>
              <a:rPr dirty="0" u="sng" sz="1250" spc="7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9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заходи</a:t>
            </a:r>
            <a:r>
              <a:rPr dirty="0" sz="1250" spc="35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щодо</a:t>
            </a:r>
            <a:r>
              <a:rPr dirty="0" sz="1250" spc="15">
                <a:latin typeface="Cambria"/>
                <a:cs typeface="Cambria"/>
              </a:rPr>
              <a:t> </a:t>
            </a:r>
            <a:r>
              <a:rPr dirty="0" sz="1250" spc="-105">
                <a:latin typeface="Cambria"/>
                <a:cs typeface="Cambria"/>
              </a:rPr>
              <a:t>внконання</a:t>
            </a:r>
            <a:r>
              <a:rPr dirty="0" sz="1250" spc="80">
                <a:latin typeface="Cambria"/>
                <a:cs typeface="Cambria"/>
              </a:rPr>
              <a:t> </a:t>
            </a:r>
            <a:r>
              <a:rPr dirty="0" sz="1250" spc="-20">
                <a:latin typeface="Cambria"/>
                <a:cs typeface="Cambria"/>
              </a:rPr>
              <a:t>розпорядження.</a:t>
            </a:r>
            <a:endParaRPr sz="1250">
              <a:latin typeface="Cambria"/>
              <a:cs typeface="Cambria"/>
            </a:endParaRPr>
          </a:p>
          <a:p>
            <a:pPr marL="31115">
              <a:lnSpc>
                <a:spcPts val="1325"/>
              </a:lnSpc>
              <a:tabLst>
                <a:tab pos="274320" algn="l"/>
              </a:tabLst>
            </a:pPr>
            <a:r>
              <a:rPr dirty="0" u="sng" sz="125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	</a:t>
            </a:r>
            <a:r>
              <a:rPr dirty="0" u="sng" sz="1250" spc="-5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Ін$ормацію</a:t>
            </a:r>
            <a:r>
              <a:rPr dirty="0" u="sng" sz="1250" spc="1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105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надавати</a:t>
            </a:r>
            <a:r>
              <a:rPr dirty="0" u="sng" sz="1250" spc="4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9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50" spc="2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8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паперовіІх</a:t>
            </a:r>
            <a:r>
              <a:rPr dirty="0" u="sng" sz="1250" spc="8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5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носіях</a:t>
            </a:r>
            <a:r>
              <a:rPr dirty="0" sz="1250" spc="20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поівтою,</a:t>
            </a:r>
            <a:r>
              <a:rPr dirty="0" sz="1250" spc="55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за</a:t>
            </a:r>
            <a:r>
              <a:rPr dirty="0" sz="1250" spc="10">
                <a:latin typeface="Cambria"/>
                <a:cs typeface="Cambria"/>
              </a:rPr>
              <a:t> </a:t>
            </a:r>
            <a:r>
              <a:rPr dirty="0" sz="1250" spc="-75">
                <a:latin typeface="Cambria"/>
                <a:cs typeface="Cambria"/>
              </a:rPr>
              <a:t>адресою:</a:t>
            </a:r>
            <a:r>
              <a:rPr dirty="0" sz="1250" spc="35">
                <a:latin typeface="Cambria"/>
                <a:cs typeface="Cambria"/>
              </a:rPr>
              <a:t> </a:t>
            </a:r>
            <a:r>
              <a:rPr dirty="0" sz="1250" spc="-30" i="1">
                <a:latin typeface="Cambria"/>
                <a:cs typeface="Cambria"/>
              </a:rPr>
              <a:t>вул.</a:t>
            </a:r>
            <a:r>
              <a:rPr dirty="0" sz="1250" spc="20" i="1">
                <a:latin typeface="Cambria"/>
                <a:cs typeface="Cambria"/>
              </a:rPr>
              <a:t> </a:t>
            </a:r>
            <a:r>
              <a:rPr dirty="0" sz="1250" spc="-30" i="1">
                <a:latin typeface="Cambria"/>
                <a:cs typeface="Cambria"/>
              </a:rPr>
              <a:t>Преоdраженська,</a:t>
            </a:r>
            <a:r>
              <a:rPr dirty="0" sz="1250" spc="-15" i="1">
                <a:latin typeface="Cambria"/>
                <a:cs typeface="Cambria"/>
              </a:rPr>
              <a:t> </a:t>
            </a:r>
            <a:r>
              <a:rPr dirty="0" sz="1250" spc="-25" i="1">
                <a:latin typeface="Cambria"/>
                <a:cs typeface="Cambria"/>
              </a:rPr>
              <a:t>2,</a:t>
            </a:r>
            <a:endParaRPr sz="1250">
              <a:latin typeface="Cambria"/>
              <a:cs typeface="Cambria"/>
            </a:endParaRPr>
          </a:p>
          <a:p>
            <a:pPr marL="12700">
              <a:lnSpc>
                <a:spcPts val="1405"/>
              </a:lnSpc>
            </a:pPr>
            <a:r>
              <a:rPr dirty="0" sz="1250" spc="-120" i="1">
                <a:latin typeface="Cambria"/>
                <a:cs typeface="Cambria"/>
              </a:rPr>
              <a:t>.w.</a:t>
            </a:r>
            <a:r>
              <a:rPr dirty="0" sz="1250" spc="50" i="1">
                <a:latin typeface="Cambria"/>
                <a:cs typeface="Cambria"/>
              </a:rPr>
              <a:t> </a:t>
            </a:r>
            <a:r>
              <a:rPr dirty="0" sz="1250" spc="-30" i="1">
                <a:latin typeface="Cambria"/>
                <a:cs typeface="Cambria"/>
              </a:rPr>
              <a:t>Kpoitugнuцьнuй,</a:t>
            </a:r>
            <a:r>
              <a:rPr dirty="0" sz="1250" spc="-10" i="1">
                <a:latin typeface="Cambria"/>
                <a:cs typeface="Cambria"/>
              </a:rPr>
              <a:t> 25)06,</a:t>
            </a:r>
            <a:r>
              <a:rPr dirty="0" sz="1250" spc="45" i="1">
                <a:latin typeface="Cambria"/>
                <a:cs typeface="Cambria"/>
              </a:rPr>
              <a:t> </a:t>
            </a:r>
            <a:r>
              <a:rPr dirty="0" u="sng" sz="1250" spc="-85" i="1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з</a:t>
            </a:r>
            <a:r>
              <a:rPr dirty="0" u="sng" sz="1250" spc="-5" i="1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1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додзтками:</a:t>
            </a:r>
            <a:endParaRPr sz="1250">
              <a:latin typeface="Cambria"/>
              <a:cs typeface="Cambria"/>
            </a:endParaRPr>
          </a:p>
          <a:p>
            <a:pPr marL="372110">
              <a:lnSpc>
                <a:spcPts val="1390"/>
              </a:lnSpc>
            </a:pPr>
            <a:r>
              <a:rPr dirty="0" sz="1250" spc="-60">
                <a:latin typeface="Cambria"/>
                <a:cs typeface="Cambria"/>
              </a:rPr>
              <a:t>а) </a:t>
            </a:r>
            <a:r>
              <a:rPr dirty="0" u="sng" sz="1250" spc="-9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при</a:t>
            </a:r>
            <a:r>
              <a:rPr dirty="0" u="sng" sz="1250" spc="-2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75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вміщенні</a:t>
            </a:r>
            <a:r>
              <a:rPr dirty="0" u="sng" sz="1250" spc="7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50" spc="-15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11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карантин</a:t>
            </a:r>
            <a:r>
              <a:rPr dirty="0" sz="1250" spc="50">
                <a:latin typeface="Cambria"/>
                <a:cs typeface="Cambria"/>
              </a:rPr>
              <a:t> </a:t>
            </a:r>
            <a:r>
              <a:rPr dirty="0" sz="1250" spc="-90">
                <a:latin typeface="Cambria"/>
                <a:cs typeface="Cambria"/>
              </a:rPr>
              <a:t>додасться</a:t>
            </a:r>
            <a:r>
              <a:rPr dirty="0" sz="1250" spc="30">
                <a:latin typeface="Cambria"/>
                <a:cs typeface="Cambria"/>
              </a:rPr>
              <a:t> </a:t>
            </a:r>
            <a:r>
              <a:rPr dirty="0" sz="1250" spc="-75">
                <a:latin typeface="Cambria"/>
                <a:cs typeface="Cambria"/>
              </a:rPr>
              <a:t>копія</a:t>
            </a:r>
            <a:r>
              <a:rPr dirty="0" sz="1250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прІібуткової</a:t>
            </a:r>
            <a:r>
              <a:rPr dirty="0" sz="1250" spc="10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накладної;</a:t>
            </a:r>
            <a:endParaRPr sz="1250">
              <a:latin typeface="Cambria"/>
              <a:cs typeface="Cambria"/>
            </a:endParaRPr>
          </a:p>
          <a:p>
            <a:pPr marL="368300">
              <a:lnSpc>
                <a:spcPts val="1370"/>
              </a:lnSpc>
            </a:pPr>
            <a:r>
              <a:rPr dirty="0" sz="1250" spc="-60">
                <a:latin typeface="Cambria"/>
                <a:cs typeface="Cambria"/>
              </a:rPr>
              <a:t>6)</a:t>
            </a:r>
            <a:r>
              <a:rPr dirty="0" sz="1250" spc="-15">
                <a:latin typeface="Cambria"/>
                <a:cs typeface="Cambria"/>
              </a:rPr>
              <a:t> </a:t>
            </a:r>
            <a:r>
              <a:rPr dirty="0" u="sng" sz="1250" spc="-95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nPn</a:t>
            </a:r>
            <a:r>
              <a:rPr dirty="0" u="sng" sz="1250" spc="2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85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пове9ненні</a:t>
            </a:r>
            <a:r>
              <a:rPr dirty="0" u="sng" sz="1250" spc="15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80">
                <a:uFill>
                  <a:solidFill>
                    <a:srgbClr val="13131F"/>
                  </a:solidFill>
                </a:uFill>
                <a:latin typeface="Cambria"/>
                <a:cs typeface="Cambria"/>
              </a:rPr>
              <a:t>постачальнику</a:t>
            </a:r>
            <a:r>
              <a:rPr dirty="0" sz="1250" spc="55">
                <a:latin typeface="Cambria"/>
                <a:cs typeface="Cambria"/>
              </a:rPr>
              <a:t> </a:t>
            </a:r>
            <a:r>
              <a:rPr dirty="0" sz="1250" spc="-80">
                <a:latin typeface="Cambria"/>
                <a:cs typeface="Cambria"/>
              </a:rPr>
              <a:t>додаються:</a:t>
            </a:r>
            <a:r>
              <a:rPr dirty="0" sz="1250" spc="85">
                <a:latin typeface="Cambria"/>
                <a:cs typeface="Cambria"/>
              </a:rPr>
              <a:t> </a:t>
            </a:r>
            <a:r>
              <a:rPr dirty="0" sz="1250" spc="-80">
                <a:latin typeface="Cambria"/>
                <a:cs typeface="Cambria"/>
              </a:rPr>
              <a:t>копія</a:t>
            </a:r>
            <a:r>
              <a:rPr dirty="0" sz="1250" spc="5">
                <a:latin typeface="Cambria"/>
                <a:cs typeface="Cambria"/>
              </a:rPr>
              <a:t> </a:t>
            </a:r>
            <a:r>
              <a:rPr dirty="0" sz="1250" spc="-75">
                <a:latin typeface="Cambria"/>
                <a:cs typeface="Cambria"/>
              </a:rPr>
              <a:t>прибугкової</a:t>
            </a:r>
            <a:r>
              <a:rPr dirty="0" sz="1250" spc="9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нахладної;</a:t>
            </a:r>
            <a:endParaRPr sz="1250">
              <a:latin typeface="Cambria"/>
              <a:cs typeface="Cambria"/>
            </a:endParaRPr>
          </a:p>
          <a:p>
            <a:pPr marL="3381375">
              <a:lnSpc>
                <a:spcPts val="1380"/>
              </a:lnSpc>
            </a:pPr>
            <a:r>
              <a:rPr dirty="0" sz="1250" spc="-75">
                <a:latin typeface="Cambria"/>
                <a:cs typeface="Cambria"/>
              </a:rPr>
              <a:t>копія</a:t>
            </a:r>
            <a:r>
              <a:rPr dirty="0" sz="1250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накладноі</a:t>
            </a:r>
            <a:r>
              <a:rPr dirty="0" sz="1250" spc="40">
                <a:latin typeface="Cambria"/>
                <a:cs typeface="Cambria"/>
              </a:rPr>
              <a:t> </a:t>
            </a:r>
            <a:r>
              <a:rPr dirty="0" sz="1250" spc="-80">
                <a:latin typeface="Cambria"/>
                <a:cs typeface="Cambria"/>
              </a:rPr>
              <a:t>на</a:t>
            </a:r>
            <a:r>
              <a:rPr dirty="0" sz="125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повернення.</a:t>
            </a:r>
            <a:endParaRPr sz="1250">
              <a:latin typeface="Cambria"/>
              <a:cs typeface="Cambria"/>
            </a:endParaRPr>
          </a:p>
          <a:p>
            <a:pPr algn="just" marL="16510" marR="6985" indent="347345">
              <a:lnSpc>
                <a:spcPct val="92000"/>
              </a:lnSpc>
              <a:spcBef>
                <a:spcPts val="65"/>
              </a:spcBef>
            </a:pPr>
            <a:r>
              <a:rPr dirty="0" sz="1250">
                <a:latin typeface="Cambria"/>
                <a:cs typeface="Cambria"/>
              </a:rPr>
              <a:t>в)</a:t>
            </a:r>
            <a:r>
              <a:rPr dirty="0" sz="1250" spc="120"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у</a:t>
            </a:r>
            <a:r>
              <a:rPr dirty="0" u="sng" sz="1250" spc="13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вппадкv</a:t>
            </a:r>
            <a:r>
              <a:rPr dirty="0" u="sng" sz="1250" spc="18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1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передаяі</a:t>
            </a:r>
            <a:r>
              <a:rPr dirty="0" u="sng" sz="1250" spc="17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відходів</a:t>
            </a:r>
            <a:r>
              <a:rPr dirty="0" u="sng" sz="1250" spc="16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4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лікарського</a:t>
            </a:r>
            <a:r>
              <a:rPr dirty="0" u="sng" sz="1250" spc="17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зacoбy</a:t>
            </a:r>
            <a:r>
              <a:rPr dirty="0" u="sng" sz="1250" spc="1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50" spc="16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упілізацію</a:t>
            </a:r>
            <a:r>
              <a:rPr dirty="0" u="sng" sz="1250" spc="17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a6o</a:t>
            </a:r>
            <a:r>
              <a:rPr dirty="0" u="sng" sz="1250" spc="12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1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зтодення,</a:t>
            </a:r>
            <a:r>
              <a:rPr dirty="0" sz="1250" spc="-10"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у</a:t>
            </a:r>
            <a:r>
              <a:rPr dirty="0" u="sng" sz="1250" spc="-7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10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двотижневнй</a:t>
            </a:r>
            <a:r>
              <a:rPr dirty="0" u="sng" sz="1250" spc="3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6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стРок</a:t>
            </a:r>
            <a:r>
              <a:rPr dirty="0" u="sng" sz="1250" spc="-1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sz="1250" spc="-30">
                <a:latin typeface="Cambria"/>
                <a:cs typeface="Cambria"/>
              </a:rPr>
              <a:t>п</a:t>
            </a:r>
            <a:r>
              <a:rPr dirty="0" u="sng" sz="1250" spc="-3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оіиформувапі</a:t>
            </a:r>
            <a:r>
              <a:rPr dirty="0" sz="1250" spc="225">
                <a:latin typeface="Cambria"/>
                <a:cs typeface="Cambria"/>
              </a:rPr>
              <a:t> </a:t>
            </a:r>
            <a:r>
              <a:rPr dirty="0" sz="1250" spc="-65">
                <a:latin typeface="Cambria"/>
                <a:cs typeface="Cambria"/>
              </a:rPr>
              <a:t>Державну</a:t>
            </a:r>
            <a:r>
              <a:rPr dirty="0" sz="1250" spc="15">
                <a:latin typeface="Cambria"/>
                <a:cs typeface="Cambria"/>
              </a:rPr>
              <a:t> </a:t>
            </a:r>
            <a:r>
              <a:rPr dirty="0" sz="1250" spc="-35">
                <a:latin typeface="Cambria"/>
                <a:cs typeface="Cambria"/>
              </a:rPr>
              <a:t>службу</a:t>
            </a:r>
            <a:r>
              <a:rPr dirty="0" sz="1250" spc="3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з</a:t>
            </a:r>
            <a:r>
              <a:rPr dirty="0" sz="1250" spc="225">
                <a:latin typeface="Cambria"/>
                <a:cs typeface="Cambria"/>
              </a:rPr>
              <a:t> </a:t>
            </a:r>
            <a:r>
              <a:rPr dirty="0" sz="1250" spc="-30">
                <a:latin typeface="Cambria"/>
                <a:cs typeface="Cambria"/>
              </a:rPr>
              <a:t>лікарсьтіх</a:t>
            </a:r>
            <a:r>
              <a:rPr dirty="0" sz="1250" spc="35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засобів</a:t>
            </a:r>
            <a:r>
              <a:rPr dirty="0" sz="1250" spc="20">
                <a:latin typeface="Cambria"/>
                <a:cs typeface="Cambria"/>
              </a:rPr>
              <a:t> </a:t>
            </a:r>
            <a:r>
              <a:rPr dirty="0" sz="1250" spc="-95">
                <a:latin typeface="Cambria"/>
                <a:cs typeface="Cambria"/>
              </a:rPr>
              <a:t>та</a:t>
            </a:r>
            <a:r>
              <a:rPr dirty="0" sz="1250" spc="25">
                <a:latin typeface="Cambria"/>
                <a:cs typeface="Cambria"/>
              </a:rPr>
              <a:t> </a:t>
            </a:r>
            <a:r>
              <a:rPr dirty="0" sz="1250" spc="-100">
                <a:latin typeface="Cambria"/>
                <a:cs typeface="Cambria"/>
              </a:rPr>
              <a:t>контролю</a:t>
            </a:r>
            <a:r>
              <a:rPr dirty="0" sz="1250" spc="50">
                <a:latin typeface="Cambria"/>
                <a:cs typeface="Cambria"/>
              </a:rPr>
              <a:t> </a:t>
            </a:r>
            <a:r>
              <a:rPr dirty="0" sz="1250" spc="-25">
                <a:latin typeface="Cambria"/>
                <a:cs typeface="Cambria"/>
              </a:rPr>
              <a:t>за </a:t>
            </a:r>
            <a:r>
              <a:rPr dirty="0" sz="1250" spc="-85">
                <a:latin typeface="Cambria"/>
                <a:cs typeface="Cambria"/>
              </a:rPr>
              <a:t>наркопtками</a:t>
            </a:r>
            <a:r>
              <a:rPr dirty="0" sz="1250" spc="9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</a:t>
            </a:r>
            <a:r>
              <a:rPr dirty="0" sz="1250" spc="-45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Кіровоградській</a:t>
            </a:r>
            <a:r>
              <a:rPr dirty="0" sz="1250" spc="-95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області</a:t>
            </a:r>
            <a:r>
              <a:rPr dirty="0" sz="1250" spc="365">
                <a:latin typeface="Cambria"/>
                <a:cs typeface="Cambria"/>
              </a:rPr>
              <a:t> </a:t>
            </a:r>
            <a:r>
              <a:rPr dirty="0" sz="1250" spc="-130">
                <a:latin typeface="Cambria"/>
                <a:cs typeface="Cambria"/>
              </a:rPr>
              <a:t>та</a:t>
            </a:r>
            <a:r>
              <a:rPr dirty="0" sz="1250" spc="25">
                <a:latin typeface="Cambria"/>
                <a:cs typeface="Cambria"/>
              </a:rPr>
              <a:t> </a:t>
            </a:r>
            <a:r>
              <a:rPr dirty="0" sz="1250" spc="-125">
                <a:latin typeface="Cambria"/>
                <a:cs typeface="Cambria"/>
              </a:rPr>
              <a:t>надатгІ</a:t>
            </a:r>
            <a:r>
              <a:rPr dirty="0" sz="1250" spc="65">
                <a:latin typeface="Cambria"/>
                <a:cs typeface="Cambria"/>
              </a:rPr>
              <a:t> </a:t>
            </a:r>
            <a:r>
              <a:rPr dirty="0" sz="1250" spc="-75">
                <a:latin typeface="Cambria"/>
                <a:cs typeface="Cambria"/>
              </a:rPr>
              <a:t>копію</a:t>
            </a:r>
            <a:r>
              <a:rPr dirty="0" sz="1250" spc="20">
                <a:latin typeface="Cambria"/>
                <a:cs typeface="Cambria"/>
              </a:rPr>
              <a:t> </a:t>
            </a:r>
            <a:r>
              <a:rPr dirty="0" sz="1250" spc="-80">
                <a:latin typeface="Cambria"/>
                <a:cs typeface="Cambria"/>
              </a:rPr>
              <a:t>прпfiуткової</a:t>
            </a:r>
            <a:r>
              <a:rPr dirty="0" sz="1250" spc="9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накладної.</a:t>
            </a:r>
            <a:endParaRPr sz="1250">
              <a:latin typeface="Cambria"/>
              <a:cs typeface="Cambria"/>
            </a:endParaRPr>
          </a:p>
          <a:p>
            <a:pPr algn="just" marL="13335" marR="8255" indent="354965">
              <a:lnSpc>
                <a:spcPts val="1390"/>
              </a:lnSpc>
              <a:spcBef>
                <a:spcPts val="55"/>
              </a:spcBef>
            </a:pPr>
            <a:r>
              <a:rPr dirty="0" sz="1250">
                <a:latin typeface="Cambria"/>
                <a:cs typeface="Cambria"/>
              </a:rPr>
              <a:t>При</a:t>
            </a:r>
            <a:r>
              <a:rPr dirty="0" sz="1250" spc="50">
                <a:latin typeface="Cambria"/>
                <a:cs typeface="Cambria"/>
              </a:rPr>
              <a:t> </a:t>
            </a:r>
            <a:r>
              <a:rPr dirty="0" sz="1250" spc="-20">
                <a:latin typeface="Cambria"/>
                <a:cs typeface="Cambria"/>
              </a:rPr>
              <a:t>наступних</a:t>
            </a:r>
            <a:r>
              <a:rPr dirty="0" sz="1250" spc="80">
                <a:latin typeface="Cambria"/>
                <a:cs typeface="Cambria"/>
              </a:rPr>
              <a:t> </a:t>
            </a:r>
            <a:r>
              <a:rPr dirty="0" sz="1250" spc="-20">
                <a:latin typeface="Cambria"/>
                <a:cs typeface="Cambria"/>
              </a:rPr>
              <a:t>поставках</a:t>
            </a:r>
            <a:r>
              <a:rPr dirty="0" sz="1250" spc="100">
                <a:latin typeface="Cambria"/>
                <a:cs typeface="Cambria"/>
              </a:rPr>
              <a:t> </a:t>
            </a:r>
            <a:r>
              <a:rPr dirty="0" sz="1250" spc="-25">
                <a:latin typeface="Cambria"/>
                <a:cs typeface="Cambria"/>
              </a:rPr>
              <a:t>лікарсьгих</a:t>
            </a:r>
            <a:r>
              <a:rPr dirty="0" sz="1250" spc="114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засобів,</a:t>
            </a:r>
            <a:r>
              <a:rPr dirty="0" sz="1250" spc="75">
                <a:latin typeface="Cambria"/>
                <a:cs typeface="Cambria"/>
              </a:rPr>
              <a:t> </a:t>
            </a:r>
            <a:r>
              <a:rPr dirty="0" sz="1250" spc="-25">
                <a:latin typeface="Cambria"/>
                <a:cs typeface="Cambria"/>
              </a:rPr>
              <a:t>вказанпх</a:t>
            </a:r>
            <a:r>
              <a:rPr dirty="0" sz="1250" spc="10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</a:t>
            </a:r>
            <a:r>
              <a:rPr dirty="0" sz="1250" spc="30">
                <a:latin typeface="Cambria"/>
                <a:cs typeface="Cambria"/>
              </a:rPr>
              <a:t> </a:t>
            </a:r>
            <a:r>
              <a:rPr dirty="0" sz="1250" spc="-60">
                <a:latin typeface="Cambria"/>
                <a:cs typeface="Cambria"/>
              </a:rPr>
              <a:t>розпорядженнях,</a:t>
            </a:r>
            <a:r>
              <a:rPr dirty="0" sz="1250" spc="4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cy6’скт </a:t>
            </a:r>
            <a:r>
              <a:rPr dirty="0" sz="1250" spc="-40">
                <a:latin typeface="Cambria"/>
                <a:cs typeface="Cambria"/>
              </a:rPr>
              <a:t>господарювання</a:t>
            </a:r>
            <a:r>
              <a:rPr dirty="0" sz="1250" spc="6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повинен</a:t>
            </a:r>
            <a:r>
              <a:rPr dirty="0" sz="1250" spc="9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вжтІтн</a:t>
            </a:r>
            <a:r>
              <a:rPr dirty="0" sz="1250" spc="8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заходів</a:t>
            </a:r>
            <a:r>
              <a:rPr dirty="0" sz="1250" spc="7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щодо</a:t>
            </a:r>
            <a:r>
              <a:rPr dirty="0" sz="1250" spc="80">
                <a:latin typeface="Cambria"/>
                <a:cs typeface="Cambria"/>
              </a:rPr>
              <a:t> </a:t>
            </a:r>
            <a:r>
              <a:rPr dirty="0" sz="1250" spc="-20">
                <a:latin typeface="Cambria"/>
                <a:cs typeface="Cambria"/>
              </a:rPr>
              <a:t>запобігання</a:t>
            </a:r>
            <a:r>
              <a:rPr dirty="0" sz="1250" spc="10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прпдбання,</a:t>
            </a:r>
            <a:r>
              <a:rPr dirty="0" sz="1250" spc="114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реалізації</a:t>
            </a:r>
            <a:r>
              <a:rPr dirty="0" sz="1250" spc="105">
                <a:latin typeface="Cambria"/>
                <a:cs typeface="Cambria"/>
              </a:rPr>
              <a:t> </a:t>
            </a:r>
            <a:r>
              <a:rPr dirty="0" sz="1250" spc="-25">
                <a:latin typeface="Cambria"/>
                <a:cs typeface="Cambria"/>
              </a:rPr>
              <a:t>та </a:t>
            </a:r>
            <a:r>
              <a:rPr dirty="0" sz="1250" spc="-90">
                <a:latin typeface="Cambria"/>
                <a:cs typeface="Cambria"/>
              </a:rPr>
              <a:t>заетосування</a:t>
            </a:r>
            <a:r>
              <a:rPr dirty="0" sz="1250" spc="50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лікарських</a:t>
            </a:r>
            <a:r>
              <a:rPr dirty="0" sz="1250" spc="100">
                <a:latin typeface="Cambria"/>
                <a:cs typeface="Cambria"/>
              </a:rPr>
              <a:t> </a:t>
            </a:r>
            <a:r>
              <a:rPr dirty="0" sz="1250" spc="-55">
                <a:latin typeface="Cambria"/>
                <a:cs typeface="Cambria"/>
              </a:rPr>
              <a:t>засобів,</a:t>
            </a:r>
            <a:r>
              <a:rPr dirty="0" sz="1250" spc="40">
                <a:latin typeface="Cambria"/>
                <a:cs typeface="Cambria"/>
              </a:rPr>
              <a:t> </a:t>
            </a:r>
            <a:r>
              <a:rPr dirty="0" sz="1250" spc="-95">
                <a:latin typeface="Cambria"/>
                <a:cs typeface="Cambria"/>
              </a:rPr>
              <a:t>зазначених</a:t>
            </a:r>
            <a:r>
              <a:rPr dirty="0" sz="1250" spc="9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</a:t>
            </a:r>
            <a:r>
              <a:rPr dirty="0" sz="1250" spc="-4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розпорядженнях.</a:t>
            </a:r>
            <a:endParaRPr sz="12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8539" y="6439661"/>
            <a:ext cx="6144895" cy="197167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algn="just" marL="20320" marR="10160" indent="1213485">
              <a:lnSpc>
                <a:spcPts val="1390"/>
              </a:lnSpc>
              <a:spcBef>
                <a:spcPts val="235"/>
              </a:spcBef>
              <a:tabLst>
                <a:tab pos="1743075" algn="l"/>
                <a:tab pos="2663825" algn="l"/>
                <a:tab pos="3881754" algn="l"/>
              </a:tabLst>
            </a:pPr>
            <a:r>
              <a:rPr dirty="0" sz="1250" spc="5">
                <a:latin typeface="Cambria"/>
                <a:cs typeface="Cambria"/>
              </a:rPr>
              <a:t>в</a:t>
            </a:r>
            <a:r>
              <a:rPr dirty="0" sz="1250">
                <a:latin typeface="Cambria"/>
                <a:cs typeface="Cambria"/>
              </a:rPr>
              <a:t>	о</a:t>
            </a:r>
            <a:r>
              <a:rPr dirty="0" sz="1250" spc="434">
                <a:latin typeface="Cambria"/>
                <a:cs typeface="Cambria"/>
              </a:rPr>
              <a:t>  </a:t>
            </a:r>
            <a:r>
              <a:rPr dirty="0" sz="1250" spc="-30">
                <a:latin typeface="Cambria"/>
                <a:cs typeface="Cambria"/>
              </a:rPr>
              <a:t>лікарсьшlх</a:t>
            </a:r>
            <a:r>
              <a:rPr dirty="0" sz="1250" spc="28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засобів,</a:t>
            </a:r>
            <a:r>
              <a:rPr dirty="0" sz="1250" spc="190">
                <a:latin typeface="Cambria"/>
                <a:cs typeface="Cambria"/>
              </a:rPr>
              <a:t> </a:t>
            </a:r>
            <a:r>
              <a:rPr dirty="0" sz="1250" spc="-30">
                <a:latin typeface="Cambria"/>
                <a:cs typeface="Cambria"/>
              </a:rPr>
              <a:t>вказаних</a:t>
            </a:r>
            <a:r>
              <a:rPr dirty="0" sz="1250" spc="25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</a:t>
            </a:r>
            <a:r>
              <a:rPr dirty="0" sz="1250" spc="170">
                <a:latin typeface="Cambria"/>
                <a:cs typeface="Cambria"/>
              </a:rPr>
              <a:t> </a:t>
            </a:r>
            <a:r>
              <a:rPr dirty="0" sz="1250" spc="-65">
                <a:latin typeface="Cambria"/>
                <a:cs typeface="Cambria"/>
              </a:rPr>
              <a:t>розпорядженнях</a:t>
            </a:r>
            <a:r>
              <a:rPr dirty="0" sz="1250" spc="21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яп</a:t>
            </a:r>
            <a:r>
              <a:rPr dirty="0" sz="1250" spc="135">
                <a:latin typeface="Cambria"/>
                <a:cs typeface="Cambria"/>
              </a:rPr>
              <a:t> </a:t>
            </a:r>
            <a:r>
              <a:rPr dirty="0" sz="1250" spc="-20">
                <a:latin typeface="Cambria"/>
                <a:cs typeface="Cambria"/>
              </a:rPr>
              <a:t>micтax </a:t>
            </a:r>
            <a:r>
              <a:rPr dirty="0" sz="1250" spc="-80">
                <a:latin typeface="Cambria"/>
                <a:cs typeface="Cambria"/>
              </a:rPr>
              <a:t>Укрфармагентства,</a:t>
            </a:r>
            <a:r>
              <a:rPr dirty="0" sz="1250" spc="-25">
                <a:latin typeface="Cambria"/>
                <a:cs typeface="Cambria"/>
              </a:rPr>
              <a:t> </a:t>
            </a:r>
            <a:r>
              <a:rPr dirty="0" u="sng" sz="1250" spc="-50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вtдповідl</a:t>
            </a:r>
            <a:r>
              <a:rPr dirty="0" sz="1250" spc="50">
                <a:latin typeface="Cambria"/>
                <a:cs typeface="Cambria"/>
              </a:rPr>
              <a:t> </a:t>
            </a:r>
            <a:r>
              <a:rPr dirty="0" sz="1250" spc="-25">
                <a:latin typeface="Cambria"/>
                <a:cs typeface="Cambria"/>
              </a:rPr>
              <a:t>пpo</a:t>
            </a:r>
            <a:r>
              <a:rPr dirty="0" sz="1250">
                <a:latin typeface="Cambria"/>
                <a:cs typeface="Cambria"/>
              </a:rPr>
              <a:t>	о</a:t>
            </a:r>
            <a:r>
              <a:rPr dirty="0" sz="1250" spc="260">
                <a:latin typeface="Cambria"/>
                <a:cs typeface="Cambria"/>
              </a:rPr>
              <a:t>   </a:t>
            </a:r>
            <a:r>
              <a:rPr dirty="0" sz="1250" spc="-10">
                <a:latin typeface="Cambria"/>
                <a:cs typeface="Cambria"/>
              </a:rPr>
              <a:t>вигляді</a:t>
            </a:r>
            <a:r>
              <a:rPr dirty="0" sz="1250">
                <a:latin typeface="Cambria"/>
                <a:cs typeface="Cambria"/>
              </a:rPr>
              <a:t>	am</a:t>
            </a:r>
            <a:r>
              <a:rPr dirty="0" sz="1250" spc="459">
                <a:latin typeface="Cambria"/>
                <a:cs typeface="Cambria"/>
              </a:rPr>
              <a:t>  </a:t>
            </a:r>
            <a:r>
              <a:rPr dirty="0" sz="1250">
                <a:latin typeface="Cambria"/>
                <a:cs typeface="Cambria"/>
              </a:rPr>
              <a:t>е</a:t>
            </a:r>
            <a:r>
              <a:rPr dirty="0" sz="1250" spc="145">
                <a:latin typeface="Cambria"/>
                <a:cs typeface="Cambria"/>
              </a:rPr>
              <a:t>  </a:t>
            </a:r>
            <a:r>
              <a:rPr dirty="0" sz="1250">
                <a:latin typeface="Cambria"/>
                <a:cs typeface="Cambria"/>
              </a:rPr>
              <a:t>о</a:t>
            </a:r>
            <a:r>
              <a:rPr dirty="0" sz="1250" spc="400">
                <a:latin typeface="Cambria"/>
                <a:cs typeface="Cambria"/>
              </a:rPr>
              <a:t>  </a:t>
            </a:r>
            <a:r>
              <a:rPr dirty="0" sz="1250">
                <a:latin typeface="Cambria"/>
                <a:cs typeface="Cambria"/>
              </a:rPr>
              <a:t>6</a:t>
            </a:r>
            <a:r>
              <a:rPr dirty="0" sz="1250" spc="310">
                <a:latin typeface="Cambria"/>
                <a:cs typeface="Cambria"/>
              </a:rPr>
              <a:t> </a:t>
            </a:r>
            <a:r>
              <a:rPr dirty="0" sz="1250" spc="-50">
                <a:latin typeface="Cambria"/>
                <a:cs typeface="Cambria"/>
              </a:rPr>
              <a:t>о</a:t>
            </a:r>
            <a:endParaRPr sz="1250">
              <a:latin typeface="Cambria"/>
              <a:cs typeface="Cambria"/>
            </a:endParaRPr>
          </a:p>
          <a:p>
            <a:pPr algn="just" marL="12700" marR="5080" indent="358140">
              <a:lnSpc>
                <a:spcPct val="91200"/>
              </a:lnSpc>
              <a:spcBef>
                <a:spcPts val="25"/>
              </a:spcBef>
            </a:pPr>
            <a:r>
              <a:rPr dirty="0" sz="1250" spc="-25">
                <a:latin typeface="Cambria"/>
                <a:cs typeface="Cambria"/>
              </a:rPr>
              <a:t>Одночасно</a:t>
            </a:r>
            <a:r>
              <a:rPr dirty="0" sz="1250" spc="114">
                <a:latin typeface="Cambria"/>
                <a:cs typeface="Cambria"/>
              </a:rPr>
              <a:t> </a:t>
            </a:r>
            <a:r>
              <a:rPr dirty="0" sz="1250" spc="-35">
                <a:latin typeface="Cambria"/>
                <a:cs typeface="Cambria"/>
              </a:rPr>
              <a:t>нагадусмо,</a:t>
            </a:r>
            <a:r>
              <a:rPr dirty="0" sz="1250" spc="13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що</a:t>
            </a:r>
            <a:r>
              <a:rPr dirty="0" sz="1250" spc="6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з</a:t>
            </a:r>
            <a:r>
              <a:rPr dirty="0" sz="1250" spc="30">
                <a:latin typeface="Cambria"/>
                <a:cs typeface="Cambria"/>
              </a:rPr>
              <a:t> </a:t>
            </a:r>
            <a:r>
              <a:rPr dirty="0" sz="1250" spc="-80">
                <a:latin typeface="Cambria"/>
                <a:cs typeface="Cambria"/>
              </a:rPr>
              <a:t>розпоряджениями</a:t>
            </a:r>
            <a:r>
              <a:rPr dirty="0" sz="1250" spc="6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та</a:t>
            </a:r>
            <a:r>
              <a:rPr dirty="0" sz="1250" spc="80">
                <a:latin typeface="Cambria"/>
                <a:cs typeface="Cambria"/>
              </a:rPr>
              <a:t> </a:t>
            </a:r>
            <a:r>
              <a:rPr dirty="0" sz="1250" spc="-25">
                <a:latin typeface="Cambria"/>
                <a:cs typeface="Cambria"/>
              </a:rPr>
              <a:t>лltcтauи</a:t>
            </a:r>
            <a:r>
              <a:rPr dirty="0" sz="1250" spc="85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Укрфармагентства</a:t>
            </a:r>
            <a:r>
              <a:rPr dirty="0" sz="1250" spc="1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можна ознагіомІітися</a:t>
            </a:r>
            <a:r>
              <a:rPr dirty="0" sz="1250" spc="29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на</a:t>
            </a:r>
            <a:r>
              <a:rPr dirty="0" sz="1250" spc="32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офіиійному</a:t>
            </a:r>
            <a:r>
              <a:rPr dirty="0" sz="1250" spc="36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вебсаFтгі</a:t>
            </a:r>
            <a:r>
              <a:rPr dirty="0" sz="1250" spc="375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Українсьхого</a:t>
            </a:r>
            <a:r>
              <a:rPr dirty="0" sz="1250" spc="34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фармацевтичного</a:t>
            </a:r>
            <a:r>
              <a:rPr dirty="0" sz="1250" spc="295">
                <a:latin typeface="Cambria"/>
                <a:cs typeface="Cambria"/>
              </a:rPr>
              <a:t> </a:t>
            </a:r>
            <a:r>
              <a:rPr dirty="0" sz="1250" spc="-35">
                <a:latin typeface="Cambria"/>
                <a:cs typeface="Cambria"/>
              </a:rPr>
              <a:t>агеіггства </a:t>
            </a:r>
            <a:r>
              <a:rPr dirty="0" sz="1250" spc="-80">
                <a:latin typeface="Cambria"/>
                <a:cs typeface="Cambria"/>
              </a:rPr>
              <a:t>(https:</a:t>
            </a:r>
            <a:r>
              <a:rPr dirty="0" sz="1250" spc="85">
                <a:latin typeface="Cambria"/>
                <a:cs typeface="Cambria"/>
              </a:rPr>
              <a:t> </a:t>
            </a:r>
            <a:r>
              <a:rPr dirty="0" sz="1250" spc="-100">
                <a:latin typeface="Cambria"/>
                <a:cs typeface="Cambria"/>
              </a:rPr>
              <a:t>/</a:t>
            </a:r>
            <a:r>
              <a:rPr dirty="0" sz="1250" spc="-100">
                <a:latin typeface="Cambria"/>
                <a:cs typeface="Cambria"/>
                <a:hlinkClick r:id="rId6"/>
              </a:rPr>
              <a:t>www.d1s.gov.na/</a:t>
            </a:r>
            <a:r>
              <a:rPr dirty="0" sz="1250" spc="-100">
                <a:latin typeface="Cambria"/>
                <a:cs typeface="Cambria"/>
              </a:rPr>
              <a:t>)</a:t>
            </a:r>
            <a:r>
              <a:rPr dirty="0" sz="1250" spc="-8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в</a:t>
            </a:r>
            <a:r>
              <a:rPr dirty="0" sz="1250" spc="-55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розділі</a:t>
            </a:r>
            <a:r>
              <a:rPr dirty="0" sz="1250" spc="5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РОЗПОРЯДЖЕННЯ</a:t>
            </a:r>
            <a:r>
              <a:rPr dirty="0" sz="1250" spc="17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УКРФАРМАГЕНТСТВА.</a:t>
            </a:r>
            <a:endParaRPr sz="12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250">
              <a:latin typeface="Cambria"/>
              <a:cs typeface="Cambria"/>
            </a:endParaRPr>
          </a:p>
          <a:p>
            <a:pPr marL="16510">
              <a:lnSpc>
                <a:spcPts val="994"/>
              </a:lnSpc>
            </a:pPr>
            <a:r>
              <a:rPr dirty="0" sz="850" spc="-10" b="1">
                <a:latin typeface="Times New Roman"/>
                <a:cs typeface="Times New Roman"/>
              </a:rPr>
              <a:t>,ДОДбТЕf1:</a:t>
            </a:r>
            <a:endParaRPr sz="850">
              <a:latin typeface="Times New Roman"/>
              <a:cs typeface="Times New Roman"/>
            </a:endParaRPr>
          </a:p>
          <a:p>
            <a:pPr marL="464184" indent="-219710">
              <a:lnSpc>
                <a:spcPts val="1450"/>
              </a:lnSpc>
              <a:buAutoNum type="arabicPeriod"/>
              <a:tabLst>
                <a:tab pos="464184" algn="l"/>
              </a:tabLst>
            </a:pPr>
            <a:r>
              <a:rPr dirty="0" sz="1300" spc="-60">
                <a:latin typeface="Times New Roman"/>
                <a:cs typeface="Times New Roman"/>
              </a:rPr>
              <a:t>Копія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65">
                <a:latin typeface="Times New Roman"/>
                <a:cs typeface="Times New Roman"/>
              </a:rPr>
              <a:t>розпорядження</a:t>
            </a:r>
            <a:r>
              <a:rPr dirty="0" sz="1300" spc="70">
                <a:latin typeface="Times New Roman"/>
                <a:cs typeface="Times New Roman"/>
              </a:rPr>
              <a:t> </a:t>
            </a:r>
            <a:r>
              <a:rPr dirty="0" sz="1300" spc="-60">
                <a:latin typeface="Times New Roman"/>
                <a:cs typeface="Times New Roman"/>
              </a:rPr>
              <a:t>Украінськогс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 spc="-50">
                <a:latin typeface="Times New Roman"/>
                <a:cs typeface="Times New Roman"/>
              </a:rPr>
              <a:t>фармацевтичного </a:t>
            </a:r>
            <a:r>
              <a:rPr dirty="0" sz="1300" spc="-40">
                <a:latin typeface="Times New Roman"/>
                <a:cs typeface="Times New Roman"/>
              </a:rPr>
              <a:t>агентства</a:t>
            </a:r>
            <a:r>
              <a:rPr dirty="0" sz="1300" spc="330">
                <a:latin typeface="Times New Roman"/>
                <a:cs typeface="Times New Roman"/>
              </a:rPr>
              <a:t> </a:t>
            </a:r>
            <a:r>
              <a:rPr dirty="0" sz="1300" spc="-45">
                <a:latin typeface="Times New Roman"/>
                <a:cs typeface="Times New Roman"/>
              </a:rPr>
              <a:t>від</a:t>
            </a:r>
            <a:r>
              <a:rPr dirty="0" sz="1300" spc="-4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13.10.2026</a:t>
            </a:r>
            <a:endParaRPr sz="1300">
              <a:latin typeface="Times New Roman"/>
              <a:cs typeface="Times New Roman"/>
            </a:endParaRPr>
          </a:p>
          <a:p>
            <a:pPr marL="476250">
              <a:lnSpc>
                <a:spcPts val="1375"/>
              </a:lnSpc>
            </a:pPr>
            <a:r>
              <a:rPr dirty="0" sz="1250" spc="-360">
                <a:latin typeface="Times New Roman"/>
                <a:cs typeface="Times New Roman"/>
              </a:rPr>
              <a:t>№</a:t>
            </a:r>
            <a:r>
              <a:rPr dirty="0" sz="1250" spc="26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500-001.1.01/002.0/17-26</a:t>
            </a:r>
            <a:r>
              <a:rPr dirty="0" sz="1250" spc="-9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1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арк.;</a:t>
            </a:r>
            <a:endParaRPr sz="1250">
              <a:latin typeface="Times New Roman"/>
              <a:cs typeface="Times New Roman"/>
            </a:endParaRPr>
          </a:p>
          <a:p>
            <a:pPr marL="467359" marR="523875" indent="-219710">
              <a:lnSpc>
                <a:spcPts val="1370"/>
              </a:lnSpc>
              <a:spcBef>
                <a:spcPts val="110"/>
              </a:spcBef>
              <a:buAutoNum type="arabicPeriod" startAt="2"/>
              <a:tabLst>
                <a:tab pos="476250" algn="l"/>
              </a:tabLst>
            </a:pPr>
            <a:r>
              <a:rPr dirty="0" sz="1250" spc="-35">
                <a:latin typeface="Times New Roman"/>
                <a:cs typeface="Times New Roman"/>
              </a:rPr>
              <a:t>Копія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розпорядження</a:t>
            </a:r>
            <a:r>
              <a:rPr dirty="0" sz="1250" spc="6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Українського</a:t>
            </a:r>
            <a:r>
              <a:rPr dirty="0" sz="1250" spc="2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фармацевтичного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агентства</a:t>
            </a:r>
            <a:r>
              <a:rPr dirty="0" sz="1250" spc="29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вtд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13.10.2026 </a:t>
            </a:r>
            <a:r>
              <a:rPr dirty="0" sz="1250" spc="-20">
                <a:latin typeface="Times New Roman"/>
                <a:cs typeface="Times New Roman"/>
              </a:rPr>
              <a:t>	</a:t>
            </a:r>
            <a:r>
              <a:rPr dirty="0" sz="1250" spc="-135">
                <a:latin typeface="Times New Roman"/>
                <a:cs typeface="Times New Roman"/>
              </a:rPr>
              <a:t>N•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501-001.1.01/002.0/17-</a:t>
            </a:r>
            <a:r>
              <a:rPr dirty="0" sz="1250">
                <a:latin typeface="Times New Roman"/>
                <a:cs typeface="Times New Roman"/>
              </a:rPr>
              <a:t>26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95">
                <a:latin typeface="Times New Roman"/>
                <a:cs typeface="Times New Roman"/>
              </a:rPr>
              <a:t> </a:t>
            </a:r>
            <a:r>
              <a:rPr dirty="0" sz="1250" spc="-140">
                <a:latin typeface="Times New Roman"/>
                <a:cs typeface="Times New Roman"/>
              </a:rPr>
              <a:t>1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арк..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9695" y="8738615"/>
            <a:ext cx="13792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Times New Roman"/>
                <a:cs typeface="Times New Roman"/>
              </a:rPr>
              <a:t>І4а•іаяънт‹к</a:t>
            </a:r>
            <a:r>
              <a:rPr dirty="0" sz="1100" spc="210" b="1">
                <a:latin typeface="Times New Roman"/>
                <a:cs typeface="Times New Roman"/>
              </a:rPr>
              <a:t> </a:t>
            </a:r>
            <a:r>
              <a:rPr dirty="0" sz="1100" spc="-10" b="1">
                <a:latin typeface="Times New Roman"/>
                <a:cs typeface="Times New Roman"/>
              </a:rPr>
              <a:t>службі‹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03118" y="8725915"/>
            <a:ext cx="1393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.ЗіЅія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ПАНФЕЗОВА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4755" y="9375902"/>
            <a:ext cx="1682114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30">
                <a:latin typeface="Times New Roman"/>
                <a:cs typeface="Times New Roman"/>
              </a:rPr>
              <a:t>Осталенко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Валеюнна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32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55">
                <a:latin typeface="Times New Roman"/>
                <a:cs typeface="Times New Roman"/>
              </a:rPr>
              <a:t>14</a:t>
            </a:r>
            <a:r>
              <a:rPr dirty="0" sz="1050" spc="-25">
                <a:latin typeface="Times New Roman"/>
                <a:cs typeface="Times New Roman"/>
              </a:rPr>
              <a:t> 41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97223" y="9884664"/>
            <a:ext cx="707136" cy="5730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61232" y="10009631"/>
            <a:ext cx="3002280" cy="445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1511" y="188975"/>
            <a:ext cx="466250" cy="63093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88967" y="833628"/>
            <a:ext cx="5794375" cy="9569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65735">
              <a:lnSpc>
                <a:spcPts val="1645"/>
              </a:lnSpc>
              <a:spcBef>
                <a:spcPts val="100"/>
              </a:spcBef>
            </a:pPr>
            <a:r>
              <a:rPr dirty="0" sz="1400" spc="-25" b="1">
                <a:latin typeface="Times New Roman"/>
                <a:cs typeface="Times New Roman"/>
              </a:rPr>
              <a:t>YKPAÏHCЬKE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ФАРМАЦЕВТИЧНЕ</a:t>
            </a:r>
            <a:r>
              <a:rPr dirty="0" sz="1400" spc="21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АГЕНТСТВО</a:t>
            </a:r>
            <a:endParaRPr sz="1400">
              <a:latin typeface="Times New Roman"/>
              <a:cs typeface="Times New Roman"/>
            </a:endParaRPr>
          </a:p>
          <a:p>
            <a:pPr algn="ctr" marR="78105">
              <a:lnSpc>
                <a:spcPts val="1645"/>
              </a:lnSpc>
            </a:pPr>
            <a:r>
              <a:rPr dirty="0" sz="1400" spc="-10" b="1">
                <a:latin typeface="Times New Roman"/>
                <a:cs typeface="Times New Roman"/>
              </a:rPr>
              <a:t>(Укрфариагентство)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1513205" marR="5080" indent="-1501140">
              <a:lnSpc>
                <a:spcPts val="1200"/>
              </a:lnSpc>
              <a:spcBef>
                <a:spcPts val="5"/>
              </a:spcBef>
            </a:pPr>
            <a:r>
              <a:rPr dirty="0" sz="1100" spc="-70">
                <a:latin typeface="Cambria"/>
                <a:cs typeface="Cambria"/>
              </a:rPr>
              <a:t>ізроспект</a:t>
            </a:r>
            <a:r>
              <a:rPr dirty="0" sz="1100" spc="10">
                <a:latin typeface="Cambria"/>
                <a:cs typeface="Cambria"/>
              </a:rPr>
              <a:t> </a:t>
            </a:r>
            <a:r>
              <a:rPr dirty="0" sz="1100" spc="-50">
                <a:latin typeface="Cambria"/>
                <a:cs typeface="Cambria"/>
              </a:rPr>
              <a:t>Береетейський,</a:t>
            </a:r>
            <a:r>
              <a:rPr dirty="0" sz="1100" spc="25">
                <a:latin typeface="Cambria"/>
                <a:cs typeface="Cambria"/>
              </a:rPr>
              <a:t> </a:t>
            </a:r>
            <a:r>
              <a:rPr dirty="0" sz="1100" spc="-50">
                <a:latin typeface="Cambria"/>
                <a:cs typeface="Cambria"/>
              </a:rPr>
              <a:t>120-</a:t>
            </a:r>
            <a:r>
              <a:rPr dirty="0" sz="1100">
                <a:latin typeface="Cambria"/>
                <a:cs typeface="Cambria"/>
              </a:rPr>
              <a:t>A,</a:t>
            </a:r>
            <a:r>
              <a:rPr dirty="0" sz="1100" spc="8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м.</a:t>
            </a:r>
            <a:r>
              <a:rPr dirty="0" sz="1100" spc="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Київ,</a:t>
            </a:r>
            <a:r>
              <a:rPr dirty="0" sz="1100" spc="15">
                <a:latin typeface="Cambria"/>
                <a:cs typeface="Cambria"/>
              </a:rPr>
              <a:t> </a:t>
            </a:r>
            <a:r>
              <a:rPr dirty="0" sz="1100" spc="-45">
                <a:latin typeface="Cambria"/>
                <a:cs typeface="Cambria"/>
              </a:rPr>
              <a:t>03115,</a:t>
            </a:r>
            <a:r>
              <a:rPr dirty="0" sz="1100" spc="70">
                <a:latin typeface="Cambria"/>
                <a:cs typeface="Cambria"/>
              </a:rPr>
              <a:t> </a:t>
            </a:r>
            <a:r>
              <a:rPr dirty="0" sz="1100" spc="-85">
                <a:latin typeface="Cambria"/>
                <a:cs typeface="Cambria"/>
              </a:rPr>
              <a:t>тел/факс:</a:t>
            </a:r>
            <a:r>
              <a:rPr dirty="0" sz="1100" spc="25">
                <a:latin typeface="Cambria"/>
                <a:cs typeface="Cambria"/>
              </a:rPr>
              <a:t> </a:t>
            </a:r>
            <a:r>
              <a:rPr dirty="0" sz="1100" spc="-60">
                <a:latin typeface="Cambria"/>
                <a:cs typeface="Cambria"/>
              </a:rPr>
              <a:t>(044)</a:t>
            </a:r>
            <a:r>
              <a:rPr dirty="0" sz="1100">
                <a:latin typeface="Cambria"/>
                <a:cs typeface="Cambria"/>
              </a:rPr>
              <a:t> </a:t>
            </a:r>
            <a:r>
              <a:rPr dirty="0" sz="1100" spc="-60">
                <a:latin typeface="Cambria"/>
                <a:cs typeface="Cambria"/>
              </a:rPr>
              <a:t>422-</a:t>
            </a:r>
            <a:r>
              <a:rPr dirty="0" sz="1100" spc="-65">
                <a:latin typeface="Cambria"/>
                <a:cs typeface="Cambria"/>
              </a:rPr>
              <a:t>55-</a:t>
            </a:r>
            <a:r>
              <a:rPr dirty="0" sz="1100" spc="-20">
                <a:latin typeface="Cambria"/>
                <a:cs typeface="Cambria"/>
              </a:rPr>
              <a:t>77,</a:t>
            </a:r>
            <a:r>
              <a:rPr dirty="0" sz="1100" spc="75">
                <a:latin typeface="Cambria"/>
                <a:cs typeface="Cambria"/>
              </a:rPr>
              <a:t> </a:t>
            </a:r>
            <a:r>
              <a:rPr dirty="0" sz="1100" spc="-35">
                <a:latin typeface="Cambria"/>
                <a:cs typeface="Cambria"/>
              </a:rPr>
              <a:t>e-</a:t>
            </a:r>
            <a:r>
              <a:rPr dirty="0" sz="1100" spc="-10">
                <a:latin typeface="Cambria"/>
                <a:cs typeface="Cambria"/>
              </a:rPr>
              <a:t>mail:</a:t>
            </a:r>
            <a:r>
              <a:rPr dirty="0" sz="1100" spc="25">
                <a:latin typeface="Cambria"/>
                <a:cs typeface="Cambria"/>
              </a:rPr>
              <a:t> </a:t>
            </a:r>
            <a:r>
              <a:rPr dirty="0" u="sng" sz="1100" spc="-10">
                <a:uFill>
                  <a:solidFill>
                    <a:srgbClr val="282828"/>
                  </a:solidFill>
                </a:uFill>
                <a:latin typeface="Cambria"/>
                <a:cs typeface="Cambria"/>
              </a:rPr>
              <a:t>dls@,dls.gov.ua</a:t>
            </a:r>
            <a:r>
              <a:rPr dirty="0" sz="1100" spc="-10">
                <a:latin typeface="Cambria"/>
                <a:cs typeface="Cambria"/>
              </a:rPr>
              <a:t>, </a:t>
            </a:r>
            <a:r>
              <a:rPr dirty="0" u="sng" sz="1100" spc="-50">
                <a:uFill>
                  <a:solidFill>
                    <a:srgbClr val="282828"/>
                  </a:solidFill>
                </a:uFill>
                <a:latin typeface="Cambria"/>
                <a:cs typeface="Cambria"/>
              </a:rPr>
              <a:t>hnps://</a:t>
            </a:r>
            <a:r>
              <a:rPr dirty="0" u="sng" sz="1100" spc="-50">
                <a:uFill>
                  <a:solidFill>
                    <a:srgbClr val="282828"/>
                  </a:solidFill>
                </a:uFill>
                <a:latin typeface="Cambria"/>
                <a:cs typeface="Cambria"/>
                <a:hlinkClick r:id="rId6"/>
              </a:rPr>
              <a:t>www.dls.gov.ua</a:t>
            </a:r>
            <a:r>
              <a:rPr dirty="0" u="sng" sz="1100" spc="-50">
                <a:uFill>
                  <a:solidFill>
                    <a:srgbClr val="282828"/>
                  </a:solidFill>
                </a:uFill>
                <a:latin typeface="Cambria"/>
                <a:cs typeface="Cambria"/>
              </a:rPr>
              <a:t>,</a:t>
            </a:r>
            <a:r>
              <a:rPr dirty="0" sz="1100" spc="9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Код</a:t>
            </a:r>
            <a:r>
              <a:rPr dirty="0" sz="1100" spc="65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СДРПОУ</a:t>
            </a:r>
            <a:r>
              <a:rPr dirty="0" sz="1100" spc="21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40517815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3206" y="1943100"/>
            <a:ext cx="25685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4275" algn="l"/>
                <a:tab pos="2555240" algn="l"/>
              </a:tabLst>
            </a:pPr>
            <a:r>
              <a:rPr dirty="0" u="sng" sz="1400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55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8386" y="1958340"/>
            <a:ext cx="26022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8260" algn="l"/>
                <a:tab pos="2588895" algn="l"/>
              </a:tabLst>
            </a:pPr>
            <a:r>
              <a:rPr dirty="0" sz="1400">
                <a:latin typeface="Times New Roman"/>
                <a:cs typeface="Times New Roman"/>
              </a:rPr>
              <a:t>На N• </a:t>
            </a:r>
            <a:r>
              <a:rPr dirty="0" u="sng" sz="1400">
                <a:uFill>
                  <a:solidFill>
                    <a:srgbClr val="0C0C0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1984" sz="2100" spc="-382">
                <a:latin typeface="Courier New"/>
                <a:cs typeface="Courier New"/>
              </a:rPr>
              <a:t>від </a:t>
            </a:r>
            <a:r>
              <a:rPr dirty="0" u="sng" baseline="1984" sz="2100">
                <a:uFill>
                  <a:solidFill>
                    <a:srgbClr val="0C0C0C"/>
                  </a:solidFill>
                </a:uFill>
                <a:latin typeface="Courier New"/>
                <a:cs typeface="Courier New"/>
              </a:rPr>
              <a:t>	</a:t>
            </a:r>
            <a:endParaRPr baseline="1984" sz="21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9967" y="2567940"/>
            <a:ext cx="141287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5875" marR="5080" indent="-3810">
              <a:lnSpc>
                <a:spcPts val="1610"/>
              </a:lnSpc>
              <a:spcBef>
                <a:spcPts val="210"/>
              </a:spcBef>
            </a:pPr>
            <a:r>
              <a:rPr dirty="0" sz="1400" spc="-10" b="1">
                <a:latin typeface="Times New Roman"/>
                <a:cs typeface="Times New Roman"/>
              </a:rPr>
              <a:t>Керівникам господарювання, 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6968" y="2567940"/>
            <a:ext cx="991869" cy="647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2065">
              <a:lnSpc>
                <a:spcPts val="1645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суб'ектів</a:t>
            </a:r>
            <a:endParaRPr sz="1400">
              <a:latin typeface="Times New Roman"/>
              <a:cs typeface="Times New Roman"/>
            </a:endParaRPr>
          </a:p>
          <a:p>
            <a:pPr algn="r" marL="12700" marR="5080" indent="728345">
              <a:lnSpc>
                <a:spcPts val="1610"/>
              </a:lnSpc>
              <a:spcBef>
                <a:spcPts val="75"/>
              </a:spcBef>
            </a:pPr>
            <a:r>
              <a:rPr dirty="0" sz="1400" spc="-50" b="1">
                <a:latin typeface="Times New Roman"/>
                <a:cs typeface="Times New Roman"/>
              </a:rPr>
              <a:t>які </a:t>
            </a:r>
            <a:r>
              <a:rPr dirty="0" sz="1400" spc="-25" b="1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5620" y="3180588"/>
            <a:ext cx="2534920" cy="10464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41910" indent="4445">
              <a:lnSpc>
                <a:spcPts val="1630"/>
              </a:lnSpc>
              <a:spcBef>
                <a:spcPts val="195"/>
              </a:spcBef>
              <a:tabLst>
                <a:tab pos="1140460" algn="l"/>
                <a:tab pos="133032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35" b="1">
                <a:latin typeface="Times New Roman"/>
                <a:cs typeface="Times New Roman"/>
              </a:rPr>
              <a:t>застосуванням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marL="19050" marR="5080" indent="2540">
              <a:lnSpc>
                <a:spcPts val="1580"/>
              </a:lnSpc>
              <a:spcBef>
                <a:spcPts val="1555"/>
              </a:spcBef>
              <a:tabLst>
                <a:tab pos="125349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Укрфармагентства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7177" y="4808220"/>
            <a:ext cx="6030595" cy="395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РОЗПОРЯДЖЕПНЯ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683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Украіни,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25400" indent="-635">
              <a:lnSpc>
                <a:spcPct val="110000"/>
              </a:lnSpc>
            </a:pPr>
            <a:r>
              <a:rPr dirty="0" sz="1400" spc="-10">
                <a:latin typeface="Times New Roman"/>
                <a:cs typeface="Times New Roman"/>
              </a:rPr>
              <a:t>«Основи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про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статей </a:t>
            </a:r>
            <a:r>
              <a:rPr dirty="0" sz="1400" spc="-10">
                <a:latin typeface="Times New Roman"/>
                <a:cs typeface="Times New Roman"/>
              </a:rPr>
              <a:t>15,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17,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21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Положения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7780" marR="5080" indent="-5080">
              <a:lnSpc>
                <a:spcPct val="109600"/>
              </a:lnSpc>
              <a:spcBef>
                <a:spcPts val="30"/>
              </a:spcBef>
            </a:pP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3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N•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809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30.01.2012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оптової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Міністерством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юстицп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2d.11.2014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утилізації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1981" y="8746235"/>
            <a:ext cx="524891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 marR="5080" indent="-2540">
              <a:lnSpc>
                <a:spcPct val="107100"/>
              </a:lnSpc>
              <a:spcBef>
                <a:spcPts val="100"/>
              </a:spcBef>
              <a:tabLst>
                <a:tab pos="385445" algn="l"/>
                <a:tab pos="740410" algn="l"/>
                <a:tab pos="1333500" algn="l"/>
                <a:tab pos="1647189" algn="l"/>
                <a:tab pos="1939289" algn="l"/>
                <a:tab pos="2105660" algn="l"/>
                <a:tab pos="2687320" algn="l"/>
                <a:tab pos="3418204" algn="l"/>
                <a:tab pos="3826510" algn="l"/>
                <a:tab pos="4605020" algn="l"/>
                <a:tab pos="4669790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 </a:t>
            </a:r>
            <a:r>
              <a:rPr dirty="0" sz="1400" spc="-25">
                <a:latin typeface="Times New Roman"/>
                <a:cs typeface="Times New Roman"/>
              </a:rPr>
              <a:t>BlД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N•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заресстрованих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30">
                <a:latin typeface="Times New Roman"/>
                <a:cs typeface="Times New Roman"/>
              </a:rPr>
              <a:t>юстиції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73489" y="8724900"/>
            <a:ext cx="620395" cy="525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100"/>
              </a:spcBef>
            </a:pPr>
            <a:r>
              <a:rPr dirty="0" sz="1400" spc="-40">
                <a:latin typeface="Times New Roman"/>
                <a:cs typeface="Times New Roman"/>
              </a:rPr>
              <a:t>України України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8161" y="9537192"/>
            <a:ext cx="1858905" cy="15544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92945" y="9209531"/>
            <a:ext cx="480949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 marR="5080" indent="-3810">
              <a:lnSpc>
                <a:spcPct val="108600"/>
              </a:lnSpc>
              <a:spcBef>
                <a:spcPts val="100"/>
              </a:spcBef>
              <a:tabLst>
                <a:tab pos="367665" algn="l"/>
                <a:tab pos="1290955" algn="l"/>
                <a:tab pos="1860550" algn="l"/>
                <a:tab pos="2788920" algn="l"/>
                <a:tab pos="3090545" algn="l"/>
                <a:tab pos="3821429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>
                <a:latin typeface="Times New Roman"/>
                <a:cs typeface="Times New Roman"/>
              </a:rPr>
              <a:t>	за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5">
                <a:latin typeface="Times New Roman"/>
                <a:cs typeface="Times New Roman"/>
              </a:rPr>
              <a:t>надходження </a:t>
            </a:r>
            <a:r>
              <a:rPr dirty="0" sz="1400" spc="-10">
                <a:latin typeface="Times New Roman"/>
                <a:cs typeface="Times New Roman"/>
              </a:rPr>
              <a:t>повідомлення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регуляторного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Туреччини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92761" y="10107167"/>
            <a:ext cx="1865000" cy="24993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471608" y="9846564"/>
            <a:ext cx="2656840" cy="270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75"/>
              </a:lnSpc>
              <a:spcBef>
                <a:spcPts val="100"/>
              </a:spcBef>
            </a:pPr>
            <a:r>
              <a:rPr dirty="0" sz="800">
                <a:latin typeface="Arial"/>
                <a:cs typeface="Arial"/>
              </a:rPr>
              <a:t>•*</a:t>
            </a:r>
            <a:r>
              <a:rPr dirty="0" sz="800" spc="145">
                <a:latin typeface="Arial"/>
                <a:cs typeface="Arial"/>
              </a:rPr>
              <a:t>  </a:t>
            </a:r>
            <a:r>
              <a:rPr dirty="0" sz="800" spc="-10">
                <a:latin typeface="Arial"/>
                <a:cs typeface="Arial"/>
              </a:rPr>
              <a:t>дер;кліХспужба</a:t>
            </a:r>
            <a:endParaRPr sz="800">
              <a:latin typeface="Arial"/>
              <a:cs typeface="Arial"/>
            </a:endParaRPr>
          </a:p>
          <a:p>
            <a:pPr marL="182245">
              <a:lnSpc>
                <a:spcPts val="1055"/>
              </a:lnSpc>
            </a:pPr>
            <a:r>
              <a:rPr dirty="0" sz="950">
                <a:latin typeface="Arial"/>
                <a:cs typeface="Arial"/>
              </a:rPr>
              <a:t>№500-001.1.01/002.0/17-26</a:t>
            </a:r>
            <a:r>
              <a:rPr dirty="0" sz="950" spc="229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від</a:t>
            </a:r>
            <a:r>
              <a:rPr dirty="0" sz="950" spc="370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13.10.2026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96563" y="9249155"/>
            <a:ext cx="1289685" cy="1174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міжнародиого</a:t>
            </a:r>
            <a:endParaRPr sz="1400">
              <a:latin typeface="Times New Roman"/>
              <a:cs typeface="Times New Roman"/>
            </a:endParaRPr>
          </a:p>
          <a:p>
            <a:pPr marL="296545" marR="120650" indent="-284480">
              <a:lnSpc>
                <a:spcPts val="980"/>
              </a:lnSpc>
              <a:spcBef>
                <a:spcPts val="1405"/>
              </a:spcBef>
              <a:tabLst>
                <a:tab pos="1105535" algn="l"/>
              </a:tabLst>
            </a:pPr>
            <a:r>
              <a:rPr dirty="0" sz="1000" spc="-10">
                <a:latin typeface="Times New Roman"/>
                <a:cs typeface="Times New Roman"/>
              </a:rPr>
              <a:t>лікарських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зас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а</a:t>
            </a:r>
            <a:r>
              <a:rPr dirty="0" sz="1000" spc="-10">
                <a:latin typeface="Times New Roman"/>
                <a:cs typeface="Times New Roman"/>
              </a:rPr>
              <a:t> 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</a:t>
            </a:r>
            <a:endParaRPr sz="1000">
              <a:latin typeface="Times New Roman"/>
              <a:cs typeface="Times New Roman"/>
            </a:endParaRPr>
          </a:p>
          <a:p>
            <a:pPr marL="211454">
              <a:lnSpc>
                <a:spcPts val="950"/>
              </a:lnSpc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marL="144780">
              <a:lnSpc>
                <a:spcPts val="1000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24765">
              <a:lnSpc>
                <a:spcPts val="107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  <a:spcBef>
                <a:spcPts val="20"/>
              </a:spcBef>
            </a:pPr>
            <a:r>
              <a:rPr dirty="0" sz="800" spc="-10">
                <a:latin typeface="Times New Roman"/>
                <a:cs typeface="Times New Roman"/>
              </a:rPr>
              <a:t>№984/02.12-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віл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14.10.2026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59558" y="10427207"/>
            <a:ext cx="1743104" cy="1950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06150" y="634237"/>
            <a:ext cx="6077585" cy="541591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4604" marR="45720" indent="-2540">
              <a:lnSpc>
                <a:spcPct val="114399"/>
              </a:lnSpc>
              <a:spcBef>
                <a:spcPts val="80"/>
              </a:spcBef>
            </a:pP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031525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фальсифікованого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ДИCПOPT“/DYSPORT </a:t>
            </a:r>
            <a:r>
              <a:rPr dirty="0" sz="1350">
                <a:latin typeface="Times New Roman"/>
                <a:cs typeface="Times New Roman"/>
              </a:rPr>
              <a:t>500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U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(Botulinuir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toxin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type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А),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порошок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для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розчину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для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ін'екцій,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500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ОД,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виробника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Ipsen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Вiopharm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Ltd.</a:t>
            </a:r>
            <a:endParaRPr sz="1350">
              <a:latin typeface="Times New Roman"/>
              <a:cs typeface="Times New Roman"/>
            </a:endParaRPr>
          </a:p>
          <a:p>
            <a:pPr algn="just" marL="27940" indent="353060">
              <a:lnSpc>
                <a:spcPct val="100000"/>
              </a:lnSpc>
              <a:spcBef>
                <a:spcPts val="180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активной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протидіі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шляхи</a:t>
            </a:r>
            <a:endParaRPr sz="1350">
              <a:latin typeface="Times New Roman"/>
              <a:cs typeface="Times New Roman"/>
            </a:endParaRPr>
          </a:p>
          <a:p>
            <a:pPr algn="just" marL="20955" marR="45720" indent="6985">
              <a:lnSpc>
                <a:spcPct val="114399"/>
              </a:lnSpc>
              <a:spcBef>
                <a:spcPts val="55"/>
              </a:spcBef>
            </a:pP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якість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безпечність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небезпечною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just" marL="30480" marR="38100" indent="358775">
              <a:lnSpc>
                <a:spcPct val="112599"/>
              </a:lnSpc>
              <a:spcBef>
                <a:spcPts val="15"/>
              </a:spcBef>
              <a:tabLst>
                <a:tab pos="5045075" algn="l"/>
              </a:tabLst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480" b="1">
                <a:latin typeface="Times New Roman"/>
                <a:cs typeface="Times New Roman"/>
              </a:rPr>
              <a:t>  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450">
                <a:latin typeface="Times New Roman"/>
                <a:cs typeface="Times New Roman"/>
              </a:rPr>
              <a:t>  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50">
                <a:latin typeface="Times New Roman"/>
                <a:cs typeface="Times New Roman"/>
              </a:rPr>
              <a:t>     </a:t>
            </a:r>
            <a:r>
              <a:rPr dirty="0" sz="1350" spc="-25">
                <a:latin typeface="Times New Roman"/>
                <a:cs typeface="Times New Roman"/>
              </a:rPr>
              <a:t>та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застосування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031525</a:t>
            </a:r>
            <a:r>
              <a:rPr dirty="0" sz="1350" spc="140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фальсифікованого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spc="65">
                <a:latin typeface="Times New Roman"/>
                <a:cs typeface="Times New Roman"/>
              </a:rPr>
              <a:t>ДИСПОРТ^ЮУЅРОRТ </a:t>
            </a:r>
            <a:r>
              <a:rPr dirty="0" sz="1350" b="1">
                <a:latin typeface="Times New Roman"/>
                <a:cs typeface="Times New Roman"/>
              </a:rPr>
              <a:t>500</a:t>
            </a:r>
            <a:r>
              <a:rPr dirty="0" sz="1350" spc="175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U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(Botulinum</a:t>
            </a:r>
            <a:r>
              <a:rPr dirty="0" sz="1350" spc="22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toxin</a:t>
            </a:r>
            <a:r>
              <a:rPr dirty="0" sz="1350" spc="18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type</a:t>
            </a:r>
            <a:r>
              <a:rPr dirty="0" sz="1350" spc="15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А),</a:t>
            </a:r>
            <a:r>
              <a:rPr dirty="0" sz="1350" spc="17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порошок</a:t>
            </a:r>
            <a:r>
              <a:rPr dirty="0" sz="1350" spc="170" b="1">
                <a:latin typeface="Times New Roman"/>
                <a:cs typeface="Times New Roman"/>
              </a:rPr>
              <a:t>  </a:t>
            </a:r>
            <a:r>
              <a:rPr dirty="0" sz="1350" spc="55">
                <a:latin typeface="Times New Roman"/>
                <a:cs typeface="Times New Roman"/>
              </a:rPr>
              <a:t>для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розчину</a:t>
            </a:r>
            <a:r>
              <a:rPr dirty="0" sz="1350" spc="170" b="1">
                <a:latin typeface="Times New Roman"/>
                <a:cs typeface="Times New Roman"/>
              </a:rPr>
              <a:t>  </a:t>
            </a:r>
            <a:r>
              <a:rPr dirty="0" sz="1350" spc="55">
                <a:latin typeface="Times New Roman"/>
                <a:cs typeface="Times New Roman"/>
              </a:rPr>
              <a:t>для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 spc="40">
                <a:latin typeface="Times New Roman"/>
                <a:cs typeface="Times New Roman"/>
              </a:rPr>
              <a:t>ін'скцій, </a:t>
            </a:r>
            <a:r>
              <a:rPr dirty="0" sz="1350" b="1">
                <a:latin typeface="Times New Roman"/>
                <a:cs typeface="Times New Roman"/>
              </a:rPr>
              <a:t>по</a:t>
            </a:r>
            <a:r>
              <a:rPr dirty="0" sz="1350" spc="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500</a:t>
            </a:r>
            <a:r>
              <a:rPr dirty="0" sz="1350" spc="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ОД,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маркуванняи</a:t>
            </a:r>
            <a:r>
              <a:rPr dirty="0" sz="1350" spc="3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виробника</a:t>
            </a:r>
            <a:r>
              <a:rPr dirty="0" sz="1350" spc="2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Ipsen</a:t>
            </a:r>
            <a:r>
              <a:rPr dirty="0" sz="1350" spc="16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Biopharm</a:t>
            </a:r>
            <a:r>
              <a:rPr dirty="0" sz="1350" spc="245" b="1">
                <a:latin typeface="Times New Roman"/>
                <a:cs typeface="Times New Roman"/>
              </a:rPr>
              <a:t> </a:t>
            </a:r>
            <a:r>
              <a:rPr dirty="0" sz="1350" spc="-20" b="1">
                <a:latin typeface="Times New Roman"/>
                <a:cs typeface="Times New Roman"/>
              </a:rPr>
              <a:t>Ltd.</a:t>
            </a:r>
            <a:endParaRPr sz="1350">
              <a:latin typeface="Times New Roman"/>
              <a:cs typeface="Times New Roman"/>
            </a:endParaRPr>
          </a:p>
          <a:p>
            <a:pPr algn="just" marL="39370" marR="31750" indent="356870">
              <a:lnSpc>
                <a:spcPts val="1870"/>
              </a:lnSpc>
              <a:spcBef>
                <a:spcPts val="70"/>
              </a:spcBef>
            </a:pPr>
            <a:r>
              <a:rPr dirty="0" sz="1350">
                <a:latin typeface="Times New Roman"/>
                <a:cs typeface="Times New Roman"/>
              </a:rPr>
              <a:t>Суб'ектам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3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</a:t>
            </a:r>
            <a:endParaRPr sz="1350">
              <a:latin typeface="Times New Roman"/>
              <a:cs typeface="Times New Roman"/>
            </a:endParaRPr>
          </a:p>
          <a:p>
            <a:pPr algn="just" marL="48260" marR="33020" indent="2540">
              <a:lnSpc>
                <a:spcPts val="1839"/>
              </a:lnSpc>
              <a:spcBef>
                <a:spcPts val="25"/>
              </a:spcBef>
            </a:pP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наявніств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вказаної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ii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повернення</a:t>
            </a:r>
            <a:endParaRPr sz="1350">
              <a:latin typeface="Times New Roman"/>
              <a:cs typeface="Times New Roman"/>
            </a:endParaRPr>
          </a:p>
          <a:p>
            <a:pPr algn="just" marL="46355">
              <a:lnSpc>
                <a:spcPct val="100000"/>
              </a:lnSpc>
              <a:spcBef>
                <a:spcPts val="150"/>
              </a:spcBef>
            </a:pPr>
            <a:r>
              <a:rPr dirty="0" sz="1350" spc="10">
                <a:latin typeface="Times New Roman"/>
                <a:cs typeface="Times New Roman"/>
              </a:rPr>
              <a:t>постачальнику,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про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що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повідомити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територіалвний</a:t>
            </a:r>
            <a:r>
              <a:rPr dirty="0" sz="1350" spc="-2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орган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Держпікслужби.</a:t>
            </a:r>
            <a:endParaRPr sz="1350">
              <a:latin typeface="Times New Roman"/>
              <a:cs typeface="Times New Roman"/>
            </a:endParaRPr>
          </a:p>
          <a:p>
            <a:pPr algn="just" marL="48260" marR="15875" indent="365760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разi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3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зазначеної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 spc="-50">
                <a:latin typeface="Times New Roman"/>
                <a:cs typeface="Times New Roman"/>
              </a:rPr>
              <a:t>в </a:t>
            </a:r>
            <a:r>
              <a:rPr dirty="0" sz="1350">
                <a:latin typeface="Times New Roman"/>
                <a:cs typeface="Times New Roman"/>
              </a:rPr>
              <a:t>двотижневий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Держлікслужби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53340" marR="40640" indent="36385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57150" marR="5080" indent="360045">
              <a:lnSpc>
                <a:spcPct val="113300"/>
              </a:lnSpc>
              <a:spcBef>
                <a:spcPts val="40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чинним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84348" y="7173467"/>
            <a:ext cx="1650492" cy="139446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60126" y="6257797"/>
            <a:ext cx="4486275" cy="1205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9740" marR="966469" indent="-412115">
              <a:lnSpc>
                <a:spcPct val="115599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Копії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</a:t>
            </a:r>
            <a:endParaRPr sz="1350">
              <a:latin typeface="Times New Roman"/>
              <a:cs typeface="Times New Roman"/>
            </a:endParaRPr>
          </a:p>
          <a:p>
            <a:pPr marL="12700" marR="5080" indent="447675">
              <a:lnSpc>
                <a:spcPct val="108900"/>
              </a:lnSpc>
              <a:spcBef>
                <a:spcPts val="140"/>
              </a:spcBef>
              <a:tabLst>
                <a:tab pos="845819" algn="l"/>
                <a:tab pos="1928495" algn="l"/>
                <a:tab pos="2932430" algn="l"/>
                <a:tab pos="3504565" algn="l"/>
              </a:tabLst>
            </a:pP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 України»;</a:t>
            </a:r>
            <a:endParaRPr sz="1350">
              <a:latin typeface="Times New Roman"/>
              <a:cs typeface="Times New Roman"/>
            </a:endParaRPr>
          </a:p>
          <a:p>
            <a:pPr marL="457200">
              <a:lnSpc>
                <a:spcPct val="100000"/>
              </a:lnSpc>
              <a:spcBef>
                <a:spcPts val="254"/>
              </a:spcBef>
            </a:pPr>
            <a:r>
              <a:rPr dirty="0" sz="1350">
                <a:latin typeface="Times New Roman"/>
                <a:cs typeface="Times New Roman"/>
              </a:rPr>
              <a:t>ТОВ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«IПCEH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ЮКРЕИН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CEPBIC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78820" y="6769861"/>
            <a:ext cx="6375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6110" y="6769861"/>
            <a:ext cx="6273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7484" y="7928102"/>
            <a:ext cx="108902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65" b="1">
                <a:latin typeface="Times New Roman"/>
                <a:cs typeface="Times New Roman"/>
              </a:rPr>
              <a:t>T.B.O.</a:t>
            </a:r>
            <a:r>
              <a:rPr dirty="0" sz="1050" spc="190" b="1">
                <a:latin typeface="Times New Roman"/>
                <a:cs typeface="Times New Roman"/>
              </a:rPr>
              <a:t> </a:t>
            </a:r>
            <a:r>
              <a:rPr dirty="0" sz="1050" spc="-35" b="1">
                <a:latin typeface="Times New Roman"/>
                <a:cs typeface="Times New Roman"/>
              </a:rPr>
              <a:t>ГОЛО</a:t>
            </a:r>
            <a:r>
              <a:rPr dirty="0" sz="1050" spc="-114" b="1">
                <a:latin typeface="Times New Roman"/>
                <a:cs typeface="Times New Roman"/>
              </a:rPr>
              <a:t> </a:t>
            </a:r>
            <a:r>
              <a:rPr dirty="0" sz="1050" spc="-25" b="1">
                <a:latin typeface="Times New Roman"/>
                <a:cs typeface="Times New Roman"/>
              </a:rPr>
              <a:t>ВИ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83555" y="7922006"/>
            <a:ext cx="124333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8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II</a:t>
            </a:r>
            <a:r>
              <a:rPr dirty="0" sz="1350" spc="-195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8285" y="9529064"/>
            <a:ext cx="27571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Times New Roman"/>
                <a:cs typeface="Times New Roman"/>
              </a:rPr>
              <a:t>Олександра</a:t>
            </a:r>
            <a:r>
              <a:rPr dirty="0" sz="900" spc="155">
                <a:latin typeface="Times New Roman"/>
                <a:cs typeface="Times New Roman"/>
              </a:rPr>
              <a:t>  </a:t>
            </a:r>
            <a:r>
              <a:rPr dirty="0" sz="900">
                <a:latin typeface="Times New Roman"/>
                <a:cs typeface="Times New Roman"/>
              </a:rPr>
              <a:t>САВЧЕН</a:t>
            </a:r>
            <a:r>
              <a:rPr dirty="0" sz="900" spc="145">
                <a:latin typeface="Times New Roman"/>
                <a:cs typeface="Times New Roman"/>
              </a:rPr>
              <a:t> </a:t>
            </a:r>
            <a:r>
              <a:rPr dirty="0" sz="900">
                <a:latin typeface="Times New Roman"/>
                <a:cs typeface="Times New Roman"/>
              </a:rPr>
              <a:t>КО,</a:t>
            </a:r>
            <a:r>
              <a:rPr dirty="0" sz="900" spc="395">
                <a:latin typeface="Times New Roman"/>
                <a:cs typeface="Times New Roman"/>
              </a:rPr>
              <a:t> </a:t>
            </a:r>
            <a:r>
              <a:rPr dirty="0" sz="900">
                <a:latin typeface="Times New Roman"/>
                <a:cs typeface="Times New Roman"/>
              </a:rPr>
              <a:t>тел.044-422-Ѕэ-04,</a:t>
            </a:r>
            <a:r>
              <a:rPr dirty="0" sz="900" spc="409">
                <a:latin typeface="Times New Roman"/>
                <a:cs typeface="Times New Roman"/>
              </a:rPr>
              <a:t> </a:t>
            </a:r>
            <a:r>
              <a:rPr dirty="0" sz="900">
                <a:latin typeface="Times New Roman"/>
                <a:cs typeface="Times New Roman"/>
              </a:rPr>
              <a:t>вн.</a:t>
            </a:r>
            <a:r>
              <a:rPr dirty="0" sz="900" spc="195">
                <a:latin typeface="Times New Roman"/>
                <a:cs typeface="Times New Roman"/>
              </a:rPr>
              <a:t> </a:t>
            </a:r>
            <a:r>
              <a:rPr dirty="0" sz="900" spc="-110">
                <a:latin typeface="Times New Roman"/>
                <a:cs typeface="Times New Roman"/>
              </a:rPr>
              <a:t>І09</a:t>
            </a:r>
            <a:endParaRPr sz="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7132" y="207263"/>
            <a:ext cx="447965" cy="6156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57825" y="845819"/>
            <a:ext cx="5788025" cy="963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56845">
              <a:lnSpc>
                <a:spcPts val="1655"/>
              </a:lnSpc>
              <a:spcBef>
                <a:spcPts val="100"/>
              </a:spcBef>
            </a:pPr>
            <a:r>
              <a:rPr dirty="0" sz="1400" spc="114">
                <a:latin typeface="Cambria"/>
                <a:cs typeface="Cambria"/>
              </a:rPr>
              <a:t>УKPAÏHCЬKE</a:t>
            </a:r>
            <a:r>
              <a:rPr dirty="0" sz="1400" spc="185">
                <a:latin typeface="Cambria"/>
                <a:cs typeface="Cambria"/>
              </a:rPr>
              <a:t> </a:t>
            </a:r>
            <a:r>
              <a:rPr dirty="0" sz="1400" spc="100">
                <a:latin typeface="Cambria"/>
                <a:cs typeface="Cambria"/>
              </a:rPr>
              <a:t>ФАРМАЦЕВТНЧНЕ</a:t>
            </a:r>
            <a:r>
              <a:rPr dirty="0" sz="1400" spc="330">
                <a:latin typeface="Cambria"/>
                <a:cs typeface="Cambria"/>
              </a:rPr>
              <a:t> </a:t>
            </a:r>
            <a:r>
              <a:rPr dirty="0" sz="1400" spc="100">
                <a:latin typeface="Cambria"/>
                <a:cs typeface="Cambria"/>
              </a:rPr>
              <a:t>АГЕНТСТВО</a:t>
            </a:r>
            <a:endParaRPr sz="1400">
              <a:latin typeface="Cambria"/>
              <a:cs typeface="Cambria"/>
            </a:endParaRPr>
          </a:p>
          <a:p>
            <a:pPr algn="ctr" marR="92710">
              <a:lnSpc>
                <a:spcPts val="1655"/>
              </a:lnSpc>
            </a:pPr>
            <a:r>
              <a:rPr dirty="0" sz="1400" spc="-10" b="1">
                <a:latin typeface="Times New Roman"/>
                <a:cs typeface="Times New Roman"/>
              </a:rPr>
              <a:t>(Укрфармагентство)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1504950" marR="5080" indent="-1492885">
              <a:lnSpc>
                <a:spcPts val="1220"/>
              </a:lnSpc>
            </a:pPr>
            <a:r>
              <a:rPr dirty="0" sz="1150" spc="-35">
                <a:latin typeface="Times New Roman"/>
                <a:cs typeface="Times New Roman"/>
              </a:rPr>
              <a:t>проспект</a:t>
            </a:r>
            <a:r>
              <a:rPr dirty="0" sz="1150" spc="1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Берестейсьгий,</a:t>
            </a:r>
            <a:r>
              <a:rPr dirty="0" sz="1150" spc="-50">
                <a:latin typeface="Times New Roman"/>
                <a:cs typeface="Times New Roman"/>
              </a:rPr>
              <a:t> 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3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Київ,</a:t>
            </a:r>
            <a:r>
              <a:rPr dirty="0" sz="1150" spc="-30">
                <a:latin typeface="Times New Roman"/>
                <a:cs typeface="Times New Roman"/>
              </a:rPr>
              <a:t> 03115,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5">
                <a:latin typeface="Times New Roman"/>
                <a:cs typeface="Times New Roman"/>
              </a:rPr>
              <a:t>mail: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dlsFdls.gov.na,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u="sng" sz="1150" spc="-25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hnps://</a:t>
            </a:r>
            <a:r>
              <a:rPr dirty="0" u="sng" sz="1150" spc="-25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  <a:hlinkClick r:id="rId6"/>
              </a:rPr>
              <a:t>www.dls.gov.ua</a:t>
            </a:r>
            <a:r>
              <a:rPr dirty="0" u="sng" sz="1150" spc="-25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Код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СДРПОУ</a:t>
            </a:r>
            <a:r>
              <a:rPr dirty="0" sz="1150" spc="114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8190" y="1987804"/>
            <a:ext cx="25863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210945" algn="l"/>
                <a:tab pos="2546985" algn="l"/>
              </a:tabLst>
            </a:pPr>
            <a:r>
              <a:rPr dirty="0" u="sng" baseline="-11111" sz="1500">
                <a:uFill>
                  <a:solidFill>
                    <a:srgbClr val="1F1F1F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-11111" sz="1500" spc="97">
                <a:latin typeface="Courier New"/>
                <a:cs typeface="Courier New"/>
              </a:rPr>
              <a:t>N</a:t>
            </a:r>
            <a:r>
              <a:rPr dirty="0" sz="1000" spc="65">
                <a:latin typeface="Courier New"/>
                <a:cs typeface="Courier New"/>
              </a:rPr>
              <a:t>O</a:t>
            </a:r>
            <a:r>
              <a:rPr dirty="0" sz="1000" spc="-425">
                <a:latin typeface="Courier New"/>
                <a:cs typeface="Courier New"/>
              </a:rPr>
              <a:t> </a:t>
            </a:r>
            <a:r>
              <a:rPr dirty="0" u="sng" sz="1000">
                <a:uFill>
                  <a:solidFill>
                    <a:srgbClr val="1F1F1F"/>
                  </a:solidFill>
                </a:uFill>
                <a:latin typeface="Courier New"/>
                <a:cs typeface="Courier New"/>
              </a:rPr>
              <a:t>	</a:t>
            </a:r>
            <a:endParaRPr sz="10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13245" y="1932178"/>
            <a:ext cx="2553335" cy="29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0325" algn="l"/>
                <a:tab pos="2539365" algn="l"/>
              </a:tabLst>
            </a:pPr>
            <a:r>
              <a:rPr dirty="0" sz="1750">
                <a:latin typeface="Courier New"/>
                <a:cs typeface="Courier New"/>
              </a:rPr>
              <a:t>HaNe</a:t>
            </a:r>
            <a:r>
              <a:rPr dirty="0" sz="1750" spc="-305">
                <a:latin typeface="Courier New"/>
                <a:cs typeface="Courier New"/>
              </a:rPr>
              <a:t> </a:t>
            </a:r>
            <a:r>
              <a:rPr dirty="0" u="sng" sz="1750">
                <a:uFill>
                  <a:solidFill>
                    <a:srgbClr val="0C0C0C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1984" sz="2100">
                <a:latin typeface="Times New Roman"/>
                <a:cs typeface="Times New Roman"/>
              </a:rPr>
              <a:t>від </a:t>
            </a:r>
            <a:r>
              <a:rPr dirty="0" u="sng" baseline="1984" sz="2100">
                <a:uFill>
                  <a:solidFill>
                    <a:srgbClr val="0C0C0C"/>
                  </a:solidFill>
                </a:uFill>
                <a:latin typeface="Times New Roman"/>
                <a:cs typeface="Times New Roman"/>
              </a:rPr>
              <a:t>	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30351" y="2589276"/>
            <a:ext cx="1412875" cy="63817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5875" marR="5080" indent="-3810">
              <a:lnSpc>
                <a:spcPct val="93600"/>
              </a:lnSpc>
              <a:spcBef>
                <a:spcPts val="204"/>
              </a:spcBef>
            </a:pPr>
            <a:r>
              <a:rPr dirty="0" sz="1400" spc="-10" b="1">
                <a:latin typeface="Times New Roman"/>
                <a:cs typeface="Times New Roman"/>
              </a:rPr>
              <a:t>Керівникам господарювання, 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60400" y="2589276"/>
            <a:ext cx="982980" cy="638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2065">
              <a:lnSpc>
                <a:spcPts val="163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  <a:p>
            <a:pPr algn="r" marL="12700" marR="5080" indent="721995">
              <a:lnSpc>
                <a:spcPts val="1560"/>
              </a:lnSpc>
              <a:spcBef>
                <a:spcPts val="100"/>
              </a:spcBef>
            </a:pPr>
            <a:r>
              <a:rPr dirty="0" sz="1400" spc="-55" b="1">
                <a:latin typeface="Times New Roman"/>
                <a:cs typeface="Times New Roman"/>
              </a:rPr>
              <a:t>які </a:t>
            </a:r>
            <a:r>
              <a:rPr dirty="0" sz="1400" spc="-30" b="1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7749" y="3192779"/>
            <a:ext cx="2520950" cy="105600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3970" marR="29209" indent="-1905">
              <a:lnSpc>
                <a:spcPts val="1630"/>
              </a:lnSpc>
              <a:spcBef>
                <a:spcPts val="195"/>
              </a:spcBef>
              <a:tabLst>
                <a:tab pos="1135380" algn="l"/>
                <a:tab pos="132905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35" b="1">
                <a:latin typeface="Times New Roman"/>
                <a:cs typeface="Times New Roman"/>
              </a:rPr>
              <a:t>застосуванням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marL="17145" marR="5080" indent="-3810">
              <a:lnSpc>
                <a:spcPts val="1630"/>
              </a:lnSpc>
              <a:spcBef>
                <a:spcPts val="1540"/>
              </a:spcBef>
              <a:tabLst>
                <a:tab pos="125158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2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Укрфариагентства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1467" y="4820411"/>
            <a:ext cx="6032500" cy="3963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366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6291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5875" marR="22225" indent="-3810">
              <a:lnSpc>
                <a:spcPct val="110000"/>
              </a:lnSpc>
            </a:pPr>
            <a:r>
              <a:rPr dirty="0" sz="1400" spc="-10">
                <a:latin typeface="Times New Roman"/>
                <a:cs typeface="Times New Roman"/>
              </a:rPr>
              <a:t>«Основи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про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статей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15,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17,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21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Державну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20955" marR="5080" indent="635">
              <a:lnSpc>
                <a:spcPct val="10990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3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6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територн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Украіни,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809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30.01.2012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оптової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3o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Мінlстерством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3в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утилізації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3223" y="8767571"/>
            <a:ext cx="6108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засобів,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74596" y="8785859"/>
            <a:ext cx="52736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0945" algn="l"/>
                <a:tab pos="1961514" algn="l"/>
                <a:tab pos="3095625" algn="l"/>
                <a:tab pos="3873500" algn="l"/>
                <a:tab pos="466534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7234" y="8999219"/>
            <a:ext cx="242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16315" y="9017507"/>
            <a:ext cx="48850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6310" algn="l"/>
                <a:tab pos="1276985" algn="l"/>
                <a:tab pos="1736089" algn="l"/>
                <a:tab pos="3045460" algn="l"/>
                <a:tab pos="4300220" algn="l"/>
              </a:tabLst>
            </a:pP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зареестрованих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юстиціі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27778" y="9038843"/>
            <a:ext cx="620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7234" y="9252204"/>
            <a:ext cx="48133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4490" algn="l"/>
                <a:tab pos="1294130" algn="l"/>
                <a:tab pos="1565910" algn="l"/>
                <a:tab pos="1860550" algn="l"/>
                <a:tab pos="2788920" algn="l"/>
                <a:tab pos="3090545" algn="l"/>
                <a:tab pos="3815715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надходження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78076" y="9282683"/>
            <a:ext cx="10941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984" sz="2100" spc="-15">
                <a:latin typeface="Times New Roman"/>
                <a:cs typeface="Times New Roman"/>
              </a:rPr>
              <a:t>міжнародног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82916" y="9570719"/>
            <a:ext cx="530245" cy="216407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122006" y="9492995"/>
            <a:ext cx="55905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200650" algn="l"/>
              </a:tabLst>
            </a:pPr>
            <a:r>
              <a:rPr dirty="0" baseline="5952" sz="2100" spc="-15">
                <a:latin typeface="Times New Roman"/>
                <a:cs typeface="Times New Roman"/>
              </a:rPr>
              <a:t>повідомлення</a:t>
            </a:r>
            <a:r>
              <a:rPr dirty="0" baseline="5952" sz="21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Нідерландів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NLVП/2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/Ol/a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3144" y="10125455"/>
            <a:ext cx="1861952" cy="24079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427682" y="9855707"/>
            <a:ext cx="2655570" cy="277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69"/>
              </a:lnSpc>
              <a:spcBef>
                <a:spcPts val="100"/>
              </a:spcBef>
            </a:pPr>
            <a:r>
              <a:rPr dirty="0" sz="800" b="1">
                <a:latin typeface="Times New Roman"/>
                <a:cs typeface="Times New Roman"/>
              </a:rPr>
              <a:t>мз</a:t>
            </a:r>
            <a:r>
              <a:rPr dirty="0" sz="800" spc="240" b="1">
                <a:latin typeface="Times New Roman"/>
                <a:cs typeface="Times New Roman"/>
              </a:rPr>
              <a:t> </a:t>
            </a:r>
            <a:r>
              <a:rPr dirty="0" sz="800" spc="-10" b="1">
                <a:latin typeface="Times New Roman"/>
                <a:cs typeface="Times New Roman"/>
              </a:rPr>
              <a:t>Держлікслужба</a:t>
            </a:r>
            <a:endParaRPr sz="800">
              <a:latin typeface="Times New Roman"/>
              <a:cs typeface="Times New Roman"/>
            </a:endParaRPr>
          </a:p>
          <a:p>
            <a:pPr marL="180340">
              <a:lnSpc>
                <a:spcPts val="1110"/>
              </a:lnSpc>
            </a:pPr>
            <a:r>
              <a:rPr dirty="0" sz="1000" spc="-35">
                <a:latin typeface="Arial"/>
                <a:cs typeface="Arial"/>
              </a:rPr>
              <a:t>N-</a:t>
            </a:r>
            <a:r>
              <a:rPr dirty="0" sz="1000" spc="-25">
                <a:latin typeface="Arial"/>
                <a:cs typeface="Arial"/>
              </a:rPr>
              <a:t>•501-001.1.01/002.0/17-</a:t>
            </a:r>
            <a:r>
              <a:rPr dirty="0" sz="1000" spc="-20">
                <a:latin typeface="Arial"/>
                <a:cs typeface="Arial"/>
              </a:rPr>
              <a:t>26 </a:t>
            </a:r>
            <a:r>
              <a:rPr dirty="0" sz="1000">
                <a:latin typeface="Arial"/>
                <a:cs typeface="Arial"/>
              </a:rPr>
              <a:t>від</a:t>
            </a:r>
            <a:r>
              <a:rPr dirty="0" sz="1000" spc="22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13.30.2026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50852" y="9644380"/>
            <a:ext cx="1294765" cy="810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85165">
              <a:lnSpc>
                <a:spcPts val="1105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лікарських</a:t>
            </a:r>
            <a:endParaRPr sz="1000">
              <a:latin typeface="Times New Roman"/>
              <a:cs typeface="Times New Roman"/>
            </a:endParaRPr>
          </a:p>
          <a:p>
            <a:pPr algn="ctr" marL="144780" marR="257810" indent="87630">
              <a:lnSpc>
                <a:spcPct val="82700"/>
              </a:lnSpc>
              <a:spcBef>
                <a:spcPts val="11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13970">
              <a:lnSpc>
                <a:spcPts val="101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  <a:spcBef>
                <a:spcPts val="20"/>
              </a:spcBef>
            </a:pPr>
            <a:r>
              <a:rPr dirty="0" sz="800">
                <a:latin typeface="Times New Roman"/>
                <a:cs typeface="Times New Roman"/>
              </a:rPr>
              <a:t>№985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-10">
                <a:latin typeface="Times New Roman"/>
                <a:cs typeface="Times New Roman"/>
              </a:rPr>
              <a:t> 14.10.2026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0800" y="10460735"/>
            <a:ext cx="1834526" cy="1889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80727" y="643382"/>
            <a:ext cx="6071235" cy="5877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970" marR="44450" indent="-1905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43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Z004514,</a:t>
            </a:r>
            <a:r>
              <a:rPr dirty="0" sz="1350" spc="36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Z006129,</a:t>
            </a:r>
            <a:r>
              <a:rPr dirty="0" sz="1350" spc="38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Z006709,</a:t>
            </a:r>
            <a:r>
              <a:rPr dirty="0" sz="1350" spc="345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Z007908, </a:t>
            </a:r>
            <a:r>
              <a:rPr dirty="0" sz="1350">
                <a:latin typeface="Times New Roman"/>
                <a:cs typeface="Times New Roman"/>
              </a:rPr>
              <a:t>Z008568,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Z013426,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Z015652,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Z015833,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Z007415,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Z016478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фальсифікованого</a:t>
            </a:r>
            <a:endParaRPr sz="1350">
              <a:latin typeface="Times New Roman"/>
              <a:cs typeface="Times New Roman"/>
            </a:endParaRPr>
          </a:p>
          <a:p>
            <a:pPr algn="just" marL="17780" marR="52705" indent="-3175">
              <a:lnSpc>
                <a:spcPct val="111100"/>
              </a:lnSpc>
              <a:spcBef>
                <a:spcPts val="70"/>
              </a:spcBef>
            </a:pPr>
            <a:r>
              <a:rPr dirty="0" sz="1350" spc="10">
                <a:latin typeface="Times New Roman"/>
                <a:cs typeface="Times New Roman"/>
              </a:rPr>
              <a:t>лікарського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засобу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KITPYДA/KEYTRUDA</a:t>
            </a:r>
            <a:r>
              <a:rPr dirty="0" sz="1350" spc="-2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(Pembrolizumab)</a:t>
            </a:r>
            <a:r>
              <a:rPr dirty="0" sz="1350" spc="-6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25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mg/ml,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100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мг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у </a:t>
            </a:r>
            <a:r>
              <a:rPr dirty="0" sz="1350">
                <a:latin typeface="Times New Roman"/>
                <a:cs typeface="Times New Roman"/>
              </a:rPr>
              <a:t>флаконі,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виробника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Merck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Sharp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&amp;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Dohme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B.V.</a:t>
            </a:r>
            <a:endParaRPr sz="1350">
              <a:latin typeface="Times New Roman"/>
              <a:cs typeface="Times New Roman"/>
            </a:endParaRPr>
          </a:p>
          <a:p>
            <a:pPr algn="just" marL="19050" marR="45720" indent="452120">
              <a:lnSpc>
                <a:spcPct val="112599"/>
              </a:lnSpc>
              <a:spcBef>
                <a:spcPts val="50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активної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шляхи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якість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безпечність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небезпечною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r" marL="27305" marR="50800" indent="447040">
              <a:lnSpc>
                <a:spcPct val="115599"/>
              </a:lnSpc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47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3004514, </a:t>
            </a:r>
            <a:r>
              <a:rPr dirty="0" sz="1350" b="1">
                <a:latin typeface="Times New Roman"/>
                <a:cs typeface="Times New Roman"/>
              </a:rPr>
              <a:t>Z006129,</a:t>
            </a:r>
            <a:r>
              <a:rPr dirty="0" sz="1350" spc="3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Z006709,</a:t>
            </a:r>
            <a:r>
              <a:rPr dirty="0" sz="1350" spc="3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Z007908,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Z008568,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Z013426,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Z015652,</a:t>
            </a:r>
            <a:r>
              <a:rPr dirty="0" sz="1350" spc="3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Z015833,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Z007415,</a:t>
            </a:r>
            <a:endParaRPr sz="1350">
              <a:latin typeface="Times New Roman"/>
              <a:cs typeface="Times New Roman"/>
            </a:endParaRPr>
          </a:p>
          <a:p>
            <a:pPr algn="r" marR="26670">
              <a:lnSpc>
                <a:spcPct val="100000"/>
              </a:lnSpc>
              <a:spcBef>
                <a:spcPts val="180"/>
              </a:spcBef>
              <a:tabLst>
                <a:tab pos="4131310" algn="l"/>
              </a:tabLst>
            </a:pPr>
            <a:r>
              <a:rPr dirty="0" sz="1350" b="1">
                <a:latin typeface="Times New Roman"/>
                <a:cs typeface="Times New Roman"/>
              </a:rPr>
              <a:t>3016478</a:t>
            </a:r>
            <a:r>
              <a:rPr dirty="0" sz="1350" spc="26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фальсифікованого</a:t>
            </a:r>
            <a:r>
              <a:rPr dirty="0" sz="1350" spc="18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лікарського</a:t>
            </a:r>
            <a:r>
              <a:rPr dirty="0" sz="1350" spc="280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засобу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KITPYДA/KEYTRUDA</a:t>
            </a:r>
            <a:endParaRPr sz="1350">
              <a:latin typeface="Times New Roman"/>
              <a:cs typeface="Times New Roman"/>
            </a:endParaRPr>
          </a:p>
          <a:p>
            <a:pPr algn="just" marL="35560" marR="41275" indent="-3810">
              <a:lnSpc>
                <a:spcPct val="113300"/>
              </a:lnSpc>
              <a:spcBef>
                <a:spcPts val="35"/>
              </a:spcBef>
            </a:pPr>
            <a:r>
              <a:rPr dirty="0" sz="1350" b="1">
                <a:latin typeface="Times New Roman"/>
                <a:cs typeface="Times New Roman"/>
              </a:rPr>
              <a:t>(Pembrolizumab)</a:t>
            </a:r>
            <a:r>
              <a:rPr dirty="0" sz="1350" spc="38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25</a:t>
            </a:r>
            <a:r>
              <a:rPr dirty="0" sz="1350" spc="7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mg/ml,</a:t>
            </a:r>
            <a:r>
              <a:rPr dirty="0" sz="1350" spc="8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100</a:t>
            </a:r>
            <a:r>
              <a:rPr dirty="0" sz="1350" spc="39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мг</a:t>
            </a:r>
            <a:r>
              <a:rPr dirty="0" sz="1350" spc="3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у</a:t>
            </a:r>
            <a:r>
              <a:rPr dirty="0" sz="1350" spc="3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флаконі,</a:t>
            </a:r>
            <a:r>
              <a:rPr dirty="0" sz="1350" spc="14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маркуванням</a:t>
            </a:r>
            <a:r>
              <a:rPr dirty="0" sz="1350" spc="100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виробника </a:t>
            </a:r>
            <a:r>
              <a:rPr dirty="0" sz="1350" b="1">
                <a:latin typeface="Times New Roman"/>
                <a:cs typeface="Times New Roman"/>
              </a:rPr>
              <a:t>Merck</a:t>
            </a:r>
            <a:r>
              <a:rPr dirty="0" sz="1350" spc="8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Sharp</a:t>
            </a:r>
            <a:r>
              <a:rPr dirty="0" sz="1350" spc="8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&amp;</a:t>
            </a:r>
            <a:r>
              <a:rPr dirty="0" sz="1350" spc="8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Dohme</a:t>
            </a:r>
            <a:r>
              <a:rPr dirty="0" sz="1350" spc="110" b="1">
                <a:latin typeface="Times New Roman"/>
                <a:cs typeface="Times New Roman"/>
              </a:rPr>
              <a:t> </a:t>
            </a:r>
            <a:r>
              <a:rPr dirty="0" sz="1350" spc="-20" b="1">
                <a:latin typeface="Times New Roman"/>
                <a:cs typeface="Times New Roman"/>
              </a:rPr>
              <a:t>B.V.</a:t>
            </a:r>
            <a:endParaRPr sz="1350">
              <a:latin typeface="Times New Roman"/>
              <a:cs typeface="Times New Roman"/>
            </a:endParaRPr>
          </a:p>
          <a:p>
            <a:pPr algn="just" marL="36830" marR="27305" indent="448309">
              <a:lnSpc>
                <a:spcPct val="1133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вказаних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ïx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повернення </a:t>
            </a:r>
            <a:r>
              <a:rPr dirty="0" sz="1350">
                <a:latin typeface="Times New Roman"/>
                <a:cs typeface="Times New Roman"/>
              </a:rPr>
              <a:t>постачальнику,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Держлікслужби.</a:t>
            </a:r>
            <a:endParaRPr sz="1350">
              <a:latin typeface="Times New Roman"/>
              <a:cs typeface="Times New Roman"/>
            </a:endParaRPr>
          </a:p>
          <a:p>
            <a:pPr algn="just" marL="46355" marR="20320" indent="44767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зазначених</a:t>
            </a:r>
            <a:r>
              <a:rPr dirty="0" sz="1350" spc="30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spc="-50">
                <a:latin typeface="Times New Roman"/>
                <a:cs typeface="Times New Roman"/>
              </a:rPr>
              <a:t>в </a:t>
            </a:r>
            <a:r>
              <a:rPr dirty="0" sz="1350">
                <a:latin typeface="Times New Roman"/>
                <a:cs typeface="Times New Roman"/>
              </a:rPr>
              <a:t>двотижневий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Держлікслужби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46990" marR="33655" indent="454659">
              <a:lnSpc>
                <a:spcPct val="115599"/>
              </a:lnSpc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31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0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34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31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33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здійснюють </a:t>
            </a:r>
            <a:r>
              <a:rPr dirty="0" sz="1350">
                <a:latin typeface="Times New Roman"/>
                <a:cs typeface="Times New Roman"/>
              </a:rPr>
              <a:t>територіальні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55244" marR="5080" indent="447040">
              <a:lnSpc>
                <a:spcPct val="11110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4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чинного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20923" y="7680959"/>
            <a:ext cx="2244852" cy="12390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22631" y="6728714"/>
            <a:ext cx="4497070" cy="958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0375" marR="971550" indent="-448309">
              <a:lnSpc>
                <a:spcPct val="115599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Копіі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</a:t>
            </a:r>
            <a:endParaRPr sz="1350">
              <a:latin typeface="Times New Roman"/>
              <a:cs typeface="Times New Roman"/>
            </a:endParaRPr>
          </a:p>
          <a:p>
            <a:pPr marL="17780" marR="5080" indent="452120">
              <a:lnSpc>
                <a:spcPct val="106700"/>
              </a:lnSpc>
              <a:spcBef>
                <a:spcPts val="140"/>
              </a:spcBef>
              <a:tabLst>
                <a:tab pos="855980" algn="l"/>
                <a:tab pos="1933575" algn="l"/>
                <a:tab pos="2941955" algn="l"/>
                <a:tab pos="3505835" algn="l"/>
              </a:tabLst>
            </a:pP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 України».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46815" y="7236206"/>
            <a:ext cx="139001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5335" algn="l"/>
              </a:tabLst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8681" y="8148573"/>
            <a:ext cx="107696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0">
                <a:latin typeface="Courier New"/>
                <a:cs typeface="Courier New"/>
              </a:rPr>
              <a:t>Т.В.О.LОЛОВИ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2991" y="8155178"/>
            <a:ext cx="1236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0407" y="9543795"/>
            <a:ext cx="28314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Олсксандра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 spc="-65">
                <a:latin typeface="Times New Roman"/>
                <a:cs typeface="Times New Roman"/>
              </a:rPr>
              <a:t>СА</a:t>
            </a:r>
            <a:r>
              <a:rPr dirty="0" sz="1000" spc="-10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ВЧЕН</a:t>
            </a:r>
            <a:r>
              <a:rPr dirty="0" sz="1000" spc="-10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КО,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тел.044-422-55-</a:t>
            </a:r>
            <a:r>
              <a:rPr dirty="0" sz="1000">
                <a:latin typeface="Times New Roman"/>
                <a:cs typeface="Times New Roman"/>
              </a:rPr>
              <a:t>04,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вн.</a:t>
            </a:r>
            <a:r>
              <a:rPr dirty="0" sz="1000" spc="-110">
                <a:latin typeface="Times New Roman"/>
                <a:cs typeface="Times New Roman"/>
              </a:rPr>
              <a:t> i</a:t>
            </a:r>
            <a:r>
              <a:rPr dirty="0" sz="1000" spc="-7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09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2026-10-15T17:32:16Z</dcterms:created>
  <dcterms:modified xsi:type="dcterms:W3CDTF">2026-10-15T17:32:16Z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2026-10-15T00:00:00Z</vt:filetime>
  </property>
  <property fmtid="{D5CDD505-2E9C-101B-9397-08002B2CF9AE}" pid="4" name="LastSaved">
    <vt:filetime>2026-10-15T00:00:00Z</vt:filetime>
  </property>
  <property fmtid="{D5CDD505-2E9C-101B-9397-08002B2CF9AE}" pid="5" name="Producer">
    <vt:lpwstr>iLovePDF</vt:lpwstr>
  </property>
</Properties>
</file>