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jp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hyperlink" Target="http://www.dls.gov.ua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hyperlink" Target="http://www.dls.gov.na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4423" y="149351"/>
            <a:ext cx="417575" cy="60045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916423" y="1813559"/>
            <a:ext cx="1161415" cy="323215"/>
            <a:chOff x="4916423" y="1813559"/>
            <a:chExt cx="1161415" cy="323215"/>
          </a:xfrm>
        </p:grpSpPr>
        <p:sp>
          <p:nvSpPr>
            <p:cNvPr id="9" name="object 9"/>
            <p:cNvSpPr/>
            <p:nvPr/>
          </p:nvSpPr>
          <p:spPr>
            <a:xfrm>
              <a:off x="4916423" y="2129027"/>
              <a:ext cx="1161415" cy="0"/>
            </a:xfrm>
            <a:custGeom>
              <a:avLst/>
              <a:gdLst/>
              <a:ahLst/>
              <a:cxnLst/>
              <a:rect l="l" t="t" r="r" b="b"/>
              <a:pathLst>
                <a:path w="1161414" h="0">
                  <a:moveTo>
                    <a:pt x="0" y="0"/>
                  </a:moveTo>
                  <a:lnTo>
                    <a:pt x="1161288" y="0"/>
                  </a:lnTo>
                </a:path>
              </a:pathLst>
            </a:custGeom>
            <a:ln w="9144">
              <a:solidFill>
                <a:srgbClr val="130C1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06439" y="1813559"/>
              <a:ext cx="201167" cy="32308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341324" y="705612"/>
            <a:ext cx="6036310" cy="112776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algn="ctr" marL="15240">
              <a:lnSpc>
                <a:spcPct val="100000"/>
              </a:lnSpc>
              <a:spcBef>
                <a:spcPts val="365"/>
              </a:spcBef>
            </a:pPr>
            <a:r>
              <a:rPr dirty="0" sz="1400" spc="-10">
                <a:latin typeface="Times New Roman"/>
                <a:cs typeface="Times New Roman"/>
              </a:rPr>
              <a:t>ДЕРЖЛІКСЈП'ЖБА</a:t>
            </a:r>
            <a:endParaRPr sz="1400">
              <a:latin typeface="Times New Roman"/>
              <a:cs typeface="Times New Roman"/>
            </a:endParaRPr>
          </a:p>
          <a:p>
            <a:pPr algn="ctr" marL="3810">
              <a:lnSpc>
                <a:spcPts val="1630"/>
              </a:lnSpc>
              <a:spcBef>
                <a:spcPts val="260"/>
              </a:spcBef>
            </a:pPr>
            <a:r>
              <a:rPr dirty="0" sz="1400">
                <a:latin typeface="Times New Roman"/>
                <a:cs typeface="Times New Roman"/>
              </a:rPr>
              <a:t>ДЕРЖАВНА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С/.ЗУЖБА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’3.ЗІКАРСЬRИХ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'ЗАСОБІВ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630"/>
              </a:lnSpc>
            </a:pP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КОНТРО.ЗШ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 spc="-135">
                <a:latin typeface="Times New Roman"/>
                <a:cs typeface="Times New Roman"/>
              </a:rPr>
              <a:t>’ЗА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Н.1РКОТИКАМИ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КІРОВОГРАДСЬКІЙ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ОБ.ЗАСТІ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175"/>
              </a:lnSpc>
              <a:spcBef>
                <a:spcPts val="855"/>
              </a:spcBef>
            </a:pPr>
            <a:r>
              <a:rPr dirty="0" sz="1000">
                <a:latin typeface="Times New Roman"/>
                <a:cs typeface="Times New Roman"/>
              </a:rPr>
              <a:t>вул.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lЗреображенська.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м.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Fіроппвннцькпп,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25006.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тел.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(0522)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40">
                <a:latin typeface="Times New Roman"/>
                <a:cs typeface="Times New Roman"/>
              </a:rPr>
              <a:t>32—</a:t>
            </a:r>
            <a:r>
              <a:rPr dirty="0" sz="1000" spc="-100">
                <a:latin typeface="Times New Roman"/>
                <a:cs typeface="Times New Roman"/>
              </a:rPr>
              <a:t>14-</a:t>
            </a:r>
            <a:r>
              <a:rPr dirty="0" sz="1000" spc="-105">
                <a:latin typeface="Times New Roman"/>
                <a:cs typeface="Times New Roman"/>
              </a:rPr>
              <a:t>4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Times New Roman"/>
                <a:cs typeface="Times New Roman"/>
              </a:rPr>
              <a:t>l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ts val="1175"/>
              </a:lnSpc>
            </a:pPr>
            <a:r>
              <a:rPr dirty="0" sz="1000" spc="-35">
                <a:latin typeface="Cambria"/>
                <a:cs typeface="Cambria"/>
              </a:rPr>
              <a:t>e-</a:t>
            </a:r>
            <a:r>
              <a:rPr dirty="0" sz="1000" spc="-10">
                <a:latin typeface="Cambria"/>
                <a:cs typeface="Cambria"/>
              </a:rPr>
              <a:t>mail:</a:t>
            </a:r>
            <a:r>
              <a:rPr dirty="0" sz="1000" spc="75">
                <a:latin typeface="Cambria"/>
                <a:cs typeface="Cambria"/>
              </a:rPr>
              <a:t> </a:t>
            </a:r>
            <a:r>
              <a:rPr dirty="0" sz="1000" spc="-25">
                <a:latin typeface="Cambria"/>
                <a:cs typeface="Cambria"/>
              </a:rPr>
              <a:t>dls.krCydls.go</a:t>
            </a:r>
            <a:r>
              <a:rPr dirty="0" baseline="2777" sz="1500" spc="-37">
                <a:latin typeface="Cambria"/>
                <a:cs typeface="Cambria"/>
              </a:rPr>
              <a:t>v.</a:t>
            </a:r>
            <a:r>
              <a:rPr dirty="0" sz="1000" spc="-25">
                <a:latin typeface="Cambria"/>
                <a:cs typeface="Cambria"/>
              </a:rPr>
              <a:t>na,</a:t>
            </a:r>
            <a:r>
              <a:rPr dirty="0" sz="1000" spc="45">
                <a:latin typeface="Cambria"/>
                <a:cs typeface="Cambria"/>
              </a:rPr>
              <a:t> </a:t>
            </a:r>
            <a:r>
              <a:rPr dirty="0" sz="1000" spc="-75">
                <a:latin typeface="Cambria"/>
                <a:cs typeface="Cambria"/>
              </a:rPr>
              <a:t>litips:/</a:t>
            </a:r>
            <a:r>
              <a:rPr dirty="0" sz="1000" spc="-30">
                <a:latin typeface="Cambria"/>
                <a:cs typeface="Cambria"/>
              </a:rPr>
              <a:t> </a:t>
            </a:r>
            <a:r>
              <a:rPr dirty="0" sz="1000">
                <a:latin typeface="Cambria"/>
                <a:cs typeface="Cambria"/>
              </a:rPr>
              <a:t>'wvv</a:t>
            </a:r>
            <a:r>
              <a:rPr dirty="0" sz="1000" spc="25">
                <a:latin typeface="Cambria"/>
                <a:cs typeface="Cambria"/>
              </a:rPr>
              <a:t> </a:t>
            </a:r>
            <a:r>
              <a:rPr dirty="0" sz="1000" spc="-50">
                <a:latin typeface="Cambria"/>
                <a:cs typeface="Cambria"/>
              </a:rPr>
              <a:t>.d1s.got</a:t>
            </a:r>
            <a:r>
              <a:rPr dirty="0" sz="1000" spc="125">
                <a:latin typeface="Cambria"/>
                <a:cs typeface="Cambria"/>
              </a:rPr>
              <a:t> </a:t>
            </a:r>
            <a:r>
              <a:rPr dirty="0" sz="1000" spc="-160">
                <a:latin typeface="Cambria"/>
                <a:cs typeface="Cambria"/>
              </a:rPr>
              <a:t>леа</a:t>
            </a:r>
            <a:r>
              <a:rPr dirty="0" sz="1000" spc="85">
                <a:latin typeface="Cambria"/>
                <a:cs typeface="Cambria"/>
              </a:rPr>
              <a:t> </a:t>
            </a:r>
            <a:r>
              <a:rPr dirty="0" sz="1000">
                <a:latin typeface="Cambria"/>
                <a:cs typeface="Cambria"/>
              </a:rPr>
              <a:t>Код</a:t>
            </a:r>
            <a:r>
              <a:rPr dirty="0" sz="1000" spc="95">
                <a:latin typeface="Cambria"/>
                <a:cs typeface="Cambria"/>
              </a:rPr>
              <a:t> </a:t>
            </a:r>
            <a:r>
              <a:rPr dirty="0" sz="1000" spc="-45">
                <a:latin typeface="Cambria"/>
                <a:cs typeface="Cambria"/>
              </a:rPr>
              <a:t>згідно</a:t>
            </a:r>
            <a:r>
              <a:rPr dirty="0" sz="1000" spc="100">
                <a:latin typeface="Cambria"/>
                <a:cs typeface="Cambria"/>
              </a:rPr>
              <a:t> </a:t>
            </a:r>
            <a:r>
              <a:rPr dirty="0" sz="1000">
                <a:latin typeface="Cambria"/>
                <a:cs typeface="Cambria"/>
              </a:rPr>
              <a:t>з</a:t>
            </a:r>
            <a:r>
              <a:rPr dirty="0" sz="1000" spc="25">
                <a:latin typeface="Cambria"/>
                <a:cs typeface="Cambria"/>
              </a:rPr>
              <a:t> </a:t>
            </a:r>
            <a:r>
              <a:rPr dirty="0" sz="1000">
                <a:latin typeface="Cambria"/>
                <a:cs typeface="Cambria"/>
              </a:rPr>
              <a:t>ЕДРПОУ</a:t>
            </a:r>
            <a:r>
              <a:rPr dirty="0" sz="1000" spc="130">
                <a:latin typeface="Cambria"/>
                <a:cs typeface="Cambria"/>
              </a:rPr>
              <a:t> </a:t>
            </a:r>
            <a:r>
              <a:rPr dirty="0" sz="1000" spc="-10">
                <a:latin typeface="Cambria"/>
                <a:cs typeface="Cambria"/>
              </a:rPr>
              <a:t>37059305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55392" y="2132075"/>
            <a:ext cx="1009015" cy="0"/>
          </a:xfrm>
          <a:custGeom>
            <a:avLst/>
            <a:gdLst/>
            <a:ahLst/>
            <a:cxnLst/>
            <a:rect l="l" t="t" r="r" b="b"/>
            <a:pathLst>
              <a:path w="1009014" h="0">
                <a:moveTo>
                  <a:pt x="0" y="0"/>
                </a:moveTo>
                <a:lnTo>
                  <a:pt x="1008888" y="0"/>
                </a:lnTo>
              </a:path>
            </a:pathLst>
          </a:custGeom>
          <a:ln w="9144">
            <a:solidFill>
              <a:srgbClr val="130C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469136" y="2132075"/>
            <a:ext cx="1073150" cy="0"/>
          </a:xfrm>
          <a:custGeom>
            <a:avLst/>
            <a:gdLst/>
            <a:ahLst/>
            <a:cxnLst/>
            <a:rect l="l" t="t" r="r" b="b"/>
            <a:pathLst>
              <a:path w="1073150" h="0">
                <a:moveTo>
                  <a:pt x="0" y="0"/>
                </a:moveTo>
                <a:lnTo>
                  <a:pt x="1072896" y="0"/>
                </a:lnTo>
              </a:path>
            </a:pathLst>
          </a:custGeom>
          <a:ln w="9144">
            <a:solidFill>
              <a:srgbClr val="130C1C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45336" y="1847087"/>
            <a:ext cx="4745736" cy="28955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336791" y="2135123"/>
            <a:ext cx="990600" cy="0"/>
          </a:xfrm>
          <a:custGeom>
            <a:avLst/>
            <a:gdLst/>
            <a:ahLst/>
            <a:cxnLst/>
            <a:rect l="l" t="t" r="r" b="b"/>
            <a:pathLst>
              <a:path w="990600" h="0">
                <a:moveTo>
                  <a:pt x="0" y="0"/>
                </a:moveTo>
                <a:lnTo>
                  <a:pt x="990600" y="0"/>
                </a:lnTo>
              </a:path>
            </a:pathLst>
          </a:custGeom>
          <a:ln w="9144">
            <a:solidFill>
              <a:srgbClr val="130C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678312" y="2447035"/>
            <a:ext cx="2732405" cy="56197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2700" marR="5080">
              <a:lnSpc>
                <a:spcPct val="96700"/>
              </a:lnSpc>
              <a:spcBef>
                <a:spcPts val="145"/>
              </a:spcBef>
            </a:pPr>
            <a:r>
              <a:rPr dirty="0" sz="1200">
                <a:latin typeface="Cambria"/>
                <a:cs typeface="Cambria"/>
              </a:rPr>
              <a:t>Керівникам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та</a:t>
            </a:r>
            <a:r>
              <a:rPr dirty="0" sz="1200" spc="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Уповноважеяпsі </a:t>
            </a:r>
            <a:r>
              <a:rPr dirty="0" sz="1200" spc="-10">
                <a:latin typeface="Cambria"/>
                <a:cs typeface="Cambria"/>
              </a:rPr>
              <a:t>особам </a:t>
            </a:r>
            <a:r>
              <a:rPr dirty="0" sz="1200" spc="-40">
                <a:latin typeface="Cambria"/>
                <a:cs typeface="Cambria"/>
              </a:rPr>
              <a:t>апте•іних</a:t>
            </a:r>
            <a:r>
              <a:rPr dirty="0" sz="1200" spc="5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та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меди</a:t>
            </a:r>
            <a:r>
              <a:rPr dirty="0" sz="1200" spc="15">
                <a:latin typeface="Cambria"/>
                <a:cs typeface="Cambria"/>
              </a:rPr>
              <a:t> </a:t>
            </a:r>
            <a:r>
              <a:rPr dirty="0" sz="1200" spc="-80">
                <a:latin typeface="Cambria"/>
                <a:cs typeface="Cambria"/>
              </a:rPr>
              <a:t>тних</a:t>
            </a:r>
            <a:r>
              <a:rPr dirty="0" sz="1200" spc="3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’зак.задів </a:t>
            </a:r>
            <a:r>
              <a:rPr dirty="0" sz="1200">
                <a:latin typeface="Cambria"/>
                <a:cs typeface="Cambria"/>
              </a:rPr>
              <a:t>Кіровоградської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області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35834" y="3324605"/>
            <a:ext cx="6247130" cy="1619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63500">
              <a:lnSpc>
                <a:spcPct val="100000"/>
              </a:lnSpc>
              <a:spcBef>
                <a:spcPts val="100"/>
              </a:spcBef>
            </a:pPr>
            <a:r>
              <a:rPr dirty="0" sz="1250" spc="-10">
                <a:latin typeface="Times New Roman"/>
                <a:cs typeface="Times New Roman"/>
              </a:rPr>
              <a:t>До</a:t>
            </a:r>
            <a:r>
              <a:rPr dirty="0" sz="1250" spc="19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уваги</a:t>
            </a:r>
            <a:r>
              <a:rPr dirty="0" sz="1250" spc="25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І'повноважеяих</a:t>
            </a:r>
            <a:r>
              <a:rPr dirty="0" sz="1250" spc="14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ocl6!</a:t>
            </a:r>
            <a:endParaRPr sz="1250">
              <a:latin typeface="Times New Roman"/>
              <a:cs typeface="Times New Roman"/>
            </a:endParaRPr>
          </a:p>
          <a:p>
            <a:pPr algn="just" marL="422275">
              <a:lnSpc>
                <a:spcPct val="100000"/>
              </a:lnSpc>
              <a:spcBef>
                <a:spcPts val="1285"/>
              </a:spcBef>
            </a:pPr>
            <a:r>
              <a:rPr dirty="0" sz="1200">
                <a:latin typeface="Times New Roman"/>
                <a:cs typeface="Times New Roman"/>
              </a:rPr>
              <a:t>Надагмо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Українського</a:t>
            </a:r>
            <a:r>
              <a:rPr dirty="0" sz="1200" spc="4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фарііацевпІ•іного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агентства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піоло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заборонп</a:t>
            </a:r>
            <a:endParaRPr sz="1200">
              <a:latin typeface="Times New Roman"/>
              <a:cs typeface="Times New Roman"/>
            </a:endParaRPr>
          </a:p>
          <a:p>
            <a:pPr algn="just" marL="66675">
              <a:lnSpc>
                <a:spcPct val="100000"/>
              </a:lnSpc>
            </a:pPr>
            <a:r>
              <a:rPr dirty="0" sz="1150" spc="10">
                <a:latin typeface="Times New Roman"/>
                <a:cs typeface="Times New Roman"/>
              </a:rPr>
              <a:t>обігу</a:t>
            </a:r>
            <a:r>
              <a:rPr dirty="0" sz="1150" spc="170">
                <a:latin typeface="Times New Roman"/>
                <a:cs typeface="Times New Roman"/>
              </a:rPr>
              <a:t> </a:t>
            </a:r>
            <a:r>
              <a:rPr dirty="0" sz="1150" spc="10">
                <a:latin typeface="Times New Roman"/>
                <a:cs typeface="Times New Roman"/>
              </a:rPr>
              <a:t>.лікарського</a:t>
            </a:r>
            <a:r>
              <a:rPr dirty="0" sz="1150" spc="17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’засобу.</a:t>
            </a:r>
            <a:endParaRPr sz="1150">
              <a:latin typeface="Times New Roman"/>
              <a:cs typeface="Times New Roman"/>
            </a:endParaRPr>
          </a:p>
          <a:p>
            <a:pPr algn="just" marL="63500" marR="55880" indent="358140">
              <a:lnSpc>
                <a:spcPct val="94500"/>
              </a:lnSpc>
              <a:spcBef>
                <a:spcPts val="90"/>
              </a:spcBef>
            </a:pPr>
            <a:r>
              <a:rPr dirty="0" u="sng" sz="1150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dirty="0" u="sng" sz="1150" spc="430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50" spc="55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наявнос</a:t>
            </a:r>
            <a:r>
              <a:rPr dirty="0" u="sng" sz="1150" spc="465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sz="1150" spc="31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вказанпх</a:t>
            </a:r>
            <a:r>
              <a:rPr dirty="0" sz="1150" spc="45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у</a:t>
            </a:r>
            <a:r>
              <a:rPr dirty="0" sz="1150" spc="42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розпорядженні</a:t>
            </a:r>
            <a:r>
              <a:rPr dirty="0" sz="1150" spc="49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.зігарсьшіх</a:t>
            </a:r>
            <a:r>
              <a:rPr dirty="0" sz="1150" spc="49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засоsів,</a:t>
            </a:r>
            <a:r>
              <a:rPr dirty="0" sz="1150" spc="450">
                <a:latin typeface="Times New Roman"/>
                <a:cs typeface="Times New Roman"/>
              </a:rPr>
              <a:t> </a:t>
            </a:r>
            <a:r>
              <a:rPr dirty="0" u="sng" sz="1150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повідомНтп</a:t>
            </a:r>
            <a:r>
              <a:rPr dirty="0" u="sng" sz="1150" spc="5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150" spc="24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Державну </a:t>
            </a:r>
            <a:r>
              <a:rPr dirty="0" sz="1200">
                <a:latin typeface="Times New Roman"/>
                <a:cs typeface="Times New Roman"/>
              </a:rPr>
              <a:t>с.яужбу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наркотиками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Кіровоградськігі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оfiласті</a:t>
            </a:r>
            <a:r>
              <a:rPr dirty="0" sz="1200" spc="120">
                <a:latin typeface="Times New Roman"/>
                <a:cs typeface="Times New Roman"/>
              </a:rPr>
              <a:t>  </a:t>
            </a:r>
            <a:r>
              <a:rPr dirty="0" u="sng" sz="1200" spc="-25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пpo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u="sng" sz="1250" spc="-40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вжіІті</a:t>
            </a:r>
            <a:r>
              <a:rPr dirty="0" u="sng" sz="1250" spc="15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50" spc="-80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заходтl</a:t>
            </a:r>
            <a:r>
              <a:rPr dirty="0" sz="1250" spc="5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шодо</a:t>
            </a:r>
            <a:r>
              <a:rPr dirty="0" sz="1250" spc="-1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вlігонан</a:t>
            </a:r>
            <a:r>
              <a:rPr dirty="0" baseline="-8888" sz="1875">
                <a:latin typeface="Times New Roman"/>
                <a:cs typeface="Times New Roman"/>
              </a:rPr>
              <a:t>я</a:t>
            </a:r>
            <a:r>
              <a:rPr dirty="0" baseline="-8888" sz="1875" spc="630">
                <a:latin typeface="Times New Roman"/>
                <a:cs typeface="Times New Roman"/>
              </a:rPr>
              <a:t> </a:t>
            </a:r>
            <a:r>
              <a:rPr dirty="0" baseline="-6666" sz="1875" spc="-15">
                <a:latin typeface="Times New Roman"/>
                <a:cs typeface="Times New Roman"/>
              </a:rPr>
              <a:t>і»•</a:t>
            </a:r>
            <a:r>
              <a:rPr dirty="0" baseline="2222" sz="1875" spc="-15">
                <a:latin typeface="Times New Roman"/>
                <a:cs typeface="Times New Roman"/>
              </a:rPr>
              <a:t>зпоряджеиня.</a:t>
            </a:r>
            <a:endParaRPr baseline="2222" sz="1875">
              <a:latin typeface="Times New Roman"/>
              <a:cs typeface="Times New Roman"/>
            </a:endParaRPr>
          </a:p>
          <a:p>
            <a:pPr algn="just" marL="71755">
              <a:lnSpc>
                <a:spcPts val="1345"/>
              </a:lnSpc>
            </a:pPr>
            <a:r>
              <a:rPr dirty="0" u="sng" sz="1200" spc="305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   </a:t>
            </a:r>
            <a:r>
              <a:rPr dirty="0" u="sng" sz="1200" spc="-10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Інформацію</a:t>
            </a:r>
            <a:r>
              <a:rPr dirty="0" u="sng" sz="1200" spc="70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надавать</a:t>
            </a:r>
            <a:r>
              <a:rPr dirty="0" u="sng" sz="1200" spc="15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па</a:t>
            </a:r>
            <a:r>
              <a:rPr dirty="0" u="sng" sz="1200" spc="-20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паперових</a:t>
            </a:r>
            <a:r>
              <a:rPr dirty="0" u="sng" sz="1200" spc="60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18"/>
                  </a:solidFill>
                </a:uFill>
                <a:latin typeface="Times New Roman"/>
                <a:cs typeface="Times New Roman"/>
              </a:rPr>
              <a:t>носіях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50">
                <a:latin typeface="Times New Roman"/>
                <a:cs typeface="Times New Roman"/>
              </a:rPr>
              <a:t>поттою,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адресом: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75">
                <a:latin typeface="Times New Roman"/>
                <a:cs typeface="Times New Roman"/>
              </a:rPr>
              <a:t>вЈ•л.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Мрео0раженська,</a:t>
            </a:r>
            <a:r>
              <a:rPr dirty="0" sz="1200" spc="-75" i="1">
                <a:latin typeface="Times New Roman"/>
                <a:cs typeface="Times New Roman"/>
              </a:rPr>
              <a:t> </a:t>
            </a:r>
            <a:r>
              <a:rPr dirty="0" sz="1200" spc="-50" i="1">
                <a:latin typeface="Times New Roman"/>
                <a:cs typeface="Times New Roman"/>
              </a:rPr>
              <a:t>2</a:t>
            </a:r>
            <a:endParaRPr sz="1200">
              <a:latin typeface="Times New Roman"/>
              <a:cs typeface="Times New Roman"/>
            </a:endParaRPr>
          </a:p>
          <a:p>
            <a:pPr algn="just" marL="44450">
              <a:lnSpc>
                <a:spcPts val="1430"/>
              </a:lnSpc>
              <a:tabLst>
                <a:tab pos="2587625" algn="l"/>
              </a:tabLst>
            </a:pPr>
            <a:r>
              <a:rPr dirty="0" sz="1200" i="1">
                <a:latin typeface="Times New Roman"/>
                <a:cs typeface="Times New Roman"/>
              </a:rPr>
              <a:t>!я.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Кропивнш</a:t>
            </a:r>
            <a:r>
              <a:rPr dirty="0" sz="1200" spc="1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ькіій,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25006,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зря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5015" y="4912867"/>
            <a:ext cx="565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43028" y="4912867"/>
            <a:ext cx="44278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7040" algn="l"/>
                <a:tab pos="1090295" algn="l"/>
                <a:tab pos="1489710" algn="l"/>
              </a:tabLst>
            </a:pPr>
            <a:r>
              <a:rPr dirty="0" sz="1200" spc="-25">
                <a:latin typeface="Times New Roman"/>
                <a:cs typeface="Times New Roman"/>
              </a:rPr>
              <a:t>а)</a:t>
            </a:r>
            <a:r>
              <a:rPr dirty="0" sz="1200">
                <a:latin typeface="Times New Roman"/>
                <a:cs typeface="Times New Roman"/>
              </a:rPr>
              <a:t>	в</a:t>
            </a:r>
            <a:r>
              <a:rPr dirty="0" sz="1200" spc="48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150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Times New Roman"/>
                <a:cs typeface="Times New Roman"/>
              </a:rPr>
              <a:t>ен</a:t>
            </a:r>
            <a:r>
              <a:rPr dirty="0" sz="1200">
                <a:latin typeface="Times New Roman"/>
                <a:cs typeface="Times New Roman"/>
              </a:rPr>
              <a:t>	в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 spc="-50">
                <a:latin typeface="Times New Roman"/>
                <a:cs typeface="Times New Roman"/>
              </a:rPr>
              <a:t>а</a:t>
            </a:r>
            <a:r>
              <a:rPr dirty="0" sz="1200">
                <a:latin typeface="Times New Roman"/>
                <a:cs typeface="Times New Roman"/>
              </a:rPr>
              <a:t>	нт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додасться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прнбуткової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накладноі;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7567" y="5495544"/>
            <a:ext cx="5544311" cy="460248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242664" y="5086603"/>
            <a:ext cx="6199505" cy="37198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9575">
              <a:lnSpc>
                <a:spcPts val="1415"/>
              </a:lnSpc>
              <a:spcBef>
                <a:spcPts val="100"/>
              </a:spcBef>
            </a:pPr>
            <a:r>
              <a:rPr dirty="0" sz="1200" spc="-135">
                <a:latin typeface="Times New Roman"/>
                <a:cs typeface="Times New Roman"/>
              </a:rPr>
              <a:t>G)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npn</a:t>
            </a:r>
            <a:r>
              <a:rPr dirty="0" u="sng" sz="1200" spc="-1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поверненні</a:t>
            </a:r>
            <a:r>
              <a:rPr dirty="0" u="sng" sz="1200" spc="3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2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постачальнИку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додаються: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прlібутгової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</a:t>
            </a:r>
            <a:endParaRPr sz="1200">
              <a:latin typeface="Times New Roman"/>
              <a:cs typeface="Times New Roman"/>
            </a:endParaRPr>
          </a:p>
          <a:p>
            <a:pPr marL="3426460">
              <a:lnSpc>
                <a:spcPts val="1365"/>
              </a:lnSpc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повернення.</a:t>
            </a:r>
            <a:endParaRPr sz="1200">
              <a:latin typeface="Times New Roman"/>
              <a:cs typeface="Times New Roman"/>
            </a:endParaRPr>
          </a:p>
          <a:p>
            <a:pPr marL="414655">
              <a:lnSpc>
                <a:spcPts val="1450"/>
              </a:lnSpc>
              <a:tabLst>
                <a:tab pos="810895" algn="l"/>
                <a:tab pos="1447165" algn="l"/>
                <a:tab pos="1821180" algn="l"/>
                <a:tab pos="2522855" algn="l"/>
                <a:tab pos="4130040" algn="l"/>
                <a:tab pos="5837555" algn="l"/>
              </a:tabLst>
            </a:pPr>
            <a:r>
              <a:rPr dirty="0" sz="1200" spc="-25">
                <a:latin typeface="Times New Roman"/>
                <a:cs typeface="Times New Roman"/>
              </a:rPr>
              <a:t>в)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Times New Roman"/>
                <a:cs typeface="Times New Roman"/>
              </a:rPr>
              <a:t>внп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Times New Roman"/>
                <a:cs typeface="Times New Roman"/>
              </a:rPr>
              <a:t>ne</a:t>
            </a:r>
            <a:r>
              <a:rPr dirty="0" sz="1200">
                <a:latin typeface="Times New Roman"/>
                <a:cs typeface="Times New Roman"/>
              </a:rPr>
              <a:t>	am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в</a:t>
            </a:r>
            <a:r>
              <a:rPr dirty="0" sz="1200">
                <a:latin typeface="Times New Roman"/>
                <a:cs typeface="Times New Roman"/>
              </a:rPr>
              <a:t>	ів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ського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Times New Roman"/>
                <a:cs typeface="Times New Roman"/>
              </a:rPr>
              <a:t>на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50" spc="-20">
                <a:latin typeface="Times New Roman"/>
                <a:cs typeface="Times New Roman"/>
              </a:rPr>
              <a:t>ення</a:t>
            </a:r>
            <a:endParaRPr sz="1250">
              <a:latin typeface="Times New Roman"/>
              <a:cs typeface="Times New Roman"/>
            </a:endParaRPr>
          </a:p>
          <a:p>
            <a:pPr algn="just" marL="58419">
              <a:lnSpc>
                <a:spcPts val="950"/>
              </a:lnSpc>
              <a:spcBef>
                <a:spcPts val="340"/>
              </a:spcBef>
            </a:pPr>
            <a:r>
              <a:rPr dirty="0" sz="800">
                <a:latin typeface="Times New Roman"/>
                <a:cs typeface="Times New Roman"/>
              </a:rPr>
              <a:t>\</a:t>
            </a:r>
            <a:r>
              <a:rPr dirty="0" sz="800" spc="28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ЩВОТІЈЖНОВІ</a:t>
            </a:r>
            <a:r>
              <a:rPr dirty="0" u="sng" sz="800">
                <a:uFill>
                  <a:solidFill>
                    <a:srgbClr val="18181C"/>
                  </a:solidFill>
                </a:uFill>
                <a:latin typeface="Times New Roman"/>
                <a:cs typeface="Times New Roman"/>
              </a:rPr>
              <a:t>ІІІ</a:t>
            </a:r>
            <a:r>
              <a:rPr dirty="0" u="sng" sz="800" spc="200">
                <a:uFill>
                  <a:solidFill>
                    <a:srgbClr val="1818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00" spc="-10">
                <a:uFill>
                  <a:solidFill>
                    <a:srgbClr val="18181C"/>
                  </a:solidFill>
                </a:uFill>
                <a:latin typeface="Times New Roman"/>
                <a:cs typeface="Times New Roman"/>
              </a:rPr>
              <a:t>СТ]ЭОК</a:t>
            </a:r>
            <a:r>
              <a:rPr dirty="0" u="sng" sz="800" spc="250">
                <a:uFill>
                  <a:solidFill>
                    <a:srgbClr val="1818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800" spc="90">
                <a:uFill>
                  <a:solidFill>
                    <a:srgbClr val="18181C"/>
                  </a:solidFill>
                </a:uFill>
                <a:latin typeface="Times New Roman"/>
                <a:cs typeface="Times New Roman"/>
              </a:rPr>
              <a:t>ПО</a:t>
            </a:r>
            <a:r>
              <a:rPr dirty="0" sz="800" spc="90">
                <a:latin typeface="Times New Roman"/>
                <a:cs typeface="Times New Roman"/>
              </a:rPr>
              <a:t>lНЈОфбlЈВПТІІ</a:t>
            </a:r>
            <a:r>
              <a:rPr dirty="0" sz="800" spc="305">
                <a:latin typeface="Times New Roman"/>
                <a:cs typeface="Times New Roman"/>
              </a:rPr>
              <a:t>   </a:t>
            </a:r>
            <a:r>
              <a:rPr dirty="0" sz="800">
                <a:latin typeface="Times New Roman"/>
                <a:cs typeface="Times New Roman"/>
              </a:rPr>
              <a:t>fl]ЗЖіЗВН</a:t>
            </a:r>
            <a:r>
              <a:rPr dirty="0" sz="800" spc="300">
                <a:latin typeface="Times New Roman"/>
                <a:cs typeface="Times New Roman"/>
              </a:rPr>
              <a:t>  </a:t>
            </a:r>
            <a:r>
              <a:rPr dirty="0" sz="800">
                <a:latin typeface="Times New Roman"/>
                <a:cs typeface="Times New Roman"/>
              </a:rPr>
              <a:t>С</a:t>
            </a:r>
            <a:r>
              <a:rPr dirty="0" sz="800" spc="420">
                <a:latin typeface="Times New Roman"/>
                <a:cs typeface="Times New Roman"/>
              </a:rPr>
              <a:t>  </a:t>
            </a:r>
            <a:r>
              <a:rPr dirty="0" sz="800">
                <a:latin typeface="Times New Roman"/>
                <a:cs typeface="Times New Roman"/>
              </a:rPr>
              <a:t>Жо</a:t>
            </a:r>
            <a:r>
              <a:rPr dirty="0" sz="800" spc="490">
                <a:latin typeface="Times New Roman"/>
                <a:cs typeface="Times New Roman"/>
              </a:rPr>
              <a:t>  </a:t>
            </a:r>
            <a:r>
              <a:rPr dirty="0" sz="800">
                <a:latin typeface="Times New Roman"/>
                <a:cs typeface="Times New Roman"/>
              </a:rPr>
              <a:t>3</a:t>
            </a:r>
            <a:r>
              <a:rPr dirty="0" sz="800" spc="204">
                <a:latin typeface="Times New Roman"/>
                <a:cs typeface="Times New Roman"/>
              </a:rPr>
              <a:t>  </a:t>
            </a:r>
            <a:r>
              <a:rPr dirty="0" sz="800">
                <a:latin typeface="Times New Roman"/>
                <a:cs typeface="Times New Roman"/>
              </a:rPr>
              <a:t>Лі</a:t>
            </a:r>
            <a:r>
              <a:rPr dirty="0" sz="800" spc="95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КП]ЭСЬШІХ</a:t>
            </a:r>
            <a:r>
              <a:rPr dirty="0" sz="800" spc="24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3</a:t>
            </a:r>
            <a:r>
              <a:rPr dirty="0" sz="800" spc="-11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ilCOF iB</a:t>
            </a:r>
            <a:r>
              <a:rPr dirty="0" sz="800" spc="220">
                <a:latin typeface="Times New Roman"/>
                <a:cs typeface="Times New Roman"/>
              </a:rPr>
              <a:t> </a:t>
            </a:r>
            <a:r>
              <a:rPr dirty="0" sz="800" spc="-25">
                <a:latin typeface="Times New Roman"/>
                <a:cs typeface="Times New Roman"/>
              </a:rPr>
              <a:t>TП</a:t>
            </a:r>
            <a:endParaRPr sz="800">
              <a:latin typeface="Times New Roman"/>
              <a:cs typeface="Times New Roman"/>
            </a:endParaRPr>
          </a:p>
          <a:p>
            <a:pPr algn="just" marL="58419">
              <a:lnSpc>
                <a:spcPts val="1410"/>
              </a:lnSpc>
            </a:pPr>
            <a:r>
              <a:rPr dirty="0" sz="1200" spc="-20">
                <a:latin typeface="Times New Roman"/>
                <a:cs typeface="Times New Roman"/>
              </a:rPr>
              <a:t>наркотІігаьш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Кіровоградській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області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надатп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гопію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прпfiуткової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нагладної</a:t>
            </a:r>
            <a:endParaRPr sz="1200">
              <a:latin typeface="Times New Roman"/>
              <a:cs typeface="Times New Roman"/>
            </a:endParaRPr>
          </a:p>
          <a:p>
            <a:pPr algn="r" marR="17780">
              <a:lnSpc>
                <a:spcPts val="1415"/>
              </a:lnSpc>
            </a:pPr>
            <a:r>
              <a:rPr dirty="0" sz="1200">
                <a:latin typeface="Times New Roman"/>
                <a:cs typeface="Times New Roman"/>
              </a:rPr>
              <a:t>Пpli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наступних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поставгах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засобів.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вгазаних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розпорядженнях,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суб'скт</a:t>
            </a:r>
            <a:endParaRPr sz="1200">
              <a:latin typeface="Times New Roman"/>
              <a:cs typeface="Times New Roman"/>
            </a:endParaRPr>
          </a:p>
          <a:p>
            <a:pPr algn="r" marR="17780">
              <a:lnSpc>
                <a:spcPts val="1375"/>
              </a:lnSpc>
              <a:spcBef>
                <a:spcPts val="5"/>
              </a:spcBef>
              <a:tabLst>
                <a:tab pos="1196340" algn="l"/>
                <a:tab pos="1870075" algn="l"/>
                <a:tab pos="2407920" algn="l"/>
                <a:tab pos="3001010" algn="l"/>
                <a:tab pos="3477895" algn="l"/>
                <a:tab pos="4378325" algn="l"/>
                <a:tab pos="5241925" algn="l"/>
                <a:tab pos="5987415" algn="l"/>
              </a:tabLst>
            </a:pPr>
            <a:r>
              <a:rPr dirty="0" sz="1150" spc="-10">
                <a:latin typeface="Times New Roman"/>
                <a:cs typeface="Times New Roman"/>
              </a:rPr>
              <a:t>господарювання</a:t>
            </a:r>
            <a:r>
              <a:rPr dirty="0" sz="1150">
                <a:latin typeface="Times New Roman"/>
                <a:cs typeface="Times New Roman"/>
              </a:rPr>
              <a:t>	</a:t>
            </a:r>
            <a:r>
              <a:rPr dirty="0" sz="1150" spc="-10">
                <a:latin typeface="Times New Roman"/>
                <a:cs typeface="Times New Roman"/>
              </a:rPr>
              <a:t>повіtнен</a:t>
            </a:r>
            <a:r>
              <a:rPr dirty="0" sz="1150">
                <a:latin typeface="Times New Roman"/>
                <a:cs typeface="Times New Roman"/>
              </a:rPr>
              <a:t>	</a:t>
            </a:r>
            <a:r>
              <a:rPr dirty="0" sz="1150" spc="-10">
                <a:latin typeface="Times New Roman"/>
                <a:cs typeface="Times New Roman"/>
              </a:rPr>
              <a:t>вжитп</a:t>
            </a:r>
            <a:r>
              <a:rPr dirty="0" sz="1150">
                <a:latin typeface="Times New Roman"/>
                <a:cs typeface="Times New Roman"/>
              </a:rPr>
              <a:t>	</a:t>
            </a:r>
            <a:r>
              <a:rPr dirty="0" sz="1150" spc="-30">
                <a:latin typeface="Times New Roman"/>
                <a:cs typeface="Times New Roman"/>
              </a:rPr>
              <a:t>заХО,ЦlВ</a:t>
            </a:r>
            <a:r>
              <a:rPr dirty="0" sz="1150">
                <a:latin typeface="Times New Roman"/>
                <a:cs typeface="Times New Roman"/>
              </a:rPr>
              <a:t>	</a:t>
            </a:r>
            <a:r>
              <a:rPr dirty="0" sz="1150" spc="-20">
                <a:latin typeface="Times New Roman"/>
                <a:cs typeface="Times New Roman"/>
              </a:rPr>
              <a:t>щодо</a:t>
            </a:r>
            <a:r>
              <a:rPr dirty="0" sz="1150">
                <a:latin typeface="Times New Roman"/>
                <a:cs typeface="Times New Roman"/>
              </a:rPr>
              <a:t>	</a:t>
            </a:r>
            <a:r>
              <a:rPr dirty="0" sz="1150" spc="-10">
                <a:latin typeface="Times New Roman"/>
                <a:cs typeface="Times New Roman"/>
              </a:rPr>
              <a:t>запобігання</a:t>
            </a:r>
            <a:r>
              <a:rPr dirty="0" sz="1150">
                <a:latin typeface="Times New Roman"/>
                <a:cs typeface="Times New Roman"/>
              </a:rPr>
              <a:t>	</a:t>
            </a:r>
            <a:r>
              <a:rPr dirty="0" sz="1150" spc="-10">
                <a:latin typeface="Times New Roman"/>
                <a:cs typeface="Times New Roman"/>
              </a:rPr>
              <a:t>придбання,</a:t>
            </a:r>
            <a:r>
              <a:rPr dirty="0" sz="1150">
                <a:latin typeface="Times New Roman"/>
                <a:cs typeface="Times New Roman"/>
              </a:rPr>
              <a:t>	</a:t>
            </a:r>
            <a:r>
              <a:rPr dirty="0" sz="1150" spc="-10">
                <a:latin typeface="Times New Roman"/>
                <a:cs typeface="Times New Roman"/>
              </a:rPr>
              <a:t>реалізаціі</a:t>
            </a:r>
            <a:r>
              <a:rPr dirty="0" sz="1150">
                <a:latin typeface="Times New Roman"/>
                <a:cs typeface="Times New Roman"/>
              </a:rPr>
              <a:t>	</a:t>
            </a:r>
            <a:r>
              <a:rPr dirty="0" sz="1150" spc="-25">
                <a:latin typeface="Times New Roman"/>
                <a:cs typeface="Times New Roman"/>
              </a:rPr>
              <a:t>та</a:t>
            </a:r>
            <a:endParaRPr sz="1150">
              <a:latin typeface="Times New Roman"/>
              <a:cs typeface="Times New Roman"/>
            </a:endParaRPr>
          </a:p>
          <a:p>
            <a:pPr algn="just" marL="56515">
              <a:lnSpc>
                <a:spcPts val="1385"/>
              </a:lnSpc>
            </a:pPr>
            <a:r>
              <a:rPr dirty="0" sz="1200" spc="-10">
                <a:latin typeface="Times New Roman"/>
                <a:cs typeface="Times New Roman"/>
              </a:rPr>
              <a:t>застосування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зазначених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розпорядженнях.</a:t>
            </a:r>
            <a:endParaRPr sz="1200">
              <a:latin typeface="Times New Roman"/>
              <a:cs typeface="Times New Roman"/>
            </a:endParaRPr>
          </a:p>
          <a:p>
            <a:pPr algn="just" marL="404495">
              <a:lnSpc>
                <a:spcPts val="1390"/>
              </a:lnSpc>
            </a:pPr>
            <a:r>
              <a:rPr dirty="0" sz="1200" spc="-95">
                <a:latin typeface="Times New Roman"/>
                <a:cs typeface="Times New Roman"/>
              </a:rPr>
              <a:t>.Х'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випздпУ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вілсvтпості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лікарськНх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вказанпх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160">
                <a:latin typeface="Times New Roman"/>
                <a:cs typeface="Times New Roman"/>
              </a:rPr>
              <a:t>him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mlcmax</a:t>
            </a:r>
            <a:endParaRPr sz="1200">
              <a:latin typeface="Times New Roman"/>
              <a:cs typeface="Times New Roman"/>
            </a:endParaRPr>
          </a:p>
          <a:p>
            <a:pPr algn="just" marL="59690">
              <a:lnSpc>
                <a:spcPts val="1360"/>
              </a:lnSpc>
            </a:pPr>
            <a:r>
              <a:rPr dirty="0" sz="1150">
                <a:latin typeface="Times New Roman"/>
                <a:cs typeface="Times New Roman"/>
              </a:rPr>
              <a:t>Укрфармагентства.</a:t>
            </a:r>
            <a:r>
              <a:rPr dirty="0" sz="1150" spc="45">
                <a:latin typeface="Times New Roman"/>
                <a:cs typeface="Times New Roman"/>
              </a:rPr>
              <a:t> </a:t>
            </a:r>
            <a:r>
              <a:rPr dirty="0" u="sng" sz="115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відповіді</a:t>
            </a:r>
            <a:r>
              <a:rPr dirty="0" sz="1150" spc="445">
                <a:latin typeface="Times New Roman"/>
                <a:cs typeface="Times New Roman"/>
              </a:rPr>
              <a:t>    </a:t>
            </a:r>
            <a:r>
              <a:rPr dirty="0" sz="1150">
                <a:latin typeface="Times New Roman"/>
                <a:cs typeface="Times New Roman"/>
              </a:rPr>
              <a:t>с</a:t>
            </a:r>
            <a:r>
              <a:rPr dirty="0" sz="1150" spc="42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s</a:t>
            </a:r>
            <a:r>
              <a:rPr dirty="0" sz="1150" spc="4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ово</a:t>
            </a:r>
            <a:r>
              <a:rPr dirty="0" sz="1150" spc="335">
                <a:latin typeface="Times New Roman"/>
                <a:cs typeface="Times New Roman"/>
              </a:rPr>
              <a:t>   </a:t>
            </a:r>
            <a:r>
              <a:rPr dirty="0" sz="1150">
                <a:latin typeface="Times New Roman"/>
                <a:cs typeface="Times New Roman"/>
              </a:rPr>
              <a:t>вигляді</a:t>
            </a:r>
            <a:r>
              <a:rPr dirty="0" sz="1150" spc="335">
                <a:latin typeface="Times New Roman"/>
                <a:cs typeface="Times New Roman"/>
              </a:rPr>
              <a:t>    </a:t>
            </a:r>
            <a:r>
              <a:rPr dirty="0" sz="1150">
                <a:latin typeface="Times New Roman"/>
                <a:cs typeface="Times New Roman"/>
              </a:rPr>
              <a:t>ав</a:t>
            </a:r>
            <a:r>
              <a:rPr dirty="0" sz="1150" spc="120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т</a:t>
            </a:r>
            <a:r>
              <a:rPr dirty="0" sz="1150" spc="275">
                <a:latin typeface="Times New Roman"/>
                <a:cs typeface="Times New Roman"/>
              </a:rPr>
              <a:t>  </a:t>
            </a:r>
            <a:r>
              <a:rPr dirty="0" u="sng" sz="1150" spc="5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dirty="0" u="sng" sz="1150" spc="8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50" spc="-10">
                <a:uFill>
                  <a:solidFill>
                    <a:srgbClr val="0C0C13"/>
                  </a:solidFill>
                </a:uFill>
                <a:latin typeface="Times New Roman"/>
                <a:cs typeface="Times New Roman"/>
              </a:rPr>
              <a:t>потрібRО.</a:t>
            </a:r>
            <a:endParaRPr sz="1150">
              <a:latin typeface="Times New Roman"/>
              <a:cs typeface="Times New Roman"/>
            </a:endParaRPr>
          </a:p>
          <a:p>
            <a:pPr algn="just" marL="53340" marR="24765" indent="356235">
              <a:lnSpc>
                <a:spcPct val="95000"/>
              </a:lnSpc>
              <a:spcBef>
                <a:spcPts val="55"/>
              </a:spcBef>
            </a:pPr>
            <a:r>
              <a:rPr dirty="0" sz="1200">
                <a:latin typeface="Times New Roman"/>
                <a:cs typeface="Times New Roman"/>
              </a:rPr>
              <a:t>Опно•іпсно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нагадусмо.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розпорядженнямп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.зпстамп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Укрфармагентства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можна </a:t>
            </a:r>
            <a:r>
              <a:rPr dirty="0" sz="1200">
                <a:latin typeface="Times New Roman"/>
                <a:cs typeface="Times New Roman"/>
              </a:rPr>
              <a:t>ознайомптися</a:t>
            </a:r>
            <a:r>
              <a:rPr dirty="0" sz="1200" spc="40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36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офіціFІному</a:t>
            </a:r>
            <a:r>
              <a:rPr dirty="0" sz="1200" spc="39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вебсайті</a:t>
            </a:r>
            <a:r>
              <a:rPr dirty="0" sz="1200" spc="39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Українсьгого</a:t>
            </a:r>
            <a:r>
              <a:rPr dirty="0" sz="1200" spc="38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фармацевти•Іного</a:t>
            </a:r>
            <a:r>
              <a:rPr dirty="0" sz="1200" spc="315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агенгства </a:t>
            </a:r>
            <a:r>
              <a:rPr dirty="0" sz="1200" spc="-20">
                <a:latin typeface="Times New Roman"/>
                <a:cs typeface="Times New Roman"/>
              </a:rPr>
              <a:t>(Ыtps://mwv.d1s.gov.na/)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розділі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УКРФАРМАГЕНТСТВА.</a:t>
            </a:r>
            <a:endParaRPr sz="1200">
              <a:latin typeface="Times New Roman"/>
              <a:cs typeface="Times New Roman"/>
            </a:endParaRPr>
          </a:p>
          <a:p>
            <a:pPr marL="50800">
              <a:lnSpc>
                <a:spcPts val="1405"/>
              </a:lnSpc>
              <a:spcBef>
                <a:spcPts val="1340"/>
              </a:spcBef>
            </a:pPr>
            <a:r>
              <a:rPr dirty="0" sz="1200" spc="-10">
                <a:latin typeface="Times New Roman"/>
                <a:cs typeface="Times New Roman"/>
              </a:rPr>
              <a:t>Додаткв:</a:t>
            </a:r>
            <a:endParaRPr sz="1200">
              <a:latin typeface="Times New Roman"/>
              <a:cs typeface="Times New Roman"/>
            </a:endParaRPr>
          </a:p>
          <a:p>
            <a:pPr marL="499745" indent="-218440">
              <a:lnSpc>
                <a:spcPts val="1390"/>
              </a:lnSpc>
              <a:buAutoNum type="arabicPeriod"/>
              <a:tabLst>
                <a:tab pos="499745" algn="l"/>
              </a:tabLst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Уграїнського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фармацевтичного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агентства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від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16.10.2026</a:t>
            </a:r>
            <a:endParaRPr sz="1200">
              <a:latin typeface="Times New Roman"/>
              <a:cs typeface="Times New Roman"/>
            </a:endParaRPr>
          </a:p>
          <a:p>
            <a:pPr marL="511175">
              <a:lnSpc>
                <a:spcPts val="1380"/>
              </a:lnSpc>
            </a:pPr>
            <a:r>
              <a:rPr dirty="0" sz="1200" spc="-360">
                <a:latin typeface="Times New Roman"/>
                <a:cs typeface="Times New Roman"/>
              </a:rPr>
              <a:t>№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502-001.1.0</a:t>
            </a:r>
            <a:r>
              <a:rPr dirty="0" sz="1200" spc="-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1/002.0'17-</a:t>
            </a:r>
            <a:r>
              <a:rPr dirty="0" sz="1200">
                <a:latin typeface="Times New Roman"/>
                <a:cs typeface="Times New Roman"/>
              </a:rPr>
              <a:t>26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1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baseline="-9259" sz="1800" spc="-37">
                <a:latin typeface="Times New Roman"/>
                <a:cs typeface="Times New Roman"/>
              </a:rPr>
              <a:t>•г•</a:t>
            </a:r>
            <a:endParaRPr baseline="-9259" sz="1800">
              <a:latin typeface="Times New Roman"/>
              <a:cs typeface="Times New Roman"/>
            </a:endParaRPr>
          </a:p>
          <a:p>
            <a:pPr marL="503555" indent="-216535">
              <a:lnSpc>
                <a:spcPts val="1380"/>
              </a:lnSpc>
              <a:buAutoNum type="arabicPeriod" startAt="2"/>
              <a:tabLst>
                <a:tab pos="503555" algn="l"/>
              </a:tabLst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З'граїнського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фармацевтнчного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агентства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від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16.10.2026</a:t>
            </a:r>
            <a:endParaRPr sz="1200">
              <a:latin typeface="Times New Roman"/>
              <a:cs typeface="Times New Roman"/>
            </a:endParaRPr>
          </a:p>
          <a:p>
            <a:pPr marL="499109">
              <a:lnSpc>
                <a:spcPts val="1390"/>
              </a:lnSpc>
            </a:pPr>
            <a:r>
              <a:rPr dirty="0" sz="1200" spc="-50">
                <a:latin typeface="Times New Roman"/>
                <a:cs typeface="Times New Roman"/>
              </a:rPr>
              <a:t>.3°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533-</a:t>
            </a:r>
            <a:r>
              <a:rPr dirty="0" sz="1200" spc="-20">
                <a:latin typeface="Times New Roman"/>
                <a:cs typeface="Times New Roman"/>
              </a:rPr>
              <a:t>001.1.01/002.0.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17-</a:t>
            </a:r>
            <a:r>
              <a:rPr dirty="0" sz="1200">
                <a:latin typeface="Times New Roman"/>
                <a:cs typeface="Times New Roman"/>
              </a:rPr>
              <a:t>2b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арк.;</a:t>
            </a:r>
            <a:endParaRPr sz="1200">
              <a:latin typeface="Times New Roman"/>
              <a:cs typeface="Times New Roman"/>
            </a:endParaRPr>
          </a:p>
          <a:p>
            <a:pPr marL="502920" indent="-222250">
              <a:lnSpc>
                <a:spcPts val="1370"/>
              </a:lnSpc>
              <a:buAutoNum type="arabicPeriod" startAt="3"/>
              <a:tabLst>
                <a:tab pos="502920" algn="l"/>
              </a:tabLst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Українського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фармацевтичного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агентства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від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16.10.2026</a:t>
            </a:r>
            <a:endParaRPr sz="1200">
              <a:latin typeface="Times New Roman"/>
              <a:cs typeface="Times New Roman"/>
            </a:endParaRPr>
          </a:p>
          <a:p>
            <a:pPr marL="496570">
              <a:lnSpc>
                <a:spcPts val="1405"/>
              </a:lnSpc>
            </a:pPr>
            <a:r>
              <a:rPr dirty="0" sz="1200" spc="-220">
                <a:latin typeface="Times New Roman"/>
                <a:cs typeface="Times New Roman"/>
              </a:rPr>
              <a:t>:Ув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504-</a:t>
            </a:r>
            <a:r>
              <a:rPr dirty="0" sz="1200" spc="-10">
                <a:latin typeface="Times New Roman"/>
                <a:cs typeface="Times New Roman"/>
              </a:rPr>
              <a:t>001.1.01/'002.0/17-</a:t>
            </a:r>
            <a:r>
              <a:rPr dirty="0" sz="1200">
                <a:latin typeface="Times New Roman"/>
                <a:cs typeface="Times New Roman"/>
              </a:rPr>
              <a:t>26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арк..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01496" y="9366504"/>
            <a:ext cx="1353312" cy="13411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79008" y="9360407"/>
            <a:ext cx="1377695" cy="109728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281046" y="9948926"/>
            <a:ext cx="168084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75">
                <a:latin typeface="Cambria"/>
                <a:cs typeface="Cambria"/>
              </a:rPr>
              <a:t>Остапенко</a:t>
            </a:r>
            <a:r>
              <a:rPr dirty="0" sz="1050" spc="5">
                <a:latin typeface="Cambria"/>
                <a:cs typeface="Cambria"/>
              </a:rPr>
              <a:t> </a:t>
            </a:r>
            <a:r>
              <a:rPr dirty="0" sz="1050" spc="-70">
                <a:latin typeface="Cambria"/>
                <a:cs typeface="Cambria"/>
              </a:rPr>
              <a:t>Валентина</a:t>
            </a:r>
            <a:r>
              <a:rPr dirty="0" sz="1050" spc="10">
                <a:latin typeface="Cambria"/>
                <a:cs typeface="Cambria"/>
              </a:rPr>
              <a:t> </a:t>
            </a:r>
            <a:r>
              <a:rPr dirty="0" sz="1050" spc="-25">
                <a:latin typeface="Cambria"/>
                <a:cs typeface="Cambria"/>
              </a:rPr>
              <a:t>32</a:t>
            </a:r>
            <a:r>
              <a:rPr dirty="0" sz="1050" spc="60">
                <a:latin typeface="Cambria"/>
                <a:cs typeface="Cambria"/>
              </a:rPr>
              <a:t> </a:t>
            </a:r>
            <a:r>
              <a:rPr dirty="0" sz="1050" spc="-140">
                <a:latin typeface="Cambria"/>
                <a:cs typeface="Cambria"/>
              </a:rPr>
              <a:t>14</a:t>
            </a:r>
            <a:r>
              <a:rPr dirty="0" sz="1050" spc="50">
                <a:latin typeface="Cambria"/>
                <a:cs typeface="Cambria"/>
              </a:rPr>
              <a:t> </a:t>
            </a:r>
            <a:r>
              <a:rPr dirty="0" sz="1050" spc="-25">
                <a:latin typeface="Cambria"/>
                <a:cs typeface="Cambria"/>
              </a:rPr>
              <a:t>41</a:t>
            </a:r>
            <a:endParaRPr sz="1050">
              <a:latin typeface="Cambria"/>
              <a:cs typeface="Cambria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46576" y="9927335"/>
            <a:ext cx="3072383" cy="5669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33610" y="143255"/>
            <a:ext cx="457107" cy="63398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61016" y="790956"/>
            <a:ext cx="5677535" cy="1099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00860" marR="744855" indent="-969010">
              <a:lnSpc>
                <a:spcPct val="110000"/>
              </a:lnSpc>
              <a:spcBef>
                <a:spcPts val="100"/>
              </a:spcBef>
            </a:pPr>
            <a:r>
              <a:rPr dirty="0" sz="1400" spc="114">
                <a:latin typeface="Cambria"/>
                <a:cs typeface="Cambria"/>
              </a:rPr>
              <a:t>УKPAÏHCЬKE</a:t>
            </a:r>
            <a:r>
              <a:rPr dirty="0" sz="1400" spc="215">
                <a:latin typeface="Cambria"/>
                <a:cs typeface="Cambria"/>
              </a:rPr>
              <a:t> </a:t>
            </a:r>
            <a:r>
              <a:rPr dirty="0" sz="1400" spc="100">
                <a:latin typeface="Cambria"/>
                <a:cs typeface="Cambria"/>
              </a:rPr>
              <a:t>ФАРМАЦЕВТИЧНЕ</a:t>
            </a:r>
            <a:r>
              <a:rPr dirty="0" sz="1400" spc="245">
                <a:latin typeface="Cambria"/>
                <a:cs typeface="Cambria"/>
              </a:rPr>
              <a:t> </a:t>
            </a:r>
            <a:r>
              <a:rPr dirty="0" sz="1400" spc="100">
                <a:latin typeface="Cambria"/>
                <a:cs typeface="Cambria"/>
              </a:rPr>
              <a:t>АГЕНТСТВО (УКРФАРМАГЕНТСТВО)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400">
              <a:latin typeface="Cambria"/>
              <a:cs typeface="Cambria"/>
            </a:endParaRPr>
          </a:p>
          <a:p>
            <a:pPr marL="1510665" marR="5080" indent="-1498600">
              <a:lnSpc>
                <a:spcPct val="110900"/>
              </a:lnSpc>
              <a:spcBef>
                <a:spcPts val="5"/>
              </a:spcBef>
              <a:tabLst>
                <a:tab pos="5166995" algn="l"/>
              </a:tabLst>
            </a:pPr>
            <a:r>
              <a:rPr dirty="0" sz="1100">
                <a:latin typeface="Times New Roman"/>
                <a:cs typeface="Times New Roman"/>
              </a:rPr>
              <a:t>проспект</a:t>
            </a:r>
            <a:r>
              <a:rPr dirty="0" sz="1100" spc="-3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Берестейський,</a:t>
            </a:r>
            <a:r>
              <a:rPr dirty="0" sz="1100" spc="65">
                <a:latin typeface="Times New Roman"/>
                <a:cs typeface="Times New Roman"/>
              </a:rPr>
              <a:t> </a:t>
            </a:r>
            <a:r>
              <a:rPr dirty="0" sz="1100" spc="-204">
                <a:latin typeface="Times New Roman"/>
                <a:cs typeface="Times New Roman"/>
              </a:rPr>
              <a:t>I</a:t>
            </a:r>
            <a:r>
              <a:rPr dirty="0" sz="1100" spc="-35">
                <a:latin typeface="Times New Roman"/>
                <a:cs typeface="Times New Roman"/>
              </a:rPr>
              <a:t> </a:t>
            </a:r>
            <a:r>
              <a:rPr dirty="0" sz="1100" spc="-30">
                <a:latin typeface="Times New Roman"/>
                <a:cs typeface="Times New Roman"/>
              </a:rPr>
              <a:t>20-</a:t>
            </a:r>
            <a:r>
              <a:rPr dirty="0" sz="1100">
                <a:latin typeface="Times New Roman"/>
                <a:cs typeface="Times New Roman"/>
              </a:rPr>
              <a:t>A,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м.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Київ,</a:t>
            </a:r>
            <a:r>
              <a:rPr dirty="0" sz="1100">
                <a:latin typeface="Times New Roman"/>
                <a:cs typeface="Times New Roman"/>
              </a:rPr>
              <a:t> 03115,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тел/факс: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(044)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 spc="-110">
                <a:latin typeface="Times New Roman"/>
                <a:cs typeface="Times New Roman"/>
              </a:rPr>
              <a:t>422—</a:t>
            </a:r>
            <a:r>
              <a:rPr dirty="0" sz="1100" spc="-85">
                <a:latin typeface="Times New Roman"/>
                <a:cs typeface="Times New Roman"/>
              </a:rPr>
              <a:t>55-</a:t>
            </a:r>
            <a:r>
              <a:rPr dirty="0" sz="1100" spc="-35">
                <a:latin typeface="Times New Roman"/>
                <a:cs typeface="Times New Roman"/>
              </a:rPr>
              <a:t>77,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 spc="-185">
                <a:latin typeface="Times New Roman"/>
                <a:cs typeface="Times New Roman"/>
              </a:rPr>
              <a:t>e—</a:t>
            </a:r>
            <a:r>
              <a:rPr dirty="0" sz="1100" spc="-85">
                <a:latin typeface="Times New Roman"/>
                <a:cs typeface="Times New Roman"/>
              </a:rPr>
              <a:t>mail:</a:t>
            </a:r>
            <a:r>
              <a:rPr dirty="0" sz="1100" spc="40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dls</a:t>
            </a:r>
            <a:r>
              <a:rPr dirty="0" sz="1100">
                <a:latin typeface="Times New Roman"/>
                <a:cs typeface="Times New Roman"/>
              </a:rPr>
              <a:t>	dls</a:t>
            </a:r>
            <a:r>
              <a:rPr dirty="0" sz="1100" spc="125">
                <a:latin typeface="Times New Roman"/>
                <a:cs typeface="Times New Roman"/>
              </a:rPr>
              <a:t>  </a:t>
            </a:r>
            <a:r>
              <a:rPr dirty="0" sz="1100">
                <a:latin typeface="Times New Roman"/>
                <a:cs typeface="Times New Roman"/>
              </a:rPr>
              <a:t>о</a:t>
            </a:r>
            <a:r>
              <a:rPr dirty="0" sz="1100" spc="140">
                <a:latin typeface="Times New Roman"/>
                <a:cs typeface="Times New Roman"/>
              </a:rPr>
              <a:t>  </a:t>
            </a:r>
            <a:r>
              <a:rPr dirty="0" sz="1100" spc="-140">
                <a:latin typeface="Times New Roman"/>
                <a:cs typeface="Times New Roman"/>
              </a:rPr>
              <a:t>u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u="sng" sz="1100" spc="-10">
                <a:uFill>
                  <a:solidFill>
                    <a:srgbClr val="1F1F1F"/>
                  </a:solidFill>
                </a:uFill>
                <a:latin typeface="Times New Roman"/>
                <a:cs typeface="Times New Roman"/>
              </a:rPr>
              <a:t>tittps://</a:t>
            </a:r>
            <a:r>
              <a:rPr dirty="0" u="sng" sz="1100" spc="-10">
                <a:uFill>
                  <a:solidFill>
                    <a:srgbClr val="1F1F1F"/>
                  </a:solidFill>
                </a:uFill>
                <a:latin typeface="Times New Roman"/>
                <a:cs typeface="Times New Roman"/>
                <a:hlinkClick r:id="rId8"/>
              </a:rPr>
              <a:t>www.dls.gov.ua</a:t>
            </a:r>
            <a:r>
              <a:rPr dirty="0" u="sng" sz="1100" spc="-10">
                <a:uFill>
                  <a:solidFill>
                    <a:srgbClr val="1F1F1F"/>
                  </a:solidFill>
                </a:uFill>
                <a:latin typeface="Times New Roman"/>
                <a:cs typeface="Times New Roman"/>
              </a:rPr>
              <a:t>,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Код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СДРПОУ</a:t>
            </a:r>
            <a:r>
              <a:rPr dirty="0" sz="1100" spc="135">
                <a:latin typeface="Times New Roman"/>
                <a:cs typeface="Times New Roman"/>
              </a:rPr>
              <a:t> </a:t>
            </a:r>
            <a:r>
              <a:rPr dirty="0" sz="1100" spc="-40">
                <a:latin typeface="Times New Roman"/>
                <a:cs typeface="Times New Roman"/>
              </a:rPr>
              <a:t>4051781</a:t>
            </a:r>
            <a:r>
              <a:rPr dirty="0" sz="1100" spc="-80">
                <a:latin typeface="Times New Roman"/>
                <a:cs typeface="Times New Roman"/>
              </a:rPr>
              <a:t> </a:t>
            </a:r>
            <a:r>
              <a:rPr dirty="0" sz="1100" spc="-50">
                <a:latin typeface="Times New Roman"/>
                <a:cs typeface="Times New Roman"/>
              </a:rPr>
              <a:t>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7585" y="2123947"/>
            <a:ext cx="2574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6180" algn="l"/>
                <a:tab pos="2561590" algn="l"/>
              </a:tabLst>
            </a:pPr>
            <a:r>
              <a:rPr dirty="0" u="sng" sz="1200" i="1">
                <a:uFill>
                  <a:solidFill>
                    <a:srgbClr val="1F1F1F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200" spc="-355" i="1">
                <a:latin typeface="Times New Roman"/>
                <a:cs typeface="Times New Roman"/>
              </a:rPr>
              <a:t>№</a:t>
            </a:r>
            <a:r>
              <a:rPr dirty="0" sz="1200" spc="390" i="1">
                <a:latin typeface="Times New Roman"/>
                <a:cs typeface="Times New Roman"/>
              </a:rPr>
              <a:t> </a:t>
            </a:r>
            <a:r>
              <a:rPr dirty="0" u="sng" sz="1200" i="1">
                <a:uFill>
                  <a:solidFill>
                    <a:srgbClr val="1F1F1F"/>
                  </a:solidFill>
                </a:uFill>
                <a:latin typeface="Times New Roman"/>
                <a:cs typeface="Times New Roman"/>
              </a:rPr>
              <a:t>	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58494" y="2082038"/>
            <a:ext cx="2736850" cy="739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1945" algn="l"/>
                <a:tab pos="2710815" algn="l"/>
              </a:tabLst>
            </a:pPr>
            <a:r>
              <a:rPr dirty="0" sz="1650">
                <a:latin typeface="Courier New"/>
                <a:cs typeface="Courier New"/>
              </a:rPr>
              <a:t>HaNs</a:t>
            </a:r>
            <a:r>
              <a:rPr dirty="0" sz="1650" spc="-365">
                <a:latin typeface="Courier New"/>
                <a:cs typeface="Courier New"/>
              </a:rPr>
              <a:t> </a:t>
            </a:r>
            <a:r>
              <a:rPr dirty="0" u="sng" sz="1650">
                <a:uFill>
                  <a:solidFill>
                    <a:srgbClr val="181818"/>
                  </a:solidFill>
                </a:uFill>
                <a:latin typeface="Courier New"/>
                <a:cs typeface="Courier New"/>
              </a:rPr>
              <a:t>	</a:t>
            </a:r>
            <a:r>
              <a:rPr dirty="0" baseline="2057" sz="2025">
                <a:latin typeface="Times New Roman"/>
                <a:cs typeface="Times New Roman"/>
              </a:rPr>
              <a:t>від </a:t>
            </a:r>
            <a:r>
              <a:rPr dirty="0" u="sng" baseline="2057" sz="2025">
                <a:uFill>
                  <a:solidFill>
                    <a:srgbClr val="181818"/>
                  </a:solidFill>
                </a:uFill>
                <a:latin typeface="Times New Roman"/>
                <a:cs typeface="Times New Roman"/>
              </a:rPr>
              <a:t>	</a:t>
            </a:r>
            <a:endParaRPr baseline="2057" sz="2025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650">
              <a:latin typeface="Times New Roman"/>
              <a:cs typeface="Times New Roman"/>
            </a:endParaRPr>
          </a:p>
          <a:p>
            <a:pPr marL="23495">
              <a:lnSpc>
                <a:spcPct val="100000"/>
              </a:lnSpc>
              <a:tabLst>
                <a:tab pos="2010410" algn="l"/>
              </a:tabLst>
            </a:pPr>
            <a:r>
              <a:rPr dirty="0" sz="1350" spc="50">
                <a:latin typeface="Times New Roman"/>
                <a:cs typeface="Times New Roman"/>
              </a:rPr>
              <a:t>Керівникам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45">
                <a:latin typeface="Times New Roman"/>
                <a:cs typeface="Times New Roman"/>
              </a:rPr>
              <a:t>суб'сктів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75603" y="2821178"/>
            <a:ext cx="270637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господарювання,</a:t>
            </a:r>
            <a:r>
              <a:rPr dirty="0" sz="1350" spc="29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які</a:t>
            </a:r>
            <a:r>
              <a:rPr dirty="0" sz="1350" spc="40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займаються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79369" y="3020822"/>
            <a:ext cx="1188720" cy="73469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12700" marR="5080" indent="1905">
              <a:lnSpc>
                <a:spcPct val="117100"/>
              </a:lnSpc>
              <a:spcBef>
                <a:spcPts val="50"/>
              </a:spcBef>
            </a:pPr>
            <a:r>
              <a:rPr dirty="0" sz="1350" spc="-10" b="1">
                <a:latin typeface="Times New Roman"/>
                <a:cs typeface="Times New Roman"/>
              </a:rPr>
              <a:t>реалізацісю, застосуванияи </a:t>
            </a:r>
            <a:r>
              <a:rPr dirty="0" sz="1300" spc="-10">
                <a:latin typeface="Times New Roman"/>
                <a:cs typeface="Times New Roman"/>
              </a:rPr>
              <a:t>засобів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14123" y="3020822"/>
            <a:ext cx="1392555" cy="495300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325"/>
              </a:spcBef>
              <a:tabLst>
                <a:tab pos="1322705" algn="l"/>
              </a:tabLst>
            </a:pPr>
            <a:r>
              <a:rPr dirty="0" sz="1350" spc="-10" b="1">
                <a:latin typeface="Times New Roman"/>
                <a:cs typeface="Times New Roman"/>
              </a:rPr>
              <a:t>зберіганням</a:t>
            </a:r>
            <a:r>
              <a:rPr dirty="0" sz="1350" b="1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i</a:t>
            </a:r>
            <a:endParaRPr sz="1350">
              <a:latin typeface="Times New Roman"/>
              <a:cs typeface="Times New Roman"/>
            </a:endParaRPr>
          </a:p>
          <a:p>
            <a:pPr algn="r" marR="15875">
              <a:lnSpc>
                <a:spcPct val="100000"/>
              </a:lnSpc>
              <a:spcBef>
                <a:spcPts val="229"/>
              </a:spcBef>
            </a:pPr>
            <a:r>
              <a:rPr dirty="0" sz="1350" spc="-10" b="1">
                <a:latin typeface="Times New Roman"/>
                <a:cs typeface="Times New Roman"/>
              </a:rPr>
              <a:t>лікарських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78586" y="3963923"/>
            <a:ext cx="6037580" cy="424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18180" marR="95250" indent="-635">
              <a:lnSpc>
                <a:spcPct val="111400"/>
              </a:lnSpc>
              <a:spcBef>
                <a:spcPts val="100"/>
              </a:spcBef>
              <a:tabLst>
                <a:tab pos="4665980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Керівникаи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територіальних </a:t>
            </a:r>
            <a:r>
              <a:rPr dirty="0" sz="1400" b="1">
                <a:latin typeface="Times New Roman"/>
                <a:cs typeface="Times New Roman"/>
              </a:rPr>
              <a:t>органів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Укрфармагентства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R="31115">
              <a:lnSpc>
                <a:spcPct val="100000"/>
              </a:lnSpc>
            </a:pPr>
            <a:r>
              <a:rPr dirty="0" sz="1350" spc="-10" b="1">
                <a:latin typeface="Times New Roman"/>
                <a:cs typeface="Times New Roman"/>
              </a:rPr>
              <a:t>РОЗПОРЯДЖЕННЯ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1350">
              <a:latin typeface="Times New Roman"/>
              <a:cs typeface="Times New Roman"/>
            </a:endParaRPr>
          </a:p>
          <a:p>
            <a:pPr algn="just" marL="36957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Конституціі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2700" marR="29845" indent="635">
              <a:lnSpc>
                <a:spcPct val="110000"/>
              </a:lnSpc>
            </a:pPr>
            <a:r>
              <a:rPr dirty="0" sz="1400" spc="-10">
                <a:latin typeface="Times New Roman"/>
                <a:cs typeface="Times New Roman"/>
              </a:rPr>
              <a:t>«Основи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законодавства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про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охорону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здоров'я»,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статей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17,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21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Положения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Українське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фармацевтичне </a:t>
            </a:r>
            <a:r>
              <a:rPr dirty="0" sz="1400">
                <a:latin typeface="Times New Roman"/>
                <a:cs typeface="Times New Roman"/>
              </a:rPr>
              <a:t>агентство,</a:t>
            </a:r>
            <a:r>
              <a:rPr dirty="0" sz="1400" spc="22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54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24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23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235">
                <a:latin typeface="Times New Roman"/>
                <a:cs typeface="Times New Roman"/>
              </a:rPr>
              <a:t>  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20955" marR="5080" indent="2540">
              <a:lnSpc>
                <a:spcPct val="109600"/>
              </a:lnSpc>
              <a:spcBef>
                <a:spcPts val="30"/>
              </a:spcBef>
            </a:pP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 spc="-455" i="1">
                <a:latin typeface="Times New Roman"/>
                <a:cs typeface="Times New Roman"/>
              </a:rPr>
              <a:t>№</a:t>
            </a:r>
            <a:r>
              <a:rPr dirty="0" sz="1400" spc="185" i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здійснення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якості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Україну,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902,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4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3.2.2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Порядку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заборони)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поновлення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території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Мінlстерства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 </a:t>
            </a:r>
            <a:r>
              <a:rPr dirty="0" sz="1400">
                <a:latin typeface="Times New Roman"/>
                <a:cs typeface="Times New Roman"/>
              </a:rPr>
              <a:t>здоров’я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N</a:t>
            </a:r>
            <a:r>
              <a:rPr dirty="0" sz="1400" spc="3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809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(зі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змінами),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зареестрованого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N*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126/20439,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Порядку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оптовоі‘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роздрібної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торгівлі, затвердженого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наказом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29.09.2014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02503" y="8206740"/>
            <a:ext cx="57537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48660" algn="l"/>
              </a:tabLst>
            </a:pPr>
            <a:r>
              <a:rPr dirty="0" sz="1400">
                <a:latin typeface="Times New Roman"/>
                <a:cs typeface="Times New Roman"/>
              </a:rPr>
              <a:t>N•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зареестрованого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>
                <a:latin typeface="Times New Roman"/>
                <a:cs typeface="Times New Roman"/>
              </a:rPr>
              <a:t>	юстиції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26.11.2014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46007" y="8225028"/>
            <a:ext cx="1682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Times New Roman"/>
                <a:cs typeface="Times New Roman"/>
              </a:rPr>
              <a:t>за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6070" y="8414003"/>
            <a:ext cx="6075045" cy="97028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algn="just" marL="48260" marR="35560" indent="-635">
              <a:lnSpc>
                <a:spcPct val="110000"/>
              </a:lnSpc>
              <a:spcBef>
                <a:spcPts val="145"/>
              </a:spcBef>
            </a:pPr>
            <a:r>
              <a:rPr dirty="0" sz="1400" spc="-405">
                <a:latin typeface="Times New Roman"/>
                <a:cs typeface="Times New Roman"/>
              </a:rPr>
              <a:t>№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1515/26292,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Правил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55">
                <a:latin typeface="Times New Roman"/>
                <a:cs typeface="Times New Roman"/>
              </a:rPr>
              <a:t>утилізацп‘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та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знищення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затверджених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24.04.2015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 spc="-95">
                <a:latin typeface="Times New Roman"/>
                <a:cs typeface="Times New Roman"/>
              </a:rPr>
              <a:t>N•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242, </a:t>
            </a:r>
            <a:r>
              <a:rPr dirty="0" baseline="5952" sz="2100" spc="-15">
                <a:latin typeface="Times New Roman"/>
                <a:cs typeface="Times New Roman"/>
              </a:rPr>
              <a:t>заресстрованих</a:t>
            </a:r>
            <a:r>
              <a:rPr dirty="0" baseline="5952" sz="2100" spc="-1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юстиціі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18.05.2015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 </a:t>
            </a:r>
            <a:r>
              <a:rPr dirty="0" sz="1400" spc="-355">
                <a:latin typeface="Times New Roman"/>
                <a:cs typeface="Times New Roman"/>
              </a:rPr>
              <a:t>N*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550/26995, </a:t>
            </a:r>
            <a:r>
              <a:rPr dirty="0" baseline="5952" sz="2100">
                <a:latin typeface="Times New Roman"/>
                <a:cs typeface="Times New Roman"/>
              </a:rPr>
              <a:t>на</a:t>
            </a:r>
            <a:r>
              <a:rPr dirty="0" baseline="5952" sz="2100" spc="-104">
                <a:latin typeface="Times New Roman"/>
                <a:cs typeface="Times New Roman"/>
              </a:rPr>
              <a:t> </a:t>
            </a:r>
            <a:r>
              <a:rPr dirty="0" baseline="5952" sz="2100" spc="-15">
                <a:latin typeface="Times New Roman"/>
                <a:cs typeface="Times New Roman"/>
              </a:rPr>
              <a:t>підставі</a:t>
            </a:r>
            <a:r>
              <a:rPr dirty="0" baseline="5952" sz="2100" spc="7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надходження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міжнародного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повідомлеиня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регуляторного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baseline="-5952" sz="2100" spc="-15">
                <a:latin typeface="Times New Roman"/>
                <a:cs typeface="Times New Roman"/>
              </a:rPr>
              <a:t>органу</a:t>
            </a:r>
            <a:endParaRPr baseline="-5952" sz="2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03301" y="9364980"/>
            <a:ext cx="10064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73760" algn="l"/>
              </a:tabLst>
            </a:pPr>
            <a:r>
              <a:rPr dirty="0" sz="1400" spc="-10">
                <a:latin typeface="Times New Roman"/>
                <a:cs typeface="Times New Roman"/>
              </a:rPr>
              <a:t>Мексики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07193" y="9383267"/>
            <a:ext cx="32416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4065" algn="l"/>
                <a:tab pos="1629410" algn="l"/>
                <a:tab pos="2588895" algn="l"/>
                <a:tab pos="2849245" algn="l"/>
              </a:tabLst>
            </a:pPr>
            <a:r>
              <a:rPr dirty="0" sz="1400" spc="-10">
                <a:latin typeface="Times New Roman"/>
                <a:cs typeface="Times New Roman"/>
              </a:rPr>
              <a:t>49/2026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стосовно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виявлення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обігу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97544" y="9401555"/>
            <a:ext cx="3771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вврії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231904" y="9473183"/>
            <a:ext cx="1036319" cy="271780"/>
            <a:chOff x="6231904" y="9473183"/>
            <a:chExt cx="1036319" cy="27178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7320" y="9656063"/>
              <a:ext cx="176748" cy="883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31904" y="9473183"/>
              <a:ext cx="1036111" cy="240792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35514" y="9656064"/>
            <a:ext cx="859362" cy="22250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32377" y="10101071"/>
            <a:ext cx="1865000" cy="24384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201749" y="9624059"/>
            <a:ext cx="5001895" cy="4864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63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фальсифікованого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MEROPENEM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(Meropenem</a:t>
            </a:r>
            <a:endParaRPr sz="1400">
              <a:latin typeface="Times New Roman"/>
              <a:cs typeface="Times New Roman"/>
            </a:endParaRPr>
          </a:p>
          <a:p>
            <a:pPr marL="1325245">
              <a:lnSpc>
                <a:spcPts val="915"/>
              </a:lnSpc>
            </a:pPr>
            <a:r>
              <a:rPr dirty="0" sz="850" spc="-125">
                <a:latin typeface="Times New Roman"/>
                <a:cs typeface="Times New Roman"/>
              </a:rPr>
              <a:t>M2</a:t>
            </a:r>
            <a:r>
              <a:rPr dirty="0" sz="850" spc="155">
                <a:latin typeface="Times New Roman"/>
                <a:cs typeface="Times New Roman"/>
              </a:rPr>
              <a:t> </a:t>
            </a:r>
            <a:r>
              <a:rPr dirty="0" sz="850" spc="-10">
                <a:latin typeface="Times New Roman"/>
                <a:cs typeface="Times New Roman"/>
              </a:rPr>
              <a:t>Держлікспужба</a:t>
            </a:r>
            <a:endParaRPr sz="850">
              <a:latin typeface="Times New Roman"/>
              <a:cs typeface="Times New Roman"/>
            </a:endParaRPr>
          </a:p>
          <a:p>
            <a:pPr marL="1491615">
              <a:lnSpc>
                <a:spcPts val="1085"/>
              </a:lnSpc>
            </a:pPr>
            <a:r>
              <a:rPr dirty="0" sz="950">
                <a:latin typeface="Arial"/>
                <a:cs typeface="Arial"/>
              </a:rPr>
              <a:t>№502-001.1.01/002.0/17-26</a:t>
            </a:r>
            <a:r>
              <a:rPr dirty="0" sz="950" spc="19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від</a:t>
            </a:r>
            <a:r>
              <a:rPr dirty="0" sz="950" spc="40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16.10.2026</a:t>
            </a:r>
            <a:endParaRPr sz="9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96141" y="9565131"/>
            <a:ext cx="1037590" cy="688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Cambria"/>
                <a:cs typeface="Cambria"/>
              </a:rPr>
              <a:t>6’</a:t>
            </a:r>
            <a:r>
              <a:rPr dirty="0" sz="1000" spc="170">
                <a:latin typeface="Cambria"/>
                <a:cs typeface="Cambria"/>
              </a:rPr>
              <a:t>  </a:t>
            </a:r>
            <a:r>
              <a:rPr dirty="0" sz="950" spc="-25">
                <a:latin typeface="Times New Roman"/>
                <a:cs typeface="Times New Roman"/>
              </a:rPr>
              <a:t>та</a:t>
            </a:r>
            <a:endParaRPr sz="950">
              <a:latin typeface="Times New Roman"/>
              <a:cs typeface="Times New Roman"/>
            </a:endParaRPr>
          </a:p>
          <a:p>
            <a:pPr marL="78740">
              <a:lnSpc>
                <a:spcPts val="1145"/>
              </a:lnSpc>
              <a:spcBef>
                <a:spcPts val="790"/>
              </a:spcBef>
            </a:pP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ts val="1015"/>
              </a:lnSpc>
            </a:pPr>
            <a:r>
              <a:rPr dirty="0" sz="1000" spc="-10">
                <a:latin typeface="Times New Roman"/>
                <a:cs typeface="Times New Roman"/>
              </a:rPr>
              <a:t>Кіровоградській</a:t>
            </a:r>
            <a:endParaRPr sz="1000">
              <a:latin typeface="Times New Roman"/>
              <a:cs typeface="Times New Roman"/>
            </a:endParaRPr>
          </a:p>
          <a:p>
            <a:pPr marL="333375">
              <a:lnSpc>
                <a:spcPts val="1070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166604" y="10230611"/>
            <a:ext cx="128714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Times New Roman"/>
                <a:cs typeface="Times New Roman"/>
              </a:rPr>
              <a:t>№990/02.12-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5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віл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19.10,2026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29648" y="10378440"/>
            <a:ext cx="1657777" cy="1981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41838" y="602234"/>
            <a:ext cx="6076315" cy="5191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2225" marR="59690" indent="-10160">
              <a:lnSpc>
                <a:spcPct val="115599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для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ін’скцій,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флаконі,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флакон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картоннlй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коробці,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маркуванням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виробника </a:t>
            </a:r>
            <a:r>
              <a:rPr dirty="0" sz="1350">
                <a:latin typeface="Times New Roman"/>
                <a:cs typeface="Times New Roman"/>
              </a:rPr>
              <a:t>VENUS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REMEDIES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LIMITED.</a:t>
            </a:r>
            <a:endParaRPr sz="1350">
              <a:latin typeface="Times New Roman"/>
              <a:cs typeface="Times New Roman"/>
            </a:endParaRPr>
          </a:p>
          <a:p>
            <a:pPr algn="just" marL="21590" marR="39370" indent="355600">
              <a:lnSpc>
                <a:spcPts val="1870"/>
              </a:lnSpc>
              <a:spcBef>
                <a:spcPts val="70"/>
              </a:spcBef>
            </a:pPr>
            <a:r>
              <a:rPr dirty="0" sz="1350">
                <a:latin typeface="Times New Roman"/>
                <a:cs typeface="Times New Roman"/>
              </a:rPr>
              <a:t>3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метою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активной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протидії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поширенню</a:t>
            </a:r>
            <a:r>
              <a:rPr dirty="0" sz="1350" spc="25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шляхи </a:t>
            </a:r>
            <a:r>
              <a:rPr dirty="0" sz="1350">
                <a:latin typeface="Times New Roman"/>
                <a:cs typeface="Times New Roman"/>
              </a:rPr>
              <a:t>надходження</a:t>
            </a:r>
            <a:r>
              <a:rPr dirty="0" sz="1350" spc="2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умови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невідомі,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визначити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якість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>
                <a:latin typeface="Times New Roman"/>
                <a:cs typeface="Times New Roman"/>
              </a:rPr>
              <a:t>безпечність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неможливо,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огляду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те,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така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продукція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е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небезпечною</a:t>
            </a:r>
            <a:endParaRPr sz="1350">
              <a:latin typeface="Times New Roman"/>
              <a:cs typeface="Times New Roman"/>
            </a:endParaRPr>
          </a:p>
          <a:p>
            <a:pPr algn="just" marL="22860">
              <a:lnSpc>
                <a:spcPct val="100000"/>
              </a:lnSpc>
              <a:spcBef>
                <a:spcPts val="185"/>
              </a:spcBef>
            </a:pP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може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нести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загрозу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життю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 spc="50">
                <a:latin typeface="Times New Roman"/>
                <a:cs typeface="Times New Roman"/>
              </a:rPr>
              <a:t>ю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населения:</a:t>
            </a:r>
            <a:endParaRPr sz="1350">
              <a:latin typeface="Times New Roman"/>
              <a:cs typeface="Times New Roman"/>
            </a:endParaRPr>
          </a:p>
          <a:p>
            <a:pPr algn="r" marR="53975">
              <a:lnSpc>
                <a:spcPct val="100000"/>
              </a:lnSpc>
              <a:spcBef>
                <a:spcPts val="215"/>
              </a:spcBef>
            </a:pPr>
            <a:r>
              <a:rPr dirty="0" sz="1350" b="1">
                <a:latin typeface="Times New Roman"/>
                <a:cs typeface="Times New Roman"/>
              </a:rPr>
              <a:t>ЗАБОРОНЯЮ</a:t>
            </a:r>
            <a:r>
              <a:rPr dirty="0" sz="1350" spc="430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3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270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X2MF160A</a:t>
            </a:r>
            <a:endParaRPr sz="1350">
              <a:latin typeface="Times New Roman"/>
              <a:cs typeface="Times New Roman"/>
            </a:endParaRPr>
          </a:p>
          <a:p>
            <a:pPr algn="r" marR="40005">
              <a:lnSpc>
                <a:spcPct val="100000"/>
              </a:lnSpc>
              <a:spcBef>
                <a:spcPts val="180"/>
              </a:spcBef>
              <a:tabLst>
                <a:tab pos="1528445" algn="l"/>
                <a:tab pos="2555875" algn="l"/>
                <a:tab pos="3185795" algn="l"/>
                <a:tab pos="4512310" algn="l"/>
                <a:tab pos="5678805" algn="l"/>
              </a:tabLst>
            </a:pPr>
            <a:r>
              <a:rPr dirty="0" sz="1350" spc="-10">
                <a:latin typeface="Times New Roman"/>
                <a:cs typeface="Times New Roman"/>
              </a:rPr>
              <a:t>фальсифікованого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лікарського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засобу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 b="1">
                <a:latin typeface="Times New Roman"/>
                <a:cs typeface="Times New Roman"/>
              </a:rPr>
              <a:t>MEROPENEM</a:t>
            </a:r>
            <a:r>
              <a:rPr dirty="0" sz="1350" b="1">
                <a:latin typeface="Times New Roman"/>
                <a:cs typeface="Times New Roman"/>
              </a:rPr>
              <a:t>	</a:t>
            </a:r>
            <a:r>
              <a:rPr dirty="0" sz="1350" spc="-10" b="1">
                <a:latin typeface="Times New Roman"/>
                <a:cs typeface="Times New Roman"/>
              </a:rPr>
              <a:t>(Meropenem)</a:t>
            </a:r>
            <a:r>
              <a:rPr dirty="0" sz="1350" b="1">
                <a:latin typeface="Times New Roman"/>
                <a:cs typeface="Times New Roman"/>
              </a:rPr>
              <a:t>	</a:t>
            </a:r>
            <a:r>
              <a:rPr dirty="0" sz="1350" spc="-30" b="1">
                <a:latin typeface="Times New Roman"/>
                <a:cs typeface="Times New Roman"/>
              </a:rPr>
              <a:t>1m1,</a:t>
            </a:r>
            <a:endParaRPr sz="1350">
              <a:latin typeface="Times New Roman"/>
              <a:cs typeface="Times New Roman"/>
            </a:endParaRPr>
          </a:p>
          <a:p>
            <a:pPr algn="just" marL="31115" marR="40005" indent="3175">
              <a:lnSpc>
                <a:spcPct val="113300"/>
              </a:lnSpc>
              <a:spcBef>
                <a:spcPts val="75"/>
              </a:spcBef>
            </a:pPr>
            <a:r>
              <a:rPr dirty="0" sz="1350" b="1">
                <a:latin typeface="Times New Roman"/>
                <a:cs typeface="Times New Roman"/>
              </a:rPr>
              <a:t>розчин</a:t>
            </a:r>
            <a:r>
              <a:rPr dirty="0" sz="1350" spc="47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для</a:t>
            </a:r>
            <a:r>
              <a:rPr dirty="0" sz="1350" spc="45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ін'скцій,</a:t>
            </a:r>
            <a:r>
              <a:rPr dirty="0" sz="1350" spc="459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у</a:t>
            </a:r>
            <a:r>
              <a:rPr dirty="0" sz="1350" spc="42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флаконі,</a:t>
            </a:r>
            <a:r>
              <a:rPr dirty="0" sz="1350" spc="480" b="1">
                <a:latin typeface="Times New Roman"/>
                <a:cs typeface="Times New Roman"/>
              </a:rPr>
              <a:t>  </a:t>
            </a:r>
            <a:r>
              <a:rPr dirty="0" sz="1350" spc="70">
                <a:latin typeface="Times New Roman"/>
                <a:cs typeface="Times New Roman"/>
              </a:rPr>
              <a:t>флакон</a:t>
            </a:r>
            <a:r>
              <a:rPr dirty="0" sz="1350" spc="459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у</a:t>
            </a:r>
            <a:r>
              <a:rPr dirty="0" sz="1350" spc="45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картонній</a:t>
            </a:r>
            <a:r>
              <a:rPr dirty="0" sz="1350" spc="480" b="1">
                <a:latin typeface="Times New Roman"/>
                <a:cs typeface="Times New Roman"/>
              </a:rPr>
              <a:t>  </a:t>
            </a:r>
            <a:r>
              <a:rPr dirty="0" sz="1350" spc="-10" b="1">
                <a:latin typeface="Times New Roman"/>
                <a:cs typeface="Times New Roman"/>
              </a:rPr>
              <a:t>коробці,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маркуванням</a:t>
            </a:r>
            <a:r>
              <a:rPr dirty="0" sz="1350" spc="41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виробника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VENUS</a:t>
            </a:r>
            <a:r>
              <a:rPr dirty="0" sz="1350" spc="2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REMEDIES</a:t>
            </a:r>
            <a:r>
              <a:rPr dirty="0" sz="1350" spc="35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LIMITED.</a:t>
            </a:r>
            <a:endParaRPr sz="1350">
              <a:latin typeface="Times New Roman"/>
              <a:cs typeface="Times New Roman"/>
            </a:endParaRPr>
          </a:p>
          <a:p>
            <a:pPr algn="just" marL="31750" indent="365125">
              <a:lnSpc>
                <a:spcPct val="100000"/>
              </a:lnSpc>
              <a:spcBef>
                <a:spcPts val="180"/>
              </a:spcBef>
            </a:pPr>
            <a:r>
              <a:rPr dirty="0" sz="1350">
                <a:latin typeface="Times New Roman"/>
                <a:cs typeface="Times New Roman"/>
              </a:rPr>
              <a:t>Cy6’сктам</a:t>
            </a:r>
            <a:r>
              <a:rPr dirty="0" sz="1350" spc="4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3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3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3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34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зберігаиня</a:t>
            </a:r>
            <a:endParaRPr sz="1350">
              <a:latin typeface="Times New Roman"/>
              <a:cs typeface="Times New Roman"/>
            </a:endParaRPr>
          </a:p>
          <a:p>
            <a:pPr algn="just" marL="38100" marR="30480" indent="-6350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1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невідкладно,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після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одержання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даного </a:t>
            </a:r>
            <a:r>
              <a:rPr dirty="0" sz="1350">
                <a:latin typeface="Times New Roman"/>
                <a:cs typeface="Times New Roman"/>
              </a:rPr>
              <a:t>розпорядження,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вказаної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вжити </a:t>
            </a:r>
            <a:r>
              <a:rPr dirty="0" sz="1350">
                <a:latin typeface="Times New Roman"/>
                <a:cs typeface="Times New Roman"/>
              </a:rPr>
              <a:t>заходи</a:t>
            </a:r>
            <a:r>
              <a:rPr dirty="0" sz="1350" spc="2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вилучення</a:t>
            </a:r>
            <a:r>
              <a:rPr dirty="0" sz="1350" spc="3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ii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шляхом</a:t>
            </a:r>
            <a:r>
              <a:rPr dirty="0" sz="1350" spc="2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повернення</a:t>
            </a:r>
            <a:r>
              <a:rPr dirty="0" sz="1350" spc="31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постачальнику</a:t>
            </a:r>
            <a:endParaRPr sz="1350">
              <a:latin typeface="Times New Roman"/>
              <a:cs typeface="Times New Roman"/>
            </a:endParaRPr>
          </a:p>
          <a:p>
            <a:pPr algn="just" marL="44450" marR="19685" indent="-4445">
              <a:lnSpc>
                <a:spcPct val="114100"/>
              </a:lnSpc>
              <a:spcBef>
                <a:spcPts val="25"/>
              </a:spcBef>
            </a:pPr>
            <a:r>
              <a:rPr dirty="0" sz="1350">
                <a:latin typeface="Times New Roman"/>
                <a:cs typeface="Times New Roman"/>
              </a:rPr>
              <a:t>a6o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знищення,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повідомити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територіальний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Укрфармагентства.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разi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зазначеної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двотижневий </a:t>
            </a:r>
            <a:r>
              <a:rPr dirty="0" sz="1350">
                <a:latin typeface="Times New Roman"/>
                <a:cs typeface="Times New Roman"/>
              </a:rPr>
              <a:t>строк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направити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органу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Укрфармагентства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копію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 spc="-20">
                <a:latin typeface="Times New Roman"/>
                <a:cs typeface="Times New Roman"/>
              </a:rPr>
              <a:t>акта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засобу.</a:t>
            </a:r>
            <a:endParaRPr sz="1350">
              <a:latin typeface="Times New Roman"/>
              <a:cs typeface="Times New Roman"/>
            </a:endParaRPr>
          </a:p>
          <a:p>
            <a:pPr algn="just" marL="50165" marR="38100" indent="358775">
              <a:lnSpc>
                <a:spcPct val="111100"/>
              </a:lnSpc>
              <a:spcBef>
                <a:spcPts val="70"/>
              </a:spcBef>
            </a:pPr>
            <a:r>
              <a:rPr dirty="0" sz="1350">
                <a:latin typeface="Times New Roman"/>
                <a:cs typeface="Times New Roman"/>
              </a:rPr>
              <a:t>Контроль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виконанням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територіальні </a:t>
            </a:r>
            <a:r>
              <a:rPr dirty="0" sz="1350" spc="10">
                <a:latin typeface="Times New Roman"/>
                <a:cs typeface="Times New Roman"/>
              </a:rPr>
              <a:t>органи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Укрфармагентства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на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відповідній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території.</a:t>
            </a:r>
            <a:endParaRPr sz="1350">
              <a:latin typeface="Times New Roman"/>
              <a:cs typeface="Times New Roman"/>
            </a:endParaRPr>
          </a:p>
          <a:p>
            <a:pPr algn="just" marL="48895" marR="5080" indent="364490">
              <a:lnSpc>
                <a:spcPct val="111100"/>
              </a:lnSpc>
              <a:spcBef>
                <a:spcPts val="75"/>
              </a:spcBef>
            </a:pPr>
            <a:r>
              <a:rPr dirty="0" sz="1350">
                <a:latin typeface="Times New Roman"/>
                <a:cs typeface="Times New Roman"/>
              </a:rPr>
              <a:t>Невиконання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тягне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відповідальніств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чинним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законодавством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України.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0592" y="6848855"/>
            <a:ext cx="2752344" cy="120700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77495" y="6001766"/>
            <a:ext cx="3448050" cy="96266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378460" marR="5080" indent="-366395">
              <a:lnSpc>
                <a:spcPct val="116700"/>
              </a:lnSpc>
              <a:spcBef>
                <a:spcPts val="80"/>
              </a:spcBef>
              <a:tabLst>
                <a:tab pos="777240" algn="l"/>
                <a:tab pos="1873885" algn="l"/>
                <a:tab pos="2895600" algn="l"/>
              </a:tabLst>
            </a:pPr>
            <a:r>
              <a:rPr dirty="0" sz="1350">
                <a:latin typeface="Times New Roman"/>
                <a:cs typeface="Times New Roman"/>
              </a:rPr>
              <a:t>Копіі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України; </a:t>
            </a:r>
            <a:r>
              <a:rPr dirty="0" sz="1350" spc="-25">
                <a:latin typeface="Times New Roman"/>
                <a:cs typeface="Times New Roman"/>
              </a:rPr>
              <a:t>ДГІ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«Державний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експертний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центр</a:t>
            </a:r>
            <a:endParaRPr sz="1350">
              <a:latin typeface="Times New Roman"/>
              <a:cs typeface="Times New Roman"/>
            </a:endParaRPr>
          </a:p>
          <a:p>
            <a:pPr marL="22225">
              <a:lnSpc>
                <a:spcPct val="100000"/>
              </a:lnSpc>
              <a:spcBef>
                <a:spcPts val="110"/>
              </a:spcBef>
            </a:pPr>
            <a:r>
              <a:rPr dirty="0" sz="1350" spc="-10">
                <a:latin typeface="Times New Roman"/>
                <a:cs typeface="Times New Roman"/>
              </a:rPr>
              <a:t>України».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52464" y="6513830"/>
            <a:ext cx="100330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Міністерства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97108" y="6513830"/>
            <a:ext cx="63754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охорони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73542" y="6513830"/>
            <a:ext cx="63309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Times New Roman"/>
                <a:cs typeface="Times New Roman"/>
              </a:rPr>
              <a:t>здоров'я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54017" y="7484617"/>
            <a:ext cx="109982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150">
                <a:latin typeface="Cambria"/>
                <a:cs typeface="Cambria"/>
              </a:rPr>
              <a:t>Т.в.О.</a:t>
            </a:r>
            <a:r>
              <a:rPr dirty="0" sz="1050" spc="114">
                <a:latin typeface="Cambria"/>
                <a:cs typeface="Cambria"/>
              </a:rPr>
              <a:t> </a:t>
            </a:r>
            <a:r>
              <a:rPr dirty="0" sz="1050" spc="65">
                <a:latin typeface="Cambria"/>
                <a:cs typeface="Cambria"/>
              </a:rPr>
              <a:t>ПОЛОВИ</a:t>
            </a:r>
            <a:endParaRPr sz="105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01843" y="7469378"/>
            <a:ext cx="124841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17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ПPOHIB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9843" y="9539223"/>
            <a:ext cx="25546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5">
                <a:latin typeface="Times New Roman"/>
                <a:cs typeface="Times New Roman"/>
              </a:rPr>
              <a:t>Оле</a:t>
            </a:r>
            <a:r>
              <a:rPr dirty="0" sz="1000" spc="-16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на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ВЯЗОВСЬКА,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тел.(044)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422-55-</a:t>
            </a:r>
            <a:r>
              <a:rPr dirty="0" sz="1000">
                <a:latin typeface="Times New Roman"/>
                <a:cs typeface="Times New Roman"/>
              </a:rPr>
              <a:t>76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10">
                <a:solidFill>
                  <a:srgbClr val="3F3F3F"/>
                </a:solidFill>
                <a:latin typeface="Times New Roman"/>
                <a:cs typeface="Times New Roman"/>
              </a:rPr>
              <a:t>(</a:t>
            </a:r>
            <a:r>
              <a:rPr dirty="0" sz="1000" spc="-10">
                <a:latin typeface="Times New Roman"/>
                <a:cs typeface="Times New Roman"/>
              </a:rPr>
              <a:t>127)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88587" y="170687"/>
            <a:ext cx="3882390" cy="698500"/>
            <a:chOff x="2288587" y="170687"/>
            <a:chExt cx="3882390" cy="698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8587" y="234695"/>
              <a:ext cx="3882369" cy="6339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31127" y="170687"/>
              <a:ext cx="411397" cy="5090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82933" y="170687"/>
              <a:ext cx="304738" cy="469391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553422" y="629157"/>
            <a:ext cx="5166995" cy="988694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algn="ctr" marL="525780" marR="544195">
              <a:lnSpc>
                <a:spcPts val="1630"/>
              </a:lnSpc>
              <a:spcBef>
                <a:spcPts val="245"/>
              </a:spcBef>
            </a:pPr>
            <a:r>
              <a:rPr dirty="0" sz="1450" spc="-40" b="1">
                <a:latin typeface="Times New Roman"/>
                <a:cs typeface="Times New Roman"/>
              </a:rPr>
              <a:t>YKPAÏHCbRE</a:t>
            </a:r>
            <a:r>
              <a:rPr dirty="0" sz="1450" spc="70" b="1">
                <a:latin typeface="Times New Roman"/>
                <a:cs typeface="Times New Roman"/>
              </a:rPr>
              <a:t> </a:t>
            </a:r>
            <a:r>
              <a:rPr dirty="0" sz="1450" spc="-55" b="1">
                <a:latin typeface="Times New Roman"/>
                <a:cs typeface="Times New Roman"/>
              </a:rPr>
              <a:t>ФАРМАЦЕВТИЧПЕ</a:t>
            </a:r>
            <a:r>
              <a:rPr dirty="0" sz="1450" spc="175" b="1">
                <a:latin typeface="Times New Roman"/>
                <a:cs typeface="Times New Roman"/>
              </a:rPr>
              <a:t> </a:t>
            </a:r>
            <a:r>
              <a:rPr dirty="0" sz="1450" spc="-50" b="1">
                <a:latin typeface="Times New Roman"/>
                <a:cs typeface="Times New Roman"/>
              </a:rPr>
              <a:t>АГЕПТСТВО </a:t>
            </a:r>
            <a:r>
              <a:rPr dirty="0" sz="1450" spc="-10" b="1">
                <a:latin typeface="Times New Roman"/>
                <a:cs typeface="Times New Roman"/>
              </a:rPr>
              <a:t>(УКРФАРМАГЕПТСТВО)</a:t>
            </a: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50">
              <a:latin typeface="Times New Roman"/>
              <a:cs typeface="Times New Roman"/>
            </a:endParaRPr>
          </a:p>
          <a:p>
            <a:pPr algn="ctr" marL="12065" marR="5080">
              <a:lnSpc>
                <a:spcPts val="1250"/>
              </a:lnSpc>
            </a:pPr>
            <a:r>
              <a:rPr dirty="0" sz="1150" spc="-30">
                <a:latin typeface="Times New Roman"/>
                <a:cs typeface="Times New Roman"/>
              </a:rPr>
              <a:t>проспект</a:t>
            </a:r>
            <a:r>
              <a:rPr dirty="0" sz="1150" spc="3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Берестейський,</a:t>
            </a:r>
            <a:r>
              <a:rPr dirty="0" sz="1150" spc="-25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120-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8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м.</a:t>
            </a:r>
            <a:r>
              <a:rPr dirty="0" sz="1150" spc="20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Київ,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03115,</a:t>
            </a:r>
            <a:r>
              <a:rPr dirty="0" sz="1150" spc="15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тел: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</a:t>
            </a:r>
            <a:r>
              <a:rPr dirty="0" sz="1150" spc="-30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422-55-</a:t>
            </a:r>
            <a:r>
              <a:rPr dirty="0" sz="1150">
                <a:latin typeface="Times New Roman"/>
                <a:cs typeface="Times New Roman"/>
              </a:rPr>
              <a:t>75,</a:t>
            </a:r>
            <a:r>
              <a:rPr dirty="0" sz="1150" spc="2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422-55-</a:t>
            </a:r>
            <a:r>
              <a:rPr dirty="0" sz="1150" spc="-25">
                <a:latin typeface="Times New Roman"/>
                <a:cs typeface="Times New Roman"/>
              </a:rPr>
              <a:t>76, </a:t>
            </a:r>
            <a:r>
              <a:rPr dirty="0" sz="1150" spc="-40">
                <a:latin typeface="Times New Roman"/>
                <a:cs typeface="Times New Roman"/>
              </a:rPr>
              <a:t>e-</a:t>
            </a:r>
            <a:r>
              <a:rPr dirty="0" sz="1150" spc="-10">
                <a:latin typeface="Times New Roman"/>
                <a:cs typeface="Times New Roman"/>
              </a:rPr>
              <a:t>mail:</a:t>
            </a:r>
            <a:r>
              <a:rPr dirty="0" sz="1150" spc="15">
                <a:latin typeface="Times New Roman"/>
                <a:cs typeface="Times New Roman"/>
              </a:rPr>
              <a:t> </a:t>
            </a:r>
            <a:r>
              <a:rPr dirty="0" u="sng" sz="1150" spc="-25">
                <a:uFill>
                  <a:solidFill>
                    <a:srgbClr val="131313"/>
                  </a:solidFill>
                </a:uFill>
                <a:latin typeface="Times New Roman"/>
                <a:cs typeface="Times New Roman"/>
              </a:rPr>
              <a:t>dlsH.dls.yov.ua,</a:t>
            </a:r>
            <a:r>
              <a:rPr dirty="0" u="sng" sz="1150" spc="200">
                <a:uFill>
                  <a:solidFill>
                    <a:srgbClr val="13131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50" spc="-30">
                <a:uFill>
                  <a:solidFill>
                    <a:srgbClr val="131313"/>
                  </a:solidFill>
                </a:uFill>
                <a:latin typeface="Times New Roman"/>
                <a:cs typeface="Times New Roman"/>
              </a:rPr>
              <a:t>https://www.dls.яov.ua</a:t>
            </a:r>
            <a:r>
              <a:rPr dirty="0" sz="1150" spc="17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Код</a:t>
            </a:r>
            <a:r>
              <a:rPr dirty="0" sz="1150" spc="-40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СДРПУ</a:t>
            </a:r>
            <a:r>
              <a:rPr dirty="0" sz="1150" spc="2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40517815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1401" y="1964181"/>
            <a:ext cx="2566670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1735" algn="l"/>
                <a:tab pos="2553335" algn="l"/>
              </a:tabLst>
            </a:pPr>
            <a:r>
              <a:rPr dirty="0" u="sng" sz="1450">
                <a:uFill>
                  <a:solidFill>
                    <a:srgbClr val="131313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50">
                <a:latin typeface="Courier New"/>
                <a:cs typeface="Courier New"/>
              </a:rPr>
              <a:t>N.</a:t>
            </a:r>
            <a:r>
              <a:rPr dirty="0" sz="1450" spc="-685">
                <a:latin typeface="Courier New"/>
                <a:cs typeface="Courier New"/>
              </a:rPr>
              <a:t> </a:t>
            </a:r>
            <a:r>
              <a:rPr dirty="0" u="sng" sz="1450">
                <a:uFill>
                  <a:solidFill>
                    <a:srgbClr val="131313"/>
                  </a:solidFill>
                </a:uFill>
                <a:latin typeface="Courier New"/>
                <a:cs typeface="Courier New"/>
              </a:rPr>
              <a:t>	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03425" y="1947671"/>
            <a:ext cx="256032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7150" algn="l"/>
                <a:tab pos="2546985" algn="l"/>
              </a:tabLst>
            </a:pPr>
            <a:r>
              <a:rPr dirty="0" sz="1450">
                <a:latin typeface="Times New Roman"/>
                <a:cs typeface="Times New Roman"/>
              </a:rPr>
              <a:t>На </a:t>
            </a:r>
            <a:r>
              <a:rPr dirty="0" sz="1450" spc="-405">
                <a:latin typeface="Times New Roman"/>
                <a:cs typeface="Times New Roman"/>
              </a:rPr>
              <a:t>№</a:t>
            </a:r>
            <a:r>
              <a:rPr dirty="0" sz="1450" spc="400">
                <a:latin typeface="Times New Roman"/>
                <a:cs typeface="Times New Roman"/>
              </a:rPr>
              <a:t> </a:t>
            </a:r>
            <a:r>
              <a:rPr dirty="0" u="sng" sz="145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baseline="1633" sz="2550">
                <a:latin typeface="Times New Roman"/>
                <a:cs typeface="Times New Roman"/>
              </a:rPr>
              <a:t>від </a:t>
            </a:r>
            <a:r>
              <a:rPr dirty="0" u="sng" baseline="1633" sz="255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	</a:t>
            </a:r>
            <a:endParaRPr baseline="1633" sz="25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98742" y="2595117"/>
            <a:ext cx="1420495" cy="4451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710"/>
              </a:lnSpc>
              <a:spcBef>
                <a:spcPts val="100"/>
              </a:spcBef>
            </a:pPr>
            <a:r>
              <a:rPr dirty="0" sz="1450" spc="-10">
                <a:latin typeface="Cambria"/>
                <a:cs typeface="Cambria"/>
              </a:rPr>
              <a:t>Берівникам</a:t>
            </a:r>
            <a:endParaRPr sz="1450">
              <a:latin typeface="Cambria"/>
              <a:cs typeface="Cambria"/>
            </a:endParaRPr>
          </a:p>
          <a:p>
            <a:pPr marL="23495">
              <a:lnSpc>
                <a:spcPts val="1590"/>
              </a:lnSpc>
            </a:pPr>
            <a:r>
              <a:rPr dirty="0" sz="1350" spc="-20" b="1">
                <a:latin typeface="Cambria"/>
                <a:cs typeface="Cambria"/>
              </a:rPr>
              <a:t>господарювання,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82902" y="2595117"/>
            <a:ext cx="751840" cy="44513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7620">
              <a:lnSpc>
                <a:spcPts val="1710"/>
              </a:lnSpc>
              <a:spcBef>
                <a:spcPts val="100"/>
              </a:spcBef>
            </a:pPr>
            <a:r>
              <a:rPr dirty="0" sz="1450" spc="-10">
                <a:latin typeface="Cambria"/>
                <a:cs typeface="Cambria"/>
              </a:rPr>
              <a:t>суб'сктів</a:t>
            </a:r>
            <a:endParaRPr sz="1450">
              <a:latin typeface="Cambria"/>
              <a:cs typeface="Cambria"/>
            </a:endParaRPr>
          </a:p>
          <a:p>
            <a:pPr algn="r" marR="5080">
              <a:lnSpc>
                <a:spcPts val="1590"/>
              </a:lnSpc>
            </a:pPr>
            <a:r>
              <a:rPr dirty="0" sz="1350" spc="-25" b="1">
                <a:latin typeface="Cambria"/>
                <a:cs typeface="Cambria"/>
              </a:rPr>
              <a:t>які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05474" y="2997454"/>
            <a:ext cx="999490" cy="65532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60"/>
              </a:spcBef>
            </a:pPr>
            <a:r>
              <a:rPr dirty="0" sz="1450" spc="-35">
                <a:latin typeface="Cambria"/>
                <a:cs typeface="Cambria"/>
              </a:rPr>
              <a:t>займаються </a:t>
            </a:r>
            <a:r>
              <a:rPr dirty="0" sz="1450" spc="-60">
                <a:latin typeface="Cambria"/>
                <a:cs typeface="Cambria"/>
              </a:rPr>
              <a:t>зберіганням </a:t>
            </a:r>
            <a:r>
              <a:rPr dirty="0" sz="1450" spc="-10">
                <a:latin typeface="Cambria"/>
                <a:cs typeface="Cambria"/>
              </a:rPr>
              <a:t>лікарських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38940" y="2997454"/>
            <a:ext cx="980440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50" spc="-50">
                <a:latin typeface="Cambria"/>
                <a:cs typeface="Cambria"/>
              </a:rPr>
              <a:t>реалізацісю,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35785" y="3201669"/>
            <a:ext cx="1377950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7645" algn="l"/>
              </a:tabLst>
            </a:pPr>
            <a:r>
              <a:rPr dirty="0" sz="1450" spc="-50">
                <a:latin typeface="Cambria"/>
                <a:cs typeface="Cambria"/>
              </a:rPr>
              <a:t>i</a:t>
            </a:r>
            <a:r>
              <a:rPr dirty="0" sz="1450">
                <a:latin typeface="Cambria"/>
                <a:cs typeface="Cambria"/>
              </a:rPr>
              <a:t>	</a:t>
            </a:r>
            <a:r>
              <a:rPr dirty="0" sz="1450" spc="-55">
                <a:latin typeface="Cambria"/>
                <a:cs typeface="Cambria"/>
              </a:rPr>
              <a:t>застосуванням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31423" y="3405885"/>
            <a:ext cx="582930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50" spc="-50">
                <a:latin typeface="Cambria"/>
                <a:cs typeface="Cambria"/>
              </a:rPr>
              <a:t>засобів</a:t>
            </a:r>
            <a:endParaRPr sz="145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09150" y="3820921"/>
            <a:ext cx="98806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 b="1">
                <a:latin typeface="Times New Roman"/>
                <a:cs typeface="Times New Roman"/>
              </a:rPr>
              <a:t>Керівникам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49857" y="3820921"/>
            <a:ext cx="129794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 b="1">
                <a:latin typeface="Times New Roman"/>
                <a:cs typeface="Times New Roman"/>
              </a:rPr>
              <a:t>територіальних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12567" y="4025138"/>
            <a:ext cx="62103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 b="1">
                <a:latin typeface="Times New Roman"/>
                <a:cs typeface="Times New Roman"/>
              </a:rPr>
              <a:t>органів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71086" y="4025138"/>
            <a:ext cx="156781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10" b="1">
                <a:latin typeface="Times New Roman"/>
                <a:cs typeface="Times New Roman"/>
              </a:rPr>
              <a:t>Укрфармагентства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83891" y="4829301"/>
            <a:ext cx="6031230" cy="4632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3820">
              <a:lnSpc>
                <a:spcPct val="100000"/>
              </a:lnSpc>
              <a:spcBef>
                <a:spcPts val="100"/>
              </a:spcBef>
            </a:pPr>
            <a:r>
              <a:rPr dirty="0" sz="1450" spc="-10" b="1">
                <a:latin typeface="Times New Roman"/>
                <a:cs typeface="Times New Roman"/>
              </a:rPr>
              <a:t>РОЗПОРЯДЖЕННЯ</a:t>
            </a:r>
            <a:endParaRPr sz="14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50">
              <a:latin typeface="Times New Roman"/>
              <a:cs typeface="Times New Roman"/>
            </a:endParaRPr>
          </a:p>
          <a:p>
            <a:pPr algn="r" marR="20955">
              <a:lnSpc>
                <a:spcPct val="100000"/>
              </a:lnSpc>
            </a:pPr>
            <a:r>
              <a:rPr dirty="0" sz="1450" spc="-10">
                <a:latin typeface="Times New Roman"/>
                <a:cs typeface="Times New Roman"/>
              </a:rPr>
              <a:t>Відповідно</a:t>
            </a:r>
            <a:r>
              <a:rPr dirty="0" sz="1450" spc="17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до</a:t>
            </a:r>
            <a:r>
              <a:rPr dirty="0" sz="1450" spc="140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Конституціі</a:t>
            </a:r>
            <a:r>
              <a:rPr dirty="0" sz="1450" spc="18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Украіни,</a:t>
            </a:r>
            <a:r>
              <a:rPr dirty="0" sz="1450" spc="16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статей</a:t>
            </a:r>
            <a:r>
              <a:rPr dirty="0" sz="1450" spc="18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15,</a:t>
            </a:r>
            <a:r>
              <a:rPr dirty="0" sz="1450" spc="14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22,</a:t>
            </a:r>
            <a:r>
              <a:rPr dirty="0" sz="1450" spc="114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55</a:t>
            </a:r>
            <a:r>
              <a:rPr dirty="0" sz="1450" spc="16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Закону</a:t>
            </a:r>
            <a:r>
              <a:rPr dirty="0" sz="1450" spc="19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України</a:t>
            </a:r>
            <a:endParaRPr sz="1450">
              <a:latin typeface="Times New Roman"/>
              <a:cs typeface="Times New Roman"/>
            </a:endParaRPr>
          </a:p>
          <a:p>
            <a:pPr algn="r" marR="23495">
              <a:lnSpc>
                <a:spcPct val="100000"/>
              </a:lnSpc>
              <a:spcBef>
                <a:spcPts val="85"/>
              </a:spcBef>
            </a:pPr>
            <a:r>
              <a:rPr dirty="0" sz="1450" spc="-45">
                <a:latin typeface="Times New Roman"/>
                <a:cs typeface="Times New Roman"/>
              </a:rPr>
              <a:t>«Основи</a:t>
            </a:r>
            <a:r>
              <a:rPr dirty="0" sz="1450" spc="-5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законодавства</a:t>
            </a:r>
            <a:r>
              <a:rPr dirty="0" sz="1450" spc="-2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України</a:t>
            </a:r>
            <a:r>
              <a:rPr dirty="0" sz="1450" spc="15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про </a:t>
            </a:r>
            <a:r>
              <a:rPr dirty="0" sz="1450" spc="-45">
                <a:latin typeface="Times New Roman"/>
                <a:cs typeface="Times New Roman"/>
              </a:rPr>
              <a:t>охорону</a:t>
            </a:r>
            <a:r>
              <a:rPr dirty="0" sz="1450" spc="40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здоров'я»,</a:t>
            </a:r>
            <a:r>
              <a:rPr dirty="0" sz="1450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статей</a:t>
            </a:r>
            <a:r>
              <a:rPr dirty="0" sz="1450" spc="-10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15,</a:t>
            </a:r>
            <a:r>
              <a:rPr dirty="0" sz="1450" spc="-55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17,</a:t>
            </a:r>
            <a:r>
              <a:rPr dirty="0" sz="1450" spc="-60">
                <a:latin typeface="Times New Roman"/>
                <a:cs typeface="Times New Roman"/>
              </a:rPr>
              <a:t> </a:t>
            </a:r>
            <a:r>
              <a:rPr dirty="0" sz="1450" spc="-90">
                <a:latin typeface="Times New Roman"/>
                <a:cs typeface="Times New Roman"/>
              </a:rPr>
              <a:t>21</a:t>
            </a:r>
            <a:r>
              <a:rPr dirty="0" sz="145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Закону</a:t>
            </a:r>
            <a:endParaRPr sz="1450">
              <a:latin typeface="Times New Roman"/>
              <a:cs typeface="Times New Roman"/>
            </a:endParaRPr>
          </a:p>
          <a:p>
            <a:pPr algn="just" marL="12700" marR="5080" indent="635">
              <a:lnSpc>
                <a:spcPct val="105200"/>
              </a:lnSpc>
              <a:spcBef>
                <a:spcPts val="15"/>
              </a:spcBef>
            </a:pPr>
            <a:r>
              <a:rPr dirty="0" sz="1450">
                <a:latin typeface="Times New Roman"/>
                <a:cs typeface="Times New Roman"/>
              </a:rPr>
              <a:t>України</a:t>
            </a:r>
            <a:r>
              <a:rPr dirty="0" sz="1450" spc="1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«Про лікарські</a:t>
            </a:r>
            <a:r>
              <a:rPr dirty="0" sz="1450" spc="4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засоби»,</a:t>
            </a:r>
            <a:r>
              <a:rPr dirty="0" sz="1450" spc="1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Положения</a:t>
            </a:r>
            <a:r>
              <a:rPr dirty="0" sz="1450" spc="6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про</a:t>
            </a:r>
            <a:r>
              <a:rPr dirty="0" sz="1450" spc="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Українське</a:t>
            </a:r>
            <a:r>
              <a:rPr dirty="0" sz="1450" spc="4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фармацевтичне </a:t>
            </a:r>
            <a:r>
              <a:rPr dirty="0" sz="1450">
                <a:latin typeface="Times New Roman"/>
                <a:cs typeface="Times New Roman"/>
              </a:rPr>
              <a:t>агентство,</a:t>
            </a:r>
            <a:r>
              <a:rPr dirty="0" sz="1450" spc="18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затвердженого</a:t>
            </a:r>
            <a:r>
              <a:rPr dirty="0" sz="1450" spc="459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постановою</a:t>
            </a:r>
            <a:r>
              <a:rPr dirty="0" sz="1450" spc="44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Кабінету</a:t>
            </a:r>
            <a:r>
              <a:rPr dirty="0" sz="1450" spc="45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Мімістрів</a:t>
            </a:r>
            <a:r>
              <a:rPr dirty="0" sz="1450" spc="250">
                <a:latin typeface="Times New Roman"/>
                <a:cs typeface="Times New Roman"/>
              </a:rPr>
              <a:t>   </a:t>
            </a:r>
            <a:r>
              <a:rPr dirty="0" sz="1450" spc="-20">
                <a:latin typeface="Times New Roman"/>
                <a:cs typeface="Times New Roman"/>
              </a:rPr>
              <a:t>України </a:t>
            </a:r>
            <a:r>
              <a:rPr dirty="0" sz="1450">
                <a:latin typeface="Times New Roman"/>
                <a:cs typeface="Times New Roman"/>
              </a:rPr>
              <a:t>від</a:t>
            </a:r>
            <a:r>
              <a:rPr dirty="0" sz="1450" spc="27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12.08.2015</a:t>
            </a:r>
            <a:r>
              <a:rPr dirty="0" sz="1450" spc="40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he</a:t>
            </a:r>
            <a:r>
              <a:rPr dirty="0" sz="1450" spc="28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647,</a:t>
            </a:r>
            <a:r>
              <a:rPr dirty="0" sz="1450" spc="31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Порядку</a:t>
            </a:r>
            <a:r>
              <a:rPr dirty="0" sz="1450" spc="35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здійснення</a:t>
            </a:r>
            <a:r>
              <a:rPr dirty="0" sz="1450" spc="40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державного</a:t>
            </a:r>
            <a:r>
              <a:rPr dirty="0" sz="1450" spc="36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контролю</a:t>
            </a:r>
            <a:r>
              <a:rPr dirty="0" sz="1450" spc="35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якості </a:t>
            </a:r>
            <a:r>
              <a:rPr dirty="0" sz="1450">
                <a:latin typeface="Times New Roman"/>
                <a:cs typeface="Times New Roman"/>
              </a:rPr>
              <a:t>лікарських</a:t>
            </a:r>
            <a:r>
              <a:rPr dirty="0" sz="1450" spc="484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засобів,</a:t>
            </a:r>
            <a:r>
              <a:rPr dirty="0" sz="1450" spc="44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що</a:t>
            </a:r>
            <a:r>
              <a:rPr dirty="0" sz="1450" spc="40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ввозяться</a:t>
            </a:r>
            <a:r>
              <a:rPr dirty="0" sz="1450" spc="47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в</a:t>
            </a:r>
            <a:r>
              <a:rPr dirty="0" sz="1450" spc="39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Україну,</a:t>
            </a:r>
            <a:r>
              <a:rPr dirty="0" sz="1450" spc="47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затвердженого</a:t>
            </a:r>
            <a:r>
              <a:rPr dirty="0" sz="1450" spc="484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постановою </a:t>
            </a:r>
            <a:r>
              <a:rPr dirty="0" sz="1450">
                <a:latin typeface="Times New Roman"/>
                <a:cs typeface="Times New Roman"/>
              </a:rPr>
              <a:t>Кабінету</a:t>
            </a:r>
            <a:r>
              <a:rPr dirty="0" sz="1450" spc="30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Міністрів</a:t>
            </a:r>
            <a:r>
              <a:rPr dirty="0" sz="1450" spc="34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України</a:t>
            </a:r>
            <a:r>
              <a:rPr dirty="0" sz="1450" spc="31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від</a:t>
            </a:r>
            <a:r>
              <a:rPr dirty="0" sz="1450" spc="27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14.09.2005</a:t>
            </a:r>
            <a:r>
              <a:rPr dirty="0" sz="1450" spc="415">
                <a:latin typeface="Times New Roman"/>
                <a:cs typeface="Times New Roman"/>
              </a:rPr>
              <a:t> </a:t>
            </a:r>
            <a:r>
              <a:rPr dirty="0" sz="1450" spc="-440" i="1">
                <a:latin typeface="Times New Roman"/>
                <a:cs typeface="Times New Roman"/>
              </a:rPr>
              <a:t>№</a:t>
            </a:r>
            <a:r>
              <a:rPr dirty="0" sz="1450" spc="490" i="1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902,</a:t>
            </a:r>
            <a:r>
              <a:rPr dirty="0" sz="1450" spc="25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пункту</a:t>
            </a:r>
            <a:r>
              <a:rPr dirty="0" sz="1450" spc="32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3.2.3</a:t>
            </a:r>
            <a:r>
              <a:rPr dirty="0" sz="1450" spc="27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Порядку </a:t>
            </a:r>
            <a:r>
              <a:rPr dirty="0" sz="1450" spc="-25">
                <a:latin typeface="Times New Roman"/>
                <a:cs typeface="Times New Roman"/>
              </a:rPr>
              <a:t>встановлення</a:t>
            </a:r>
            <a:r>
              <a:rPr dirty="0" sz="1450" spc="40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заборони</a:t>
            </a:r>
            <a:r>
              <a:rPr dirty="0" sz="1450" spc="-50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(тимчасової</a:t>
            </a:r>
            <a:r>
              <a:rPr dirty="0" sz="1450" spc="-10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заборони)</a:t>
            </a:r>
            <a:r>
              <a:rPr dirty="0" sz="1450" spc="-4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та</a:t>
            </a:r>
            <a:r>
              <a:rPr dirty="0" sz="1450" spc="-9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поновлення</a:t>
            </a:r>
            <a:r>
              <a:rPr dirty="0" sz="1450" spc="25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обігу</a:t>
            </a:r>
            <a:r>
              <a:rPr dirty="0" sz="1450" spc="-5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лікарських </a:t>
            </a:r>
            <a:r>
              <a:rPr dirty="0" sz="1450">
                <a:latin typeface="Times New Roman"/>
                <a:cs typeface="Times New Roman"/>
              </a:rPr>
              <a:t>засобів</a:t>
            </a:r>
            <a:r>
              <a:rPr dirty="0" sz="1450" spc="5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на</a:t>
            </a:r>
            <a:r>
              <a:rPr dirty="0" sz="1450" spc="1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території</a:t>
            </a:r>
            <a:r>
              <a:rPr dirty="0" sz="1450" spc="4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України,</a:t>
            </a:r>
            <a:r>
              <a:rPr dirty="0" sz="1450" spc="4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затвердженого</a:t>
            </a:r>
            <a:r>
              <a:rPr dirty="0" sz="1450" spc="12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наказом</a:t>
            </a:r>
            <a:r>
              <a:rPr dirty="0" sz="1450" spc="5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Міністерства</a:t>
            </a:r>
            <a:r>
              <a:rPr dirty="0" sz="1450" spc="114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охорони </a:t>
            </a:r>
            <a:r>
              <a:rPr dirty="0" sz="1450">
                <a:latin typeface="Times New Roman"/>
                <a:cs typeface="Times New Roman"/>
              </a:rPr>
              <a:t>здоров'я</a:t>
            </a:r>
            <a:r>
              <a:rPr dirty="0" sz="1450" spc="10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України</a:t>
            </a:r>
            <a:r>
              <a:rPr dirty="0" sz="1450" spc="10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від</a:t>
            </a:r>
            <a:r>
              <a:rPr dirty="0" sz="1450" spc="7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22.11.2011</a:t>
            </a:r>
            <a:r>
              <a:rPr dirty="0" sz="1450" spc="125">
                <a:latin typeface="Times New Roman"/>
                <a:cs typeface="Times New Roman"/>
              </a:rPr>
              <a:t>  </a:t>
            </a:r>
            <a:r>
              <a:rPr dirty="0" sz="1450" spc="-445">
                <a:latin typeface="Times New Roman"/>
                <a:cs typeface="Times New Roman"/>
              </a:rPr>
              <a:t>№</a:t>
            </a:r>
            <a:r>
              <a:rPr dirty="0" sz="1450" spc="19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809</a:t>
            </a:r>
            <a:r>
              <a:rPr dirty="0" sz="1450" spc="47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(зі</a:t>
            </a:r>
            <a:r>
              <a:rPr dirty="0" sz="1450" spc="7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змінами),</a:t>
            </a:r>
            <a:r>
              <a:rPr dirty="0" sz="1450" spc="100">
                <a:latin typeface="Times New Roman"/>
                <a:cs typeface="Times New Roman"/>
              </a:rPr>
              <a:t>  </a:t>
            </a:r>
            <a:r>
              <a:rPr dirty="0" sz="1450" spc="-10">
                <a:latin typeface="Times New Roman"/>
                <a:cs typeface="Times New Roman"/>
              </a:rPr>
              <a:t>зареестрованого </a:t>
            </a:r>
            <a:r>
              <a:rPr dirty="0" sz="1450">
                <a:latin typeface="Times New Roman"/>
                <a:cs typeface="Times New Roman"/>
              </a:rPr>
              <a:t>Міністерством</a:t>
            </a:r>
            <a:r>
              <a:rPr dirty="0" sz="1450" spc="37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юстиції</a:t>
            </a:r>
            <a:r>
              <a:rPr dirty="0" sz="1450" spc="27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України</a:t>
            </a:r>
            <a:r>
              <a:rPr dirty="0" sz="1450" spc="27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від</a:t>
            </a:r>
            <a:r>
              <a:rPr dirty="0" sz="1450" spc="19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30.01.2012</a:t>
            </a:r>
            <a:r>
              <a:rPr dirty="0" sz="1450" spc="26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за</a:t>
            </a:r>
            <a:r>
              <a:rPr dirty="0" sz="1450" spc="225">
                <a:latin typeface="Times New Roman"/>
                <a:cs typeface="Times New Roman"/>
              </a:rPr>
              <a:t> </a:t>
            </a:r>
            <a:r>
              <a:rPr dirty="0" sz="1450" spc="-445">
                <a:latin typeface="Times New Roman"/>
                <a:cs typeface="Times New Roman"/>
              </a:rPr>
              <a:t>№</a:t>
            </a:r>
            <a:r>
              <a:rPr dirty="0" sz="1450" spc="47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126/20439,</a:t>
            </a:r>
            <a:r>
              <a:rPr dirty="0" sz="1450" spc="28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Порядку </a:t>
            </a:r>
            <a:r>
              <a:rPr dirty="0" sz="1450">
                <a:latin typeface="Times New Roman"/>
                <a:cs typeface="Times New Roman"/>
              </a:rPr>
              <a:t>контролю</a:t>
            </a:r>
            <a:r>
              <a:rPr dirty="0" sz="1450" spc="18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якості</a:t>
            </a:r>
            <a:r>
              <a:rPr dirty="0" sz="1450" spc="16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лікарських</a:t>
            </a:r>
            <a:r>
              <a:rPr dirty="0" sz="1450" spc="17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засобів</a:t>
            </a:r>
            <a:r>
              <a:rPr dirty="0" sz="1450" spc="14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під</a:t>
            </a:r>
            <a:r>
              <a:rPr dirty="0" sz="1450" spc="10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час</a:t>
            </a:r>
            <a:r>
              <a:rPr dirty="0" sz="1450" spc="9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оптової</a:t>
            </a:r>
            <a:r>
              <a:rPr dirty="0" sz="1450" spc="11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та</a:t>
            </a:r>
            <a:r>
              <a:rPr dirty="0" sz="1450" spc="10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роздрібної</a:t>
            </a:r>
            <a:r>
              <a:rPr dirty="0" sz="1450" spc="17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торгівлі, </a:t>
            </a:r>
            <a:r>
              <a:rPr dirty="0" sz="1450" spc="-25">
                <a:latin typeface="Times New Roman"/>
                <a:cs typeface="Times New Roman"/>
              </a:rPr>
              <a:t>затвердженого</a:t>
            </a:r>
            <a:r>
              <a:rPr dirty="0" sz="1450" spc="10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наказом</a:t>
            </a:r>
            <a:r>
              <a:rPr dirty="0" sz="1450" spc="1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Міністерства</a:t>
            </a:r>
            <a:r>
              <a:rPr dirty="0" sz="1450" spc="65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охорони</a:t>
            </a:r>
            <a:r>
              <a:rPr dirty="0" sz="1450" spc="50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здоров'я</a:t>
            </a:r>
            <a:r>
              <a:rPr dirty="0" sz="1450" spc="20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України</a:t>
            </a:r>
            <a:r>
              <a:rPr dirty="0" sz="1450" spc="3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від</a:t>
            </a:r>
            <a:r>
              <a:rPr dirty="0" sz="1450" spc="-2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29.09.2014</a:t>
            </a:r>
            <a:endParaRPr sz="1450">
              <a:latin typeface="Times New Roman"/>
              <a:cs typeface="Times New Roman"/>
            </a:endParaRPr>
          </a:p>
          <a:p>
            <a:pPr algn="just" marL="17780">
              <a:lnSpc>
                <a:spcPct val="100000"/>
              </a:lnSpc>
              <a:spcBef>
                <a:spcPts val="60"/>
              </a:spcBef>
            </a:pPr>
            <a:r>
              <a:rPr dirty="0" sz="1450" spc="-420">
                <a:latin typeface="Times New Roman"/>
                <a:cs typeface="Times New Roman"/>
              </a:rPr>
              <a:t>№</a:t>
            </a:r>
            <a:r>
              <a:rPr dirty="0" sz="1450" spc="28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677,</a:t>
            </a:r>
            <a:r>
              <a:rPr dirty="0" sz="1450" spc="32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заресстрованого</a:t>
            </a:r>
            <a:r>
              <a:rPr dirty="0" sz="1450" spc="430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Міністеретвом</a:t>
            </a:r>
            <a:r>
              <a:rPr dirty="0" sz="1450" spc="12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юстиції</a:t>
            </a:r>
            <a:r>
              <a:rPr dirty="0" sz="1450" spc="85">
                <a:latin typeface="Times New Roman"/>
                <a:cs typeface="Times New Roman"/>
              </a:rPr>
              <a:t>  </a:t>
            </a:r>
            <a:r>
              <a:rPr dirty="0" sz="1450" spc="-10">
                <a:latin typeface="Times New Roman"/>
                <a:cs typeface="Times New Roman"/>
              </a:rPr>
              <a:t>України</a:t>
            </a:r>
            <a:r>
              <a:rPr dirty="0" sz="1450" spc="25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від</a:t>
            </a:r>
            <a:r>
              <a:rPr dirty="0" sz="1450" spc="-6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26.11.2014</a:t>
            </a:r>
            <a:r>
              <a:rPr dirty="0" sz="1450" spc="-10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за</a:t>
            </a:r>
            <a:endParaRPr sz="1450">
              <a:latin typeface="Times New Roman"/>
              <a:cs typeface="Times New Roman"/>
            </a:endParaRPr>
          </a:p>
          <a:p>
            <a:pPr algn="just" marL="17780" marR="12065" indent="-3810">
              <a:lnSpc>
                <a:spcPct val="104800"/>
              </a:lnSpc>
            </a:pPr>
            <a:r>
              <a:rPr dirty="0" sz="1450" spc="-20">
                <a:latin typeface="Times New Roman"/>
                <a:cs typeface="Times New Roman"/>
              </a:rPr>
              <a:t>№1515/26292,</a:t>
            </a:r>
            <a:r>
              <a:rPr dirty="0" sz="1450" spc="-40">
                <a:latin typeface="Times New Roman"/>
                <a:cs typeface="Times New Roman"/>
              </a:rPr>
              <a:t> </a:t>
            </a:r>
            <a:r>
              <a:rPr dirty="0" sz="1450" spc="-45">
                <a:latin typeface="Times New Roman"/>
                <a:cs typeface="Times New Roman"/>
              </a:rPr>
              <a:t>Правил</a:t>
            </a:r>
            <a:r>
              <a:rPr dirty="0" sz="1450" spc="-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утилізації</a:t>
            </a:r>
            <a:r>
              <a:rPr dirty="0" sz="1450" spc="-30">
                <a:latin typeface="Times New Roman"/>
                <a:cs typeface="Times New Roman"/>
              </a:rPr>
              <a:t> </a:t>
            </a:r>
            <a:r>
              <a:rPr dirty="0" sz="1450" spc="-80">
                <a:latin typeface="Times New Roman"/>
                <a:cs typeface="Times New Roman"/>
              </a:rPr>
              <a:t>та</a:t>
            </a:r>
            <a:r>
              <a:rPr dirty="0" sz="1450" spc="-10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знищення</a:t>
            </a:r>
            <a:r>
              <a:rPr dirty="0" sz="1450" spc="20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лікарських</a:t>
            </a:r>
            <a:r>
              <a:rPr dirty="0" sz="1450" spc="10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засобів,</a:t>
            </a:r>
            <a:r>
              <a:rPr dirty="0" sz="1450" spc="5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затверджених </a:t>
            </a:r>
            <a:r>
              <a:rPr dirty="0" sz="1450">
                <a:latin typeface="Times New Roman"/>
                <a:cs typeface="Times New Roman"/>
              </a:rPr>
              <a:t>наказом</a:t>
            </a:r>
            <a:r>
              <a:rPr dirty="0" sz="1450" spc="45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Міністерства</a:t>
            </a:r>
            <a:r>
              <a:rPr dirty="0" sz="1450" spc="9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охорони</a:t>
            </a:r>
            <a:r>
              <a:rPr dirty="0" sz="1450" spc="65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здоров'я</a:t>
            </a:r>
            <a:r>
              <a:rPr dirty="0" sz="1450" spc="47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України</a:t>
            </a:r>
            <a:r>
              <a:rPr dirty="0" sz="1450" spc="70">
                <a:latin typeface="Times New Roman"/>
                <a:cs typeface="Times New Roman"/>
              </a:rPr>
              <a:t>  </a:t>
            </a:r>
            <a:r>
              <a:rPr dirty="0" sz="1450">
                <a:latin typeface="Times New Roman"/>
                <a:cs typeface="Times New Roman"/>
              </a:rPr>
              <a:t>від</a:t>
            </a:r>
            <a:r>
              <a:rPr dirty="0" sz="1450" spc="41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24.04.2015</a:t>
            </a:r>
            <a:r>
              <a:rPr dirty="0" sz="1450" spc="100">
                <a:latin typeface="Times New Roman"/>
                <a:cs typeface="Times New Roman"/>
              </a:rPr>
              <a:t>  </a:t>
            </a:r>
            <a:r>
              <a:rPr dirty="0" sz="1450" spc="-495" i="1">
                <a:latin typeface="Times New Roman"/>
                <a:cs typeface="Times New Roman"/>
              </a:rPr>
              <a:t>№</a:t>
            </a:r>
            <a:r>
              <a:rPr dirty="0" sz="1450" spc="160" i="1">
                <a:latin typeface="Times New Roman"/>
                <a:cs typeface="Times New Roman"/>
              </a:rPr>
              <a:t>  </a:t>
            </a:r>
            <a:r>
              <a:rPr dirty="0" sz="1450" spc="-20">
                <a:latin typeface="Times New Roman"/>
                <a:cs typeface="Times New Roman"/>
              </a:rPr>
              <a:t>242,</a:t>
            </a:r>
            <a:endParaRPr sz="1450">
              <a:latin typeface="Times New Roman"/>
              <a:cs typeface="Times New Roman"/>
            </a:endParaRPr>
          </a:p>
          <a:p>
            <a:pPr algn="just" marL="17780" marR="26670" indent="1905">
              <a:lnSpc>
                <a:spcPct val="104800"/>
              </a:lnSpc>
              <a:spcBef>
                <a:spcPts val="50"/>
              </a:spcBef>
            </a:pPr>
            <a:r>
              <a:rPr dirty="0" sz="1450" spc="-30">
                <a:latin typeface="Times New Roman"/>
                <a:cs typeface="Times New Roman"/>
              </a:rPr>
              <a:t>заресстрованих</a:t>
            </a:r>
            <a:r>
              <a:rPr dirty="0" sz="1450" spc="-65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Міністерством</a:t>
            </a:r>
            <a:r>
              <a:rPr dirty="0" sz="1450" spc="-60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юстиції</a:t>
            </a:r>
            <a:r>
              <a:rPr dirty="0" sz="1450" spc="-6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України</a:t>
            </a:r>
            <a:r>
              <a:rPr dirty="0" sz="1450" spc="235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від</a:t>
            </a:r>
            <a:r>
              <a:rPr dirty="0" sz="1450" spc="-60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18.05.2015</a:t>
            </a:r>
            <a:r>
              <a:rPr dirty="0" sz="1450" spc="-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за</a:t>
            </a:r>
            <a:r>
              <a:rPr dirty="0" sz="1450" spc="-5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N</a:t>
            </a:r>
            <a:r>
              <a:rPr dirty="0" sz="1450" spc="155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550/26995, </a:t>
            </a:r>
            <a:r>
              <a:rPr dirty="0" sz="1450" spc="-40">
                <a:latin typeface="Times New Roman"/>
                <a:cs typeface="Times New Roman"/>
              </a:rPr>
              <a:t>на</a:t>
            </a:r>
            <a:r>
              <a:rPr dirty="0" sz="1450" spc="-55">
                <a:latin typeface="Times New Roman"/>
                <a:cs typeface="Times New Roman"/>
              </a:rPr>
              <a:t> </a:t>
            </a:r>
            <a:r>
              <a:rPr dirty="0" sz="1450" spc="-30">
                <a:latin typeface="Times New Roman"/>
                <a:cs typeface="Times New Roman"/>
              </a:rPr>
              <a:t>підставі</a:t>
            </a:r>
            <a:r>
              <a:rPr dirty="0" sz="1450" spc="-6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надходження</a:t>
            </a:r>
            <a:r>
              <a:rPr dirty="0" sz="1450" spc="30">
                <a:latin typeface="Times New Roman"/>
                <a:cs typeface="Times New Roman"/>
              </a:rPr>
              <a:t> </a:t>
            </a:r>
            <a:r>
              <a:rPr dirty="0" sz="1450" spc="-35">
                <a:latin typeface="Times New Roman"/>
                <a:cs typeface="Times New Roman"/>
              </a:rPr>
              <a:t>міжиародного</a:t>
            </a:r>
            <a:r>
              <a:rPr dirty="0" sz="1450" spc="45">
                <a:latin typeface="Times New Roman"/>
                <a:cs typeface="Times New Roman"/>
              </a:rPr>
              <a:t> </a:t>
            </a:r>
            <a:r>
              <a:rPr dirty="0" sz="1450" spc="-40">
                <a:latin typeface="Times New Roman"/>
                <a:cs typeface="Times New Roman"/>
              </a:rPr>
              <a:t>повідомлення</a:t>
            </a:r>
            <a:r>
              <a:rPr dirty="0" sz="1450" spc="70">
                <a:latin typeface="Times New Roman"/>
                <a:cs typeface="Times New Roman"/>
              </a:rPr>
              <a:t> </a:t>
            </a:r>
            <a:r>
              <a:rPr dirty="0" sz="1450" spc="-20">
                <a:latin typeface="Times New Roman"/>
                <a:cs typeface="Times New Roman"/>
              </a:rPr>
              <a:t>від</a:t>
            </a:r>
            <a:r>
              <a:rPr dirty="0" sz="1450" spc="-50">
                <a:latin typeface="Times New Roman"/>
                <a:cs typeface="Times New Roman"/>
              </a:rPr>
              <a:t> регуляторного</a:t>
            </a:r>
            <a:r>
              <a:rPr dirty="0" sz="1450" spc="7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органу</a:t>
            </a:r>
            <a:endParaRPr sz="145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05938" y="9680447"/>
            <a:ext cx="45710" cy="57912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1087395" y="9453117"/>
            <a:ext cx="6003925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30245" algn="l"/>
                <a:tab pos="3742054" algn="l"/>
                <a:tab pos="4233545" algn="l"/>
                <a:tab pos="5127625" algn="l"/>
              </a:tabLst>
            </a:pPr>
            <a:r>
              <a:rPr dirty="0" sz="1450" spc="-20">
                <a:latin typeface="Times New Roman"/>
                <a:cs typeface="Times New Roman"/>
              </a:rPr>
              <a:t>Мексики</a:t>
            </a:r>
            <a:r>
              <a:rPr dirty="0" sz="1450" spc="254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N</a:t>
            </a:r>
            <a:r>
              <a:rPr dirty="0" sz="1450" spc="200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46/2026</a:t>
            </a:r>
            <a:r>
              <a:rPr dirty="0" sz="1450" spc="-65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стосовно </a:t>
            </a:r>
            <a:r>
              <a:rPr dirty="0" sz="1450" spc="-35">
                <a:latin typeface="Times New Roman"/>
                <a:cs typeface="Times New Roman"/>
              </a:rPr>
              <a:t>відклику</a:t>
            </a:r>
            <a:r>
              <a:rPr dirty="0" sz="1450" spc="25">
                <a:latin typeface="Times New Roman"/>
                <a:cs typeface="Times New Roman"/>
              </a:rPr>
              <a:t> </a:t>
            </a:r>
            <a:r>
              <a:rPr dirty="0" sz="1450" spc="-50">
                <a:latin typeface="Times New Roman"/>
                <a:cs typeface="Times New Roman"/>
              </a:rPr>
              <a:t>з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sz="1450" spc="-20">
                <a:latin typeface="Times New Roman"/>
                <a:cs typeface="Times New Roman"/>
              </a:rPr>
              <a:t>обігу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sz="1450" spc="-10">
                <a:latin typeface="Times New Roman"/>
                <a:cs typeface="Times New Roman"/>
              </a:rPr>
              <a:t>cepiï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sz="1450" spc="-30">
                <a:latin typeface="Times New Roman"/>
                <a:cs typeface="Times New Roman"/>
              </a:rPr>
              <a:t>l</a:t>
            </a:r>
            <a:r>
              <a:rPr dirty="0" sz="1450" spc="-7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l</a:t>
            </a:r>
            <a:r>
              <a:rPr dirty="0" sz="1450" spc="-15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ОД</a:t>
            </a:r>
            <a:r>
              <a:rPr dirty="0" sz="1450" spc="-30">
                <a:latin typeface="Times New Roman"/>
                <a:cs typeface="Times New Roman"/>
              </a:rPr>
              <a:t> </a:t>
            </a:r>
            <a:r>
              <a:rPr dirty="0" sz="1450" spc="-25">
                <a:latin typeface="Times New Roman"/>
                <a:cs typeface="Times New Roman"/>
              </a:rPr>
              <a:t>24А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sz="1450" spc="-45">
                <a:latin typeface="Times New Roman"/>
                <a:cs typeface="Times New Roman"/>
              </a:rPr>
              <a:t>лікапського</a:t>
            </a:r>
            <a:endParaRPr sz="145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28202" y="10165079"/>
            <a:ext cx="1871095" cy="274320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291462" y="9868712"/>
            <a:ext cx="2714625" cy="32575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90"/>
              </a:spcBef>
            </a:pPr>
            <a:r>
              <a:rPr dirty="0" sz="800" spc="-95">
                <a:latin typeface="Times New Roman"/>
                <a:cs typeface="Times New Roman"/>
              </a:rPr>
              <a:t>M2</a:t>
            </a:r>
            <a:r>
              <a:rPr dirty="0" sz="800" spc="14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Держлікслужба</a:t>
            </a:r>
            <a:endParaRPr sz="800">
              <a:latin typeface="Times New Roman"/>
              <a:cs typeface="Times New Roman"/>
            </a:endParaRPr>
          </a:p>
          <a:p>
            <a:pPr marL="200025">
              <a:lnSpc>
                <a:spcPct val="100000"/>
              </a:lnSpc>
              <a:spcBef>
                <a:spcPts val="110"/>
              </a:spcBef>
            </a:pPr>
            <a:r>
              <a:rPr dirty="0" baseline="11111" sz="1500" spc="-30" b="1">
                <a:latin typeface="Arial"/>
                <a:cs typeface="Arial"/>
              </a:rPr>
              <a:t>№50</a:t>
            </a:r>
            <a:r>
              <a:rPr dirty="0" baseline="5555" sz="1500" spc="-30" b="1">
                <a:latin typeface="Arial"/>
                <a:cs typeface="Arial"/>
              </a:rPr>
              <a:t>3-</a:t>
            </a:r>
            <a:r>
              <a:rPr dirty="0" baseline="5555" sz="1500" spc="-15" b="1">
                <a:latin typeface="Arial"/>
                <a:cs typeface="Arial"/>
              </a:rPr>
              <a:t>001.1.01/002</a:t>
            </a:r>
            <a:r>
              <a:rPr dirty="0" sz="1000" spc="-10" b="1">
                <a:latin typeface="Arial"/>
                <a:cs typeface="Arial"/>
              </a:rPr>
              <a:t>.0/17-</a:t>
            </a:r>
            <a:r>
              <a:rPr dirty="0" sz="1000" b="1">
                <a:latin typeface="Arial"/>
                <a:cs typeface="Arial"/>
              </a:rPr>
              <a:t>26</a:t>
            </a:r>
            <a:r>
              <a:rPr dirty="0" sz="1000" spc="-10" b="1">
                <a:latin typeface="Arial"/>
                <a:cs typeface="Arial"/>
              </a:rPr>
              <a:t> </a:t>
            </a:r>
            <a:r>
              <a:rPr dirty="0" baseline="-5555" sz="1500">
                <a:latin typeface="Arial"/>
                <a:cs typeface="Arial"/>
              </a:rPr>
              <a:t>від</a:t>
            </a:r>
            <a:r>
              <a:rPr dirty="0" baseline="-5555" sz="1500" spc="247">
                <a:latin typeface="Arial"/>
                <a:cs typeface="Arial"/>
              </a:rPr>
              <a:t> </a:t>
            </a:r>
            <a:r>
              <a:rPr dirty="0" baseline="-2777" sz="1500" spc="-15">
                <a:latin typeface="Arial"/>
                <a:cs typeface="Arial"/>
              </a:rPr>
              <a:t>16</a:t>
            </a:r>
            <a:r>
              <a:rPr dirty="0" baseline="-5555" sz="1500" spc="-15">
                <a:latin typeface="Arial"/>
                <a:cs typeface="Arial"/>
              </a:rPr>
              <a:t>.10.2026</a:t>
            </a:r>
            <a:endParaRPr baseline="-5555" sz="15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88905" y="10527792"/>
            <a:ext cx="1837573" cy="16154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5938099" y="9592564"/>
            <a:ext cx="1292860" cy="937894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 marR="124460" indent="12700">
              <a:lnSpc>
                <a:spcPts val="1010"/>
              </a:lnSpc>
              <a:spcBef>
                <a:spcPts val="290"/>
              </a:spcBef>
            </a:pPr>
            <a:r>
              <a:rPr dirty="0" sz="1000" spc="-10">
                <a:latin typeface="Times New Roman"/>
                <a:cs typeface="Times New Roman"/>
              </a:rPr>
              <a:t>@ержавнЈслужба лікарських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засобів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та</a:t>
            </a:r>
            <a:endParaRPr sz="1000">
              <a:latin typeface="Times New Roman"/>
              <a:cs typeface="Times New Roman"/>
            </a:endParaRPr>
          </a:p>
          <a:p>
            <a:pPr algn="ctr" marL="141605" marR="256540" indent="92075">
              <a:lnSpc>
                <a:spcPct val="81000"/>
              </a:lnSpc>
              <a:spcBef>
                <a:spcPts val="30"/>
              </a:spcBef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Times New Roman"/>
                <a:cs typeface="Times New Roman"/>
              </a:rPr>
              <a:t>за </a:t>
            </a: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 </a:t>
            </a:r>
            <a:r>
              <a:rPr dirty="0" sz="1000" spc="-10">
                <a:latin typeface="Times New Roman"/>
                <a:cs typeface="Times New Roman"/>
              </a:rPr>
              <a:t>Кіровоградській</a:t>
            </a:r>
            <a:endParaRPr sz="1000">
              <a:latin typeface="Times New Roman"/>
              <a:cs typeface="Times New Roman"/>
            </a:endParaRPr>
          </a:p>
          <a:p>
            <a:pPr algn="ctr" marL="3810">
              <a:lnSpc>
                <a:spcPts val="1000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  <a:p>
            <a:pPr algn="ctr" marL="5715">
              <a:lnSpc>
                <a:spcPct val="100000"/>
              </a:lnSpc>
              <a:spcBef>
                <a:spcPts val="20"/>
              </a:spcBef>
            </a:pPr>
            <a:r>
              <a:rPr dirty="0" sz="800" spc="-20">
                <a:latin typeface="Times New Roman"/>
                <a:cs typeface="Times New Roman"/>
              </a:rPr>
              <a:t>№991</a:t>
            </a:r>
            <a:r>
              <a:rPr dirty="0" sz="800" spc="-9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'02.12-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4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від</a:t>
            </a:r>
            <a:r>
              <a:rPr dirty="0" sz="800" spc="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19.10.2026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2475" y="6336791"/>
            <a:ext cx="3941445" cy="1600200"/>
            <a:chOff x="1522475" y="6336791"/>
            <a:chExt cx="3941445" cy="1600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71215" y="6524243"/>
              <a:ext cx="2592324" cy="141274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22475" y="6341363"/>
              <a:ext cx="2907792" cy="1691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89703" y="6336791"/>
              <a:ext cx="411479" cy="18745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57867" y="652525"/>
            <a:ext cx="6036945" cy="6094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15875" indent="1270">
              <a:lnSpc>
                <a:spcPct val="113300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APOZEMIA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XR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(Metformin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)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500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mg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LP,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таблетки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блістері,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блістер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коробці</a:t>
            </a:r>
            <a:r>
              <a:rPr dirty="0" sz="1350" spc="160">
                <a:latin typeface="Times New Roman"/>
                <a:cs typeface="Times New Roman"/>
              </a:rPr>
              <a:t>  </a:t>
            </a:r>
            <a:r>
              <a:rPr dirty="0" sz="1350" i="1">
                <a:latin typeface="Times New Roman"/>
                <a:cs typeface="Times New Roman"/>
              </a:rPr>
              <a:t>N</a:t>
            </a:r>
            <a:r>
              <a:rPr dirty="0" sz="1350" spc="285" i="1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60,</a:t>
            </a:r>
            <a:r>
              <a:rPr dirty="0" sz="1350" spc="4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виробництва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PROTEIN,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Ѕ.</a:t>
            </a:r>
            <a:r>
              <a:rPr dirty="0" sz="1350" spc="4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А.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DE</a:t>
            </a:r>
            <a:r>
              <a:rPr dirty="0" sz="1350" spc="4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С.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V,</a:t>
            </a:r>
            <a:r>
              <a:rPr dirty="0" sz="1350" spc="4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45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зв'язку</a:t>
            </a:r>
            <a:r>
              <a:rPr dirty="0" sz="1350" spc="229">
                <a:latin typeface="Times New Roman"/>
                <a:cs typeface="Times New Roman"/>
              </a:rPr>
              <a:t>   </a:t>
            </a:r>
            <a:r>
              <a:rPr dirty="0" sz="1350" spc="-50">
                <a:latin typeface="Times New Roman"/>
                <a:cs typeface="Times New Roman"/>
              </a:rPr>
              <a:t>з </a:t>
            </a:r>
            <a:r>
              <a:rPr dirty="0" sz="1350">
                <a:latin typeface="Times New Roman"/>
                <a:cs typeface="Times New Roman"/>
              </a:rPr>
              <a:t>невідповідністю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вимогам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нормативних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документів.</a:t>
            </a:r>
            <a:endParaRPr sz="1350">
              <a:latin typeface="Times New Roman"/>
              <a:cs typeface="Times New Roman"/>
            </a:endParaRPr>
          </a:p>
          <a:p>
            <a:pPr marL="17145" marR="10160" indent="440055">
              <a:lnSpc>
                <a:spcPts val="1839"/>
              </a:lnSpc>
              <a:spcBef>
                <a:spcPts val="55"/>
              </a:spcBef>
            </a:pPr>
            <a:r>
              <a:rPr dirty="0" sz="1350">
                <a:latin typeface="Times New Roman"/>
                <a:cs typeface="Times New Roman"/>
              </a:rPr>
              <a:t>3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метою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активной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протидії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поширенню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огляду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те,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така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продукція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небезпечною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може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нести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загрозу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життю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 spc="-50">
                <a:latin typeface="Times New Roman"/>
                <a:cs typeface="Times New Roman"/>
              </a:rPr>
              <a:t>ю</a:t>
            </a:r>
            <a:endParaRPr sz="1350">
              <a:latin typeface="Times New Roman"/>
              <a:cs typeface="Times New Roman"/>
            </a:endParaRPr>
          </a:p>
          <a:p>
            <a:pPr marL="17145">
              <a:lnSpc>
                <a:spcPct val="100000"/>
              </a:lnSpc>
              <a:spcBef>
                <a:spcPts val="150"/>
              </a:spcBef>
            </a:pPr>
            <a:r>
              <a:rPr dirty="0" sz="1350" spc="-10">
                <a:latin typeface="Times New Roman"/>
                <a:cs typeface="Times New Roman"/>
              </a:rPr>
              <a:t>населення:</a:t>
            </a:r>
            <a:endParaRPr sz="1350">
              <a:latin typeface="Times New Roman"/>
              <a:cs typeface="Times New Roman"/>
            </a:endParaRPr>
          </a:p>
          <a:p>
            <a:pPr marL="15240" indent="445134">
              <a:lnSpc>
                <a:spcPct val="100000"/>
              </a:lnSpc>
              <a:spcBef>
                <a:spcPts val="219"/>
              </a:spcBef>
            </a:pPr>
            <a:r>
              <a:rPr dirty="0" sz="1350" b="1">
                <a:latin typeface="Times New Roman"/>
                <a:cs typeface="Times New Roman"/>
              </a:rPr>
              <a:t>ЗАБОРОНЯЮ</a:t>
            </a:r>
            <a:r>
              <a:rPr dirty="0" sz="1350" spc="370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3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 spc="-10" b="1">
                <a:latin typeface="Times New Roman"/>
                <a:cs typeface="Times New Roman"/>
              </a:rPr>
              <a:t>1108G24A</a:t>
            </a:r>
            <a:endParaRPr sz="1350">
              <a:latin typeface="Times New Roman"/>
              <a:cs typeface="Times New Roman"/>
            </a:endParaRPr>
          </a:p>
          <a:p>
            <a:pPr algn="r" marL="13970" marR="6350" indent="635">
              <a:lnSpc>
                <a:spcPct val="113599"/>
              </a:lnSpc>
              <a:spcBef>
                <a:spcPts val="30"/>
              </a:spcBef>
              <a:tabLst>
                <a:tab pos="661670" algn="l"/>
                <a:tab pos="1056640" algn="l"/>
                <a:tab pos="1167130" algn="l"/>
                <a:tab pos="1214755" algn="l"/>
                <a:tab pos="1605280" algn="l"/>
                <a:tab pos="1715770" algn="l"/>
                <a:tab pos="2153920" algn="l"/>
                <a:tab pos="2391410" algn="l"/>
                <a:tab pos="2602865" algn="l"/>
                <a:tab pos="2892425" algn="l"/>
                <a:tab pos="3134995" algn="l"/>
                <a:tab pos="3875404" algn="l"/>
                <a:tab pos="3980815" algn="l"/>
                <a:tab pos="4536440" algn="l"/>
                <a:tab pos="4904105" algn="l"/>
                <a:tab pos="5284470" algn="l"/>
                <a:tab pos="5509260" algn="l"/>
              </a:tabLst>
            </a:pPr>
            <a:r>
              <a:rPr dirty="0" sz="1350" spc="-10">
                <a:latin typeface="Times New Roman"/>
                <a:cs typeface="Times New Roman"/>
              </a:rPr>
              <a:t>лікарського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засобу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b="1">
                <a:latin typeface="Times New Roman"/>
                <a:cs typeface="Times New Roman"/>
              </a:rPr>
              <a:t>APOZEMIA</a:t>
            </a:r>
            <a:r>
              <a:rPr dirty="0" sz="1350" spc="114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XR</a:t>
            </a:r>
            <a:r>
              <a:rPr dirty="0" sz="1350" spc="15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(Metformin</a:t>
            </a:r>
            <a:r>
              <a:rPr dirty="0" sz="1350" spc="14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)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500</a:t>
            </a:r>
            <a:r>
              <a:rPr dirty="0" sz="1350" spc="3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mg</a:t>
            </a:r>
            <a:r>
              <a:rPr dirty="0" sz="1350" spc="330" b="1">
                <a:latin typeface="Times New Roman"/>
                <a:cs typeface="Times New Roman"/>
              </a:rPr>
              <a:t> </a:t>
            </a:r>
            <a:r>
              <a:rPr dirty="0" sz="1350" spc="-25" b="1">
                <a:latin typeface="Times New Roman"/>
                <a:cs typeface="Times New Roman"/>
              </a:rPr>
              <a:t>LP,</a:t>
            </a:r>
            <a:r>
              <a:rPr dirty="0" sz="1350" b="1">
                <a:latin typeface="Times New Roman"/>
                <a:cs typeface="Times New Roman"/>
              </a:rPr>
              <a:t>	</a:t>
            </a:r>
            <a:r>
              <a:rPr dirty="0" sz="1350" spc="-10" b="1">
                <a:latin typeface="Times New Roman"/>
                <a:cs typeface="Times New Roman"/>
              </a:rPr>
              <a:t>таблетки </a:t>
            </a:r>
            <a:r>
              <a:rPr dirty="0" sz="1350" b="1">
                <a:latin typeface="Times New Roman"/>
                <a:cs typeface="Times New Roman"/>
              </a:rPr>
              <a:t>у</a:t>
            </a:r>
            <a:r>
              <a:rPr dirty="0" sz="1350" spc="35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блістері,</a:t>
            </a:r>
            <a:r>
              <a:rPr dirty="0" sz="1350" spc="50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блістер</a:t>
            </a:r>
            <a:r>
              <a:rPr dirty="0" sz="1350" b="1">
                <a:latin typeface="Times New Roman"/>
                <a:cs typeface="Times New Roman"/>
              </a:rPr>
              <a:t>	у</a:t>
            </a:r>
            <a:r>
              <a:rPr dirty="0" sz="1350" spc="12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коробці</a:t>
            </a:r>
            <a:r>
              <a:rPr dirty="0" sz="1350" spc="14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N.</a:t>
            </a:r>
            <a:r>
              <a:rPr dirty="0" sz="1350" spc="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60,</a:t>
            </a:r>
            <a:r>
              <a:rPr dirty="0" sz="1350" spc="400" b="1">
                <a:latin typeface="Times New Roman"/>
                <a:cs typeface="Times New Roman"/>
              </a:rPr>
              <a:t> </a:t>
            </a:r>
            <a:r>
              <a:rPr dirty="0" sz="1350" spc="55">
                <a:latin typeface="Times New Roman"/>
                <a:cs typeface="Times New Roman"/>
              </a:rPr>
              <a:t>виробництва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PROTEIN,</a:t>
            </a:r>
            <a:r>
              <a:rPr dirty="0" sz="1350" spc="6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Ѕ.</a:t>
            </a:r>
            <a:r>
              <a:rPr dirty="0" sz="1350" spc="-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А.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DE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 spc="60">
                <a:latin typeface="Times New Roman"/>
                <a:cs typeface="Times New Roman"/>
              </a:rPr>
              <a:t>С. </a:t>
            </a:r>
            <a:r>
              <a:rPr dirty="0" sz="1350" spc="-25">
                <a:latin typeface="Times New Roman"/>
                <a:cs typeface="Times New Roman"/>
              </a:rPr>
              <a:t>V. </a:t>
            </a:r>
            <a:r>
              <a:rPr dirty="0" sz="1350">
                <a:latin typeface="Times New Roman"/>
                <a:cs typeface="Times New Roman"/>
              </a:rPr>
              <a:t>Cy6’ектам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 spc="-10">
                <a:latin typeface="Times New Roman"/>
                <a:cs typeface="Times New Roman"/>
              </a:rPr>
              <a:t>застосування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лікарських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засобів,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невідкладно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після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одержання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даного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вказаноі'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вжити заходи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0">
                <a:latin typeface="Times New Roman"/>
                <a:cs typeface="Times New Roman"/>
              </a:rPr>
              <a:t>щодо</a:t>
            </a:r>
            <a:r>
              <a:rPr dirty="0" sz="1350">
                <a:latin typeface="Times New Roman"/>
                <a:cs typeface="Times New Roman"/>
              </a:rPr>
              <a:t>			</a:t>
            </a:r>
            <a:r>
              <a:rPr dirty="0" sz="1350" spc="-10">
                <a:latin typeface="Times New Roman"/>
                <a:cs typeface="Times New Roman"/>
              </a:rPr>
              <a:t>вилучення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345">
                <a:latin typeface="Times New Roman"/>
                <a:cs typeface="Times New Roman"/>
              </a:rPr>
              <a:t> </a:t>
            </a:r>
            <a:r>
              <a:rPr dirty="0" sz="1350" spc="-30">
                <a:latin typeface="Times New Roman"/>
                <a:cs typeface="Times New Roman"/>
              </a:rPr>
              <a:t>ii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з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обігу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шляхом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повернення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постачалвнику </a:t>
            </a:r>
            <a:r>
              <a:rPr dirty="0" sz="1350">
                <a:latin typeface="Times New Roman"/>
                <a:cs typeface="Times New Roman"/>
              </a:rPr>
              <a:t>a6o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знищення,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повідомити</a:t>
            </a:r>
            <a:r>
              <a:rPr dirty="0" sz="1350" spc="4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територіальний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Укрфармагентства.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разі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зазначеної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двотижневий </a:t>
            </a:r>
            <a:r>
              <a:rPr dirty="0" sz="1350">
                <a:latin typeface="Times New Roman"/>
                <a:cs typeface="Times New Roman"/>
              </a:rPr>
              <a:t>строк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направити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4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органу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Укрфармагентства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копію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 spc="-20">
                <a:latin typeface="Times New Roman"/>
                <a:cs typeface="Times New Roman"/>
              </a:rPr>
              <a:t>акта</a:t>
            </a:r>
            <a:endParaRPr sz="1350">
              <a:latin typeface="Times New Roman"/>
              <a:cs typeface="Times New Roman"/>
            </a:endParaRPr>
          </a:p>
          <a:p>
            <a:pPr marL="17145">
              <a:lnSpc>
                <a:spcPct val="100000"/>
              </a:lnSpc>
              <a:spcBef>
                <a:spcPts val="180"/>
              </a:spcBef>
            </a:pP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засобу.</a:t>
            </a:r>
            <a:endParaRPr sz="1350">
              <a:latin typeface="Times New Roman"/>
              <a:cs typeface="Times New Roman"/>
            </a:endParaRPr>
          </a:p>
          <a:p>
            <a:pPr marL="15240" marR="22860" indent="450215">
              <a:lnSpc>
                <a:spcPts val="1870"/>
              </a:lnSpc>
              <a:spcBef>
                <a:spcPts val="70"/>
              </a:spcBef>
              <a:tabLst>
                <a:tab pos="1431290" algn="l"/>
                <a:tab pos="1822450" algn="l"/>
                <a:tab pos="2967355" algn="l"/>
                <a:tab pos="3719829" algn="l"/>
                <a:tab pos="5125720" algn="l"/>
              </a:tabLst>
            </a:pPr>
            <a:r>
              <a:rPr dirty="0" sz="1350" spc="-10">
                <a:latin typeface="Times New Roman"/>
                <a:cs typeface="Times New Roman"/>
              </a:rPr>
              <a:t>Контроль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за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виконанням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даного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розпорядження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здійснюють </a:t>
            </a:r>
            <a:r>
              <a:rPr dirty="0" sz="1350">
                <a:latin typeface="Times New Roman"/>
                <a:cs typeface="Times New Roman"/>
              </a:rPr>
              <a:t>територіальні</a:t>
            </a:r>
            <a:r>
              <a:rPr dirty="0" sz="1350" spc="3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органи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Укрфармагентства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відповідній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території.</a:t>
            </a:r>
            <a:endParaRPr sz="1350">
              <a:latin typeface="Times New Roman"/>
              <a:cs typeface="Times New Roman"/>
            </a:endParaRPr>
          </a:p>
          <a:p>
            <a:pPr marL="18415" marR="5080" indent="-5080">
              <a:lnSpc>
                <a:spcPts val="1800"/>
              </a:lnSpc>
              <a:spcBef>
                <a:spcPts val="25"/>
              </a:spcBef>
            </a:pPr>
            <a:r>
              <a:rPr dirty="0" sz="1350">
                <a:latin typeface="Times New Roman"/>
                <a:cs typeface="Times New Roman"/>
              </a:rPr>
              <a:t>Невиьонання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тягне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відповідальність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 spc="-50">
                <a:latin typeface="Times New Roman"/>
                <a:cs typeface="Times New Roman"/>
              </a:rPr>
              <a:t>з </a:t>
            </a:r>
            <a:r>
              <a:rPr dirty="0" sz="1350" spc="10">
                <a:latin typeface="Times New Roman"/>
                <a:cs typeface="Times New Roman"/>
              </a:rPr>
              <a:t>чинним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законодавством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350">
              <a:latin typeface="Times New Roman"/>
              <a:cs typeface="Times New Roman"/>
            </a:endParaRPr>
          </a:p>
          <a:p>
            <a:pPr marL="461645" marR="2510790" indent="-402590">
              <a:lnSpc>
                <a:spcPct val="115599"/>
              </a:lnSpc>
            </a:pPr>
            <a:r>
              <a:rPr dirty="0" sz="1350">
                <a:latin typeface="Times New Roman"/>
                <a:cs typeface="Times New Roman"/>
              </a:rPr>
              <a:t>Koпiï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України;</a:t>
            </a:r>
            <a:endParaRPr sz="1350">
              <a:latin typeface="Times New Roman"/>
              <a:cs typeface="Times New Roman"/>
            </a:endParaRPr>
          </a:p>
          <a:p>
            <a:pPr marL="4637405">
              <a:lnSpc>
                <a:spcPct val="100000"/>
              </a:lnSpc>
              <a:spcBef>
                <a:spcPts val="254"/>
              </a:spcBef>
              <a:tabLst>
                <a:tab pos="5404485" algn="l"/>
              </a:tabLst>
            </a:pPr>
            <a:r>
              <a:rPr dirty="0" sz="1350" spc="-10">
                <a:latin typeface="Times New Roman"/>
                <a:cs typeface="Times New Roman"/>
              </a:rPr>
              <a:t>охорони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здоров'я</a:t>
            </a:r>
            <a:endParaRPr sz="135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  <a:spcBef>
                <a:spcPts val="90"/>
              </a:spcBef>
            </a:pPr>
            <a:r>
              <a:rPr dirty="0" sz="1400" spc="-10">
                <a:latin typeface="Times New Roman"/>
                <a:cs typeface="Times New Roman"/>
              </a:rPr>
              <a:t>Украіни».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24673" y="7243317"/>
            <a:ext cx="108712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 spc="-114">
                <a:latin typeface="Courier New"/>
                <a:cs typeface="Courier New"/>
              </a:rPr>
              <a:t>T.B.O.</a:t>
            </a:r>
            <a:r>
              <a:rPr dirty="0" sz="1150" spc="-365">
                <a:latin typeface="Courier New"/>
                <a:cs typeface="Courier New"/>
              </a:rPr>
              <a:t> </a:t>
            </a:r>
            <a:r>
              <a:rPr dirty="0" sz="1150" spc="50">
                <a:latin typeface="Courier New"/>
                <a:cs typeface="Courier New"/>
              </a:rPr>
              <a:t>ЙОЛОВИ</a:t>
            </a:r>
            <a:endParaRPr sz="115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83097" y="7214361"/>
            <a:ext cx="1231900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50" spc="-35" b="1">
                <a:latin typeface="Times New Roman"/>
                <a:cs typeface="Times New Roman"/>
              </a:rPr>
              <a:t>Tapac</a:t>
            </a:r>
            <a:r>
              <a:rPr dirty="0" sz="1450" spc="-20" b="1">
                <a:latin typeface="Times New Roman"/>
                <a:cs typeface="Times New Roman"/>
              </a:rPr>
              <a:t> </a:t>
            </a:r>
            <a:r>
              <a:rPr dirty="0" sz="1450" spc="-55" b="1">
                <a:latin typeface="Times New Roman"/>
                <a:cs typeface="Times New Roman"/>
              </a:rPr>
              <a:t>ПPOHIB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4340" y="9653523"/>
            <a:ext cx="282575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5">
                <a:latin typeface="Cambria"/>
                <a:cs typeface="Cambria"/>
              </a:rPr>
              <a:t>Олександра</a:t>
            </a:r>
            <a:r>
              <a:rPr dirty="0" sz="1000" spc="175">
                <a:latin typeface="Cambria"/>
                <a:cs typeface="Cambria"/>
              </a:rPr>
              <a:t> </a:t>
            </a:r>
            <a:r>
              <a:rPr dirty="0" sz="1000">
                <a:latin typeface="Cambria"/>
                <a:cs typeface="Cambria"/>
              </a:rPr>
              <a:t>САВЧЕНКО,</a:t>
            </a:r>
            <a:r>
              <a:rPr dirty="0" sz="1000" spc="280">
                <a:latin typeface="Cambria"/>
                <a:cs typeface="Cambria"/>
              </a:rPr>
              <a:t> </a:t>
            </a:r>
            <a:r>
              <a:rPr dirty="0" sz="1000" spc="-45">
                <a:latin typeface="Cambria"/>
                <a:cs typeface="Cambria"/>
              </a:rPr>
              <a:t>тел.044-422-55-</a:t>
            </a:r>
            <a:r>
              <a:rPr dirty="0" sz="1000">
                <a:latin typeface="Cambria"/>
                <a:cs typeface="Cambria"/>
              </a:rPr>
              <a:t>04,</a:t>
            </a:r>
            <a:r>
              <a:rPr dirty="0" sz="1000" spc="180">
                <a:latin typeface="Cambria"/>
                <a:cs typeface="Cambria"/>
              </a:rPr>
              <a:t> </a:t>
            </a:r>
            <a:r>
              <a:rPr dirty="0" sz="1000" spc="-10">
                <a:latin typeface="Cambria"/>
                <a:cs typeface="Cambria"/>
              </a:rPr>
              <a:t>gн.109</a:t>
            </a:r>
            <a:endParaRPr sz="1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91511" y="173735"/>
            <a:ext cx="454060" cy="62788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033579" y="812292"/>
            <a:ext cx="4104004" cy="44323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082675" marR="5080" indent="-1070610">
              <a:lnSpc>
                <a:spcPts val="1610"/>
              </a:lnSpc>
              <a:spcBef>
                <a:spcPts val="210"/>
              </a:spcBef>
            </a:pPr>
            <a:r>
              <a:rPr dirty="0" sz="1400" spc="-30" b="1">
                <a:latin typeface="Times New Roman"/>
                <a:cs typeface="Times New Roman"/>
              </a:rPr>
              <a:t>УKPAÏПCЬKE</a:t>
            </a:r>
            <a:r>
              <a:rPr dirty="0" sz="1400" spc="65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ФАРМАЦЕВТИЧНЕ</a:t>
            </a:r>
            <a:r>
              <a:rPr dirty="0" sz="1400" spc="10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АГЕПТСТВО (УКРФАРМАГЕНТСТВО)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82348" y="1423416"/>
            <a:ext cx="5080635" cy="351790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marL="1504950" marR="5080" indent="-1492885">
              <a:lnSpc>
                <a:spcPts val="1250"/>
              </a:lnSpc>
              <a:spcBef>
                <a:spcPts val="200"/>
              </a:spcBef>
            </a:pPr>
            <a:r>
              <a:rPr dirty="0" sz="1100" spc="-10">
                <a:latin typeface="Times New Roman"/>
                <a:cs typeface="Times New Roman"/>
              </a:rPr>
              <a:t>проспект</a:t>
            </a:r>
            <a:r>
              <a:rPr dirty="0" sz="1100" spc="3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Берестейський, </a:t>
            </a:r>
            <a:r>
              <a:rPr dirty="0" sz="1100" spc="-35">
                <a:latin typeface="Times New Roman"/>
                <a:cs typeface="Times New Roman"/>
              </a:rPr>
              <a:t>120-</a:t>
            </a:r>
            <a:r>
              <a:rPr dirty="0" sz="1100">
                <a:latin typeface="Times New Roman"/>
                <a:cs typeface="Times New Roman"/>
              </a:rPr>
              <a:t>A,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м.</a:t>
            </a:r>
            <a:r>
              <a:rPr dirty="0" sz="1100" spc="-10">
                <a:latin typeface="Times New Roman"/>
                <a:cs typeface="Times New Roman"/>
              </a:rPr>
              <a:t> Київ,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03115,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тел/факс:</a:t>
            </a:r>
            <a:r>
              <a:rPr dirty="0" sz="1100" spc="5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(044)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422-</a:t>
            </a:r>
            <a:r>
              <a:rPr dirty="0" sz="1100" spc="-10">
                <a:latin typeface="Times New Roman"/>
                <a:cs typeface="Times New Roman"/>
              </a:rPr>
              <a:t>55-</a:t>
            </a:r>
            <a:r>
              <a:rPr dirty="0" sz="1100">
                <a:latin typeface="Times New Roman"/>
                <a:cs typeface="Times New Roman"/>
              </a:rPr>
              <a:t>77,</a:t>
            </a:r>
            <a:r>
              <a:rPr dirty="0" sz="1100" spc="55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e-</a:t>
            </a:r>
            <a:r>
              <a:rPr dirty="0" sz="1100">
                <a:latin typeface="Times New Roman"/>
                <a:cs typeface="Times New Roman"/>
              </a:rPr>
              <a:t>mail: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165">
                <a:latin typeface="Times New Roman"/>
                <a:cs typeface="Times New Roman"/>
              </a:rPr>
              <a:t>dlo5o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u="sng" sz="1100" spc="-1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hnps://</a:t>
            </a:r>
            <a:r>
              <a:rPr dirty="0" u="sng" sz="1100" spc="-1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  <a:hlinkClick r:id="rId5"/>
              </a:rPr>
              <a:t>www.dls.gov.</a:t>
            </a:r>
            <a:r>
              <a:rPr dirty="0" u="sng" baseline="2525" sz="1650" spc="-15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  <a:hlinkClick r:id="rId5"/>
              </a:rPr>
              <a:t>na</a:t>
            </a:r>
            <a:r>
              <a:rPr dirty="0" u="sng" baseline="2525" sz="1650" spc="-15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,</a:t>
            </a:r>
            <a:r>
              <a:rPr dirty="0" baseline="2525" sz="1650" spc="-3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Код</a:t>
            </a:r>
            <a:r>
              <a:rPr dirty="0" sz="1100" spc="-4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СДРПОУ</a:t>
            </a:r>
            <a:r>
              <a:rPr dirty="0" sz="1100" spc="8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40517815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77301" y="1423416"/>
            <a:ext cx="18732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Times New Roman"/>
                <a:cs typeface="Times New Roman"/>
              </a:rPr>
              <a:t>ua,</a:t>
            </a:r>
            <a:endParaRPr sz="11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70866" y="2008631"/>
            <a:ext cx="143227" cy="12801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537054" y="1940052"/>
            <a:ext cx="25476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4610" algn="l"/>
                <a:tab pos="2534285" algn="l"/>
              </a:tabLst>
            </a:pP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baseline="1984" sz="2100">
                <a:latin typeface="Times New Roman"/>
                <a:cs typeface="Times New Roman"/>
              </a:rPr>
              <a:t>від </a:t>
            </a:r>
            <a:r>
              <a:rPr dirty="0" u="sng" baseline="1984" sz="210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	</a:t>
            </a:r>
            <a:endParaRPr baseline="1984" sz="2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65899" y="2132075"/>
            <a:ext cx="1069975" cy="0"/>
          </a:xfrm>
          <a:custGeom>
            <a:avLst/>
            <a:gdLst/>
            <a:ahLst/>
            <a:cxnLst/>
            <a:rect l="l" t="t" r="r" b="b"/>
            <a:pathLst>
              <a:path w="1069975" h="0">
                <a:moveTo>
                  <a:pt x="0" y="0"/>
                </a:moveTo>
                <a:lnTo>
                  <a:pt x="1069631" y="0"/>
                </a:lnTo>
              </a:path>
            </a:pathLst>
          </a:custGeom>
          <a:ln w="9144">
            <a:solidFill>
              <a:srgbClr val="1313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06764" y="2141219"/>
            <a:ext cx="1143000" cy="0"/>
          </a:xfrm>
          <a:custGeom>
            <a:avLst/>
            <a:gdLst/>
            <a:ahLst/>
            <a:cxnLst/>
            <a:rect l="l" t="t" r="r" b="b"/>
            <a:pathLst>
              <a:path w="1143000" h="0">
                <a:moveTo>
                  <a:pt x="0" y="0"/>
                </a:moveTo>
                <a:lnTo>
                  <a:pt x="1142769" y="0"/>
                </a:lnTo>
              </a:path>
            </a:pathLst>
          </a:custGeom>
          <a:ln w="9144">
            <a:solidFill>
              <a:srgbClr val="1313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533014" y="2549905"/>
            <a:ext cx="1419860" cy="63881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9685" marR="5080" indent="-7620">
              <a:lnSpc>
                <a:spcPct val="100800"/>
              </a:lnSpc>
              <a:spcBef>
                <a:spcPts val="85"/>
              </a:spcBef>
            </a:pPr>
            <a:r>
              <a:rPr dirty="0" sz="1350" spc="-10">
                <a:latin typeface="Cambria"/>
                <a:cs typeface="Cambria"/>
              </a:rPr>
              <a:t>Керівникам гоеподарювання, </a:t>
            </a:r>
            <a:r>
              <a:rPr dirty="0" sz="1300" spc="-10">
                <a:latin typeface="Cambria"/>
                <a:cs typeface="Cambria"/>
              </a:rPr>
              <a:t>займаються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67045" y="2549905"/>
            <a:ext cx="993775" cy="638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350" spc="-10">
                <a:latin typeface="Cambria"/>
                <a:cs typeface="Cambria"/>
              </a:rPr>
              <a:t>суб'сктів</a:t>
            </a:r>
            <a:endParaRPr sz="1350">
              <a:latin typeface="Cambria"/>
              <a:cs typeface="Cambria"/>
            </a:endParaRPr>
          </a:p>
          <a:p>
            <a:pPr algn="r" marR="6350">
              <a:lnSpc>
                <a:spcPts val="1614"/>
              </a:lnSpc>
              <a:spcBef>
                <a:spcPts val="35"/>
              </a:spcBef>
            </a:pPr>
            <a:r>
              <a:rPr dirty="0" sz="1350" spc="-25">
                <a:latin typeface="Cambria"/>
                <a:cs typeface="Cambria"/>
              </a:rPr>
              <a:t>які</a:t>
            </a:r>
            <a:endParaRPr sz="1350">
              <a:latin typeface="Cambria"/>
              <a:cs typeface="Cambria"/>
            </a:endParaRPr>
          </a:p>
          <a:p>
            <a:pPr algn="r" marR="7620">
              <a:lnSpc>
                <a:spcPts val="1555"/>
              </a:lnSpc>
            </a:pPr>
            <a:r>
              <a:rPr dirty="0" sz="1300" spc="-10">
                <a:latin typeface="Cambria"/>
                <a:cs typeface="Cambria"/>
              </a:rPr>
              <a:t>реалізацісю,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9244" y="3156204"/>
            <a:ext cx="2530475" cy="10483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670"/>
              </a:lnSpc>
              <a:spcBef>
                <a:spcPts val="100"/>
              </a:spcBef>
              <a:tabLst>
                <a:tab pos="1142365" algn="l"/>
                <a:tab pos="1334770" algn="l"/>
              </a:tabLst>
            </a:pPr>
            <a:r>
              <a:rPr dirty="0" sz="1400" spc="-10">
                <a:latin typeface="Cambria"/>
                <a:cs typeface="Cambria"/>
              </a:rPr>
              <a:t>зберіганням</a:t>
            </a:r>
            <a:r>
              <a:rPr dirty="0" sz="1400">
                <a:latin typeface="Cambria"/>
                <a:cs typeface="Cambria"/>
              </a:rPr>
              <a:t>	</a:t>
            </a:r>
            <a:r>
              <a:rPr dirty="0" sz="1400" spc="-50">
                <a:latin typeface="Cambria"/>
                <a:cs typeface="Cambria"/>
              </a:rPr>
              <a:t>i</a:t>
            </a:r>
            <a:r>
              <a:rPr dirty="0" sz="1400">
                <a:latin typeface="Cambria"/>
                <a:cs typeface="Cambria"/>
              </a:rPr>
              <a:t>	</a:t>
            </a:r>
            <a:r>
              <a:rPr dirty="0" sz="1400" spc="-10">
                <a:latin typeface="Cambria"/>
                <a:cs typeface="Cambria"/>
              </a:rPr>
              <a:t>застосуванням</a:t>
            </a:r>
            <a:endParaRPr sz="1400">
              <a:latin typeface="Cambria"/>
              <a:cs typeface="Cambria"/>
            </a:endParaRPr>
          </a:p>
          <a:p>
            <a:pPr marL="13335">
              <a:lnSpc>
                <a:spcPts val="1610"/>
              </a:lnSpc>
            </a:pPr>
            <a:r>
              <a:rPr dirty="0" sz="1350">
                <a:latin typeface="Cambria"/>
                <a:cs typeface="Cambria"/>
              </a:rPr>
              <a:t>лікарських</a:t>
            </a:r>
            <a:r>
              <a:rPr dirty="0" sz="1350" spc="360">
                <a:latin typeface="Cambria"/>
                <a:cs typeface="Cambria"/>
              </a:rPr>
              <a:t> </a:t>
            </a:r>
            <a:r>
              <a:rPr dirty="0" sz="1350" spc="-10">
                <a:latin typeface="Cambria"/>
                <a:cs typeface="Cambria"/>
              </a:rPr>
              <a:t>засобів</a:t>
            </a:r>
            <a:endParaRPr sz="1350">
              <a:latin typeface="Cambria"/>
              <a:cs typeface="Cambria"/>
            </a:endParaRPr>
          </a:p>
          <a:p>
            <a:pPr marL="15875">
              <a:lnSpc>
                <a:spcPts val="1600"/>
              </a:lnSpc>
              <a:spcBef>
                <a:spcPts val="1570"/>
              </a:spcBef>
              <a:tabLst>
                <a:tab pos="1261745" algn="l"/>
              </a:tabLst>
            </a:pPr>
            <a:r>
              <a:rPr dirty="0" sz="1350" spc="70">
                <a:latin typeface="Times New Roman"/>
                <a:cs typeface="Times New Roman"/>
              </a:rPr>
              <a:t>Еерівникам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50">
                <a:latin typeface="Times New Roman"/>
                <a:cs typeface="Times New Roman"/>
              </a:rPr>
              <a:t>територіальних</a:t>
            </a:r>
            <a:endParaRPr sz="1350">
              <a:latin typeface="Times New Roman"/>
              <a:cs typeface="Times New Roman"/>
            </a:endParaRPr>
          </a:p>
          <a:p>
            <a:pPr marL="19050">
              <a:lnSpc>
                <a:spcPts val="1600"/>
              </a:lnSpc>
              <a:tabLst>
                <a:tab pos="974725" algn="l"/>
              </a:tabLst>
            </a:pPr>
            <a:r>
              <a:rPr dirty="0" sz="1350" spc="-10" b="1">
                <a:latin typeface="Times New Roman"/>
                <a:cs typeface="Times New Roman"/>
              </a:rPr>
              <a:t>органів</a:t>
            </a:r>
            <a:r>
              <a:rPr dirty="0" sz="1350" b="1">
                <a:latin typeface="Times New Roman"/>
                <a:cs typeface="Times New Roman"/>
              </a:rPr>
              <a:t>	</a:t>
            </a:r>
            <a:r>
              <a:rPr dirty="0" sz="1350" spc="-10" b="1">
                <a:latin typeface="Times New Roman"/>
                <a:cs typeface="Times New Roman"/>
              </a:rPr>
              <a:t>Укрфармагентства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27561" y="4786883"/>
            <a:ext cx="6018530" cy="3692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5565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456565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Конституції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4604" marR="5080" indent="-2540">
              <a:lnSpc>
                <a:spcPct val="109000"/>
              </a:lnSpc>
              <a:spcBef>
                <a:spcPts val="15"/>
              </a:spcBef>
            </a:pPr>
            <a:r>
              <a:rPr dirty="0" sz="1400" spc="-25">
                <a:latin typeface="Times New Roman"/>
                <a:cs typeface="Times New Roman"/>
              </a:rPr>
              <a:t>«Основи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про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охорону здоров'я»,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статей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17,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21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Положения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Українське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фармацевтичне </a:t>
            </a:r>
            <a:r>
              <a:rPr dirty="0" sz="1400">
                <a:latin typeface="Times New Roman"/>
                <a:cs typeface="Times New Roman"/>
              </a:rPr>
              <a:t>агентство,</a:t>
            </a:r>
            <a:r>
              <a:rPr dirty="0" sz="1400" spc="28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2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4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459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459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здійснення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якості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Україну,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902,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3.2.3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Порядку встановлення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заборони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(тимчасової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заборони)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поновлення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обігу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території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Украіни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 spc="-280">
                <a:latin typeface="Times New Roman"/>
                <a:cs typeface="Times New Roman"/>
              </a:rPr>
              <a:t>N-</a:t>
            </a:r>
            <a:r>
              <a:rPr dirty="0" sz="1400">
                <a:latin typeface="Times New Roman"/>
                <a:cs typeface="Times New Roman"/>
              </a:rPr>
              <a:t>•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809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(зі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змінами),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зареестрованого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3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3в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126/20439,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Порядку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оптової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роздрібної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торгівлі, затвердженого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29.09.2014</a:t>
            </a:r>
            <a:endParaRPr sz="1400">
              <a:latin typeface="Times New Roman"/>
              <a:cs typeface="Times New Roman"/>
            </a:endParaRPr>
          </a:p>
          <a:p>
            <a:pPr algn="just" marL="19685">
              <a:lnSpc>
                <a:spcPct val="100000"/>
              </a:lnSpc>
              <a:spcBef>
                <a:spcPts val="145"/>
              </a:spcBef>
            </a:pP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зареестрованого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26.11.2014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37128" y="8465819"/>
            <a:ext cx="43046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5435" algn="l"/>
                <a:tab pos="618490" algn="l"/>
                <a:tab pos="1656714" algn="l"/>
                <a:tab pos="2372360" algn="l"/>
                <a:tab pos="3255645" algn="l"/>
                <a:tab pos="3559175" algn="l"/>
              </a:tabLst>
            </a:pPr>
            <a:r>
              <a:rPr dirty="0" sz="1400" spc="-25">
                <a:latin typeface="Times New Roman"/>
                <a:cs typeface="Times New Roman"/>
              </a:rPr>
              <a:t>за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25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1515/26292,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Правил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утилізацfі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та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73020" y="8441435"/>
            <a:ext cx="3935095" cy="501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110865">
              <a:lnSpc>
                <a:spcPct val="111400"/>
              </a:lnSpc>
              <a:spcBef>
                <a:spcPts val="100"/>
              </a:spcBef>
              <a:tabLst>
                <a:tab pos="909319" algn="l"/>
                <a:tab pos="2186305" algn="l"/>
                <a:tab pos="3113405" algn="l"/>
              </a:tabLst>
            </a:pPr>
            <a:r>
              <a:rPr dirty="0" sz="1400" spc="-30">
                <a:latin typeface="Times New Roman"/>
                <a:cs typeface="Times New Roman"/>
              </a:rPr>
              <a:t>лікарських </a:t>
            </a:r>
            <a:r>
              <a:rPr dirty="0" sz="1400" spc="-10">
                <a:latin typeface="Times New Roman"/>
                <a:cs typeface="Times New Roman"/>
              </a:rPr>
              <a:t>наказом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37128" y="8682228"/>
            <a:ext cx="1463675" cy="72644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1400" spc="-10">
                <a:latin typeface="Times New Roman"/>
                <a:cs typeface="Times New Roman"/>
              </a:rPr>
              <a:t>затверджених</a:t>
            </a:r>
            <a:endParaRPr sz="14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  <a:spcBef>
                <a:spcPts val="170"/>
              </a:spcBef>
              <a:tabLst>
                <a:tab pos="379095" algn="l"/>
                <a:tab pos="1323340" algn="l"/>
              </a:tabLst>
            </a:pP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24.04.2015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00">
                <a:latin typeface="Times New Roman"/>
                <a:cs typeface="Times New Roman"/>
              </a:rPr>
              <a:t>№</a:t>
            </a:r>
            <a:endParaRPr sz="14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  <a:tabLst>
                <a:tab pos="1283335" algn="l"/>
              </a:tabLst>
            </a:pP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за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65743" y="8938259"/>
            <a:ext cx="36144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7995" algn="l"/>
                <a:tab pos="1774825" algn="l"/>
                <a:tab pos="3035300" algn="l"/>
              </a:tabLst>
            </a:pPr>
            <a:r>
              <a:rPr dirty="0" sz="1400" spc="-20">
                <a:latin typeface="Times New Roman"/>
                <a:cs typeface="Times New Roman"/>
              </a:rPr>
              <a:t>242,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зареестрованих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юстиції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09494" y="8441435"/>
            <a:ext cx="626745" cy="7359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5080" indent="33655">
              <a:lnSpc>
                <a:spcPct val="110700"/>
              </a:lnSpc>
              <a:spcBef>
                <a:spcPts val="110"/>
              </a:spcBef>
            </a:pPr>
            <a:r>
              <a:rPr dirty="0" sz="1400" spc="-30">
                <a:latin typeface="Times New Roman"/>
                <a:cs typeface="Times New Roman"/>
              </a:rPr>
              <a:t>засобів, </a:t>
            </a:r>
            <a:r>
              <a:rPr dirty="0" sz="1400" spc="-35">
                <a:latin typeface="Times New Roman"/>
                <a:cs typeface="Times New Roman"/>
              </a:rPr>
              <a:t>України України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05290" y="9169907"/>
            <a:ext cx="32207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39494" algn="l"/>
                <a:tab pos="2166620" algn="l"/>
              </a:tabLst>
            </a:pP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підетаві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надходження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міжнародного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41312" y="9404604"/>
            <a:ext cx="14331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94435" algn="l"/>
              </a:tabLst>
            </a:pPr>
            <a:r>
              <a:rPr dirty="0" sz="1400" spc="-10">
                <a:latin typeface="Times New Roman"/>
                <a:cs typeface="Times New Roman"/>
              </a:rPr>
              <a:t>повідомлення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від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82847" y="9148571"/>
            <a:ext cx="4451350" cy="49530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  <a:tabLst>
                <a:tab pos="313055" algn="l"/>
              </a:tabLst>
            </a:pPr>
            <a:r>
              <a:rPr dirty="0" sz="1400" spc="-400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550/26995,</a:t>
            </a:r>
            <a:endParaRPr sz="1400">
              <a:latin typeface="Times New Roman"/>
              <a:cs typeface="Times New Roman"/>
            </a:endParaRPr>
          </a:p>
          <a:p>
            <a:pPr marL="26670">
              <a:lnSpc>
                <a:spcPct val="100000"/>
              </a:lnSpc>
              <a:spcBef>
                <a:spcPts val="170"/>
              </a:spcBef>
              <a:tabLst>
                <a:tab pos="1266190" algn="l"/>
                <a:tab pos="1918335" algn="l"/>
                <a:tab pos="2749550" algn="l"/>
                <a:tab pos="3054985" algn="l"/>
                <a:tab pos="3776979" algn="l"/>
              </a:tabLst>
            </a:pPr>
            <a:r>
              <a:rPr dirty="0" sz="1400" spc="-10">
                <a:latin typeface="Times New Roman"/>
                <a:cs typeface="Times New Roman"/>
              </a:rPr>
              <a:t>регуляторного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органу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Мексики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N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46/2026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стосовно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569427" y="9601707"/>
            <a:ext cx="14827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6084" algn="l"/>
              </a:tabLst>
            </a:pPr>
            <a:r>
              <a:rPr dirty="0" sz="1000" spc="-25">
                <a:latin typeface="Times New Roman"/>
                <a:cs typeface="Times New Roman"/>
              </a:rPr>
              <a:t>UB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10">
                <a:latin typeface="Times New Roman"/>
                <a:cs typeface="Times New Roman"/>
              </a:rPr>
              <a:t>Державна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служба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Times New Roman"/>
                <a:cs typeface="Times New Roman"/>
              </a:rPr>
              <a:t>з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01625" y="9877043"/>
            <a:ext cx="890269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85">
                <a:latin typeface="Times New Roman"/>
                <a:cs typeface="Times New Roman"/>
              </a:rPr>
              <a:t>M2</a:t>
            </a:r>
            <a:r>
              <a:rPr dirty="0" sz="800" spc="17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Держлікслужба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38895" y="10022331"/>
            <a:ext cx="253555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11111" sz="1500" spc="-30">
                <a:latin typeface="Arial"/>
                <a:cs typeface="Arial"/>
              </a:rPr>
              <a:t>N•</a:t>
            </a:r>
            <a:r>
              <a:rPr dirty="0" baseline="5555" sz="1500" spc="-30">
                <a:latin typeface="Arial"/>
                <a:cs typeface="Arial"/>
              </a:rPr>
              <a:t>S04-</a:t>
            </a:r>
            <a:r>
              <a:rPr dirty="0" baseline="5555" sz="1500" spc="-15">
                <a:latin typeface="Arial"/>
                <a:cs typeface="Arial"/>
              </a:rPr>
              <a:t>001.1.01/002.0/1</a:t>
            </a:r>
            <a:r>
              <a:rPr dirty="0" sz="1000" spc="-10">
                <a:latin typeface="Arial"/>
                <a:cs typeface="Arial"/>
              </a:rPr>
              <a:t>7-</a:t>
            </a:r>
            <a:r>
              <a:rPr dirty="0" sz="1000">
                <a:latin typeface="Arial"/>
                <a:cs typeface="Arial"/>
              </a:rPr>
              <a:t>26</a:t>
            </a:r>
            <a:r>
              <a:rPr dirty="0" sz="1000" spc="-15">
                <a:latin typeface="Arial"/>
                <a:cs typeface="Arial"/>
              </a:rPr>
              <a:t> </a:t>
            </a:r>
            <a:r>
              <a:rPr dirty="0" baseline="5555" sz="1500">
                <a:latin typeface="Arial"/>
                <a:cs typeface="Arial"/>
              </a:rPr>
              <a:t>від</a:t>
            </a:r>
            <a:r>
              <a:rPr dirty="0" baseline="5555" sz="1500" spc="284">
                <a:latin typeface="Arial"/>
                <a:cs typeface="Arial"/>
              </a:rPr>
              <a:t> </a:t>
            </a:r>
            <a:r>
              <a:rPr dirty="0" baseline="5555" sz="1500" spc="-15">
                <a:latin typeface="Arial"/>
                <a:cs typeface="Arial"/>
              </a:rPr>
              <a:t>16.10.2026</a:t>
            </a:r>
            <a:endParaRPr baseline="5555" sz="15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11939" y="10066019"/>
            <a:ext cx="2550160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1068" sz="3900" spc="-682">
                <a:latin typeface="Arial"/>
                <a:cs typeface="Arial"/>
              </a:rPr>
              <a:t>TllTTlIITI</a:t>
            </a:r>
            <a:r>
              <a:rPr dirty="0" sz="2600" spc="-455">
                <a:latin typeface="Arial"/>
                <a:cs typeface="Arial"/>
              </a:rPr>
              <a:t>lIlTTTIIIIIIIITIIITiIIIlIIIIIIlIlIII</a:t>
            </a:r>
            <a:endParaRPr sz="2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22900" y="9739121"/>
            <a:ext cx="1172845" cy="67627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294005" marR="5080" indent="-281940">
              <a:lnSpc>
                <a:spcPts val="1010"/>
              </a:lnSpc>
              <a:spcBef>
                <a:spcPts val="240"/>
              </a:spcBef>
            </a:pPr>
            <a:r>
              <a:rPr dirty="0" sz="950">
                <a:latin typeface="Times New Roman"/>
                <a:cs typeface="Times New Roman"/>
              </a:rPr>
              <a:t>лікарських</a:t>
            </a:r>
            <a:r>
              <a:rPr dirty="0" sz="950" spc="160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засобів</a:t>
            </a:r>
            <a:r>
              <a:rPr dirty="0" sz="950" spc="150">
                <a:latin typeface="Times New Roman"/>
                <a:cs typeface="Times New Roman"/>
              </a:rPr>
              <a:t> </a:t>
            </a:r>
            <a:r>
              <a:rPr dirty="0" sz="950" spc="-25">
                <a:latin typeface="Times New Roman"/>
                <a:cs typeface="Times New Roman"/>
              </a:rPr>
              <a:t>та </a:t>
            </a:r>
            <a:r>
              <a:rPr dirty="0" sz="950">
                <a:latin typeface="Times New Roman"/>
                <a:cs typeface="Times New Roman"/>
              </a:rPr>
              <a:t>контролю</a:t>
            </a:r>
            <a:r>
              <a:rPr dirty="0" sz="950" spc="140">
                <a:latin typeface="Times New Roman"/>
                <a:cs typeface="Times New Roman"/>
              </a:rPr>
              <a:t> </a:t>
            </a:r>
            <a:r>
              <a:rPr dirty="0" sz="950" spc="-25">
                <a:latin typeface="Times New Roman"/>
                <a:cs typeface="Times New Roman"/>
              </a:rPr>
              <a:t>за</a:t>
            </a:r>
            <a:endParaRPr sz="950">
              <a:latin typeface="Times New Roman"/>
              <a:cs typeface="Times New Roman"/>
            </a:endParaRPr>
          </a:p>
          <a:p>
            <a:pPr algn="ctr" marL="41910">
              <a:lnSpc>
                <a:spcPts val="900"/>
              </a:lnSpc>
            </a:pP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</a:t>
            </a:r>
            <a:endParaRPr sz="1050">
              <a:latin typeface="Times New Roman"/>
              <a:cs typeface="Times New Roman"/>
            </a:endParaRPr>
          </a:p>
          <a:p>
            <a:pPr algn="ctr" marR="2540">
              <a:lnSpc>
                <a:spcPts val="985"/>
              </a:lnSpc>
            </a:pP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123825">
              <a:lnSpc>
                <a:spcPts val="1075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73667" y="10536935"/>
            <a:ext cx="1834526" cy="152400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5913671" y="10395204"/>
            <a:ext cx="128714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10">
                <a:latin typeface="Times New Roman"/>
                <a:cs typeface="Times New Roman"/>
              </a:rPr>
              <a:t>№992/02.12-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5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віл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19.10.2026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567" y="6556247"/>
            <a:ext cx="3575304" cy="143560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46999" y="638810"/>
            <a:ext cx="6038215" cy="609282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just" marL="15240" marR="26034" indent="3175">
              <a:lnSpc>
                <a:spcPct val="114399"/>
              </a:lnSpc>
              <a:spcBef>
                <a:spcPts val="114"/>
              </a:spcBef>
            </a:pPr>
            <a:r>
              <a:rPr dirty="0" sz="1350">
                <a:latin typeface="Times New Roman"/>
                <a:cs typeface="Times New Roman"/>
              </a:rPr>
              <a:t>виявлення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AF3183,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AF3187,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AF3200,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AF3206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 </a:t>
            </a:r>
            <a:r>
              <a:rPr dirty="0" sz="1350">
                <a:latin typeface="Times New Roman"/>
                <a:cs typeface="Times New Roman"/>
              </a:rPr>
              <a:t>DAPAGLIFLOZINA</a:t>
            </a:r>
            <a:r>
              <a:rPr dirty="0" sz="1350" spc="229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(Dapagliflozin),</a:t>
            </a:r>
            <a:r>
              <a:rPr dirty="0" sz="1350" spc="4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таблетки</a:t>
            </a:r>
            <a:r>
              <a:rPr dirty="0" sz="1350" spc="28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“in</a:t>
            </a:r>
            <a:r>
              <a:rPr dirty="0" sz="1350" spc="27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bulk”,</a:t>
            </a:r>
            <a:r>
              <a:rPr dirty="0" sz="1350" spc="254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виробництва </a:t>
            </a:r>
            <a:r>
              <a:rPr dirty="0" sz="1350">
                <a:latin typeface="Times New Roman"/>
                <a:cs typeface="Times New Roman"/>
              </a:rPr>
              <a:t>AsztraZeneca,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Ѕ.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А.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de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C.V.,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реалізовувалися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компаніею.</a:t>
            </a:r>
            <a:endParaRPr sz="1350">
              <a:latin typeface="Times New Roman"/>
              <a:cs typeface="Times New Roman"/>
            </a:endParaRPr>
          </a:p>
          <a:p>
            <a:pPr algn="just" marL="18415" marR="5080" indent="440055">
              <a:lnSpc>
                <a:spcPct val="113300"/>
              </a:lnSpc>
              <a:spcBef>
                <a:spcPts val="5"/>
              </a:spcBef>
            </a:pPr>
            <a:r>
              <a:rPr dirty="0" sz="1350">
                <a:latin typeface="Times New Roman"/>
                <a:cs typeface="Times New Roman"/>
              </a:rPr>
              <a:t>3</a:t>
            </a:r>
            <a:r>
              <a:rPr dirty="0" sz="1350" spc="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метою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активної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протидії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поширенню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огляду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те,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така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продукція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е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небезпечною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може</a:t>
            </a:r>
            <a:r>
              <a:rPr dirty="0" sz="1350" spc="2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нести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загрозу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життю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ю </a:t>
            </a:r>
            <a:r>
              <a:rPr dirty="0" sz="1350" spc="-10">
                <a:latin typeface="Times New Roman"/>
                <a:cs typeface="Times New Roman"/>
              </a:rPr>
              <a:t>населения:</a:t>
            </a:r>
            <a:endParaRPr sz="1350">
              <a:latin typeface="Times New Roman"/>
              <a:cs typeface="Times New Roman"/>
            </a:endParaRPr>
          </a:p>
          <a:p>
            <a:pPr algn="just" marL="16510" indent="445770">
              <a:lnSpc>
                <a:spcPct val="100000"/>
              </a:lnSpc>
              <a:spcBef>
                <a:spcPts val="180"/>
              </a:spcBef>
            </a:pPr>
            <a:r>
              <a:rPr dirty="0" sz="1350" b="1">
                <a:latin typeface="Times New Roman"/>
                <a:cs typeface="Times New Roman"/>
              </a:rPr>
              <a:t>ЗАБОРОПЯЮ</a:t>
            </a:r>
            <a:r>
              <a:rPr dirty="0" sz="1350" spc="135" b="1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4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AF3183,</a:t>
            </a:r>
            <a:endParaRPr sz="1350">
              <a:latin typeface="Times New Roman"/>
              <a:cs typeface="Times New Roman"/>
            </a:endParaRPr>
          </a:p>
          <a:p>
            <a:pPr algn="r" marL="15875" marR="5715" indent="635">
              <a:lnSpc>
                <a:spcPct val="113900"/>
              </a:lnSpc>
              <a:spcBef>
                <a:spcPts val="25"/>
              </a:spcBef>
              <a:tabLst>
                <a:tab pos="662940" algn="l"/>
                <a:tab pos="876300" algn="l"/>
                <a:tab pos="1169035" algn="l"/>
                <a:tab pos="1207135" algn="l"/>
                <a:tab pos="1739900" algn="l"/>
                <a:tab pos="2138680" algn="l"/>
                <a:tab pos="2416175" algn="l"/>
                <a:tab pos="2559050" algn="l"/>
                <a:tab pos="2622550" algn="l"/>
                <a:tab pos="2894330" algn="l"/>
                <a:tab pos="3145790" algn="l"/>
                <a:tab pos="3677920" algn="l"/>
                <a:tab pos="3881754" algn="l"/>
                <a:tab pos="3977640" algn="l"/>
                <a:tab pos="4399915" algn="l"/>
                <a:tab pos="4533265" algn="l"/>
                <a:tab pos="4900930" algn="l"/>
                <a:tab pos="5506720" algn="l"/>
              </a:tabLst>
            </a:pPr>
            <a:r>
              <a:rPr dirty="0" sz="1350" spc="-10" b="1">
                <a:latin typeface="Times New Roman"/>
                <a:cs typeface="Times New Roman"/>
              </a:rPr>
              <a:t>AF3187,</a:t>
            </a:r>
            <a:r>
              <a:rPr dirty="0" sz="1350" b="1">
                <a:latin typeface="Times New Roman"/>
                <a:cs typeface="Times New Roman"/>
              </a:rPr>
              <a:t>		</a:t>
            </a:r>
            <a:r>
              <a:rPr dirty="0" sz="1350" spc="-10" b="1">
                <a:latin typeface="Times New Roman"/>
                <a:cs typeface="Times New Roman"/>
              </a:rPr>
              <a:t>AF3200,</a:t>
            </a:r>
            <a:r>
              <a:rPr dirty="0" sz="1350" b="1">
                <a:latin typeface="Times New Roman"/>
                <a:cs typeface="Times New Roman"/>
              </a:rPr>
              <a:t>	</a:t>
            </a:r>
            <a:r>
              <a:rPr dirty="0" sz="1350" spc="-10" b="1">
                <a:latin typeface="Times New Roman"/>
                <a:cs typeface="Times New Roman"/>
              </a:rPr>
              <a:t>AF3206</a:t>
            </a:r>
            <a:r>
              <a:rPr dirty="0" sz="1350" b="1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лікарського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 b="1">
                <a:latin typeface="Times New Roman"/>
                <a:cs typeface="Times New Roman"/>
              </a:rPr>
              <a:t>засобу</a:t>
            </a:r>
            <a:r>
              <a:rPr dirty="0" sz="1350" b="1">
                <a:latin typeface="Times New Roman"/>
                <a:cs typeface="Times New Roman"/>
              </a:rPr>
              <a:t>	</a:t>
            </a:r>
            <a:r>
              <a:rPr dirty="0" sz="1350" spc="-10" b="1">
                <a:latin typeface="Times New Roman"/>
                <a:cs typeface="Times New Roman"/>
              </a:rPr>
              <a:t>DAPAGLIFLOZINA </a:t>
            </a:r>
            <a:r>
              <a:rPr dirty="0" sz="1350" b="1">
                <a:latin typeface="Times New Roman"/>
                <a:cs typeface="Times New Roman"/>
              </a:rPr>
              <a:t>(Dapagliflozin),</a:t>
            </a:r>
            <a:r>
              <a:rPr dirty="0" sz="1350" spc="30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таблетки</a:t>
            </a:r>
            <a:r>
              <a:rPr dirty="0" sz="1350" spc="490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“ін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bulk”,</a:t>
            </a:r>
            <a:r>
              <a:rPr dirty="0" sz="1350" spc="6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виробництва</a:t>
            </a:r>
            <a:r>
              <a:rPr dirty="0" sz="1350" spc="28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AsztraZeneca,</a:t>
            </a:r>
            <a:r>
              <a:rPr dirty="0" sz="1350" spc="150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Ѕ.</a:t>
            </a:r>
            <a:r>
              <a:rPr dirty="0" sz="1350" spc="-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А.</a:t>
            </a:r>
            <a:r>
              <a:rPr dirty="0" sz="1350" spc="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de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 spc="-20">
                <a:latin typeface="Times New Roman"/>
                <a:cs typeface="Times New Roman"/>
              </a:rPr>
              <a:t>C.V. </a:t>
            </a:r>
            <a:r>
              <a:rPr dirty="0" sz="1350">
                <a:latin typeface="Times New Roman"/>
                <a:cs typeface="Times New Roman"/>
              </a:rPr>
              <a:t>Cy6’ектам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 spc="-10">
                <a:latin typeface="Times New Roman"/>
                <a:cs typeface="Times New Roman"/>
              </a:rPr>
              <a:t>застосування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лікарських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засобів,	</a:t>
            </a:r>
            <a:r>
              <a:rPr dirty="0" sz="1350" spc="-10">
                <a:latin typeface="Times New Roman"/>
                <a:cs typeface="Times New Roman"/>
              </a:rPr>
              <a:t>невідкладно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після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одержання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даного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вказаних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вжити заходи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0">
                <a:latin typeface="Times New Roman"/>
                <a:cs typeface="Times New Roman"/>
              </a:rPr>
              <a:t>щодо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вилучення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ïx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з</a:t>
            </a:r>
            <a:r>
              <a:rPr dirty="0" sz="1350">
                <a:latin typeface="Times New Roman"/>
                <a:cs typeface="Times New Roman"/>
              </a:rPr>
              <a:t>		</a:t>
            </a:r>
            <a:r>
              <a:rPr dirty="0" sz="1350" spc="-10">
                <a:latin typeface="Times New Roman"/>
                <a:cs typeface="Times New Roman"/>
              </a:rPr>
              <a:t>обігу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шляхом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повернення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постачальнику </a:t>
            </a:r>
            <a:r>
              <a:rPr dirty="0" sz="1350">
                <a:latin typeface="Times New Roman"/>
                <a:cs typeface="Times New Roman"/>
              </a:rPr>
              <a:t>a6o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знищення,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3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повідомити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територіальний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</a:t>
            </a:r>
            <a:r>
              <a:rPr dirty="0" sz="1350" spc="36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Укрфармагентства.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разі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зазначених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двотижневий </a:t>
            </a:r>
            <a:r>
              <a:rPr dirty="0" sz="1350">
                <a:latin typeface="Times New Roman"/>
                <a:cs typeface="Times New Roman"/>
              </a:rPr>
              <a:t>строк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направили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органу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Укрфармагентства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копію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 spc="-20">
                <a:latin typeface="Times New Roman"/>
                <a:cs typeface="Times New Roman"/>
              </a:rPr>
              <a:t>акта</a:t>
            </a:r>
            <a:endParaRPr sz="1350">
              <a:latin typeface="Times New Roman"/>
              <a:cs typeface="Times New Roman"/>
            </a:endParaRPr>
          </a:p>
          <a:p>
            <a:pPr marL="18415">
              <a:lnSpc>
                <a:spcPct val="100000"/>
              </a:lnSpc>
              <a:spcBef>
                <a:spcPts val="180"/>
              </a:spcBef>
            </a:pP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засобу.</a:t>
            </a:r>
            <a:endParaRPr sz="1350">
              <a:latin typeface="Times New Roman"/>
              <a:cs typeface="Times New Roman"/>
            </a:endParaRPr>
          </a:p>
          <a:p>
            <a:pPr marL="12700" marR="22225" indent="450215">
              <a:lnSpc>
                <a:spcPts val="1870"/>
              </a:lnSpc>
              <a:spcBef>
                <a:spcPts val="70"/>
              </a:spcBef>
              <a:tabLst>
                <a:tab pos="1428750" algn="l"/>
                <a:tab pos="1819910" algn="l"/>
                <a:tab pos="2969260" algn="l"/>
                <a:tab pos="3721735" algn="l"/>
                <a:tab pos="5127625" algn="l"/>
              </a:tabLst>
            </a:pPr>
            <a:r>
              <a:rPr dirty="0" sz="1350" spc="-10">
                <a:latin typeface="Times New Roman"/>
                <a:cs typeface="Times New Roman"/>
              </a:rPr>
              <a:t>Контроль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за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виконанням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даного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розпорядження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здійснюють </a:t>
            </a:r>
            <a:r>
              <a:rPr dirty="0" sz="1350">
                <a:latin typeface="Times New Roman"/>
                <a:cs typeface="Times New Roman"/>
              </a:rPr>
              <a:t>територіальні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органи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Укрфармагентства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відповідній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території.</a:t>
            </a:r>
            <a:endParaRPr sz="1350">
              <a:latin typeface="Times New Roman"/>
              <a:cs typeface="Times New Roman"/>
            </a:endParaRPr>
          </a:p>
          <a:p>
            <a:pPr marL="15875" marR="6985" indent="447040">
              <a:lnSpc>
                <a:spcPts val="1760"/>
              </a:lnSpc>
              <a:spcBef>
                <a:spcPts val="55"/>
              </a:spcBef>
            </a:pPr>
            <a:r>
              <a:rPr dirty="0" sz="1350">
                <a:latin typeface="Times New Roman"/>
                <a:cs typeface="Times New Roman"/>
              </a:rPr>
              <a:t>Невиконання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тягне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4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відповідальність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иинним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законодавством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1350">
              <a:latin typeface="Times New Roman"/>
              <a:cs typeface="Times New Roman"/>
            </a:endParaRPr>
          </a:p>
          <a:p>
            <a:pPr marL="462915" marR="2515235" indent="-448309">
              <a:lnSpc>
                <a:spcPct val="115599"/>
              </a:lnSpc>
            </a:pPr>
            <a:r>
              <a:rPr dirty="0" sz="1350">
                <a:latin typeface="Times New Roman"/>
                <a:cs typeface="Times New Roman"/>
              </a:rPr>
              <a:t>Копіі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7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Украіни;</a:t>
            </a:r>
            <a:endParaRPr sz="1350">
              <a:latin typeface="Times New Roman"/>
              <a:cs typeface="Times New Roman"/>
            </a:endParaRPr>
          </a:p>
          <a:p>
            <a:pPr marL="15875" marR="20320" indent="447675">
              <a:lnSpc>
                <a:spcPct val="106700"/>
              </a:lnSpc>
              <a:spcBef>
                <a:spcPts val="110"/>
              </a:spcBef>
              <a:tabLst>
                <a:tab pos="848994" algn="l"/>
                <a:tab pos="1931670" algn="l"/>
                <a:tab pos="2935605" algn="l"/>
                <a:tab pos="3498850" algn="l"/>
                <a:tab pos="4634230" algn="l"/>
                <a:tab pos="5401945" algn="l"/>
              </a:tabLst>
            </a:pPr>
            <a:r>
              <a:rPr dirty="0" sz="1350" spc="-25">
                <a:latin typeface="Times New Roman"/>
                <a:cs typeface="Times New Roman"/>
              </a:rPr>
              <a:t>ДП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«Державний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експертний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центр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охорони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здоров'я України».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7502" y="7259573"/>
            <a:ext cx="108458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105">
                <a:latin typeface="Times New Roman"/>
                <a:cs typeface="Times New Roman"/>
              </a:rPr>
              <a:t>T•B.O.</a:t>
            </a:r>
            <a:r>
              <a:rPr dirty="0" sz="950" spc="150">
                <a:latin typeface="Times New Roman"/>
                <a:cs typeface="Times New Roman"/>
              </a:rPr>
              <a:t> </a:t>
            </a:r>
            <a:r>
              <a:rPr dirty="0" sz="950" spc="70">
                <a:latin typeface="Times New Roman"/>
                <a:cs typeface="Times New Roman"/>
              </a:rPr>
              <a:t>ПОЛОВИ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37735" y="7222489"/>
            <a:ext cx="124396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13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ПPOHIB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40624" y="9543795"/>
            <a:ext cx="282511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45">
                <a:latin typeface="Cambria"/>
                <a:cs typeface="Cambria"/>
              </a:rPr>
              <a:t>Олексаидра</a:t>
            </a:r>
            <a:r>
              <a:rPr dirty="0" sz="1000" spc="195">
                <a:latin typeface="Cambria"/>
                <a:cs typeface="Cambria"/>
              </a:rPr>
              <a:t> </a:t>
            </a:r>
            <a:r>
              <a:rPr dirty="0" sz="1000">
                <a:latin typeface="Cambria"/>
                <a:cs typeface="Cambria"/>
              </a:rPr>
              <a:t>САВЧЕНКО,</a:t>
            </a:r>
            <a:r>
              <a:rPr dirty="0" sz="1000" spc="310">
                <a:latin typeface="Cambria"/>
                <a:cs typeface="Cambria"/>
              </a:rPr>
              <a:t> </a:t>
            </a:r>
            <a:r>
              <a:rPr dirty="0" sz="1000" spc="-45">
                <a:latin typeface="Cambria"/>
                <a:cs typeface="Cambria"/>
              </a:rPr>
              <a:t>тел.044-422-55-</a:t>
            </a:r>
            <a:r>
              <a:rPr dirty="0" sz="1000" spc="-20">
                <a:latin typeface="Cambria"/>
                <a:cs typeface="Cambria"/>
              </a:rPr>
              <a:t>04,</a:t>
            </a:r>
            <a:r>
              <a:rPr dirty="0" sz="1000" spc="130">
                <a:latin typeface="Cambria"/>
                <a:cs typeface="Cambria"/>
              </a:rPr>
              <a:t> </a:t>
            </a:r>
            <a:r>
              <a:rPr dirty="0" sz="1000" spc="-10">
                <a:latin typeface="Cambria"/>
                <a:cs typeface="Cambria"/>
              </a:rPr>
              <a:t>вн.109</a:t>
            </a:r>
            <a:endParaRPr sz="1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2026-10-26T07:45:44Z</dcterms:created>
  <dcterms:modified xsi:type="dcterms:W3CDTF">2026-10-26T07:45:44Z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2026-10-26T00:00:00Z</vt:filetime>
  </property>
  <property fmtid="{D5CDD505-2E9C-101B-9397-08002B2CF9AE}" pid="4" name="LastSaved">
    <vt:filetime>2026-10-26T00:00:00Z</vt:filetime>
  </property>
  <property fmtid="{D5CDD505-2E9C-101B-9397-08002B2CF9AE}" pid="5" name="Producer">
    <vt:lpwstr>iLovePDF</vt:lpwstr>
  </property>
</Properties>
</file>