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8" Type="http://schemas.openxmlformats.org/officeDocument/2006/relationships/image" Target="../media/image7.jpg"/><Relationship Id="rId9" Type="http://schemas.openxmlformats.org/officeDocument/2006/relationships/image" Target="../media/image8.jpg"/><Relationship Id="rId10" Type="http://schemas.openxmlformats.org/officeDocument/2006/relationships/image" Target="../media/image9.jpg"/><Relationship Id="rId11" Type="http://schemas.openxmlformats.org/officeDocument/2006/relationships/hyperlink" Target="https://cv.d1s.gov.ua/" TargetMode="External"/><Relationship Id="rId12" Type="http://schemas.openxmlformats.org/officeDocument/2006/relationships/hyperlink" Target="https://www.d1s.gov.tia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hyperlink" Target="https://www.dls.gov.ua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hyperlink" Target="https://mvw.d1s.govpua/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72711" y="112775"/>
            <a:ext cx="417575" cy="597408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606065" y="702564"/>
            <a:ext cx="15316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ДБРЖЛІКСЛVЖБА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01440" y="946150"/>
            <a:ext cx="4154170" cy="246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50">
                <a:latin typeface="Times New Roman"/>
                <a:cs typeface="Times New Roman"/>
              </a:rPr>
              <a:t>ДЕРЖАВІІА</a:t>
            </a:r>
            <a:r>
              <a:rPr dirty="0" sz="1450" spc="7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СЈІУЖБА</a:t>
            </a:r>
            <a:r>
              <a:rPr dirty="0" sz="1450" spc="8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3 </a:t>
            </a:r>
            <a:r>
              <a:rPr dirty="0" sz="1450" spc="-75">
                <a:latin typeface="Times New Roman"/>
                <a:cs typeface="Times New Roman"/>
              </a:rPr>
              <a:t>JIIICAI°CЪICfIX</a:t>
            </a:r>
            <a:r>
              <a:rPr dirty="0" sz="1450" spc="25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ЗАСОБІВ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937759" y="2095500"/>
            <a:ext cx="1152525" cy="0"/>
          </a:xfrm>
          <a:custGeom>
            <a:avLst/>
            <a:gdLst/>
            <a:ahLst/>
            <a:cxnLst/>
            <a:rect l="l" t="t" r="r" b="b"/>
            <a:pathLst>
              <a:path w="1152525" h="0">
                <a:moveTo>
                  <a:pt x="0" y="0"/>
                </a:moveTo>
                <a:lnTo>
                  <a:pt x="1152144" y="0"/>
                </a:lnTo>
              </a:path>
            </a:pathLst>
          </a:custGeom>
          <a:ln w="9144">
            <a:solidFill>
              <a:srgbClr val="130F1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60720" y="1679447"/>
            <a:ext cx="256032" cy="42367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363470" y="903500"/>
            <a:ext cx="6035040" cy="897890"/>
          </a:xfrm>
          <a:prstGeom prst="rect">
            <a:avLst/>
          </a:prstGeom>
        </p:spPr>
        <p:txBody>
          <a:bodyPr wrap="square" lIns="0" tIns="18034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420"/>
              </a:spcBef>
            </a:pPr>
            <a:r>
              <a:rPr dirty="0" sz="2050" spc="-215">
                <a:latin typeface="Times New Roman"/>
                <a:cs typeface="Times New Roman"/>
              </a:rPr>
              <a:t>ты</a:t>
            </a:r>
            <a:r>
              <a:rPr dirty="0" sz="2050" spc="-75">
                <a:latin typeface="Times New Roman"/>
                <a:cs typeface="Times New Roman"/>
              </a:rPr>
              <a:t> </a:t>
            </a:r>
            <a:r>
              <a:rPr dirty="0" sz="2050">
                <a:latin typeface="Times New Roman"/>
                <a:cs typeface="Times New Roman"/>
              </a:rPr>
              <a:t>конт</a:t>
            </a:r>
            <a:r>
              <a:rPr dirty="0" sz="2050" spc="20">
                <a:latin typeface="Times New Roman"/>
                <a:cs typeface="Times New Roman"/>
              </a:rPr>
              <a:t>  </a:t>
            </a:r>
            <a:r>
              <a:rPr dirty="0" sz="2050">
                <a:latin typeface="Times New Roman"/>
                <a:cs typeface="Times New Roman"/>
              </a:rPr>
              <a:t>олю</a:t>
            </a:r>
            <a:r>
              <a:rPr dirty="0" sz="2050" spc="140">
                <a:latin typeface="Times New Roman"/>
                <a:cs typeface="Times New Roman"/>
              </a:rPr>
              <a:t> </a:t>
            </a:r>
            <a:r>
              <a:rPr dirty="0" sz="2050" spc="-80">
                <a:latin typeface="Times New Roman"/>
                <a:cs typeface="Times New Roman"/>
              </a:rPr>
              <a:t>за</a:t>
            </a:r>
            <a:r>
              <a:rPr dirty="0" sz="2050" spc="-114">
                <a:latin typeface="Times New Roman"/>
                <a:cs typeface="Times New Roman"/>
              </a:rPr>
              <a:t> </a:t>
            </a:r>
            <a:r>
              <a:rPr dirty="0" sz="2050">
                <a:latin typeface="Times New Roman"/>
                <a:cs typeface="Times New Roman"/>
              </a:rPr>
              <a:t>цvпотикпми</a:t>
            </a:r>
            <a:r>
              <a:rPr dirty="0" sz="2050" spc="125">
                <a:latin typeface="Times New Roman"/>
                <a:cs typeface="Times New Roman"/>
              </a:rPr>
              <a:t> </a:t>
            </a:r>
            <a:r>
              <a:rPr dirty="0" sz="2050" spc="50">
                <a:latin typeface="Times New Roman"/>
                <a:cs typeface="Times New Roman"/>
              </a:rPr>
              <a:t>v</a:t>
            </a:r>
            <a:r>
              <a:rPr dirty="0" sz="2050" spc="-105">
                <a:latin typeface="Times New Roman"/>
                <a:cs typeface="Times New Roman"/>
              </a:rPr>
              <a:t> </a:t>
            </a:r>
            <a:r>
              <a:rPr dirty="0" sz="2050" spc="-10">
                <a:latin typeface="Times New Roman"/>
                <a:cs typeface="Times New Roman"/>
              </a:rPr>
              <a:t>кlровоггадськlй</a:t>
            </a:r>
            <a:r>
              <a:rPr dirty="0" sz="2050" spc="-170">
                <a:latin typeface="Times New Roman"/>
                <a:cs typeface="Times New Roman"/>
              </a:rPr>
              <a:t> </a:t>
            </a:r>
            <a:r>
              <a:rPr dirty="0" sz="2050" spc="-10">
                <a:latin typeface="Times New Roman"/>
                <a:cs typeface="Times New Roman"/>
              </a:rPr>
              <a:t>овлпсті</a:t>
            </a:r>
            <a:endParaRPr sz="2050">
              <a:latin typeface="Times New Roman"/>
              <a:cs typeface="Times New Roman"/>
            </a:endParaRPr>
          </a:p>
          <a:p>
            <a:pPr algn="ctr" marL="6985">
              <a:lnSpc>
                <a:spcPts val="1205"/>
              </a:lnSpc>
              <a:spcBef>
                <a:spcPts val="675"/>
              </a:spcBef>
            </a:pPr>
            <a:r>
              <a:rPr dirty="0" sz="1050" spc="-10">
                <a:latin typeface="Times New Roman"/>
                <a:cs typeface="Times New Roman"/>
              </a:rPr>
              <a:t>вул.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Преображенська.</a:t>
            </a:r>
            <a:r>
              <a:rPr dirty="0" sz="1050" spc="-2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2,</a:t>
            </a:r>
            <a:r>
              <a:rPr dirty="0" sz="1050" spc="3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м.</a:t>
            </a:r>
            <a:r>
              <a:rPr dirty="0" sz="1050" spc="-5">
                <a:latin typeface="Times New Roman"/>
                <a:cs typeface="Times New Roman"/>
              </a:rPr>
              <a:t> </a:t>
            </a:r>
            <a:r>
              <a:rPr dirty="0" sz="1050" spc="-60">
                <a:latin typeface="Times New Roman"/>
                <a:cs typeface="Times New Roman"/>
              </a:rPr>
              <a:t>КроштвніщькіЫі. </a:t>
            </a:r>
            <a:r>
              <a:rPr dirty="0" sz="1050" spc="-25">
                <a:latin typeface="Times New Roman"/>
                <a:cs typeface="Times New Roman"/>
              </a:rPr>
              <a:t>25006,</a:t>
            </a:r>
            <a:r>
              <a:rPr dirty="0" sz="1050" spc="65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тел.</a:t>
            </a:r>
            <a:r>
              <a:rPr dirty="0" sz="1050" spc="-20">
                <a:latin typeface="Times New Roman"/>
                <a:cs typeface="Times New Roman"/>
              </a:rPr>
              <a:t> (0522)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32-</a:t>
            </a:r>
            <a:r>
              <a:rPr dirty="0" sz="1050" spc="-20">
                <a:latin typeface="Times New Roman"/>
                <a:cs typeface="Times New Roman"/>
              </a:rPr>
              <a:t>1431</a:t>
            </a:r>
            <a:endParaRPr sz="1050">
              <a:latin typeface="Times New Roman"/>
              <a:cs typeface="Times New Roman"/>
            </a:endParaRPr>
          </a:p>
          <a:p>
            <a:pPr algn="ctr">
              <a:lnSpc>
                <a:spcPts val="1205"/>
              </a:lnSpc>
              <a:tabLst>
                <a:tab pos="3842385" algn="l"/>
              </a:tabLst>
            </a:pPr>
            <a:r>
              <a:rPr dirty="0" sz="1050" spc="-35">
                <a:latin typeface="Times New Roman"/>
                <a:cs typeface="Times New Roman"/>
              </a:rPr>
              <a:t>e-</a:t>
            </a:r>
            <a:r>
              <a:rPr dirty="0" sz="1050" spc="-10">
                <a:latin typeface="Times New Roman"/>
                <a:cs typeface="Times New Roman"/>
              </a:rPr>
              <a:t>mail:</a:t>
            </a:r>
            <a:r>
              <a:rPr dirty="0" sz="1050" spc="25">
                <a:latin typeface="Times New Roman"/>
                <a:cs typeface="Times New Roman"/>
              </a:rPr>
              <a:t> </a:t>
            </a:r>
            <a:r>
              <a:rPr dirty="0" sz="1050" spc="-55">
                <a:latin typeface="Times New Roman"/>
                <a:cs typeface="Times New Roman"/>
              </a:rPr>
              <a:t>d1s.mr</a:t>
            </a:r>
            <a:r>
              <a:rPr dirty="0" sz="1050" spc="170">
                <a:latin typeface="Times New Roman"/>
                <a:cs typeface="Times New Roman"/>
              </a:rPr>
              <a:t>  </a:t>
            </a:r>
            <a:r>
              <a:rPr dirty="0" sz="1050" spc="-20">
                <a:latin typeface="Times New Roman"/>
                <a:cs typeface="Times New Roman"/>
              </a:rPr>
              <a:t>dls.gov.na,</a:t>
            </a:r>
            <a:r>
              <a:rPr dirty="0" sz="1050" spc="7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  <a:hlinkClick r:id="rId11"/>
              </a:rPr>
              <a:t>https://cv.d1s.gov.ua</a:t>
            </a:r>
            <a:r>
              <a:rPr dirty="0" sz="1050" spc="10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Код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згідно</a:t>
            </a:r>
            <a:r>
              <a:rPr dirty="0" sz="1050" spc="30">
                <a:latin typeface="Times New Roman"/>
                <a:cs typeface="Times New Roman"/>
              </a:rPr>
              <a:t> </a:t>
            </a:r>
            <a:r>
              <a:rPr dirty="0" sz="1050">
                <a:solidFill>
                  <a:srgbClr val="030303"/>
                </a:solidFill>
                <a:latin typeface="Times New Roman"/>
                <a:cs typeface="Times New Roman"/>
              </a:rPr>
              <a:t>з </a:t>
            </a:r>
            <a:r>
              <a:rPr dirty="0" sz="1050" spc="-10">
                <a:latin typeface="Times New Roman"/>
                <a:cs typeface="Times New Roman"/>
              </a:rPr>
              <a:t>СДРПО</a:t>
            </a:r>
            <a:r>
              <a:rPr dirty="0" sz="1050">
                <a:latin typeface="Times New Roman"/>
                <a:cs typeface="Times New Roman"/>
              </a:rPr>
              <a:t>	</a:t>
            </a:r>
            <a:r>
              <a:rPr dirty="0" sz="1050" spc="-10">
                <a:latin typeface="Times New Roman"/>
                <a:cs typeface="Times New Roman"/>
              </a:rPr>
              <a:t>37059S0J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355079" y="2095500"/>
            <a:ext cx="993775" cy="0"/>
          </a:xfrm>
          <a:custGeom>
            <a:avLst/>
            <a:gdLst/>
            <a:ahLst/>
            <a:cxnLst/>
            <a:rect l="l" t="t" r="r" b="b"/>
            <a:pathLst>
              <a:path w="993775" h="0">
                <a:moveTo>
                  <a:pt x="0" y="0"/>
                </a:moveTo>
                <a:lnTo>
                  <a:pt x="993647" y="0"/>
                </a:lnTo>
              </a:path>
            </a:pathLst>
          </a:custGeom>
          <a:ln w="9144">
            <a:solidFill>
              <a:srgbClr val="130F1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779776" y="2095500"/>
            <a:ext cx="1003300" cy="0"/>
          </a:xfrm>
          <a:custGeom>
            <a:avLst/>
            <a:gdLst/>
            <a:ahLst/>
            <a:cxnLst/>
            <a:rect l="l" t="t" r="r" b="b"/>
            <a:pathLst>
              <a:path w="1003300" h="0">
                <a:moveTo>
                  <a:pt x="0" y="0"/>
                </a:moveTo>
                <a:lnTo>
                  <a:pt x="1002791" y="0"/>
                </a:lnTo>
              </a:path>
            </a:pathLst>
          </a:custGeom>
          <a:ln w="9144">
            <a:solidFill>
              <a:srgbClr val="130F1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490472" y="2095500"/>
            <a:ext cx="1073150" cy="0"/>
          </a:xfrm>
          <a:custGeom>
            <a:avLst/>
            <a:gdLst/>
            <a:ahLst/>
            <a:cxnLst/>
            <a:rect l="l" t="t" r="r" b="b"/>
            <a:pathLst>
              <a:path w="1073150" h="0">
                <a:moveTo>
                  <a:pt x="0" y="0"/>
                </a:moveTo>
                <a:lnTo>
                  <a:pt x="1072896" y="0"/>
                </a:lnTo>
              </a:path>
            </a:pathLst>
          </a:custGeom>
          <a:ln w="9144">
            <a:solidFill>
              <a:srgbClr val="130F1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93519" y="1813559"/>
            <a:ext cx="4815839" cy="286511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4671200" y="2416555"/>
            <a:ext cx="2788285" cy="561975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40640" marR="30480" indent="-3175">
              <a:lnSpc>
                <a:spcPct val="96700"/>
              </a:lnSpc>
              <a:spcBef>
                <a:spcPts val="145"/>
              </a:spcBef>
            </a:pPr>
            <a:r>
              <a:rPr dirty="0" sz="1200">
                <a:latin typeface="Cambria"/>
                <a:cs typeface="Cambria"/>
              </a:rPr>
              <a:t>Еерlвнпкам</a:t>
            </a:r>
            <a:r>
              <a:rPr dirty="0" sz="1200" spc="14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та</a:t>
            </a:r>
            <a:r>
              <a:rPr dirty="0" sz="1200" spc="50">
                <a:latin typeface="Cambria"/>
                <a:cs typeface="Cambria"/>
              </a:rPr>
              <a:t> </a:t>
            </a:r>
            <a:r>
              <a:rPr dirty="0" sz="1200" spc="-10" i="1">
                <a:latin typeface="Cambria"/>
                <a:cs typeface="Cambria"/>
              </a:rPr>
              <a:t>5</a:t>
            </a:r>
            <a:r>
              <a:rPr dirty="0" baseline="27777" sz="1050" spc="-15" i="1">
                <a:latin typeface="Cambria"/>
                <a:cs typeface="Cambria"/>
              </a:rPr>
              <a:t>Т</a:t>
            </a:r>
            <a:r>
              <a:rPr dirty="0" sz="1200" spc="-10" i="1">
                <a:latin typeface="Cambria"/>
                <a:cs typeface="Cambria"/>
              </a:rPr>
              <a:t>повваеиженпт</a:t>
            </a:r>
            <a:r>
              <a:rPr dirty="0" sz="1200" spc="-90" i="1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оеобам аптечних</a:t>
            </a:r>
            <a:r>
              <a:rPr dirty="0" sz="1200" spc="4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та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медичыіх</a:t>
            </a:r>
            <a:r>
              <a:rPr dirty="0" sz="1200" spc="7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4акладів </a:t>
            </a:r>
            <a:r>
              <a:rPr dirty="0" sz="1200">
                <a:latin typeface="Cambria"/>
                <a:cs typeface="Cambria"/>
              </a:rPr>
              <a:t>Кіровоградської</a:t>
            </a:r>
            <a:r>
              <a:rPr dirty="0" sz="1200" spc="4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облаеті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05067" y="3284981"/>
            <a:ext cx="6140450" cy="9251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>
                <a:latin typeface="Times New Roman"/>
                <a:cs typeface="Times New Roman"/>
              </a:rPr>
              <a:t>До</a:t>
            </a:r>
            <a:r>
              <a:rPr dirty="0" sz="1250" spc="-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уваги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Уповноважених</a:t>
            </a:r>
            <a:r>
              <a:rPr dirty="0" sz="1250" spc="12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осіб!</a:t>
            </a:r>
            <a:endParaRPr sz="1250">
              <a:latin typeface="Times New Roman"/>
              <a:cs typeface="Times New Roman"/>
            </a:endParaRPr>
          </a:p>
          <a:p>
            <a:pPr marL="12700" marR="5080" indent="349250">
              <a:lnSpc>
                <a:spcPts val="1390"/>
              </a:lnSpc>
              <a:spcBef>
                <a:spcPts val="1420"/>
              </a:spcBef>
            </a:pPr>
            <a:r>
              <a:rPr dirty="0" sz="1200" spc="-30">
                <a:latin typeface="Cambria"/>
                <a:cs typeface="Cambria"/>
              </a:rPr>
              <a:t>Надасьtо</a:t>
            </a:r>
            <a:r>
              <a:rPr dirty="0" sz="1200" spc="275">
                <a:latin typeface="Cambria"/>
                <a:cs typeface="Cambria"/>
              </a:rPr>
              <a:t> </a:t>
            </a:r>
            <a:r>
              <a:rPr dirty="0" sz="1200" spc="-55">
                <a:latin typeface="Cambria"/>
                <a:cs typeface="Cambria"/>
              </a:rPr>
              <a:t>розпорядження</a:t>
            </a:r>
            <a:r>
              <a:rPr dirty="0" sz="1200" spc="360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Українського</a:t>
            </a:r>
            <a:r>
              <a:rPr dirty="0" sz="1200" spc="345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фармацевтпяного</a:t>
            </a:r>
            <a:r>
              <a:rPr dirty="0" sz="1200" spc="270">
                <a:latin typeface="Cambria"/>
                <a:cs typeface="Cambria"/>
              </a:rPr>
              <a:t> </a:t>
            </a:r>
            <a:r>
              <a:rPr dirty="0" sz="1200" spc="-45">
                <a:latin typeface="Cambria"/>
                <a:cs typeface="Cambria"/>
              </a:rPr>
              <a:t>агенгства</a:t>
            </a:r>
            <a:r>
              <a:rPr dirty="0" sz="1200" spc="33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щодо</a:t>
            </a:r>
            <a:r>
              <a:rPr dirty="0" sz="1200" spc="29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забороня </a:t>
            </a:r>
            <a:r>
              <a:rPr dirty="0" sz="1200" spc="-25">
                <a:latin typeface="Cambria"/>
                <a:cs typeface="Cambria"/>
              </a:rPr>
              <a:t>обігу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иікарського</a:t>
            </a:r>
            <a:r>
              <a:rPr dirty="0" sz="1200" spc="-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засобу.</a:t>
            </a:r>
            <a:endParaRPr sz="1200">
              <a:latin typeface="Cambria"/>
              <a:cs typeface="Cambria"/>
            </a:endParaRPr>
          </a:p>
          <a:p>
            <a:pPr marL="366395">
              <a:lnSpc>
                <a:spcPts val="1380"/>
              </a:lnSpc>
              <a:tabLst>
                <a:tab pos="1408430" algn="l"/>
              </a:tabLst>
            </a:pPr>
            <a:r>
              <a:rPr dirty="0" sz="1200" spc="-25">
                <a:latin typeface="Cambria"/>
                <a:cs typeface="Cambria"/>
              </a:rPr>
              <a:t>нет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45">
                <a:latin typeface="Cambria"/>
                <a:cs typeface="Cambria"/>
              </a:rPr>
              <a:t>вказаних</a:t>
            </a:r>
            <a:r>
              <a:rPr dirty="0" sz="1200" spc="32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</a:t>
            </a:r>
            <a:r>
              <a:rPr dirty="0" sz="1200" spc="210">
                <a:latin typeface="Cambria"/>
                <a:cs typeface="Cambria"/>
              </a:rPr>
              <a:t> </a:t>
            </a:r>
            <a:r>
              <a:rPr dirty="0" sz="1200" spc="-60">
                <a:latin typeface="Cambria"/>
                <a:cs typeface="Cambria"/>
              </a:rPr>
              <a:t>розпорядженні</a:t>
            </a:r>
            <a:r>
              <a:rPr dirty="0" sz="1200" spc="380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лікарсьшіх</a:t>
            </a:r>
            <a:r>
              <a:rPr dirty="0" sz="1200" spc="27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засобів,</a:t>
            </a:r>
            <a:r>
              <a:rPr dirty="0" sz="1200" spc="270">
                <a:latin typeface="Cambria"/>
                <a:cs typeface="Cambria"/>
              </a:rPr>
              <a:t> </a:t>
            </a:r>
            <a:r>
              <a:rPr dirty="0" u="sng" sz="1200" spc="-60">
                <a:uFill>
                  <a:solidFill>
                    <a:srgbClr val="131318"/>
                  </a:solidFill>
                </a:uFill>
                <a:latin typeface="Cambria"/>
                <a:cs typeface="Cambria"/>
              </a:rPr>
              <a:t>повідомптгі</a:t>
            </a:r>
            <a:r>
              <a:rPr dirty="0" sz="1200" spc="31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Державну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1246" y="5050027"/>
            <a:ext cx="806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Cambria"/>
                <a:cs typeface="Cambria"/>
              </a:rPr>
              <a:t>"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97642" y="4175251"/>
            <a:ext cx="6160770" cy="232092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20320" marR="5080" indent="-3175">
              <a:lnSpc>
                <a:spcPts val="1340"/>
              </a:lnSpc>
              <a:spcBef>
                <a:spcPts val="225"/>
              </a:spcBef>
              <a:tabLst>
                <a:tab pos="5905500" algn="l"/>
              </a:tabLst>
            </a:pPr>
            <a:r>
              <a:rPr dirty="0" sz="1200">
                <a:latin typeface="Cambria"/>
                <a:cs typeface="Cambria"/>
              </a:rPr>
              <a:t>слунбу</a:t>
            </a:r>
            <a:r>
              <a:rPr dirty="0" sz="1200" spc="210">
                <a:latin typeface="Cambria"/>
                <a:cs typeface="Cambria"/>
              </a:rPr>
              <a:t> </a:t>
            </a:r>
            <a:r>
              <a:rPr dirty="0" sz="1200">
                <a:solidFill>
                  <a:srgbClr val="030303"/>
                </a:solidFill>
                <a:latin typeface="Cambria"/>
                <a:cs typeface="Cambria"/>
              </a:rPr>
              <a:t>з</a:t>
            </a:r>
            <a:r>
              <a:rPr dirty="0" sz="1200" spc="135">
                <a:solidFill>
                  <a:srgbClr val="030303"/>
                </a:solidFill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лікарських</a:t>
            </a:r>
            <a:r>
              <a:rPr dirty="0" sz="1200" spc="310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засобів</a:t>
            </a:r>
            <a:r>
              <a:rPr dirty="0" sz="1200" spc="18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та</a:t>
            </a:r>
            <a:r>
              <a:rPr dirty="0" sz="1200" spc="140">
                <a:latin typeface="Cambria"/>
                <a:cs typeface="Cambria"/>
              </a:rPr>
              <a:t> </a:t>
            </a:r>
            <a:r>
              <a:rPr dirty="0" sz="1200" spc="-55">
                <a:latin typeface="Cambria"/>
                <a:cs typeface="Cambria"/>
              </a:rPr>
              <a:t>контролю</a:t>
            </a:r>
            <a:r>
              <a:rPr dirty="0" sz="1200" spc="19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за</a:t>
            </a:r>
            <a:r>
              <a:rPr dirty="0" sz="1200" spc="135">
                <a:latin typeface="Cambria"/>
                <a:cs typeface="Cambria"/>
              </a:rPr>
              <a:t> </a:t>
            </a:r>
            <a:r>
              <a:rPr dirty="0" sz="1200" spc="-65">
                <a:latin typeface="Cambria"/>
                <a:cs typeface="Cambria"/>
              </a:rPr>
              <a:t>наркотиками</a:t>
            </a:r>
            <a:r>
              <a:rPr dirty="0" sz="1200" spc="229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</a:t>
            </a:r>
            <a:r>
              <a:rPr dirty="0" sz="1200" spc="165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Кіровоградській</a:t>
            </a:r>
            <a:r>
              <a:rPr dirty="0" sz="1200" spc="10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області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35">
                <a:latin typeface="Cambria"/>
                <a:cs typeface="Cambria"/>
              </a:rPr>
              <a:t>про </a:t>
            </a:r>
            <a:r>
              <a:rPr dirty="0" u="sng" sz="1200" spc="-60">
                <a:uFill>
                  <a:solidFill>
                    <a:srgbClr val="131318"/>
                  </a:solidFill>
                </a:uFill>
                <a:latin typeface="Cambria"/>
                <a:cs typeface="Cambria"/>
              </a:rPr>
              <a:t>вжиті</a:t>
            </a:r>
            <a:r>
              <a:rPr dirty="0" u="sng" sz="1200" spc="40">
                <a:uFill>
                  <a:solidFill>
                    <a:srgbClr val="131318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65">
                <a:uFill>
                  <a:solidFill>
                    <a:srgbClr val="131318"/>
                  </a:solidFill>
                </a:uFill>
                <a:latin typeface="Cambria"/>
                <a:cs typeface="Cambria"/>
              </a:rPr>
              <a:t>заходи</a:t>
            </a:r>
            <a:r>
              <a:rPr dirty="0" sz="1200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щодо </a:t>
            </a:r>
            <a:r>
              <a:rPr dirty="0" sz="1200" spc="-65">
                <a:latin typeface="Cambria"/>
                <a:cs typeface="Cambria"/>
              </a:rPr>
              <a:t>впконания</a:t>
            </a:r>
            <a:r>
              <a:rPr dirty="0" sz="1200" spc="2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розпорядження.</a:t>
            </a:r>
            <a:endParaRPr sz="1200">
              <a:latin typeface="Cambria"/>
              <a:cs typeface="Cambria"/>
            </a:endParaRPr>
          </a:p>
          <a:p>
            <a:pPr marL="31115">
              <a:lnSpc>
                <a:spcPts val="1355"/>
              </a:lnSpc>
              <a:tabLst>
                <a:tab pos="278130" algn="l"/>
              </a:tabLst>
            </a:pPr>
            <a:r>
              <a:rPr dirty="0" u="sng" sz="1200">
                <a:uFill>
                  <a:solidFill>
                    <a:srgbClr val="130F18"/>
                  </a:solidFill>
                </a:uFill>
                <a:latin typeface="Cambria"/>
                <a:cs typeface="Cambria"/>
              </a:rPr>
              <a:t>	</a:t>
            </a:r>
            <a:r>
              <a:rPr dirty="0" u="sng" sz="1200" spc="-45">
                <a:uFill>
                  <a:solidFill>
                    <a:srgbClr val="130F18"/>
                  </a:solidFill>
                </a:uFill>
                <a:latin typeface="Cambria"/>
                <a:cs typeface="Cambria"/>
              </a:rPr>
              <a:t>Інформацію</a:t>
            </a:r>
            <a:r>
              <a:rPr dirty="0" u="sng" sz="1200" spc="25">
                <a:uFill>
                  <a:solidFill>
                    <a:srgbClr val="130F18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50">
                <a:uFill>
                  <a:solidFill>
                    <a:srgbClr val="130F18"/>
                  </a:solidFill>
                </a:uFill>
                <a:latin typeface="Cambria"/>
                <a:cs typeface="Cambria"/>
              </a:rPr>
              <a:t>надавать</a:t>
            </a:r>
            <a:r>
              <a:rPr dirty="0" u="sng" sz="1200" spc="40">
                <a:uFill>
                  <a:solidFill>
                    <a:srgbClr val="130F18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30">
                <a:uFill>
                  <a:solidFill>
                    <a:srgbClr val="130F18"/>
                  </a:solidFill>
                </a:uFill>
                <a:latin typeface="Cambria"/>
                <a:cs typeface="Cambria"/>
              </a:rPr>
              <a:t>на</a:t>
            </a:r>
            <a:r>
              <a:rPr dirty="0" u="sng" sz="1200" spc="-5">
                <a:uFill>
                  <a:solidFill>
                    <a:srgbClr val="130F18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50">
                <a:uFill>
                  <a:solidFill>
                    <a:srgbClr val="130F18"/>
                  </a:solidFill>
                </a:uFill>
                <a:latin typeface="Cambria"/>
                <a:cs typeface="Cambria"/>
              </a:rPr>
              <a:t>паперових</a:t>
            </a:r>
            <a:r>
              <a:rPr dirty="0" u="sng" sz="1200" spc="45">
                <a:uFill>
                  <a:solidFill>
                    <a:srgbClr val="130F18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30">
                <a:uFill>
                  <a:solidFill>
                    <a:srgbClr val="130F18"/>
                  </a:solidFill>
                </a:uFill>
                <a:latin typeface="Cambria"/>
                <a:cs typeface="Cambria"/>
              </a:rPr>
              <a:t>носіях</a:t>
            </a:r>
            <a:r>
              <a:rPr dirty="0" sz="1200" spc="3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поттою,</a:t>
            </a:r>
            <a:r>
              <a:rPr dirty="0" sz="1200" spc="25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за</a:t>
            </a:r>
            <a:r>
              <a:rPr dirty="0" sz="1200" spc="-10">
                <a:latin typeface="Cambria"/>
                <a:cs typeface="Cambria"/>
              </a:rPr>
              <a:t> </a:t>
            </a:r>
            <a:r>
              <a:rPr dirty="0" sz="1200" spc="-45">
                <a:latin typeface="Cambria"/>
                <a:cs typeface="Cambria"/>
              </a:rPr>
              <a:t>адресою:</a:t>
            </a:r>
            <a:r>
              <a:rPr dirty="0" sz="1200" spc="55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вул.</a:t>
            </a:r>
            <a:r>
              <a:rPr dirty="0" sz="1200" spc="35">
                <a:latin typeface="Cambria"/>
                <a:cs typeface="Cambria"/>
              </a:rPr>
              <a:t> </a:t>
            </a:r>
            <a:r>
              <a:rPr dirty="0" sz="1200" spc="-10" i="1">
                <a:latin typeface="Cambria"/>
                <a:cs typeface="Cambria"/>
              </a:rPr>
              <a:t>Zfpeodpaжeucькa,</a:t>
            </a:r>
            <a:r>
              <a:rPr dirty="0" sz="1200" spc="-40" i="1">
                <a:latin typeface="Cambria"/>
                <a:cs typeface="Cambria"/>
              </a:rPr>
              <a:t> </a:t>
            </a:r>
            <a:r>
              <a:rPr dirty="0" sz="1200" spc="-25" i="1">
                <a:latin typeface="Cambria"/>
                <a:cs typeface="Cambria"/>
              </a:rPr>
              <a:t>2,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ts val="1405"/>
              </a:lnSpc>
            </a:pPr>
            <a:r>
              <a:rPr dirty="0" sz="1200" i="1">
                <a:latin typeface="Cambria"/>
                <a:cs typeface="Cambria"/>
              </a:rPr>
              <a:t>.ч. Кроііивнш</a:t>
            </a:r>
            <a:r>
              <a:rPr dirty="0" sz="1200" spc="40" i="1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ьпий,</a:t>
            </a:r>
            <a:r>
              <a:rPr dirty="0" sz="1200" spc="80" i="1">
                <a:latin typeface="Cambria"/>
                <a:cs typeface="Cambria"/>
              </a:rPr>
              <a:t> </a:t>
            </a:r>
            <a:r>
              <a:rPr dirty="0" sz="1200" spc="-10" i="1">
                <a:latin typeface="Cambria"/>
                <a:cs typeface="Cambria"/>
              </a:rPr>
              <a:t>25006</a:t>
            </a:r>
            <a:r>
              <a:rPr dirty="0" sz="1200" spc="325" i="1">
                <a:latin typeface="Cambria"/>
                <a:cs typeface="Cambria"/>
              </a:rPr>
              <a:t> </a:t>
            </a:r>
            <a:r>
              <a:rPr dirty="0" u="sng" sz="1200" spc="-60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з</a:t>
            </a:r>
            <a:r>
              <a:rPr dirty="0" u="sng" sz="1200" spc="-20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10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додаткамН:</a:t>
            </a:r>
            <a:r>
              <a:rPr dirty="0" u="sng" sz="1200" spc="500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 </a:t>
            </a:r>
            <a:endParaRPr sz="1200">
              <a:latin typeface="Cambria"/>
              <a:cs typeface="Cambria"/>
            </a:endParaRPr>
          </a:p>
          <a:p>
            <a:pPr marL="375285">
              <a:lnSpc>
                <a:spcPts val="1370"/>
              </a:lnSpc>
            </a:pPr>
            <a:r>
              <a:rPr dirty="0" sz="1200" spc="-30">
                <a:latin typeface="Cambria"/>
                <a:cs typeface="Cambria"/>
              </a:rPr>
              <a:t>а)</a:t>
            </a:r>
            <a:r>
              <a:rPr dirty="0" sz="1200" spc="-40">
                <a:latin typeface="Cambria"/>
                <a:cs typeface="Cambria"/>
              </a:rPr>
              <a:t> </a:t>
            </a:r>
            <a:r>
              <a:rPr dirty="0" u="sng" sz="1200" spc="-55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при</a:t>
            </a:r>
            <a:r>
              <a:rPr dirty="0" u="sng" sz="1200" spc="-15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50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вміщенні</a:t>
            </a:r>
            <a:r>
              <a:rPr dirty="0" u="sng" sz="1200" spc="80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в</a:t>
            </a:r>
            <a:r>
              <a:rPr dirty="0" u="sng" sz="1200" spc="-30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60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гарантпн</a:t>
            </a:r>
            <a:r>
              <a:rPr dirty="0" sz="1200" spc="20">
                <a:latin typeface="Cambria"/>
                <a:cs typeface="Cambria"/>
              </a:rPr>
              <a:t> </a:t>
            </a:r>
            <a:r>
              <a:rPr dirty="0" sz="1200" spc="-65">
                <a:latin typeface="Cambria"/>
                <a:cs typeface="Cambria"/>
              </a:rPr>
              <a:t>додасться</a:t>
            </a:r>
            <a:r>
              <a:rPr dirty="0" sz="1200" spc="20">
                <a:latin typeface="Cambria"/>
                <a:cs typeface="Cambria"/>
              </a:rPr>
              <a:t> </a:t>
            </a:r>
            <a:r>
              <a:rPr dirty="0" sz="1200" spc="-75">
                <a:latin typeface="Cambria"/>
                <a:cs typeface="Cambria"/>
              </a:rPr>
              <a:t>EoПlя</a:t>
            </a:r>
            <a:r>
              <a:rPr dirty="0" sz="1200" spc="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п</a:t>
            </a:r>
            <a:r>
              <a:rPr dirty="0" sz="1200" spc="295">
                <a:latin typeface="Cambria"/>
                <a:cs typeface="Cambria"/>
              </a:rPr>
              <a:t> </a:t>
            </a:r>
            <a:r>
              <a:rPr dirty="0" sz="1200" spc="-55">
                <a:latin typeface="Cambria"/>
                <a:cs typeface="Cambria"/>
              </a:rPr>
              <a:t>Ибуткової</a:t>
            </a:r>
            <a:r>
              <a:rPr dirty="0" sz="1200" spc="8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накладноі;</a:t>
            </a:r>
            <a:endParaRPr sz="1200">
              <a:latin typeface="Cambria"/>
              <a:cs typeface="Cambria"/>
            </a:endParaRPr>
          </a:p>
          <a:p>
            <a:pPr marL="372110">
              <a:lnSpc>
                <a:spcPts val="1380"/>
              </a:lnSpc>
            </a:pPr>
            <a:r>
              <a:rPr dirty="0" sz="1200" spc="-10">
                <a:latin typeface="Cambria"/>
                <a:cs typeface="Cambria"/>
              </a:rPr>
              <a:t>6)</a:t>
            </a:r>
            <a:r>
              <a:rPr dirty="0" sz="1200" spc="-80">
                <a:latin typeface="Cambria"/>
                <a:cs typeface="Cambria"/>
              </a:rPr>
              <a:t> </a:t>
            </a:r>
            <a:r>
              <a:rPr dirty="0" u="sng" sz="1200" spc="-55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при</a:t>
            </a:r>
            <a:r>
              <a:rPr dirty="0" u="sng" sz="1200" spc="-40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50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поверненні</a:t>
            </a:r>
            <a:r>
              <a:rPr dirty="0" u="sng" sz="1200" spc="-15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70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постачальнику</a:t>
            </a:r>
            <a:r>
              <a:rPr dirty="0" u="sng" sz="1200" spc="5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 </a:t>
            </a:r>
            <a:r>
              <a:rPr dirty="0" sz="1200" spc="-95">
                <a:latin typeface="Cambria"/>
                <a:cs typeface="Cambria"/>
              </a:rPr>
              <a:t> </a:t>
            </a:r>
            <a:r>
              <a:rPr dirty="0" sz="1200" spc="-60">
                <a:latin typeface="Cambria"/>
                <a:cs typeface="Cambria"/>
              </a:rPr>
              <a:t>додаються:</a:t>
            </a:r>
            <a:r>
              <a:rPr dirty="0" sz="1200" spc="85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копія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прибутковоі</a:t>
            </a:r>
            <a:r>
              <a:rPr dirty="0" sz="1200" spc="6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накладної;</a:t>
            </a:r>
            <a:endParaRPr sz="1200">
              <a:latin typeface="Cambria"/>
              <a:cs typeface="Cambria"/>
            </a:endParaRPr>
          </a:p>
          <a:p>
            <a:pPr marL="3382010">
              <a:lnSpc>
                <a:spcPts val="1405"/>
              </a:lnSpc>
            </a:pPr>
            <a:r>
              <a:rPr dirty="0" sz="1200" spc="-35">
                <a:latin typeface="Cambria"/>
                <a:cs typeface="Cambria"/>
              </a:rPr>
              <a:t>копія </a:t>
            </a:r>
            <a:r>
              <a:rPr dirty="0" sz="1200" spc="-60">
                <a:latin typeface="Cambria"/>
                <a:cs typeface="Cambria"/>
              </a:rPr>
              <a:t>накладної</a:t>
            </a:r>
            <a:r>
              <a:rPr dirty="0" sz="1200" spc="45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на </a:t>
            </a:r>
            <a:r>
              <a:rPr dirty="0" sz="1200" spc="-10">
                <a:latin typeface="Cambria"/>
                <a:cs typeface="Cambria"/>
              </a:rPr>
              <a:t>повернення,</a:t>
            </a:r>
            <a:endParaRPr sz="1200">
              <a:latin typeface="Cambria"/>
              <a:cs typeface="Cambria"/>
            </a:endParaRPr>
          </a:p>
          <a:p>
            <a:pPr algn="just" marL="17145" marR="12700" indent="350520">
              <a:lnSpc>
                <a:spcPct val="97500"/>
              </a:lnSpc>
              <a:spcBef>
                <a:spcPts val="15"/>
              </a:spcBef>
            </a:pPr>
            <a:r>
              <a:rPr dirty="0" sz="1200">
                <a:latin typeface="Cambria"/>
                <a:cs typeface="Cambria"/>
              </a:rPr>
              <a:t>в)</a:t>
            </a:r>
            <a:r>
              <a:rPr dirty="0" sz="1200" spc="195"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у</a:t>
            </a:r>
            <a:r>
              <a:rPr dirty="0" u="sng" sz="1200" spc="21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випадкv</a:t>
            </a:r>
            <a:r>
              <a:rPr dirty="0" u="sng" sz="1200" spc="25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передаяі</a:t>
            </a:r>
            <a:r>
              <a:rPr dirty="0" u="sng" sz="1200" spc="25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відходів</a:t>
            </a:r>
            <a:r>
              <a:rPr dirty="0" u="sng" sz="1200" spc="25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1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лікарського</a:t>
            </a:r>
            <a:r>
              <a:rPr dirty="0" u="sng" sz="1200" spc="245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засобу</a:t>
            </a:r>
            <a:r>
              <a:rPr dirty="0" u="sng" sz="1200" spc="229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на</a:t>
            </a:r>
            <a:r>
              <a:rPr dirty="0" u="sng" sz="1200" spc="235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утилізацію</a:t>
            </a:r>
            <a:r>
              <a:rPr dirty="0" u="sng" sz="1200" spc="26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a6o</a:t>
            </a:r>
            <a:r>
              <a:rPr dirty="0" u="sng" sz="1200" spc="204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1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зшодення,</a:t>
            </a:r>
            <a:r>
              <a:rPr dirty="0" sz="1200" spc="-10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ддв</a:t>
            </a:r>
            <a:r>
              <a:rPr dirty="0" u="sng" sz="1200" spc="-3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отиж</a:t>
            </a:r>
            <a:r>
              <a:rPr dirty="0" sz="1200" spc="-30">
                <a:latin typeface="Cambria"/>
                <a:cs typeface="Cambria"/>
              </a:rPr>
              <a:t>невіы</a:t>
            </a:r>
            <a:r>
              <a:rPr dirty="0" sz="1200" spc="-10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ст</a:t>
            </a:r>
            <a:r>
              <a:rPr dirty="0" u="sng" sz="1200" spc="-2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рок</a:t>
            </a:r>
            <a:r>
              <a:rPr dirty="0" sz="1200" spc="20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поінфодмуватіі</a:t>
            </a:r>
            <a:r>
              <a:rPr dirty="0" sz="1200" spc="165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Державну</a:t>
            </a:r>
            <a:r>
              <a:rPr dirty="0" sz="1200" spc="3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службу</a:t>
            </a:r>
            <a:r>
              <a:rPr dirty="0" sz="1200" spc="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з</a:t>
            </a:r>
            <a:r>
              <a:rPr dirty="0" sz="1200" spc="210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лікарськпх</a:t>
            </a:r>
            <a:r>
              <a:rPr dirty="0" sz="1200" spc="45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засобів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 spc="-55">
                <a:latin typeface="Cambria"/>
                <a:cs typeface="Cambria"/>
              </a:rPr>
              <a:t>та</a:t>
            </a:r>
            <a:r>
              <a:rPr dirty="0" sz="1200" spc="-10">
                <a:latin typeface="Cambria"/>
                <a:cs typeface="Cambria"/>
              </a:rPr>
              <a:t> </a:t>
            </a:r>
            <a:r>
              <a:rPr dirty="0" sz="1200" spc="-60">
                <a:latin typeface="Cambria"/>
                <a:cs typeface="Cambria"/>
              </a:rPr>
              <a:t>гоіггролю</a:t>
            </a:r>
            <a:r>
              <a:rPr dirty="0" sz="1200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за </a:t>
            </a:r>
            <a:r>
              <a:rPr dirty="0" baseline="2314" sz="1800" spc="-89">
                <a:latin typeface="Cambria"/>
                <a:cs typeface="Cambria"/>
              </a:rPr>
              <a:t>наркотпгамlі</a:t>
            </a:r>
            <a:r>
              <a:rPr dirty="0" baseline="2314" sz="1800" spc="150">
                <a:latin typeface="Cambria"/>
                <a:cs typeface="Cambria"/>
              </a:rPr>
              <a:t> </a:t>
            </a:r>
            <a:r>
              <a:rPr dirty="0" baseline="2314" sz="1800">
                <a:latin typeface="Cambria"/>
                <a:cs typeface="Cambria"/>
              </a:rPr>
              <a:t>у </a:t>
            </a:r>
            <a:r>
              <a:rPr dirty="0" baseline="2314" sz="1800" spc="-52">
                <a:latin typeface="Cambria"/>
                <a:cs typeface="Cambria"/>
              </a:rPr>
              <a:t>Кіровоградськіlі</a:t>
            </a:r>
            <a:r>
              <a:rPr dirty="0" baseline="2314" sz="1800" spc="-37">
                <a:latin typeface="Cambria"/>
                <a:cs typeface="Cambria"/>
              </a:rPr>
              <a:t> </a:t>
            </a:r>
            <a:r>
              <a:rPr dirty="0" baseline="2314" sz="1800" spc="-15">
                <a:latin typeface="Cambria"/>
                <a:cs typeface="Cambria"/>
              </a:rPr>
              <a:t>о</a:t>
            </a:r>
            <a:r>
              <a:rPr dirty="0" sz="1200" spc="-10">
                <a:latin typeface="Cambria"/>
                <a:cs typeface="Cambria"/>
              </a:rPr>
              <a:t>б</a:t>
            </a:r>
            <a:r>
              <a:rPr dirty="0" baseline="2314" sz="1800" spc="-15">
                <a:latin typeface="Cambria"/>
                <a:cs typeface="Cambria"/>
              </a:rPr>
              <a:t>ласті</a:t>
            </a:r>
            <a:r>
              <a:rPr dirty="0" baseline="2314" sz="1800" spc="150">
                <a:latin typeface="Cambria"/>
                <a:cs typeface="Cambria"/>
              </a:rPr>
              <a:t> </a:t>
            </a:r>
            <a:r>
              <a:rPr dirty="0" baseline="2314" sz="1800" spc="-127">
                <a:latin typeface="Cambria"/>
                <a:cs typeface="Cambria"/>
              </a:rPr>
              <a:t>та</a:t>
            </a:r>
            <a:r>
              <a:rPr dirty="0" baseline="2314" sz="1800" spc="30">
                <a:latin typeface="Cambria"/>
                <a:cs typeface="Cambria"/>
              </a:rPr>
              <a:t> </a:t>
            </a:r>
            <a:r>
              <a:rPr dirty="0" baseline="2314" sz="1800" spc="-104">
                <a:latin typeface="Cambria"/>
                <a:cs typeface="Cambria"/>
              </a:rPr>
              <a:t>надати</a:t>
            </a:r>
            <a:r>
              <a:rPr dirty="0" baseline="2314" sz="1800" spc="60">
                <a:latin typeface="Cambria"/>
                <a:cs typeface="Cambria"/>
              </a:rPr>
              <a:t> </a:t>
            </a:r>
            <a:r>
              <a:rPr dirty="0" baseline="2314" sz="1800" spc="-52">
                <a:latin typeface="Cambria"/>
                <a:cs typeface="Cambria"/>
              </a:rPr>
              <a:t>копію</a:t>
            </a:r>
            <a:r>
              <a:rPr dirty="0" baseline="2314" sz="1800" spc="37">
                <a:latin typeface="Cambria"/>
                <a:cs typeface="Cambria"/>
              </a:rPr>
              <a:t> </a:t>
            </a:r>
            <a:r>
              <a:rPr dirty="0" baseline="2314" sz="1800" spc="-75">
                <a:latin typeface="Cambria"/>
                <a:cs typeface="Cambria"/>
              </a:rPr>
              <a:t>прпбуткової</a:t>
            </a:r>
            <a:r>
              <a:rPr dirty="0" baseline="2314" sz="1800" spc="112">
                <a:latin typeface="Cambria"/>
                <a:cs typeface="Cambria"/>
              </a:rPr>
              <a:t> </a:t>
            </a:r>
            <a:r>
              <a:rPr dirty="0" baseline="2314" sz="1800" spc="-15">
                <a:latin typeface="Cambria"/>
                <a:cs typeface="Cambria"/>
              </a:rPr>
              <a:t>накладної.</a:t>
            </a:r>
            <a:endParaRPr baseline="2314" sz="1800">
              <a:latin typeface="Cambria"/>
              <a:cs typeface="Cambria"/>
            </a:endParaRPr>
          </a:p>
          <a:p>
            <a:pPr algn="just" marL="13970" marR="12700" indent="354965">
              <a:lnSpc>
                <a:spcPts val="1370"/>
              </a:lnSpc>
              <a:spcBef>
                <a:spcPts val="5"/>
              </a:spcBef>
            </a:pPr>
            <a:r>
              <a:rPr dirty="0" sz="1200">
                <a:latin typeface="Cambria"/>
                <a:cs typeface="Cambria"/>
              </a:rPr>
              <a:t>Прн</a:t>
            </a:r>
            <a:r>
              <a:rPr dirty="0" sz="1200" spc="11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наступних</a:t>
            </a:r>
            <a:r>
              <a:rPr dirty="0" sz="1200" spc="13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поставках</a:t>
            </a:r>
            <a:r>
              <a:rPr dirty="0" sz="1200" spc="16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лікарських</a:t>
            </a:r>
            <a:r>
              <a:rPr dirty="0" sz="1200" spc="18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засобів.</a:t>
            </a:r>
            <a:r>
              <a:rPr dirty="0" sz="1200" spc="114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вгазанііх</a:t>
            </a:r>
            <a:r>
              <a:rPr dirty="0" sz="1200" spc="16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</a:t>
            </a:r>
            <a:r>
              <a:rPr dirty="0" sz="1200" spc="6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розпоряджевнях,</a:t>
            </a:r>
            <a:r>
              <a:rPr dirty="0" sz="1200" spc="7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суб'скт </a:t>
            </a:r>
            <a:r>
              <a:rPr dirty="0" sz="1200" spc="-40">
                <a:latin typeface="Cambria"/>
                <a:cs typeface="Cambria"/>
              </a:rPr>
              <a:t>господарювання</a:t>
            </a:r>
            <a:r>
              <a:rPr dirty="0" sz="1200" spc="40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повинеп</a:t>
            </a:r>
            <a:r>
              <a:rPr dirty="0" sz="1200" spc="44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вжитп</a:t>
            </a:r>
            <a:r>
              <a:rPr dirty="0" sz="1200" spc="47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заходів</a:t>
            </a:r>
            <a:r>
              <a:rPr dirty="0" sz="1200" spc="47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щодо</a:t>
            </a:r>
            <a:r>
              <a:rPr dirty="0" sz="1200" spc="455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запобігання</a:t>
            </a:r>
            <a:r>
              <a:rPr dirty="0" sz="1200" spc="125">
                <a:latin typeface="Cambria"/>
                <a:cs typeface="Cambria"/>
              </a:rPr>
              <a:t>  </a:t>
            </a:r>
            <a:r>
              <a:rPr dirty="0" sz="1200" spc="-40">
                <a:latin typeface="Cambria"/>
                <a:cs typeface="Cambria"/>
              </a:rPr>
              <a:t>придfiання,</a:t>
            </a:r>
            <a:r>
              <a:rPr dirty="0" sz="1200" spc="125">
                <a:latin typeface="Cambria"/>
                <a:cs typeface="Cambria"/>
              </a:rPr>
              <a:t>  </a:t>
            </a:r>
            <a:r>
              <a:rPr dirty="0" sz="1200" spc="-30">
                <a:latin typeface="Cambria"/>
                <a:cs typeface="Cambria"/>
              </a:rPr>
              <a:t>реалізаціі</a:t>
            </a:r>
            <a:r>
              <a:rPr dirty="0" sz="1200" spc="49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та</a:t>
            </a:r>
            <a:endParaRPr sz="1200">
              <a:latin typeface="Cambria"/>
              <a:cs typeface="Cambria"/>
            </a:endParaRPr>
          </a:p>
          <a:p>
            <a:pPr algn="just" marL="15875">
              <a:lnSpc>
                <a:spcPts val="1380"/>
              </a:lnSpc>
            </a:pPr>
            <a:r>
              <a:rPr dirty="0" sz="1200" spc="-60">
                <a:latin typeface="Cambria"/>
                <a:cs typeface="Cambria"/>
              </a:rPr>
              <a:t>застосування</a:t>
            </a:r>
            <a:r>
              <a:rPr dirty="0" sz="1200" spc="95">
                <a:latin typeface="Cambria"/>
                <a:cs typeface="Cambria"/>
              </a:rPr>
              <a:t> </a:t>
            </a:r>
            <a:r>
              <a:rPr dirty="0" sz="1200" spc="-45">
                <a:latin typeface="Cambria"/>
                <a:cs typeface="Cambria"/>
              </a:rPr>
              <a:t>лікарських</a:t>
            </a:r>
            <a:r>
              <a:rPr dirty="0" sz="1200" spc="45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засобів,</a:t>
            </a:r>
            <a:r>
              <a:rPr dirty="0" sz="1200" spc="5">
                <a:latin typeface="Cambria"/>
                <a:cs typeface="Cambria"/>
              </a:rPr>
              <a:t> </a:t>
            </a:r>
            <a:r>
              <a:rPr dirty="0" sz="1200" spc="-65">
                <a:latin typeface="Cambria"/>
                <a:cs typeface="Cambria"/>
              </a:rPr>
              <a:t>зазначенпх</a:t>
            </a:r>
            <a:r>
              <a:rPr dirty="0" sz="1200" spc="100">
                <a:latin typeface="Cambria"/>
                <a:cs typeface="Cambria"/>
              </a:rPr>
              <a:t> </a:t>
            </a:r>
            <a:r>
              <a:rPr dirty="0" sz="1200">
                <a:solidFill>
                  <a:srgbClr val="161616"/>
                </a:solidFill>
                <a:latin typeface="Cambria"/>
                <a:cs typeface="Cambria"/>
              </a:rPr>
              <a:t>у</a:t>
            </a:r>
            <a:r>
              <a:rPr dirty="0" sz="1200" spc="-25">
                <a:solidFill>
                  <a:srgbClr val="161616"/>
                </a:solidFill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розпорядженнях.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04330" y="6458203"/>
            <a:ext cx="1521460" cy="38544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 marR="5080" indent="347980">
              <a:lnSpc>
                <a:spcPts val="1390"/>
              </a:lnSpc>
              <a:spcBef>
                <a:spcPts val="185"/>
              </a:spcBef>
            </a:pPr>
            <a:r>
              <a:rPr dirty="0" sz="1200" spc="-25">
                <a:latin typeface="Cambria"/>
                <a:cs typeface="Cambria"/>
              </a:rPr>
              <a:t>нeт </a:t>
            </a:r>
            <a:r>
              <a:rPr dirty="0" sz="1200" spc="-40">
                <a:latin typeface="Cambria"/>
                <a:cs typeface="Cambria"/>
              </a:rPr>
              <a:t>Укрфармагентства,</a:t>
            </a:r>
            <a:r>
              <a:rPr dirty="0" sz="1200" spc="47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ід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66282" y="6458203"/>
            <a:ext cx="4274185" cy="38544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 marR="5080" indent="210185">
              <a:lnSpc>
                <a:spcPts val="1390"/>
              </a:lnSpc>
              <a:spcBef>
                <a:spcPts val="185"/>
              </a:spcBef>
            </a:pPr>
            <a:r>
              <a:rPr dirty="0" sz="1200" spc="-40">
                <a:latin typeface="Cambria"/>
                <a:cs typeface="Cambria"/>
              </a:rPr>
              <a:t>лікарських</a:t>
            </a:r>
            <a:r>
              <a:rPr dirty="0" sz="1200" spc="37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засобів,</a:t>
            </a:r>
            <a:r>
              <a:rPr dirty="0" sz="1200" spc="300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вказаних</a:t>
            </a:r>
            <a:r>
              <a:rPr dirty="0" sz="1200" spc="35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</a:t>
            </a:r>
            <a:r>
              <a:rPr dirty="0" sz="1200" spc="254">
                <a:latin typeface="Cambria"/>
                <a:cs typeface="Cambria"/>
              </a:rPr>
              <a:t> </a:t>
            </a:r>
            <a:r>
              <a:rPr dirty="0" sz="1200" spc="-55">
                <a:latin typeface="Cambria"/>
                <a:cs typeface="Cambria"/>
              </a:rPr>
              <a:t>розпорядженнях</a:t>
            </a:r>
            <a:r>
              <a:rPr dirty="0" sz="1200" spc="32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яіі</a:t>
            </a:r>
            <a:r>
              <a:rPr dirty="0" sz="1200" spc="26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листах </a:t>
            </a:r>
            <a:r>
              <a:rPr dirty="0" sz="1200">
                <a:latin typeface="Cambria"/>
                <a:cs typeface="Cambria"/>
              </a:rPr>
              <a:t>i</a:t>
            </a:r>
            <a:r>
              <a:rPr dirty="0" sz="1200" spc="-40">
                <a:latin typeface="Cambria"/>
                <a:cs typeface="Cambria"/>
              </a:rPr>
              <a:t> </a:t>
            </a:r>
            <a:r>
              <a:rPr dirty="0" u="sng" sz="1200" spc="55">
                <a:uFill>
                  <a:solidFill>
                    <a:srgbClr val="0F0F13"/>
                  </a:solidFill>
                </a:uFill>
                <a:latin typeface="Cambria"/>
                <a:cs typeface="Cambria"/>
              </a:rPr>
              <a:t>в</a:t>
            </a:r>
            <a:r>
              <a:rPr dirty="0" u="sng" sz="1200" spc="-25">
                <a:uFill>
                  <a:solidFill>
                    <a:srgbClr val="0F0F1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60">
                <a:uFill>
                  <a:solidFill>
                    <a:srgbClr val="0F0F13"/>
                  </a:solidFill>
                </a:uFill>
                <a:latin typeface="Cambria"/>
                <a:cs typeface="Cambria"/>
              </a:rPr>
              <a:t>пгісьмовоьгу</a:t>
            </a:r>
            <a:r>
              <a:rPr dirty="0" u="sng" sz="1200" spc="15">
                <a:uFill>
                  <a:solidFill>
                    <a:srgbClr val="0F0F13"/>
                  </a:solidFill>
                </a:uFill>
                <a:latin typeface="Cambria"/>
                <a:cs typeface="Cambria"/>
              </a:rPr>
              <a:t> </a:t>
            </a:r>
            <a:r>
              <a:rPr dirty="0" sz="1200" spc="-135">
                <a:latin typeface="Cambria"/>
                <a:cs typeface="Cambria"/>
              </a:rPr>
              <a:t> </a:t>
            </a:r>
            <a:r>
              <a:rPr dirty="0" sz="1200" spc="-60">
                <a:latin typeface="Cambria"/>
                <a:cs typeface="Cambria"/>
              </a:rPr>
              <a:t>вигляді</a:t>
            </a:r>
            <a:r>
              <a:rPr dirty="0" sz="1200" spc="40">
                <a:latin typeface="Cambria"/>
                <a:cs typeface="Cambria"/>
              </a:rPr>
              <a:t> </a:t>
            </a:r>
            <a:r>
              <a:rPr dirty="0" u="heavy" sz="1200">
                <a:uFill>
                  <a:solidFill>
                    <a:srgbClr val="0F0F13"/>
                  </a:solidFill>
                </a:uFill>
                <a:latin typeface="Cambria"/>
                <a:cs typeface="Cambria"/>
              </a:rPr>
              <a:t>надавать</a:t>
            </a:r>
            <a:r>
              <a:rPr dirty="0" u="heavy" sz="1200" spc="50">
                <a:uFill>
                  <a:solidFill>
                    <a:srgbClr val="0F0F13"/>
                  </a:solidFill>
                </a:uFill>
                <a:latin typeface="Cambria"/>
                <a:cs typeface="Cambria"/>
              </a:rPr>
              <a:t> </a:t>
            </a:r>
            <a:r>
              <a:rPr dirty="0" u="heavy" sz="1200">
                <a:uFill>
                  <a:solidFill>
                    <a:srgbClr val="0F0F13"/>
                  </a:solidFill>
                </a:uFill>
                <a:latin typeface="Cambria"/>
                <a:cs typeface="Cambria"/>
              </a:rPr>
              <a:t>не</a:t>
            </a:r>
            <a:r>
              <a:rPr dirty="0" u="heavy" sz="1200" spc="-65">
                <a:uFill>
                  <a:solidFill>
                    <a:srgbClr val="0F0F13"/>
                  </a:solidFill>
                </a:uFill>
                <a:latin typeface="Cambria"/>
                <a:cs typeface="Cambria"/>
              </a:rPr>
              <a:t> </a:t>
            </a:r>
            <a:r>
              <a:rPr dirty="0" u="heavy" sz="1200" spc="-10">
                <a:uFill>
                  <a:solidFill>
                    <a:srgbClr val="0F0F13"/>
                  </a:solidFill>
                </a:uFill>
                <a:latin typeface="Cambria"/>
                <a:cs typeface="Cambria"/>
              </a:rPr>
              <a:t>потрібво.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16736" y="8799576"/>
            <a:ext cx="1356360" cy="140207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295923" y="6814819"/>
            <a:ext cx="6146800" cy="213487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algn="just" marL="13335" marR="5080" indent="360680">
              <a:lnSpc>
                <a:spcPts val="1370"/>
              </a:lnSpc>
              <a:spcBef>
                <a:spcPts val="204"/>
              </a:spcBef>
            </a:pPr>
            <a:r>
              <a:rPr dirty="0" sz="1200">
                <a:latin typeface="Cambria"/>
                <a:cs typeface="Cambria"/>
              </a:rPr>
              <a:t>Олночасно</a:t>
            </a:r>
            <a:r>
              <a:rPr dirty="0" sz="1200" spc="12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нагадусмо,</a:t>
            </a:r>
            <a:r>
              <a:rPr dirty="0" sz="1200" spc="12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шо</a:t>
            </a:r>
            <a:r>
              <a:rPr dirty="0" sz="1200" spc="9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з</a:t>
            </a:r>
            <a:r>
              <a:rPr dirty="0" sz="1200" spc="45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розпорядженнями</a:t>
            </a:r>
            <a:r>
              <a:rPr dirty="0" sz="1200" spc="5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та</a:t>
            </a:r>
            <a:r>
              <a:rPr dirty="0" sz="1200" spc="8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шtстами</a:t>
            </a:r>
            <a:r>
              <a:rPr dirty="0" sz="1200" spc="105">
                <a:latin typeface="Cambria"/>
                <a:cs typeface="Cambria"/>
              </a:rPr>
              <a:t> </a:t>
            </a:r>
            <a:r>
              <a:rPr dirty="0" sz="1200" spc="-45">
                <a:latin typeface="Cambria"/>
                <a:cs typeface="Cambria"/>
              </a:rPr>
              <a:t>Укрфармагентства</a:t>
            </a:r>
            <a:r>
              <a:rPr dirty="0" sz="120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можна </a:t>
            </a:r>
            <a:r>
              <a:rPr dirty="0" sz="1200">
                <a:latin typeface="Cambria"/>
                <a:cs typeface="Cambria"/>
              </a:rPr>
              <a:t>ознаиомптися</a:t>
            </a:r>
            <a:r>
              <a:rPr dirty="0" sz="1200" spc="220">
                <a:latin typeface="Cambria"/>
                <a:cs typeface="Cambria"/>
              </a:rPr>
              <a:t>  </a:t>
            </a:r>
            <a:r>
              <a:rPr dirty="0" sz="1200">
                <a:latin typeface="Cambria"/>
                <a:cs typeface="Cambria"/>
              </a:rPr>
              <a:t>на</a:t>
            </a:r>
            <a:r>
              <a:rPr dirty="0" sz="1200" spc="195">
                <a:latin typeface="Cambria"/>
                <a:cs typeface="Cambria"/>
              </a:rPr>
              <a:t>  </a:t>
            </a:r>
            <a:r>
              <a:rPr dirty="0" sz="1200">
                <a:latin typeface="Cambria"/>
                <a:cs typeface="Cambria"/>
              </a:rPr>
              <a:t>офіційному</a:t>
            </a:r>
            <a:r>
              <a:rPr dirty="0" sz="1200" spc="210">
                <a:latin typeface="Cambria"/>
                <a:cs typeface="Cambria"/>
              </a:rPr>
              <a:t>  </a:t>
            </a:r>
            <a:r>
              <a:rPr dirty="0" sz="1200">
                <a:latin typeface="Cambria"/>
                <a:cs typeface="Cambria"/>
              </a:rPr>
              <a:t>вебсаFпі</a:t>
            </a:r>
            <a:r>
              <a:rPr dirty="0" sz="1200" spc="225">
                <a:latin typeface="Cambria"/>
                <a:cs typeface="Cambria"/>
              </a:rPr>
              <a:t>  </a:t>
            </a:r>
            <a:r>
              <a:rPr dirty="0" sz="1200">
                <a:latin typeface="Cambria"/>
                <a:cs typeface="Cambria"/>
              </a:rPr>
              <a:t>Українсьгого</a:t>
            </a:r>
            <a:r>
              <a:rPr dirty="0" sz="1200" spc="220">
                <a:latin typeface="Cambria"/>
                <a:cs typeface="Cambria"/>
              </a:rPr>
              <a:t>  </a:t>
            </a:r>
            <a:r>
              <a:rPr dirty="0" sz="1200">
                <a:latin typeface="Cambria"/>
                <a:cs typeface="Cambria"/>
              </a:rPr>
              <a:t>фармацевтичного</a:t>
            </a:r>
            <a:r>
              <a:rPr dirty="0" sz="1200" spc="190">
                <a:latin typeface="Cambria"/>
                <a:cs typeface="Cambria"/>
              </a:rPr>
              <a:t>  </a:t>
            </a:r>
            <a:r>
              <a:rPr dirty="0" sz="1200" spc="-10">
                <a:latin typeface="Cambria"/>
                <a:cs typeface="Cambria"/>
              </a:rPr>
              <a:t>агентства </a:t>
            </a:r>
            <a:r>
              <a:rPr dirty="0" sz="1200" spc="-80">
                <a:latin typeface="Cambria"/>
                <a:cs typeface="Cambria"/>
              </a:rPr>
              <a:t>(</a:t>
            </a:r>
            <a:r>
              <a:rPr dirty="0" sz="1200" spc="-80">
                <a:latin typeface="Cambria"/>
                <a:cs typeface="Cambria"/>
                <a:hlinkClick r:id="rId12"/>
              </a:rPr>
              <a:t>https://www.d1s.gov.tia/</a:t>
            </a:r>
            <a:r>
              <a:rPr dirty="0" sz="1200" spc="-80">
                <a:latin typeface="Cambria"/>
                <a:cs typeface="Cambria"/>
              </a:rPr>
              <a:t>)</a:t>
            </a:r>
            <a:r>
              <a:rPr dirty="0" sz="1200" spc="-9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в</a:t>
            </a:r>
            <a:r>
              <a:rPr dirty="0" sz="1200" spc="70">
                <a:latin typeface="Cambria"/>
                <a:cs typeface="Cambria"/>
              </a:rPr>
              <a:t> </a:t>
            </a:r>
            <a:r>
              <a:rPr dirty="0" sz="1200" spc="-55">
                <a:latin typeface="Cambria"/>
                <a:cs typeface="Cambria"/>
              </a:rPr>
              <a:t>розділі</a:t>
            </a:r>
            <a:r>
              <a:rPr dirty="0" sz="1200" spc="18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РОЗПОРЯДЖЕННЯ</a:t>
            </a:r>
            <a:r>
              <a:rPr dirty="0" sz="1200" spc="245">
                <a:latin typeface="Cambria"/>
                <a:cs typeface="Cambria"/>
              </a:rPr>
              <a:t> </a:t>
            </a:r>
            <a:r>
              <a:rPr dirty="0" sz="1200" spc="40">
                <a:latin typeface="Cambria"/>
                <a:cs typeface="Cambria"/>
              </a:rPr>
              <a:t>УКРФАРМАГЕНТСТВА.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ts val="1460"/>
              </a:lnSpc>
              <a:spcBef>
                <a:spcPts val="1205"/>
              </a:spcBef>
            </a:pPr>
            <a:r>
              <a:rPr dirty="0" sz="1250" spc="-10">
                <a:latin typeface="Times New Roman"/>
                <a:cs typeface="Times New Roman"/>
              </a:rPr>
              <a:t>Додаткп:</a:t>
            </a:r>
            <a:endParaRPr sz="1250">
              <a:latin typeface="Times New Roman"/>
              <a:cs typeface="Times New Roman"/>
            </a:endParaRPr>
          </a:p>
          <a:p>
            <a:pPr marL="462280" indent="-216535">
              <a:lnSpc>
                <a:spcPts val="1370"/>
              </a:lnSpc>
              <a:buAutoNum type="arabicPeriod"/>
              <a:tabLst>
                <a:tab pos="462280" algn="l"/>
              </a:tabLst>
            </a:pPr>
            <a:r>
              <a:rPr dirty="0" sz="1250" spc="-25">
                <a:latin typeface="Times New Roman"/>
                <a:cs typeface="Times New Roman"/>
              </a:rPr>
              <a:t>Копія</a:t>
            </a:r>
            <a:r>
              <a:rPr dirty="0" sz="1250" spc="-55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роэпорядження</a:t>
            </a:r>
            <a:r>
              <a:rPr dirty="0" sz="1250" spc="15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Українського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фармадевтичного</a:t>
            </a:r>
            <a:r>
              <a:rPr dirty="0" sz="1250" spc="-5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агентства</a:t>
            </a:r>
            <a:r>
              <a:rPr dirty="0" sz="1250" spc="28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від</a:t>
            </a:r>
            <a:r>
              <a:rPr dirty="0" sz="1250" spc="-2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16.10.2026</a:t>
            </a:r>
            <a:endParaRPr sz="1250">
              <a:latin typeface="Times New Roman"/>
              <a:cs typeface="Times New Roman"/>
            </a:endParaRPr>
          </a:p>
          <a:p>
            <a:pPr marL="473709">
              <a:lnSpc>
                <a:spcPts val="1370"/>
              </a:lnSpc>
            </a:pPr>
            <a:r>
              <a:rPr dirty="0" sz="1250" spc="-335">
                <a:latin typeface="Times New Roman"/>
                <a:cs typeface="Times New Roman"/>
              </a:rPr>
              <a:t>№</a:t>
            </a:r>
            <a:r>
              <a:rPr dirty="0" sz="1250" spc="285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505-001.1.01/092.0/17-</a:t>
            </a:r>
            <a:r>
              <a:rPr dirty="0" sz="1250" spc="-20">
                <a:latin typeface="Times New Roman"/>
                <a:cs typeface="Times New Roman"/>
              </a:rPr>
              <a:t>26</a:t>
            </a:r>
            <a:r>
              <a:rPr dirty="0" sz="1250" spc="-50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на</a:t>
            </a:r>
            <a:r>
              <a:rPr dirty="0" sz="1250" spc="2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1</a:t>
            </a:r>
            <a:r>
              <a:rPr dirty="0" sz="1250" spc="4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арк.;</a:t>
            </a:r>
            <a:endParaRPr sz="1250">
              <a:latin typeface="Times New Roman"/>
              <a:cs typeface="Times New Roman"/>
            </a:endParaRPr>
          </a:p>
          <a:p>
            <a:pPr marL="464820" marR="518159" indent="-216535">
              <a:lnSpc>
                <a:spcPts val="1390"/>
              </a:lnSpc>
              <a:spcBef>
                <a:spcPts val="95"/>
              </a:spcBef>
              <a:buAutoNum type="arabicPeriod" startAt="2"/>
              <a:tabLst>
                <a:tab pos="484505" algn="l"/>
              </a:tabLst>
            </a:pPr>
            <a:r>
              <a:rPr dirty="0" sz="1250" spc="-30">
                <a:latin typeface="Times New Roman"/>
                <a:cs typeface="Times New Roman"/>
              </a:rPr>
              <a:t>Копія</a:t>
            </a:r>
            <a:r>
              <a:rPr dirty="0" sz="1250" spc="-40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розпорядження</a:t>
            </a:r>
            <a:r>
              <a:rPr dirty="0" sz="1250" spc="75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Українського</a:t>
            </a:r>
            <a:r>
              <a:rPr dirty="0" sz="1250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фармацевтпшіого</a:t>
            </a:r>
            <a:r>
              <a:rPr dirty="0" sz="1250" spc="-4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агентства</a:t>
            </a:r>
            <a:r>
              <a:rPr dirty="0" sz="1250" spc="295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від</a:t>
            </a:r>
            <a:r>
              <a:rPr dirty="0" sz="1250" spc="-6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16.10.2026 </a:t>
            </a:r>
            <a:r>
              <a:rPr dirty="0" sz="1250" spc="-10">
                <a:latin typeface="Times New Roman"/>
                <a:cs typeface="Times New Roman"/>
              </a:rPr>
              <a:t>	</a:t>
            </a:r>
            <a:r>
              <a:rPr dirty="0" sz="1250" spc="-220">
                <a:latin typeface="Times New Roman"/>
                <a:cs typeface="Times New Roman"/>
              </a:rPr>
              <a:t>У•.</a:t>
            </a:r>
            <a:r>
              <a:rPr dirty="0" sz="1250" spc="20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506-001.1.01/002.0'17-</a:t>
            </a:r>
            <a:r>
              <a:rPr dirty="0" sz="1250">
                <a:latin typeface="Times New Roman"/>
                <a:cs typeface="Times New Roman"/>
              </a:rPr>
              <a:t>26</a:t>
            </a:r>
            <a:r>
              <a:rPr dirty="0" sz="1250" spc="-2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на</a:t>
            </a:r>
            <a:r>
              <a:rPr dirty="0" sz="1250" spc="4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1</a:t>
            </a:r>
            <a:r>
              <a:rPr dirty="0" sz="1250" spc="5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арк.;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40"/>
              </a:spcBef>
            </a:pPr>
            <a:endParaRPr sz="1250">
              <a:latin typeface="Times New Roman"/>
              <a:cs typeface="Times New Roman"/>
            </a:endParaRPr>
          </a:p>
          <a:p>
            <a:pPr algn="r" marR="27813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'Лlлія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ЯАНФLЈОВА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99348" y="9388093"/>
            <a:ext cx="1685289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40">
                <a:latin typeface="Times New Roman"/>
                <a:cs typeface="Times New Roman"/>
              </a:rPr>
              <a:t>Остапенко</a:t>
            </a:r>
            <a:r>
              <a:rPr dirty="0" sz="1050" spc="-3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Валешпна</a:t>
            </a:r>
            <a:r>
              <a:rPr dirty="0" sz="1050" spc="1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32</a:t>
            </a:r>
            <a:r>
              <a:rPr dirty="0" sz="1050" spc="-25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14</a:t>
            </a:r>
            <a:r>
              <a:rPr dirty="0" sz="1050" spc="-35">
                <a:latin typeface="Times New Roman"/>
                <a:cs typeface="Times New Roman"/>
              </a:rPr>
              <a:t> 41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64864" y="9899904"/>
            <a:ext cx="707136" cy="56388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4596384" y="10021823"/>
            <a:ext cx="2338070" cy="280670"/>
            <a:chOff x="4596384" y="10021823"/>
            <a:chExt cx="2338070" cy="28067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99432" y="10146791"/>
              <a:ext cx="1691639" cy="15544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96384" y="10021823"/>
              <a:ext cx="2337816" cy="167640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3864864" y="10290047"/>
            <a:ext cx="2889885" cy="173990"/>
            <a:chOff x="3864864" y="10290047"/>
            <a:chExt cx="2889885" cy="173990"/>
          </a:xfrm>
        </p:grpSpPr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64864" y="10290047"/>
              <a:ext cx="701039" cy="6400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02480" y="10317479"/>
              <a:ext cx="2151887" cy="1463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0653" y="170687"/>
            <a:ext cx="451013" cy="63093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73913" y="2005583"/>
            <a:ext cx="143227" cy="10667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69264" y="2008631"/>
            <a:ext cx="216364" cy="14020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206764" y="2129027"/>
            <a:ext cx="1143000" cy="0"/>
          </a:xfrm>
          <a:custGeom>
            <a:avLst/>
            <a:gdLst/>
            <a:ahLst/>
            <a:cxnLst/>
            <a:rect l="l" t="t" r="r" b="b"/>
            <a:pathLst>
              <a:path w="1143000" h="0">
                <a:moveTo>
                  <a:pt x="0" y="0"/>
                </a:moveTo>
                <a:lnTo>
                  <a:pt x="1142769" y="0"/>
                </a:lnTo>
              </a:path>
            </a:pathLst>
          </a:custGeom>
          <a:ln w="9144">
            <a:solidFill>
              <a:srgbClr val="0F0F0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65899" y="2129027"/>
            <a:ext cx="1073150" cy="0"/>
          </a:xfrm>
          <a:custGeom>
            <a:avLst/>
            <a:gdLst/>
            <a:ahLst/>
            <a:cxnLst/>
            <a:rect l="l" t="t" r="r" b="b"/>
            <a:pathLst>
              <a:path w="1073150" h="0">
                <a:moveTo>
                  <a:pt x="0" y="0"/>
                </a:moveTo>
                <a:lnTo>
                  <a:pt x="1072679" y="0"/>
                </a:lnTo>
              </a:path>
            </a:pathLst>
          </a:custGeom>
          <a:ln w="9144">
            <a:solidFill>
              <a:srgbClr val="0F0F0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282705" y="812292"/>
            <a:ext cx="5809615" cy="13703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839595" marR="944880" indent="-1073785">
              <a:lnSpc>
                <a:spcPts val="1610"/>
              </a:lnSpc>
              <a:spcBef>
                <a:spcPts val="210"/>
              </a:spcBef>
            </a:pPr>
            <a:r>
              <a:rPr dirty="0" sz="1400" spc="-30" b="1">
                <a:latin typeface="Times New Roman"/>
                <a:cs typeface="Times New Roman"/>
              </a:rPr>
              <a:t>УKPAÏHCЬKE</a:t>
            </a:r>
            <a:r>
              <a:rPr dirty="0" sz="1400" spc="65" b="1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Times New Roman"/>
                <a:cs typeface="Times New Roman"/>
              </a:rPr>
              <a:t>ФАРМАЦЕВТИЧПЕ</a:t>
            </a:r>
            <a:r>
              <a:rPr dirty="0" sz="1400" spc="10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АГЕНТСТВО (УКРФАРМАГЕНТСТВО)</a:t>
            </a:r>
            <a:endParaRPr sz="1400">
              <a:latin typeface="Times New Roman"/>
              <a:cs typeface="Times New Roman"/>
            </a:endParaRPr>
          </a:p>
          <a:p>
            <a:pPr marL="1507490" marR="30480" indent="-1495425">
              <a:lnSpc>
                <a:spcPts val="1250"/>
              </a:lnSpc>
              <a:spcBef>
                <a:spcPts val="1555"/>
              </a:spcBef>
              <a:tabLst>
                <a:tab pos="5434330" algn="l"/>
              </a:tabLst>
            </a:pPr>
            <a:r>
              <a:rPr dirty="0" sz="1150" spc="-25" i="1">
                <a:latin typeface="Times New Roman"/>
                <a:cs typeface="Times New Roman"/>
              </a:rPr>
              <a:t>проснекv</a:t>
            </a:r>
            <a:r>
              <a:rPr dirty="0" sz="1150" i="1">
                <a:latin typeface="Times New Roman"/>
                <a:cs typeface="Times New Roman"/>
              </a:rPr>
              <a:t> </a:t>
            </a:r>
            <a:r>
              <a:rPr dirty="0" sz="1150" spc="-30">
                <a:latin typeface="Times New Roman"/>
                <a:cs typeface="Times New Roman"/>
              </a:rPr>
              <a:t>Берестейський,</a:t>
            </a:r>
            <a:r>
              <a:rPr dirty="0" sz="1150" spc="-40">
                <a:latin typeface="Times New Roman"/>
                <a:cs typeface="Times New Roman"/>
              </a:rPr>
              <a:t> </a:t>
            </a:r>
            <a:r>
              <a:rPr dirty="0" sz="1150" spc="-55">
                <a:latin typeface="Times New Roman"/>
                <a:cs typeface="Times New Roman"/>
              </a:rPr>
              <a:t>120-</a:t>
            </a:r>
            <a:r>
              <a:rPr dirty="0" sz="1150">
                <a:latin typeface="Times New Roman"/>
                <a:cs typeface="Times New Roman"/>
              </a:rPr>
              <a:t>A,</a:t>
            </a:r>
            <a:r>
              <a:rPr dirty="0" sz="1150" spc="4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м.</a:t>
            </a:r>
            <a:r>
              <a:rPr dirty="0" sz="1150" spc="-5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Київ,</a:t>
            </a:r>
            <a:r>
              <a:rPr dirty="0" sz="1150" spc="-5">
                <a:latin typeface="Times New Roman"/>
                <a:cs typeface="Times New Roman"/>
              </a:rPr>
              <a:t> </a:t>
            </a:r>
            <a:r>
              <a:rPr dirty="0" sz="1150" spc="-30">
                <a:latin typeface="Times New Roman"/>
                <a:cs typeface="Times New Roman"/>
              </a:rPr>
              <a:t>03115,</a:t>
            </a:r>
            <a:r>
              <a:rPr dirty="0" sz="1150" spc="-5">
                <a:latin typeface="Times New Roman"/>
                <a:cs typeface="Times New Roman"/>
              </a:rPr>
              <a:t> </a:t>
            </a:r>
            <a:r>
              <a:rPr dirty="0" sz="1150" spc="-35">
                <a:latin typeface="Times New Roman"/>
                <a:cs typeface="Times New Roman"/>
              </a:rPr>
              <a:t>тел/факс:</a:t>
            </a:r>
            <a:r>
              <a:rPr dirty="0" sz="1150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(044)</a:t>
            </a:r>
            <a:r>
              <a:rPr dirty="0" sz="1150" spc="-50">
                <a:latin typeface="Times New Roman"/>
                <a:cs typeface="Times New Roman"/>
              </a:rPr>
              <a:t> 422-55-</a:t>
            </a:r>
            <a:r>
              <a:rPr dirty="0" sz="1150">
                <a:latin typeface="Times New Roman"/>
                <a:cs typeface="Times New Roman"/>
              </a:rPr>
              <a:t>77,</a:t>
            </a:r>
            <a:r>
              <a:rPr dirty="0" sz="1150" spc="40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e-</a:t>
            </a:r>
            <a:r>
              <a:rPr dirty="0" sz="1150" spc="-25">
                <a:latin typeface="Times New Roman"/>
                <a:cs typeface="Times New Roman"/>
              </a:rPr>
              <a:t>mail:</a:t>
            </a:r>
            <a:r>
              <a:rPr dirty="0" sz="1150" spc="-10">
                <a:latin typeface="Times New Roman"/>
                <a:cs typeface="Times New Roman"/>
              </a:rPr>
              <a:t> </a:t>
            </a:r>
            <a:r>
              <a:rPr dirty="0" u="sng" sz="1150" spc="-10">
                <a:uFill>
                  <a:solidFill>
                    <a:srgbClr val="131313"/>
                  </a:solidFill>
                </a:uFill>
                <a:latin typeface="Times New Roman"/>
                <a:cs typeface="Times New Roman"/>
              </a:rPr>
              <a:t>dlsHdl</a:t>
            </a:r>
            <a:r>
              <a:rPr dirty="0" u="sng" sz="1150">
                <a:uFill>
                  <a:solidFill>
                    <a:srgbClr val="131313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1150" spc="-10">
                <a:uFill>
                  <a:solidFill>
                    <a:srgbClr val="131313"/>
                  </a:solidFill>
                </a:uFill>
                <a:latin typeface="Times New Roman"/>
                <a:cs typeface="Times New Roman"/>
              </a:rPr>
              <a:t>ovua,</a:t>
            </a:r>
            <a:r>
              <a:rPr dirty="0" sz="1150" spc="-10">
                <a:latin typeface="Times New Roman"/>
                <a:cs typeface="Times New Roman"/>
              </a:rPr>
              <a:t> </a:t>
            </a:r>
            <a:r>
              <a:rPr dirty="0" u="sng" sz="1150" spc="-35">
                <a:uFill>
                  <a:solidFill>
                    <a:srgbClr val="131313"/>
                  </a:solidFill>
                </a:uFill>
                <a:latin typeface="Times New Roman"/>
                <a:cs typeface="Times New Roman"/>
                <a:hlinkClick r:id="rId8"/>
              </a:rPr>
              <a:t>https://www.dls.gov.ua</a:t>
            </a:r>
            <a:r>
              <a:rPr dirty="0" u="sng" sz="1150" spc="-35">
                <a:uFill>
                  <a:solidFill>
                    <a:srgbClr val="131313"/>
                  </a:solidFill>
                </a:uFill>
                <a:latin typeface="Times New Roman"/>
                <a:cs typeface="Times New Roman"/>
              </a:rPr>
              <a:t>,</a:t>
            </a:r>
            <a:r>
              <a:rPr dirty="0" sz="1150">
                <a:latin typeface="Times New Roman"/>
                <a:cs typeface="Times New Roman"/>
              </a:rPr>
              <a:t> </a:t>
            </a:r>
            <a:r>
              <a:rPr dirty="0" sz="1150" spc="-40">
                <a:latin typeface="Times New Roman"/>
                <a:cs typeface="Times New Roman"/>
              </a:rPr>
              <a:t>Код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 spc="-40">
                <a:latin typeface="Times New Roman"/>
                <a:cs typeface="Times New Roman"/>
              </a:rPr>
              <a:t>СДРПОУ</a:t>
            </a:r>
            <a:r>
              <a:rPr dirty="0" sz="1150" spc="14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40517815</a:t>
            </a:r>
            <a:endParaRPr sz="1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3269615">
              <a:lnSpc>
                <a:spcPct val="100000"/>
              </a:lnSpc>
              <a:tabLst>
                <a:tab pos="4605020" algn="l"/>
                <a:tab pos="4860290" algn="l"/>
                <a:tab pos="5796280" algn="l"/>
              </a:tabLst>
            </a:pPr>
            <a:r>
              <a:rPr dirty="0" sz="1550" spc="-90">
                <a:latin typeface="Times New Roman"/>
                <a:cs typeface="Times New Roman"/>
              </a:rPr>
              <a:t>Нв</a:t>
            </a:r>
            <a:r>
              <a:rPr dirty="0" sz="1550" spc="225">
                <a:latin typeface="Times New Roman"/>
                <a:cs typeface="Times New Roman"/>
              </a:rPr>
              <a:t> </a:t>
            </a:r>
            <a:r>
              <a:rPr dirty="0" sz="1550" spc="-600" i="1">
                <a:latin typeface="Times New Roman"/>
                <a:cs typeface="Times New Roman"/>
              </a:rPr>
              <a:t>№</a:t>
            </a:r>
            <a:r>
              <a:rPr dirty="0" sz="1550" spc="415" i="1">
                <a:latin typeface="Times New Roman"/>
                <a:cs typeface="Times New Roman"/>
              </a:rPr>
              <a:t> </a:t>
            </a:r>
            <a:r>
              <a:rPr dirty="0" u="sng" sz="1550" i="1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550" i="1">
                <a:latin typeface="Times New Roman"/>
                <a:cs typeface="Times New Roman"/>
              </a:rPr>
              <a:t>	</a:t>
            </a:r>
            <a:r>
              <a:rPr dirty="0" u="sng" sz="1550" i="1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	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39583" y="2549652"/>
            <a:ext cx="1418590" cy="6464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3335" marR="5080" indent="-1270">
              <a:lnSpc>
                <a:spcPts val="1610"/>
              </a:lnSpc>
              <a:spcBef>
                <a:spcPts val="210"/>
              </a:spcBef>
            </a:pPr>
            <a:r>
              <a:rPr dirty="0" sz="1400" spc="-10" b="1">
                <a:latin typeface="Times New Roman"/>
                <a:cs typeface="Times New Roman"/>
              </a:rPr>
              <a:t>Еерівникам </a:t>
            </a:r>
            <a:r>
              <a:rPr dirty="0" sz="1350" spc="-10">
                <a:latin typeface="Cambria"/>
                <a:cs typeface="Cambria"/>
              </a:rPr>
              <a:t>господарювання, займаються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69867" y="2549652"/>
            <a:ext cx="993775" cy="646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8445">
              <a:lnSpc>
                <a:spcPts val="1670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суб'сктів</a:t>
            </a:r>
            <a:endParaRPr sz="1400">
              <a:latin typeface="Times New Roman"/>
              <a:cs typeface="Times New Roman"/>
            </a:endParaRPr>
          </a:p>
          <a:p>
            <a:pPr marL="12700" marR="5080" indent="723265">
              <a:lnSpc>
                <a:spcPts val="1610"/>
              </a:lnSpc>
              <a:spcBef>
                <a:spcPts val="50"/>
              </a:spcBef>
            </a:pPr>
            <a:r>
              <a:rPr dirty="0" sz="1350" spc="-25">
                <a:latin typeface="Cambria"/>
                <a:cs typeface="Cambria"/>
              </a:rPr>
              <a:t>які </a:t>
            </a:r>
            <a:r>
              <a:rPr dirty="0" sz="1350" spc="-10">
                <a:latin typeface="Cambria"/>
                <a:cs typeface="Cambria"/>
              </a:rPr>
              <a:t>реалізацісю,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36061" y="3168650"/>
            <a:ext cx="2531110" cy="104521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9685" marR="29845" indent="-3810">
              <a:lnSpc>
                <a:spcPts val="1610"/>
              </a:lnSpc>
              <a:spcBef>
                <a:spcPts val="160"/>
              </a:spcBef>
              <a:tabLst>
                <a:tab pos="1146175" algn="l"/>
                <a:tab pos="1338580" algn="l"/>
              </a:tabLst>
            </a:pPr>
            <a:r>
              <a:rPr dirty="0" sz="1350" spc="-10">
                <a:latin typeface="Cambria"/>
                <a:cs typeface="Cambria"/>
              </a:rPr>
              <a:t>зберіганням</a:t>
            </a:r>
            <a:r>
              <a:rPr dirty="0" sz="1350">
                <a:latin typeface="Cambria"/>
                <a:cs typeface="Cambria"/>
              </a:rPr>
              <a:t>	</a:t>
            </a:r>
            <a:r>
              <a:rPr dirty="0" sz="1350" spc="-50">
                <a:latin typeface="Cambria"/>
                <a:cs typeface="Cambria"/>
              </a:rPr>
              <a:t>i</a:t>
            </a:r>
            <a:r>
              <a:rPr dirty="0" sz="1350">
                <a:latin typeface="Cambria"/>
                <a:cs typeface="Cambria"/>
              </a:rPr>
              <a:t>	</a:t>
            </a:r>
            <a:r>
              <a:rPr dirty="0" sz="1350" spc="-10">
                <a:latin typeface="Cambria"/>
                <a:cs typeface="Cambria"/>
              </a:rPr>
              <a:t>застосуванпям </a:t>
            </a:r>
            <a:r>
              <a:rPr dirty="0" sz="1350">
                <a:latin typeface="Cambria"/>
                <a:cs typeface="Cambria"/>
              </a:rPr>
              <a:t>лікарських</a:t>
            </a:r>
            <a:r>
              <a:rPr dirty="0" sz="1350" spc="365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засобів</a:t>
            </a:r>
            <a:endParaRPr sz="1350">
              <a:latin typeface="Cambria"/>
              <a:cs typeface="Cambria"/>
            </a:endParaRPr>
          </a:p>
          <a:p>
            <a:pPr marL="19685" marR="5080" indent="-7620">
              <a:lnSpc>
                <a:spcPts val="1610"/>
              </a:lnSpc>
              <a:spcBef>
                <a:spcPts val="1580"/>
              </a:spcBef>
              <a:tabLst>
                <a:tab pos="973455" algn="l"/>
                <a:tab pos="1257935" algn="l"/>
              </a:tabLst>
            </a:pPr>
            <a:r>
              <a:rPr dirty="0" sz="1350" spc="-10">
                <a:latin typeface="Cambria"/>
                <a:cs typeface="Cambria"/>
              </a:rPr>
              <a:t>Керівникам</a:t>
            </a:r>
            <a:r>
              <a:rPr dirty="0" sz="1350">
                <a:latin typeface="Cambria"/>
                <a:cs typeface="Cambria"/>
              </a:rPr>
              <a:t>		</a:t>
            </a:r>
            <a:r>
              <a:rPr dirty="0" sz="1350" spc="-10">
                <a:latin typeface="Cambria"/>
                <a:cs typeface="Cambria"/>
              </a:rPr>
              <a:t>територіальних органів</a:t>
            </a:r>
            <a:r>
              <a:rPr dirty="0" sz="1350">
                <a:latin typeface="Cambria"/>
                <a:cs typeface="Cambria"/>
              </a:rPr>
              <a:t>	</a:t>
            </a:r>
            <a:r>
              <a:rPr dirty="0" sz="1350" spc="-10">
                <a:latin typeface="Cambria"/>
                <a:cs typeface="Cambria"/>
              </a:rPr>
              <a:t>Укрфармагентства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22855" y="4789932"/>
            <a:ext cx="6017260" cy="3704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8636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РОЗПОРЯДЖЕННЯ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455295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Конституції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1270">
              <a:lnSpc>
                <a:spcPct val="109300"/>
              </a:lnSpc>
              <a:spcBef>
                <a:spcPts val="35"/>
              </a:spcBef>
            </a:pPr>
            <a:r>
              <a:rPr dirty="0" sz="1400" spc="-25">
                <a:latin typeface="Times New Roman"/>
                <a:cs typeface="Times New Roman"/>
              </a:rPr>
              <a:t>«Основи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законодавства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про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охорону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здоров'я»,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статей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15,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17,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21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Положения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Українське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фармацевтичне </a:t>
            </a:r>
            <a:r>
              <a:rPr dirty="0" sz="1400">
                <a:latin typeface="Times New Roman"/>
                <a:cs typeface="Times New Roman"/>
              </a:rPr>
              <a:t>агентство,</a:t>
            </a:r>
            <a:r>
              <a:rPr dirty="0" sz="1400" spc="23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24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постановою</a:t>
            </a:r>
            <a:r>
              <a:rPr dirty="0" sz="1400" spc="229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23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49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12.08.2015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N•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647,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здійснення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державного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якості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ввозяться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Україну,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постановою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Мінlстрів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14.09.2005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Ns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902,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пункту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3.2.3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Порядку </a:t>
            </a:r>
            <a:r>
              <a:rPr dirty="0" sz="1400">
                <a:latin typeface="Times New Roman"/>
                <a:cs typeface="Times New Roman"/>
              </a:rPr>
              <a:t>встановлення заборони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(тимчасової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заборони)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поновлення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лікарських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території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охорони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5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809</a:t>
            </a:r>
            <a:r>
              <a:rPr dirty="0" sz="1400" spc="26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(зі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змінами),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зареестрованого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30.01.2012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 spc="-385" i="1">
                <a:latin typeface="Times New Roman"/>
                <a:cs typeface="Times New Roman"/>
              </a:rPr>
              <a:t>№</a:t>
            </a:r>
            <a:r>
              <a:rPr dirty="0" sz="1400" spc="170" i="1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126/20439,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Порядку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оптової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роздрібної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торгівлі,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29.09.2014 </a:t>
            </a:r>
            <a:r>
              <a:rPr dirty="0" sz="1400">
                <a:latin typeface="Times New Roman"/>
                <a:cs typeface="Times New Roman"/>
              </a:rPr>
              <a:t>N•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677,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заресстрованого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26.11.2014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27986" y="8487156"/>
            <a:ext cx="43033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5435" algn="l"/>
                <a:tab pos="624205" algn="l"/>
                <a:tab pos="1659889" algn="l"/>
                <a:tab pos="2374900" algn="l"/>
                <a:tab pos="3258820" algn="l"/>
                <a:tab pos="3565525" algn="l"/>
              </a:tabLst>
            </a:pPr>
            <a:r>
              <a:rPr dirty="0" sz="1400" spc="-25">
                <a:latin typeface="Times New Roman"/>
                <a:cs typeface="Times New Roman"/>
              </a:rPr>
              <a:t>за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425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1515/26292,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Правил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утилізації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та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знищення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66925" y="8468868"/>
            <a:ext cx="3931920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107690">
              <a:lnSpc>
                <a:spcPct val="108600"/>
              </a:lnSpc>
              <a:spcBef>
                <a:spcPts val="100"/>
              </a:spcBef>
              <a:tabLst>
                <a:tab pos="909319" algn="l"/>
                <a:tab pos="2183130" algn="l"/>
                <a:tab pos="3110230" algn="l"/>
              </a:tabLst>
            </a:pPr>
            <a:r>
              <a:rPr dirty="0" sz="1400" spc="-30">
                <a:latin typeface="Times New Roman"/>
                <a:cs typeface="Times New Roman"/>
              </a:rPr>
              <a:t>лікарських </a:t>
            </a:r>
            <a:r>
              <a:rPr dirty="0" sz="1400" spc="-10">
                <a:latin typeface="Times New Roman"/>
                <a:cs typeface="Times New Roman"/>
              </a:rPr>
              <a:t>наказом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здоров'я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25903" y="8697467"/>
            <a:ext cx="1170940" cy="732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" marR="5080" indent="-1270">
              <a:lnSpc>
                <a:spcPct val="110000"/>
              </a:lnSpc>
              <a:spcBef>
                <a:spcPts val="100"/>
              </a:spcBef>
              <a:tabLst>
                <a:tab pos="381635" algn="l"/>
              </a:tabLst>
            </a:pPr>
            <a:r>
              <a:rPr dirty="0" sz="1400" spc="-10">
                <a:latin typeface="Times New Roman"/>
                <a:cs typeface="Times New Roman"/>
              </a:rPr>
              <a:t>затверджених </a:t>
            </a: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30">
                <a:latin typeface="Times New Roman"/>
                <a:cs typeface="Times New Roman"/>
              </a:rPr>
              <a:t>24.04.2015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  <a:tabLst>
                <a:tab pos="364490" algn="l"/>
              </a:tabLst>
            </a:pP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18.05.2015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39056" y="8953500"/>
            <a:ext cx="39319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9565" algn="l"/>
                <a:tab pos="785495" algn="l"/>
                <a:tab pos="2092325" algn="l"/>
                <a:tab pos="3352800" algn="l"/>
              </a:tabLst>
            </a:pPr>
            <a:r>
              <a:rPr dirty="0" sz="1400" spc="-400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242,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зареестрованих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юстиції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97304" y="8468868"/>
            <a:ext cx="633095" cy="72390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080" indent="39370">
              <a:lnSpc>
                <a:spcPct val="109300"/>
              </a:lnSpc>
              <a:spcBef>
                <a:spcPts val="85"/>
              </a:spcBef>
            </a:pPr>
            <a:r>
              <a:rPr dirty="0" sz="1400" spc="-30">
                <a:latin typeface="Times New Roman"/>
                <a:cs typeface="Times New Roman"/>
              </a:rPr>
              <a:t>засобів, </a:t>
            </a:r>
            <a:r>
              <a:rPr dirty="0" sz="1400" spc="-25">
                <a:latin typeface="Times New Roman"/>
                <a:cs typeface="Times New Roman"/>
              </a:rPr>
              <a:t>України України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98746" y="9191243"/>
            <a:ext cx="47180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6545" algn="l"/>
                <a:tab pos="581660" algn="l"/>
                <a:tab pos="1510030" algn="l"/>
                <a:tab pos="2533650" algn="l"/>
                <a:tab pos="3663950" algn="l"/>
              </a:tabLst>
            </a:pPr>
            <a:r>
              <a:rPr dirty="0" sz="1400" spc="-25">
                <a:latin typeface="Times New Roman"/>
                <a:cs typeface="Times New Roman"/>
              </a:rPr>
              <a:t>за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434" i="1">
                <a:latin typeface="Times New Roman"/>
                <a:cs typeface="Times New Roman"/>
              </a:rPr>
              <a:t>№</a:t>
            </a:r>
            <a:r>
              <a:rPr dirty="0" sz="1400" i="1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550/26995,</a:t>
            </a:r>
            <a:r>
              <a:rPr dirty="0" sz="1400">
                <a:latin typeface="Times New Roman"/>
                <a:cs typeface="Times New Roman"/>
              </a:rPr>
              <a:t>	на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підставі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надходження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міжнародного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30318" y="9665207"/>
            <a:ext cx="45710" cy="57912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129122" y="9432035"/>
            <a:ext cx="59950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повідомлення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регуляторного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Бразиліі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 spc="-415" i="1">
                <a:latin typeface="Times New Roman"/>
                <a:cs typeface="Times New Roman"/>
              </a:rPr>
              <a:t>№</a:t>
            </a:r>
            <a:r>
              <a:rPr dirty="0" sz="1400" spc="365" i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BR/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Desvios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qualidade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532377" y="10140695"/>
            <a:ext cx="1649095" cy="280670"/>
            <a:chOff x="2532377" y="10140695"/>
            <a:chExt cx="1649095" cy="28067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32377" y="10140695"/>
              <a:ext cx="1648635" cy="2804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32377" y="10140695"/>
              <a:ext cx="1648635" cy="280416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2277842" y="9852405"/>
            <a:ext cx="2713990" cy="312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1010"/>
              </a:lnSpc>
              <a:spcBef>
                <a:spcPts val="100"/>
              </a:spcBef>
            </a:pPr>
            <a:r>
              <a:rPr dirty="0" sz="850" spc="-95">
                <a:latin typeface="Cambria"/>
                <a:cs typeface="Cambria"/>
              </a:rPr>
              <a:t>M2</a:t>
            </a:r>
            <a:r>
              <a:rPr dirty="0" sz="850" spc="135">
                <a:latin typeface="Cambria"/>
                <a:cs typeface="Cambria"/>
              </a:rPr>
              <a:t> </a:t>
            </a:r>
            <a:r>
              <a:rPr dirty="0" sz="850" spc="-10">
                <a:latin typeface="Cambria"/>
                <a:cs typeface="Cambria"/>
              </a:rPr>
              <a:t>Дер›кпікслужба</a:t>
            </a:r>
            <a:endParaRPr sz="850">
              <a:latin typeface="Cambria"/>
              <a:cs typeface="Cambria"/>
            </a:endParaRPr>
          </a:p>
          <a:p>
            <a:pPr marL="201295">
              <a:lnSpc>
                <a:spcPts val="1250"/>
              </a:lnSpc>
            </a:pPr>
            <a:r>
              <a:rPr dirty="0" baseline="5555" sz="1500" spc="-15" b="1">
                <a:latin typeface="Arial"/>
                <a:cs typeface="Arial"/>
              </a:rPr>
              <a:t>№505</a:t>
            </a:r>
            <a:r>
              <a:rPr dirty="0" baseline="2777" sz="1500" spc="-15" b="1">
                <a:latin typeface="Arial"/>
                <a:cs typeface="Arial"/>
              </a:rPr>
              <a:t>-0</a:t>
            </a:r>
            <a:r>
              <a:rPr dirty="0" sz="1000" spc="-10" b="1">
                <a:latin typeface="Arial"/>
                <a:cs typeface="Arial"/>
              </a:rPr>
              <a:t>0</a:t>
            </a:r>
            <a:r>
              <a:rPr dirty="0" baseline="2777" sz="1500" spc="-15" b="1">
                <a:latin typeface="Arial"/>
                <a:cs typeface="Arial"/>
              </a:rPr>
              <a:t>1</a:t>
            </a:r>
            <a:r>
              <a:rPr dirty="0" sz="1000" spc="-10" b="1">
                <a:latin typeface="Arial"/>
                <a:cs typeface="Arial"/>
              </a:rPr>
              <a:t>.1.01/002.0/1</a:t>
            </a:r>
            <a:r>
              <a:rPr dirty="0" baseline="-5555" sz="1500" spc="-15" b="1">
                <a:latin typeface="Arial"/>
                <a:cs typeface="Arial"/>
              </a:rPr>
              <a:t>7-</a:t>
            </a:r>
            <a:r>
              <a:rPr dirty="0" baseline="-5555" sz="1500" b="1">
                <a:latin typeface="Arial"/>
                <a:cs typeface="Arial"/>
              </a:rPr>
              <a:t>26</a:t>
            </a:r>
            <a:r>
              <a:rPr dirty="0" baseline="-5555" sz="1500" spc="15" b="1">
                <a:latin typeface="Arial"/>
                <a:cs typeface="Arial"/>
              </a:rPr>
              <a:t> </a:t>
            </a:r>
            <a:r>
              <a:rPr dirty="0" baseline="-7936" sz="1575">
                <a:latin typeface="Times New Roman"/>
                <a:cs typeface="Times New Roman"/>
              </a:rPr>
              <a:t>вlд</a:t>
            </a:r>
            <a:r>
              <a:rPr dirty="0" baseline="-7936" sz="1575" spc="292">
                <a:latin typeface="Times New Roman"/>
                <a:cs typeface="Times New Roman"/>
              </a:rPr>
              <a:t> </a:t>
            </a:r>
            <a:r>
              <a:rPr dirty="0" baseline="-11111" sz="1500" spc="-15">
                <a:latin typeface="Arial"/>
                <a:cs typeface="Arial"/>
              </a:rPr>
              <a:t>16.10.202</a:t>
            </a:r>
            <a:r>
              <a:rPr dirty="0" baseline="-16666" sz="1500" spc="-15">
                <a:latin typeface="Arial"/>
                <a:cs typeface="Arial"/>
              </a:rPr>
              <a:t>6</a:t>
            </a:r>
            <a:endParaRPr baseline="-16666" sz="15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03807" y="9558273"/>
            <a:ext cx="1647189" cy="953769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370840" marR="120014" indent="-358775">
              <a:lnSpc>
                <a:spcPct val="82000"/>
              </a:lnSpc>
              <a:spcBef>
                <a:spcPts val="345"/>
              </a:spcBef>
              <a:tabLst>
                <a:tab pos="431165" algn="l"/>
              </a:tabLst>
            </a:pPr>
            <a:r>
              <a:rPr dirty="0" baseline="2415" sz="1725" spc="-37">
                <a:latin typeface="Courier New"/>
                <a:cs typeface="Courier New"/>
              </a:rPr>
              <a:t>UB</a:t>
            </a:r>
            <a:r>
              <a:rPr dirty="0" baseline="2415" sz="1725">
                <a:latin typeface="Courier New"/>
                <a:cs typeface="Courier New"/>
              </a:rPr>
              <a:t>		</a:t>
            </a:r>
            <a:r>
              <a:rPr dirty="0" baseline="2923" sz="1425">
                <a:latin typeface="Times New Roman"/>
                <a:cs typeface="Times New Roman"/>
              </a:rPr>
              <a:t>Державна</a:t>
            </a:r>
            <a:r>
              <a:rPr dirty="0" baseline="2923" sz="1425" spc="27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служба лікарських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засобів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та</a:t>
            </a:r>
            <a:endParaRPr sz="1000">
              <a:latin typeface="Times New Roman"/>
              <a:cs typeface="Times New Roman"/>
            </a:endParaRPr>
          </a:p>
          <a:p>
            <a:pPr marL="500380" marR="254635" indent="154305">
              <a:lnSpc>
                <a:spcPts val="980"/>
              </a:lnSpc>
              <a:spcBef>
                <a:spcPts val="25"/>
              </a:spcBef>
            </a:pPr>
            <a:r>
              <a:rPr dirty="0" sz="1000" spc="-10">
                <a:latin typeface="Times New Roman"/>
                <a:cs typeface="Times New Roman"/>
              </a:rPr>
              <a:t>контролю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за </a:t>
            </a:r>
            <a:r>
              <a:rPr dirty="0" sz="950" spc="-10">
                <a:latin typeface="Times New Roman"/>
                <a:cs typeface="Times New Roman"/>
              </a:rPr>
              <a:t>наркотикаsfИ Кіровоградській</a:t>
            </a:r>
            <a:endParaRPr sz="950">
              <a:latin typeface="Times New Roman"/>
              <a:cs typeface="Times New Roman"/>
            </a:endParaRPr>
          </a:p>
          <a:p>
            <a:pPr algn="ctr" marL="372745">
              <a:lnSpc>
                <a:spcPts val="1030"/>
              </a:lnSpc>
            </a:pPr>
            <a:r>
              <a:rPr dirty="0" sz="950" spc="-10">
                <a:latin typeface="Times New Roman"/>
                <a:cs typeface="Times New Roman"/>
              </a:rPr>
              <a:t>області</a:t>
            </a:r>
            <a:endParaRPr sz="950">
              <a:latin typeface="Times New Roman"/>
              <a:cs typeface="Times New Roman"/>
            </a:endParaRPr>
          </a:p>
          <a:p>
            <a:pPr algn="ctr" marL="354965">
              <a:lnSpc>
                <a:spcPts val="955"/>
              </a:lnSpc>
            </a:pPr>
            <a:r>
              <a:rPr dirty="0" sz="800">
                <a:latin typeface="Times New Roman"/>
                <a:cs typeface="Times New Roman"/>
              </a:rPr>
              <a:t>№993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02.12-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від</a:t>
            </a:r>
            <a:r>
              <a:rPr dirty="0" sz="800" spc="-10">
                <a:latin typeface="Times New Roman"/>
                <a:cs typeface="Times New Roman"/>
              </a:rPr>
              <a:t> 19.10.2026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16331" y="10512552"/>
            <a:ext cx="1828431" cy="1767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058789" y="634237"/>
            <a:ext cx="6038850" cy="655891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algn="just" marL="12700" marR="10160" indent="1270">
              <a:lnSpc>
                <a:spcPct val="114399"/>
              </a:lnSpc>
              <a:spcBef>
                <a:spcPts val="80"/>
              </a:spcBef>
            </a:pPr>
            <a:r>
              <a:rPr dirty="0" sz="1350">
                <a:latin typeface="Times New Roman"/>
                <a:cs typeface="Times New Roman"/>
              </a:rPr>
              <a:t>classe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I/455.1.0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стосовно</a:t>
            </a:r>
            <a:r>
              <a:rPr dirty="0" sz="1350" spc="2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відклику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24092127,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24102310,</a:t>
            </a:r>
            <a:r>
              <a:rPr dirty="0" sz="1350" spc="26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25102244, </a:t>
            </a:r>
            <a:r>
              <a:rPr dirty="0" sz="1350">
                <a:latin typeface="Times New Roman"/>
                <a:cs typeface="Times New Roman"/>
              </a:rPr>
              <a:t>25102243,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25112308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CLORIDRATO</a:t>
            </a:r>
            <a:r>
              <a:rPr dirty="0" sz="1350" spc="1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DE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DOBUTAMINE </a:t>
            </a:r>
            <a:r>
              <a:rPr dirty="0" sz="1350">
                <a:latin typeface="Times New Roman"/>
                <a:cs typeface="Times New Roman"/>
              </a:rPr>
              <a:t>(dobutamine</a:t>
            </a:r>
            <a:r>
              <a:rPr dirty="0" sz="1350" spc="2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hydrochloride)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12,5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мг/мл,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термінально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стерильний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парентеральний </a:t>
            </a:r>
            <a:r>
              <a:rPr dirty="0" sz="1350">
                <a:latin typeface="Times New Roman"/>
                <a:cs typeface="Times New Roman"/>
              </a:rPr>
              <a:t>розчин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малого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об'ему,</a:t>
            </a:r>
            <a:r>
              <a:rPr dirty="0" sz="1350" spc="-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флакон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20</a:t>
            </a:r>
            <a:r>
              <a:rPr dirty="0" sz="1350" spc="-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мл,</a:t>
            </a:r>
            <a:r>
              <a:rPr dirty="0" sz="1350" spc="31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флакон</a:t>
            </a:r>
            <a:r>
              <a:rPr dirty="0" sz="1350" spc="310">
                <a:latin typeface="Times New Roman"/>
                <a:cs typeface="Times New Roman"/>
              </a:rPr>
              <a:t>   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22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упаковці,</a:t>
            </a:r>
            <a:r>
              <a:rPr dirty="0" sz="1350" spc="250">
                <a:latin typeface="Times New Roman"/>
                <a:cs typeface="Times New Roman"/>
              </a:rPr>
              <a:t>   </a:t>
            </a:r>
            <a:r>
              <a:rPr dirty="0" sz="1350" spc="-10">
                <a:latin typeface="Times New Roman"/>
                <a:cs typeface="Times New Roman"/>
              </a:rPr>
              <a:t>виробництва </a:t>
            </a:r>
            <a:r>
              <a:rPr dirty="0" sz="1350">
                <a:latin typeface="Times New Roman"/>
                <a:cs typeface="Times New Roman"/>
              </a:rPr>
              <a:t>HYPOFARMA</a:t>
            </a:r>
            <a:r>
              <a:rPr dirty="0" sz="1350" spc="3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-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INSTITUTO</a:t>
            </a:r>
            <a:r>
              <a:rPr dirty="0" sz="1350" spc="2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DE</a:t>
            </a:r>
            <a:r>
              <a:rPr dirty="0" sz="1350" spc="2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HYPODERMIA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Е</a:t>
            </a:r>
            <a:r>
              <a:rPr dirty="0" sz="1350" spc="229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FARMACIA</a:t>
            </a:r>
            <a:r>
              <a:rPr dirty="0" sz="1350" spc="24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LTDA,</a:t>
            </a:r>
            <a:endParaRPr sz="1350">
              <a:latin typeface="Times New Roman"/>
              <a:cs typeface="Times New Roman"/>
            </a:endParaRPr>
          </a:p>
          <a:p>
            <a:pPr marL="13335" marR="21590" indent="5080">
              <a:lnSpc>
                <a:spcPts val="1870"/>
              </a:lnSpc>
              <a:spcBef>
                <a:spcPts val="35"/>
              </a:spcBef>
            </a:pP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зв’язку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невідповідністю</a:t>
            </a:r>
            <a:r>
              <a:rPr dirty="0" sz="1350" spc="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вимогам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нормативних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документів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(наявність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осаду, </a:t>
            </a:r>
            <a:r>
              <a:rPr dirty="0" sz="1350">
                <a:latin typeface="Times New Roman"/>
                <a:cs typeface="Times New Roman"/>
              </a:rPr>
              <a:t>зважених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частинок,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кристалізації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зміни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кольору).</a:t>
            </a:r>
            <a:endParaRPr sz="1350">
              <a:latin typeface="Times New Roman"/>
              <a:cs typeface="Times New Roman"/>
            </a:endParaRPr>
          </a:p>
          <a:p>
            <a:pPr marL="456565">
              <a:lnSpc>
                <a:spcPct val="100000"/>
              </a:lnSpc>
              <a:spcBef>
                <a:spcPts val="80"/>
              </a:spcBef>
            </a:pPr>
            <a:r>
              <a:rPr dirty="0" sz="1350">
                <a:latin typeface="Times New Roman"/>
                <a:cs typeface="Times New Roman"/>
              </a:rPr>
              <a:t>3</a:t>
            </a:r>
            <a:r>
              <a:rPr dirty="0" sz="1350" spc="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метою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 spc="-25">
                <a:latin typeface="Times New Roman"/>
                <a:cs typeface="Times New Roman"/>
              </a:rPr>
              <a:t>активной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протидії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поширенню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огляду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25">
                <a:latin typeface="Times New Roman"/>
                <a:cs typeface="Times New Roman"/>
              </a:rPr>
              <a:t> </a:t>
            </a:r>
            <a:r>
              <a:rPr dirty="0" sz="1350" spc="-25">
                <a:latin typeface="Times New Roman"/>
                <a:cs typeface="Times New Roman"/>
              </a:rPr>
              <a:t>те,</a:t>
            </a:r>
            <a:endParaRPr sz="1350">
              <a:latin typeface="Times New Roman"/>
              <a:cs typeface="Times New Roman"/>
            </a:endParaRPr>
          </a:p>
          <a:p>
            <a:pPr marL="15875" marR="13970">
              <a:lnSpc>
                <a:spcPts val="1910"/>
              </a:lnSpc>
              <a:spcBef>
                <a:spcPts val="35"/>
              </a:spcBef>
            </a:pP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така</a:t>
            </a:r>
            <a:r>
              <a:rPr dirty="0" sz="1350" spc="2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продукція</a:t>
            </a:r>
            <a:r>
              <a:rPr dirty="0" sz="1350" spc="3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небезпечною</a:t>
            </a:r>
            <a:r>
              <a:rPr dirty="0" sz="1350" spc="3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може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нести</a:t>
            </a:r>
            <a:r>
              <a:rPr dirty="0" sz="1350" spc="2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загрозу</a:t>
            </a:r>
            <a:r>
              <a:rPr dirty="0" sz="1350" spc="3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життю</a:t>
            </a:r>
            <a:r>
              <a:rPr dirty="0" sz="1350" spc="2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 spc="-50">
                <a:latin typeface="Times New Roman"/>
                <a:cs typeface="Times New Roman"/>
              </a:rPr>
              <a:t>ю </a:t>
            </a:r>
            <a:r>
              <a:rPr dirty="0" sz="1350" spc="-10">
                <a:latin typeface="Times New Roman"/>
                <a:cs typeface="Times New Roman"/>
              </a:rPr>
              <a:t>населения:</a:t>
            </a:r>
            <a:endParaRPr sz="1350">
              <a:latin typeface="Times New Roman"/>
              <a:cs typeface="Times New Roman"/>
            </a:endParaRPr>
          </a:p>
          <a:p>
            <a:pPr algn="r" marR="20955">
              <a:lnSpc>
                <a:spcPct val="100000"/>
              </a:lnSpc>
              <a:spcBef>
                <a:spcPts val="65"/>
              </a:spcBef>
            </a:pPr>
            <a:r>
              <a:rPr dirty="0" sz="1350" b="1">
                <a:latin typeface="Times New Roman"/>
                <a:cs typeface="Times New Roman"/>
              </a:rPr>
              <a:t>ЗАБОРОНЯЮ</a:t>
            </a:r>
            <a:r>
              <a:rPr dirty="0" sz="1350" spc="420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2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3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285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24092127,</a:t>
            </a:r>
            <a:endParaRPr sz="1350">
              <a:latin typeface="Times New Roman"/>
              <a:cs typeface="Times New Roman"/>
            </a:endParaRPr>
          </a:p>
          <a:p>
            <a:pPr algn="r" marR="34290">
              <a:lnSpc>
                <a:spcPct val="100000"/>
              </a:lnSpc>
              <a:spcBef>
                <a:spcPts val="219"/>
              </a:spcBef>
            </a:pPr>
            <a:r>
              <a:rPr dirty="0" sz="1350" b="1">
                <a:latin typeface="Times New Roman"/>
                <a:cs typeface="Times New Roman"/>
              </a:rPr>
              <a:t>24102310,</a:t>
            </a:r>
            <a:r>
              <a:rPr dirty="0" sz="1350" spc="37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25102244,</a:t>
            </a:r>
            <a:r>
              <a:rPr dirty="0" sz="1350" spc="409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25102243,</a:t>
            </a:r>
            <a:r>
              <a:rPr dirty="0" sz="1350" spc="4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25112308</a:t>
            </a:r>
            <a:r>
              <a:rPr dirty="0" sz="1350" spc="380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455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засобу</a:t>
            </a:r>
            <a:r>
              <a:rPr dirty="0" sz="1350" spc="409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CLORIDRATO</a:t>
            </a:r>
            <a:endParaRPr sz="1350">
              <a:latin typeface="Times New Roman"/>
              <a:cs typeface="Times New Roman"/>
            </a:endParaRPr>
          </a:p>
          <a:p>
            <a:pPr algn="just" marL="17145" marR="6985">
              <a:lnSpc>
                <a:spcPct val="112599"/>
              </a:lnSpc>
              <a:spcBef>
                <a:spcPts val="45"/>
              </a:spcBef>
            </a:pPr>
            <a:r>
              <a:rPr dirty="0" sz="1350" b="1">
                <a:latin typeface="Times New Roman"/>
                <a:cs typeface="Times New Roman"/>
              </a:rPr>
              <a:t>DE</a:t>
            </a:r>
            <a:r>
              <a:rPr dirty="0" sz="1350" spc="114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DOBUTAMINE</a:t>
            </a:r>
            <a:r>
              <a:rPr dirty="0" sz="1350" spc="195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(dobutamine</a:t>
            </a:r>
            <a:r>
              <a:rPr dirty="0" sz="1350" spc="165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hydrochloride)</a:t>
            </a:r>
            <a:r>
              <a:rPr dirty="0" sz="1350" spc="85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12,5</a:t>
            </a:r>
            <a:r>
              <a:rPr dirty="0" sz="1350" spc="8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мг/мл,</a:t>
            </a:r>
            <a:r>
              <a:rPr dirty="0" sz="1350" spc="114" b="1">
                <a:latin typeface="Times New Roman"/>
                <a:cs typeface="Times New Roman"/>
              </a:rPr>
              <a:t>  </a:t>
            </a:r>
            <a:r>
              <a:rPr dirty="0" sz="1350" spc="-10" b="1">
                <a:latin typeface="Times New Roman"/>
                <a:cs typeface="Times New Roman"/>
              </a:rPr>
              <a:t>термінально </a:t>
            </a:r>
            <a:r>
              <a:rPr dirty="0" sz="1350" b="1">
                <a:latin typeface="Times New Roman"/>
                <a:cs typeface="Times New Roman"/>
              </a:rPr>
              <a:t>стерильний</a:t>
            </a:r>
            <a:r>
              <a:rPr dirty="0" sz="1350" spc="35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парентеральний</a:t>
            </a:r>
            <a:r>
              <a:rPr dirty="0" sz="1350" spc="28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розчин</a:t>
            </a:r>
            <a:r>
              <a:rPr dirty="0" sz="1350" spc="32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малого</a:t>
            </a:r>
            <a:r>
              <a:rPr dirty="0" sz="1350" spc="285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об'сму,</a:t>
            </a:r>
            <a:r>
              <a:rPr dirty="0" sz="1350" spc="265" b="1">
                <a:latin typeface="Times New Roman"/>
                <a:cs typeface="Times New Roman"/>
              </a:rPr>
              <a:t>  </a:t>
            </a:r>
            <a:r>
              <a:rPr dirty="0" sz="1350" spc="70">
                <a:latin typeface="Times New Roman"/>
                <a:cs typeface="Times New Roman"/>
              </a:rPr>
              <a:t>флакон</a:t>
            </a:r>
            <a:r>
              <a:rPr dirty="0" sz="1350" spc="2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20</a:t>
            </a:r>
            <a:r>
              <a:rPr dirty="0" sz="1350" spc="295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мл, </a:t>
            </a:r>
            <a:r>
              <a:rPr dirty="0" sz="1350" spc="65">
                <a:latin typeface="Times New Roman"/>
                <a:cs typeface="Times New Roman"/>
              </a:rPr>
              <a:t>флакон</a:t>
            </a:r>
            <a:r>
              <a:rPr dirty="0" sz="1350" spc="250">
                <a:latin typeface="Times New Roman"/>
                <a:cs typeface="Times New Roman"/>
              </a:rPr>
              <a:t>   </a:t>
            </a:r>
            <a:r>
              <a:rPr dirty="0" sz="1350" b="1">
                <a:latin typeface="Times New Roman"/>
                <a:cs typeface="Times New Roman"/>
              </a:rPr>
              <a:t>в</a:t>
            </a:r>
            <a:r>
              <a:rPr dirty="0" sz="1350" spc="8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упаковці,</a:t>
            </a:r>
            <a:r>
              <a:rPr dirty="0" sz="1350" spc="350" b="1">
                <a:latin typeface="Times New Roman"/>
                <a:cs typeface="Times New Roman"/>
              </a:rPr>
              <a:t>     </a:t>
            </a:r>
            <a:r>
              <a:rPr dirty="0" sz="1350" b="1">
                <a:latin typeface="Times New Roman"/>
                <a:cs typeface="Times New Roman"/>
              </a:rPr>
              <a:t>виробництва</a:t>
            </a:r>
            <a:r>
              <a:rPr dirty="0" sz="1350" spc="455" b="1">
                <a:latin typeface="Times New Roman"/>
                <a:cs typeface="Times New Roman"/>
              </a:rPr>
              <a:t>   </a:t>
            </a:r>
            <a:r>
              <a:rPr dirty="0" sz="1350" b="1">
                <a:latin typeface="Times New Roman"/>
                <a:cs typeface="Times New Roman"/>
              </a:rPr>
              <a:t>ПYPOFARMA</a:t>
            </a:r>
            <a:r>
              <a:rPr dirty="0" sz="1350" spc="170" b="1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-</a:t>
            </a:r>
            <a:r>
              <a:rPr dirty="0" sz="1350" spc="365">
                <a:latin typeface="Times New Roman"/>
                <a:cs typeface="Times New Roman"/>
              </a:rPr>
              <a:t>  </a:t>
            </a:r>
            <a:r>
              <a:rPr dirty="0" sz="1350" spc="-10" b="1">
                <a:latin typeface="Times New Roman"/>
                <a:cs typeface="Times New Roman"/>
              </a:rPr>
              <a:t>INSTITUTO </a:t>
            </a:r>
            <a:r>
              <a:rPr dirty="0" sz="1350" b="1">
                <a:latin typeface="Times New Roman"/>
                <a:cs typeface="Times New Roman"/>
              </a:rPr>
              <a:t>DE</a:t>
            </a:r>
            <a:r>
              <a:rPr dirty="0" sz="1350" spc="480" b="1">
                <a:latin typeface="Times New Roman"/>
                <a:cs typeface="Times New Roman"/>
              </a:rPr>
              <a:t>   </a:t>
            </a:r>
            <a:r>
              <a:rPr dirty="0" sz="1350" b="1">
                <a:latin typeface="Times New Roman"/>
                <a:cs typeface="Times New Roman"/>
              </a:rPr>
              <a:t>HYPODERMIA</a:t>
            </a:r>
            <a:r>
              <a:rPr dirty="0" sz="1350" spc="29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Е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FARMACIA</a:t>
            </a:r>
            <a:r>
              <a:rPr dirty="0" sz="1350" spc="19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LTDA.</a:t>
            </a:r>
            <a:endParaRPr sz="1350">
              <a:latin typeface="Times New Roman"/>
              <a:cs typeface="Times New Roman"/>
            </a:endParaRPr>
          </a:p>
          <a:p>
            <a:pPr algn="just" marL="17780" marR="10160" indent="443865">
              <a:lnSpc>
                <a:spcPct val="113300"/>
              </a:lnSpc>
            </a:pPr>
            <a:r>
              <a:rPr dirty="0" sz="1350">
                <a:latin typeface="Times New Roman"/>
                <a:cs typeface="Times New Roman"/>
              </a:rPr>
              <a:t>Суб'ектам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господарювання,</a:t>
            </a:r>
            <a:r>
              <a:rPr dirty="0" sz="1350" spc="4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які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та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4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3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3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невідкладно</a:t>
            </a:r>
            <a:r>
              <a:rPr dirty="0" sz="1350" spc="3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після</a:t>
            </a:r>
            <a:r>
              <a:rPr dirty="0" sz="1350" spc="3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одержання</a:t>
            </a:r>
            <a:r>
              <a:rPr dirty="0" sz="1350" spc="36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даного</a:t>
            </a:r>
            <a:endParaRPr sz="1350">
              <a:latin typeface="Times New Roman"/>
              <a:cs typeface="Times New Roman"/>
            </a:endParaRPr>
          </a:p>
          <a:p>
            <a:pPr algn="just" marL="15875" marR="5080" indent="4445">
              <a:lnSpc>
                <a:spcPct val="112900"/>
              </a:lnSpc>
              <a:spcBef>
                <a:spcPts val="45"/>
              </a:spcBef>
            </a:pP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перевірити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наявність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вказаних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засобу,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вжити </a:t>
            </a:r>
            <a:r>
              <a:rPr dirty="0" sz="1350">
                <a:latin typeface="Times New Roman"/>
                <a:cs typeface="Times New Roman"/>
              </a:rPr>
              <a:t>заходи</a:t>
            </a:r>
            <a:r>
              <a:rPr dirty="0" sz="1350" spc="2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щодо</a:t>
            </a:r>
            <a:r>
              <a:rPr dirty="0" sz="1350" spc="25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вилучення</a:t>
            </a:r>
            <a:r>
              <a:rPr dirty="0" sz="1350" spc="25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ïx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2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25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шляхом</a:t>
            </a:r>
            <a:r>
              <a:rPr dirty="0" sz="1350" spc="2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повернення</a:t>
            </a:r>
            <a:r>
              <a:rPr dirty="0" sz="1350" spc="29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постачальнику </a:t>
            </a:r>
            <a:r>
              <a:rPr dirty="0" sz="1350">
                <a:latin typeface="Times New Roman"/>
                <a:cs typeface="Times New Roman"/>
              </a:rPr>
              <a:t>a6o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знищення,</a:t>
            </a:r>
            <a:r>
              <a:rPr dirty="0" sz="1350" spc="40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3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3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повідомити</a:t>
            </a:r>
            <a:r>
              <a:rPr dirty="0" sz="1350" spc="4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територіальний</a:t>
            </a:r>
            <a:r>
              <a:rPr dirty="0" sz="1350" spc="2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Укрфармагентства.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разі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зазначених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2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двотижневий </a:t>
            </a:r>
            <a:r>
              <a:rPr dirty="0" sz="1350">
                <a:latin typeface="Times New Roman"/>
                <a:cs typeface="Times New Roman"/>
              </a:rPr>
              <a:t>строк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направити</a:t>
            </a:r>
            <a:r>
              <a:rPr dirty="0" sz="1350" spc="1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територіального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органу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Укрфармагентства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копію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 spc="-20">
                <a:latin typeface="Times New Roman"/>
                <a:cs typeface="Times New Roman"/>
              </a:rPr>
              <a:t>акта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засобу.</a:t>
            </a:r>
            <a:endParaRPr sz="1350">
              <a:latin typeface="Times New Roman"/>
              <a:cs typeface="Times New Roman"/>
            </a:endParaRPr>
          </a:p>
          <a:p>
            <a:pPr algn="just" marL="19050" marR="20955" indent="450215">
              <a:lnSpc>
                <a:spcPct val="113300"/>
              </a:lnSpc>
            </a:pPr>
            <a:r>
              <a:rPr dirty="0" sz="1350">
                <a:latin typeface="Times New Roman"/>
                <a:cs typeface="Times New Roman"/>
              </a:rPr>
              <a:t>Контроль</a:t>
            </a:r>
            <a:r>
              <a:rPr dirty="0" sz="1350" spc="32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31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виконанням</a:t>
            </a:r>
            <a:r>
              <a:rPr dirty="0" sz="1350" spc="33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32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345">
                <a:latin typeface="Times New Roman"/>
                <a:cs typeface="Times New Roman"/>
              </a:rPr>
              <a:t>   </a:t>
            </a:r>
            <a:r>
              <a:rPr dirty="0" sz="1350" spc="-10">
                <a:latin typeface="Times New Roman"/>
                <a:cs typeface="Times New Roman"/>
              </a:rPr>
              <a:t>здійснюють </a:t>
            </a:r>
            <a:r>
              <a:rPr dirty="0" sz="1350">
                <a:latin typeface="Times New Roman"/>
                <a:cs typeface="Times New Roman"/>
              </a:rPr>
              <a:t>територіальні</a:t>
            </a:r>
            <a:r>
              <a:rPr dirty="0" sz="1350" spc="2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органи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Укрфармагентства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відповідній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території.</a:t>
            </a:r>
            <a:endParaRPr sz="1350">
              <a:latin typeface="Times New Roman"/>
              <a:cs typeface="Times New Roman"/>
            </a:endParaRPr>
          </a:p>
          <a:p>
            <a:pPr algn="just" marL="17780" marR="5715" indent="441959">
              <a:lnSpc>
                <a:spcPct val="111100"/>
              </a:lnSpc>
              <a:spcBef>
                <a:spcPts val="35"/>
              </a:spcBef>
            </a:pPr>
            <a:r>
              <a:rPr dirty="0" sz="1350">
                <a:latin typeface="Times New Roman"/>
                <a:cs typeface="Times New Roman"/>
              </a:rPr>
              <a:t>Невиконання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4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тягне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4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собою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відповідальність </a:t>
            </a:r>
            <a:r>
              <a:rPr dirty="0" sz="1350">
                <a:latin typeface="Times New Roman"/>
                <a:cs typeface="Times New Roman"/>
              </a:rPr>
              <a:t>згідно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чинним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законодавством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Украіни.</a:t>
            </a:r>
            <a:endParaRPr sz="1350">
              <a:latin typeface="Times New Roman"/>
              <a:cs typeface="Times New Roman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1083563" y="7959852"/>
            <a:ext cx="5244465" cy="1582420"/>
            <a:chOff x="1083563" y="7959852"/>
            <a:chExt cx="5244465" cy="15824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3563" y="7959852"/>
              <a:ext cx="5244084" cy="15819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7571" y="8892540"/>
              <a:ext cx="1056131" cy="12344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068016" y="7405369"/>
            <a:ext cx="4492625" cy="720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1484" marR="976630" indent="-439420">
              <a:lnSpc>
                <a:spcPct val="113300"/>
              </a:lnSpc>
              <a:spcBef>
                <a:spcPts val="100"/>
              </a:spcBef>
            </a:pPr>
            <a:r>
              <a:rPr dirty="0" sz="1350">
                <a:latin typeface="Times New Roman"/>
                <a:cs typeface="Times New Roman"/>
              </a:rPr>
              <a:t>Koпïi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направлені: </a:t>
            </a:r>
            <a:r>
              <a:rPr dirty="0" sz="1350">
                <a:latin typeface="Times New Roman"/>
                <a:cs typeface="Times New Roman"/>
              </a:rPr>
              <a:t>Міністерство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Украіни;</a:t>
            </a:r>
            <a:endParaRPr sz="1350">
              <a:latin typeface="Times New Roman"/>
              <a:cs typeface="Times New Roman"/>
            </a:endParaRPr>
          </a:p>
          <a:p>
            <a:pPr marL="837565">
              <a:lnSpc>
                <a:spcPct val="100000"/>
              </a:lnSpc>
              <a:spcBef>
                <a:spcPts val="180"/>
              </a:spcBef>
              <a:tabLst>
                <a:tab pos="1924685" algn="l"/>
                <a:tab pos="2927985" algn="l"/>
                <a:tab pos="3491865" algn="l"/>
              </a:tabLst>
            </a:pPr>
            <a:r>
              <a:rPr dirty="0" sz="1350" spc="-10">
                <a:latin typeface="Times New Roman"/>
                <a:cs typeface="Times New Roman"/>
              </a:rPr>
              <a:t>«Державний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експертний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центр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Міністерства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54670" y="7903717"/>
            <a:ext cx="63309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здоров'я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83555" y="8836406"/>
            <a:ext cx="124396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Tapac</a:t>
            </a:r>
            <a:r>
              <a:rPr dirty="0" sz="1350" spc="13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ПPOHIB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1603" y="9638030"/>
            <a:ext cx="282511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40">
                <a:latin typeface="Times New Roman"/>
                <a:cs typeface="Times New Roman"/>
              </a:rPr>
              <a:t>Олександра</a:t>
            </a:r>
            <a:r>
              <a:rPr dirty="0" sz="1050" spc="50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САВЧЕНКО,</a:t>
            </a:r>
            <a:r>
              <a:rPr dirty="0" sz="1050" spc="100">
                <a:latin typeface="Times New Roman"/>
                <a:cs typeface="Times New Roman"/>
              </a:rPr>
              <a:t> </a:t>
            </a:r>
            <a:r>
              <a:rPr dirty="0" sz="1050" spc="-30">
                <a:latin typeface="Times New Roman"/>
                <a:cs typeface="Times New Roman"/>
              </a:rPr>
              <a:t>тел.044-422-55-</a:t>
            </a:r>
            <a:r>
              <a:rPr dirty="0" sz="1050" spc="-10">
                <a:latin typeface="Times New Roman"/>
                <a:cs typeface="Times New Roman"/>
              </a:rPr>
              <a:t>04,</a:t>
            </a:r>
            <a:r>
              <a:rPr dirty="0" sz="1050" spc="-2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ви.109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9231" y="198119"/>
            <a:ext cx="457107" cy="64617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577802" y="845819"/>
            <a:ext cx="5160645" cy="973455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algn="ctr" marL="528955" marR="539750">
              <a:lnSpc>
                <a:spcPts val="1610"/>
              </a:lnSpc>
              <a:spcBef>
                <a:spcPts val="210"/>
              </a:spcBef>
            </a:pPr>
            <a:r>
              <a:rPr dirty="0" sz="1400" spc="-35" b="1">
                <a:latin typeface="Times New Roman"/>
                <a:cs typeface="Times New Roman"/>
              </a:rPr>
              <a:t>УKPAÏHCЬKE</a:t>
            </a:r>
            <a:r>
              <a:rPr dirty="0" sz="1400" spc="50" b="1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Times New Roman"/>
                <a:cs typeface="Times New Roman"/>
              </a:rPr>
              <a:t>ФАРМАЦЕВТИЧПЕ</a:t>
            </a:r>
            <a:r>
              <a:rPr dirty="0" sz="1400" spc="12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АГЕНТСТВО (УКРФАРМАГЕНТСТВО)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L="12700" marR="5080">
              <a:lnSpc>
                <a:spcPts val="1250"/>
              </a:lnSpc>
              <a:spcBef>
                <a:spcPts val="5"/>
              </a:spcBef>
            </a:pPr>
            <a:r>
              <a:rPr dirty="0" sz="1150" spc="-35">
                <a:latin typeface="Times New Roman"/>
                <a:cs typeface="Times New Roman"/>
              </a:rPr>
              <a:t>проспект</a:t>
            </a:r>
            <a:r>
              <a:rPr dirty="0" sz="1150" spc="5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Берестейський,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120-</a:t>
            </a:r>
            <a:r>
              <a:rPr dirty="0" sz="1150">
                <a:latin typeface="Times New Roman"/>
                <a:cs typeface="Times New Roman"/>
              </a:rPr>
              <a:t>A,</a:t>
            </a:r>
            <a:r>
              <a:rPr dirty="0" sz="1150" spc="4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м.</a:t>
            </a:r>
            <a:r>
              <a:rPr dirty="0" sz="1150" spc="-20">
                <a:latin typeface="Times New Roman"/>
                <a:cs typeface="Times New Roman"/>
              </a:rPr>
              <a:t> </a:t>
            </a:r>
            <a:r>
              <a:rPr dirty="0" sz="1150" spc="-25">
                <a:latin typeface="Times New Roman"/>
                <a:cs typeface="Times New Roman"/>
              </a:rPr>
              <a:t>Київ,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 spc="-30">
                <a:latin typeface="Times New Roman"/>
                <a:cs typeface="Times New Roman"/>
              </a:rPr>
              <a:t>03115,</a:t>
            </a:r>
            <a:r>
              <a:rPr dirty="0" sz="1150" spc="-5">
                <a:latin typeface="Times New Roman"/>
                <a:cs typeface="Times New Roman"/>
              </a:rPr>
              <a:t> </a:t>
            </a:r>
            <a:r>
              <a:rPr dirty="0" sz="1150" spc="-25">
                <a:latin typeface="Times New Roman"/>
                <a:cs typeface="Times New Roman"/>
              </a:rPr>
              <a:t>тел:</a:t>
            </a:r>
            <a:r>
              <a:rPr dirty="0" sz="1150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(044)</a:t>
            </a:r>
            <a:r>
              <a:rPr dirty="0" sz="1150" spc="-5">
                <a:latin typeface="Times New Roman"/>
                <a:cs typeface="Times New Roman"/>
              </a:rPr>
              <a:t> </a:t>
            </a:r>
            <a:r>
              <a:rPr dirty="0" sz="1150" spc="-50">
                <a:latin typeface="Times New Roman"/>
                <a:cs typeface="Times New Roman"/>
              </a:rPr>
              <a:t>422-55-</a:t>
            </a:r>
            <a:r>
              <a:rPr dirty="0" sz="1150">
                <a:latin typeface="Times New Roman"/>
                <a:cs typeface="Times New Roman"/>
              </a:rPr>
              <a:t>75,</a:t>
            </a:r>
            <a:r>
              <a:rPr dirty="0" sz="1150" spc="50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(044)</a:t>
            </a:r>
            <a:r>
              <a:rPr dirty="0" sz="1150">
                <a:latin typeface="Times New Roman"/>
                <a:cs typeface="Times New Roman"/>
              </a:rPr>
              <a:t> </a:t>
            </a:r>
            <a:r>
              <a:rPr dirty="0" sz="1150" spc="-50">
                <a:latin typeface="Times New Roman"/>
                <a:cs typeface="Times New Roman"/>
              </a:rPr>
              <a:t>422-55-</a:t>
            </a:r>
            <a:r>
              <a:rPr dirty="0" sz="1150" spc="-25">
                <a:latin typeface="Times New Roman"/>
                <a:cs typeface="Times New Roman"/>
              </a:rPr>
              <a:t>76, </a:t>
            </a:r>
            <a:r>
              <a:rPr dirty="0" sz="1150" spc="-40">
                <a:latin typeface="Times New Roman"/>
                <a:cs typeface="Times New Roman"/>
              </a:rPr>
              <a:t>e-</a:t>
            </a:r>
            <a:r>
              <a:rPr dirty="0" sz="1150" spc="-20">
                <a:latin typeface="Times New Roman"/>
                <a:cs typeface="Times New Roman"/>
              </a:rPr>
              <a:t>mail:</a:t>
            </a:r>
            <a:r>
              <a:rPr dirty="0" sz="1150" spc="-30">
                <a:latin typeface="Times New Roman"/>
                <a:cs typeface="Times New Roman"/>
              </a:rPr>
              <a:t> </a:t>
            </a:r>
            <a:r>
              <a:rPr dirty="0" u="heavy" sz="1150" spc="-10">
                <a:uFill>
                  <a:solidFill>
                    <a:srgbClr val="1F1F1F"/>
                  </a:solidFill>
                </a:uFill>
                <a:latin typeface="Times New Roman"/>
                <a:cs typeface="Times New Roman"/>
              </a:rPr>
              <a:t>dls@dls.яov.ua,</a:t>
            </a:r>
            <a:r>
              <a:rPr dirty="0" u="heavy" sz="1150" spc="140">
                <a:uFill>
                  <a:solidFill>
                    <a:srgbClr val="1F1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150" spc="-50">
                <a:uFill>
                  <a:solidFill>
                    <a:srgbClr val="1F1F1F"/>
                  </a:solidFill>
                </a:uFill>
                <a:latin typeface="Times New Roman"/>
                <a:cs typeface="Times New Roman"/>
                <a:hlinkClick r:id="rId5"/>
              </a:rPr>
              <a:t>https://mvw.d1s.govpua</a:t>
            </a:r>
            <a:r>
              <a:rPr dirty="0" sz="1150" spc="225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Код</a:t>
            </a:r>
            <a:r>
              <a:rPr dirty="0" sz="1150" spc="-30">
                <a:latin typeface="Times New Roman"/>
                <a:cs typeface="Times New Roman"/>
              </a:rPr>
              <a:t> </a:t>
            </a:r>
            <a:r>
              <a:rPr dirty="0" sz="1150" spc="-25">
                <a:latin typeface="Times New Roman"/>
                <a:cs typeface="Times New Roman"/>
              </a:rPr>
              <a:t>СДРПУ</a:t>
            </a:r>
            <a:r>
              <a:rPr dirty="0" sz="1150" spc="3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40517815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8737" y="1961133"/>
            <a:ext cx="2392680" cy="246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7595" algn="l"/>
                <a:tab pos="2379345" algn="l"/>
              </a:tabLst>
            </a:pPr>
            <a:r>
              <a:rPr dirty="0" u="sng" sz="1450">
                <a:uFill>
                  <a:solidFill>
                    <a:srgbClr val="131313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50">
                <a:latin typeface="Courier New"/>
                <a:cs typeface="Courier New"/>
              </a:rPr>
              <a:t>N•</a:t>
            </a:r>
            <a:r>
              <a:rPr dirty="0" sz="1450" spc="-630">
                <a:latin typeface="Courier New"/>
                <a:cs typeface="Courier New"/>
              </a:rPr>
              <a:t> </a:t>
            </a:r>
            <a:r>
              <a:rPr dirty="0" u="sng" sz="1450">
                <a:uFill>
                  <a:solidFill>
                    <a:srgbClr val="131313"/>
                  </a:solidFill>
                </a:uFill>
                <a:latin typeface="Courier New"/>
                <a:cs typeface="Courier New"/>
              </a:rPr>
              <a:t>	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27294" y="1983740"/>
            <a:ext cx="2729865" cy="897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  <a:tabLst>
                <a:tab pos="1528445" algn="l"/>
                <a:tab pos="2716530" algn="l"/>
              </a:tabLst>
            </a:pPr>
            <a:r>
              <a:rPr dirty="0" sz="1200">
                <a:latin typeface="Cambria"/>
                <a:cs typeface="Cambria"/>
              </a:rPr>
              <a:t>На N</a:t>
            </a:r>
            <a:r>
              <a:rPr dirty="0" sz="1200" spc="495">
                <a:latin typeface="Cambria"/>
                <a:cs typeface="Cambria"/>
              </a:rPr>
              <a:t> </a:t>
            </a:r>
            <a:r>
              <a:rPr dirty="0" u="sng" baseline="2314" sz="1800">
                <a:uFill>
                  <a:solidFill>
                    <a:srgbClr val="0F0F0F"/>
                  </a:solidFill>
                </a:uFill>
                <a:latin typeface="Cambria"/>
                <a:cs typeface="Cambria"/>
              </a:rPr>
              <a:t>	</a:t>
            </a:r>
            <a:r>
              <a:rPr dirty="0" baseline="2314" sz="1800">
                <a:latin typeface="Cambria"/>
                <a:cs typeface="Cambria"/>
              </a:rPr>
              <a:t>від</a:t>
            </a:r>
            <a:r>
              <a:rPr dirty="0" baseline="2314" sz="1800" spc="1019">
                <a:latin typeface="Cambria"/>
                <a:cs typeface="Cambria"/>
              </a:rPr>
              <a:t> </a:t>
            </a:r>
            <a:r>
              <a:rPr dirty="0" u="sng" baseline="2314" sz="1800">
                <a:uFill>
                  <a:solidFill>
                    <a:srgbClr val="131313"/>
                  </a:solidFill>
                </a:uFill>
                <a:latin typeface="Cambria"/>
                <a:cs typeface="Cambria"/>
              </a:rPr>
              <a:t>	</a:t>
            </a:r>
            <a:endParaRPr baseline="2314" sz="1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819"/>
              </a:spcBef>
            </a:pPr>
            <a:endParaRPr sz="12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tabLst>
                <a:tab pos="1964055" algn="l"/>
              </a:tabLst>
            </a:pPr>
            <a:r>
              <a:rPr dirty="0" sz="1300" spc="60">
                <a:latin typeface="Cambria"/>
                <a:cs typeface="Cambria"/>
              </a:rPr>
              <a:t>Берівпикам</a:t>
            </a:r>
            <a:r>
              <a:rPr dirty="0" sz="1300">
                <a:latin typeface="Cambria"/>
                <a:cs typeface="Cambria"/>
              </a:rPr>
              <a:t>	</a:t>
            </a:r>
            <a:r>
              <a:rPr dirty="0" sz="1300" spc="-10">
                <a:latin typeface="Cambria"/>
                <a:cs typeface="Cambria"/>
              </a:rPr>
              <a:t>суб'сктів</a:t>
            </a:r>
            <a:endParaRPr sz="1300">
              <a:latin typeface="Cambria"/>
              <a:cs typeface="Cambria"/>
            </a:endParaRPr>
          </a:p>
          <a:p>
            <a:pPr marL="22225">
              <a:lnSpc>
                <a:spcPct val="100000"/>
              </a:lnSpc>
              <a:spcBef>
                <a:spcPts val="20"/>
              </a:spcBef>
            </a:pPr>
            <a:r>
              <a:rPr dirty="0" sz="1350" spc="-30" b="1">
                <a:latin typeface="Cambria"/>
                <a:cs typeface="Cambria"/>
              </a:rPr>
              <a:t>господарюваиня,</a:t>
            </a:r>
            <a:r>
              <a:rPr dirty="0" sz="1350" spc="-5" b="1">
                <a:latin typeface="Cambria"/>
                <a:cs typeface="Cambria"/>
              </a:rPr>
              <a:t> </a:t>
            </a:r>
            <a:r>
              <a:rPr dirty="0" sz="1350" spc="-10" b="1">
                <a:latin typeface="Cambria"/>
                <a:cs typeface="Cambria"/>
              </a:rPr>
              <a:t>які</a:t>
            </a:r>
            <a:r>
              <a:rPr dirty="0" sz="1350" spc="10" b="1">
                <a:latin typeface="Cambria"/>
                <a:cs typeface="Cambria"/>
              </a:rPr>
              <a:t> </a:t>
            </a:r>
            <a:r>
              <a:rPr dirty="0" sz="1350" spc="-10" b="1">
                <a:latin typeface="Cambria"/>
                <a:cs typeface="Cambria"/>
              </a:rPr>
              <a:t>займаються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30599" y="2861055"/>
            <a:ext cx="1207770" cy="63373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 indent="9525">
              <a:lnSpc>
                <a:spcPct val="101499"/>
              </a:lnSpc>
              <a:spcBef>
                <a:spcPts val="75"/>
              </a:spcBef>
            </a:pPr>
            <a:r>
              <a:rPr dirty="0" sz="1300" spc="-10">
                <a:latin typeface="Cambria"/>
                <a:cs typeface="Cambria"/>
              </a:rPr>
              <a:t>реалізацісю, застосуванням </a:t>
            </a:r>
            <a:r>
              <a:rPr dirty="0" sz="1350" spc="-10">
                <a:latin typeface="Cambria"/>
                <a:cs typeface="Cambria"/>
              </a:rPr>
              <a:t>засобів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56211" y="2861055"/>
            <a:ext cx="1373505" cy="427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  <a:tabLst>
                <a:tab pos="1300480" algn="l"/>
              </a:tabLst>
            </a:pPr>
            <a:r>
              <a:rPr dirty="0" sz="1300" spc="-10">
                <a:latin typeface="Cambria"/>
                <a:cs typeface="Cambria"/>
              </a:rPr>
              <a:t>зfiеріганням</a:t>
            </a:r>
            <a:r>
              <a:rPr dirty="0" sz="1300">
                <a:latin typeface="Cambria"/>
                <a:cs typeface="Cambria"/>
              </a:rPr>
              <a:t>	</a:t>
            </a:r>
            <a:r>
              <a:rPr dirty="0" sz="1300" spc="-50">
                <a:latin typeface="Cambria"/>
                <a:cs typeface="Cambria"/>
              </a:rPr>
              <a:t>i</a:t>
            </a:r>
            <a:endParaRPr sz="1300">
              <a:latin typeface="Cambria"/>
              <a:cs typeface="Cambria"/>
            </a:endParaRPr>
          </a:p>
          <a:p>
            <a:pPr algn="r" marR="23495">
              <a:lnSpc>
                <a:spcPct val="100000"/>
              </a:lnSpc>
              <a:spcBef>
                <a:spcPts val="45"/>
              </a:spcBef>
            </a:pPr>
            <a:r>
              <a:rPr dirty="0" sz="1300" spc="-10">
                <a:latin typeface="Cambria"/>
                <a:cs typeface="Cambria"/>
              </a:rPr>
              <a:t>лікарських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33014" y="3665473"/>
            <a:ext cx="991235" cy="435609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6510" marR="5080" indent="-4445">
              <a:lnSpc>
                <a:spcPts val="1610"/>
              </a:lnSpc>
              <a:spcBef>
                <a:spcPts val="160"/>
              </a:spcBef>
            </a:pPr>
            <a:r>
              <a:rPr dirty="0" sz="1350" spc="-10">
                <a:latin typeface="Cambria"/>
                <a:cs typeface="Cambria"/>
              </a:rPr>
              <a:t>Керівникам органів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64278" y="3665473"/>
            <a:ext cx="1577975" cy="4356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9050">
              <a:lnSpc>
                <a:spcPts val="1614"/>
              </a:lnSpc>
              <a:spcBef>
                <a:spcPts val="100"/>
              </a:spcBef>
            </a:pPr>
            <a:r>
              <a:rPr dirty="0" sz="1350" spc="-10">
                <a:latin typeface="Cambria"/>
                <a:cs typeface="Cambria"/>
              </a:rPr>
              <a:t>територіальних</a:t>
            </a:r>
            <a:endParaRPr sz="1350">
              <a:latin typeface="Cambria"/>
              <a:cs typeface="Cambria"/>
            </a:endParaRPr>
          </a:p>
          <a:p>
            <a:pPr algn="r" marR="5080">
              <a:lnSpc>
                <a:spcPts val="1614"/>
              </a:lnSpc>
            </a:pPr>
            <a:r>
              <a:rPr dirty="0" sz="1350" spc="-10" b="1">
                <a:latin typeface="Cambria"/>
                <a:cs typeface="Cambria"/>
              </a:rPr>
              <a:t>Укрфармагентства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38407" y="4475988"/>
            <a:ext cx="6028690" cy="5060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3025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РОЗПОРЯДЖЕННЯ</a:t>
            </a:r>
            <a:endParaRPr sz="1400">
              <a:latin typeface="Times New Roman"/>
              <a:cs typeface="Times New Roman"/>
            </a:endParaRPr>
          </a:p>
          <a:p>
            <a:pPr algn="just" marL="457834">
              <a:lnSpc>
                <a:spcPct val="100000"/>
              </a:lnSpc>
              <a:spcBef>
                <a:spcPts val="1465"/>
              </a:spcBef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Конституції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2700" marR="17145" indent="3810">
              <a:lnSpc>
                <a:spcPts val="1850"/>
              </a:lnSpc>
              <a:spcBef>
                <a:spcPts val="60"/>
              </a:spcBef>
            </a:pPr>
            <a:r>
              <a:rPr dirty="0" sz="1400" spc="-25">
                <a:latin typeface="Times New Roman"/>
                <a:cs typeface="Times New Roman"/>
              </a:rPr>
              <a:t>«Основи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законодавства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r>
              <a:rPr dirty="0" sz="1400" spc="-35">
                <a:latin typeface="Times New Roman"/>
                <a:cs typeface="Times New Roman"/>
              </a:rPr>
              <a:t> про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охорону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здоров'я»,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статей 15,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17,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21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лікареькі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Положення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Українське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фармацевтичне </a:t>
            </a:r>
            <a:r>
              <a:rPr dirty="0" sz="1400">
                <a:latin typeface="Times New Roman"/>
                <a:cs typeface="Times New Roman"/>
              </a:rPr>
              <a:t>агентство,</a:t>
            </a:r>
            <a:r>
              <a:rPr dirty="0" sz="1400" spc="229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постановою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2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20">
                <a:latin typeface="Times New Roman"/>
                <a:cs typeface="Times New Roman"/>
              </a:rPr>
              <a:t>  </a:t>
            </a:r>
            <a:r>
              <a:rPr dirty="0" sz="1400" spc="-25">
                <a:latin typeface="Times New Roman"/>
                <a:cs typeface="Times New Roman"/>
              </a:rPr>
              <a:t>від</a:t>
            </a:r>
            <a:endParaRPr sz="1400">
              <a:latin typeface="Times New Roman"/>
              <a:cs typeface="Times New Roman"/>
            </a:endParaRPr>
          </a:p>
          <a:p>
            <a:pPr algn="just" marL="19685" indent="-635">
              <a:lnSpc>
                <a:spcPct val="100000"/>
              </a:lnSpc>
              <a:spcBef>
                <a:spcPts val="75"/>
              </a:spcBef>
            </a:pPr>
            <a:r>
              <a:rPr dirty="0" sz="1400" spc="-20">
                <a:latin typeface="Times New Roman"/>
                <a:cs typeface="Times New Roman"/>
              </a:rPr>
              <a:t>12.08.2015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647,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Порядку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здійснення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державного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контролю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якості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лікарських</a:t>
            </a:r>
            <a:endParaRPr sz="1400">
              <a:latin typeface="Times New Roman"/>
              <a:cs typeface="Times New Roman"/>
            </a:endParaRPr>
          </a:p>
          <a:p>
            <a:pPr algn="just" marL="14604" marR="15240" indent="5080">
              <a:lnSpc>
                <a:spcPct val="108600"/>
              </a:lnSpc>
            </a:pPr>
            <a:r>
              <a:rPr dirty="0" sz="1400" spc="-20">
                <a:latin typeface="Times New Roman"/>
                <a:cs typeface="Times New Roman"/>
              </a:rPr>
              <a:t>засобів,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ввозяться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Україну,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затвердженого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постановою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Кабінету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Міністрів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14.09.2005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 spc="-325">
                <a:latin typeface="Times New Roman"/>
                <a:cs typeface="Times New Roman"/>
              </a:rPr>
              <a:t>№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902,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пункту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3.2.2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встановлення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заборони </a:t>
            </a:r>
            <a:r>
              <a:rPr dirty="0" sz="1400">
                <a:latin typeface="Times New Roman"/>
                <a:cs typeface="Times New Roman"/>
              </a:rPr>
              <a:t>(тимчасової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заборони)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поновлення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території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9050" marR="5080" indent="1270">
              <a:lnSpc>
                <a:spcPct val="109000"/>
              </a:lnSpc>
              <a:spcBef>
                <a:spcPts val="15"/>
              </a:spcBef>
            </a:pP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N•</a:t>
            </a:r>
            <a:r>
              <a:rPr dirty="0" sz="1400" spc="210" i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809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(зі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змінами),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заресстрованого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юстиції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30.01.2012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126/20439,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лікарських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оптової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роздрібної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торгівлі,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наказом Міністерства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29.09.2014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80">
                <a:latin typeface="Times New Roman"/>
                <a:cs typeface="Times New Roman"/>
              </a:rPr>
              <a:t>N•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677,</a:t>
            </a:r>
            <a:r>
              <a:rPr dirty="0" sz="1400" spc="-10">
                <a:latin typeface="Times New Roman"/>
                <a:cs typeface="Times New Roman"/>
              </a:rPr>
              <a:t> зареестрованого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26.11.2014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1515/26292,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Правил утилізації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засобів,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затверджених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наказом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Міністерства </a:t>
            </a:r>
            <a:r>
              <a:rPr dirty="0" sz="1400" spc="-25">
                <a:latin typeface="Times New Roman"/>
                <a:cs typeface="Times New Roman"/>
              </a:rPr>
              <a:t>охорони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24.04.2015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242,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заресстрованих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Міністерством юстиції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18.05.2015</a:t>
            </a:r>
            <a:r>
              <a:rPr dirty="0" sz="1400" spc="2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45">
                <a:latin typeface="Times New Roman"/>
                <a:cs typeface="Times New Roman"/>
              </a:rPr>
              <a:t> </a:t>
            </a:r>
            <a:r>
              <a:rPr dirty="0" sz="1400" spc="-325">
                <a:latin typeface="Times New Roman"/>
                <a:cs typeface="Times New Roman"/>
              </a:rPr>
              <a:t>№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550/26995,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підставі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надходження </a:t>
            </a:r>
            <a:r>
              <a:rPr dirty="0" sz="1400">
                <a:latin typeface="Times New Roman"/>
                <a:cs typeface="Times New Roman"/>
              </a:rPr>
              <a:t>міжнародного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повідомлення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регуляторного</a:t>
            </a:r>
            <a:r>
              <a:rPr dirty="0" sz="1400" spc="4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Мексики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№47/2026 </a:t>
            </a:r>
            <a:r>
              <a:rPr dirty="0" sz="1400">
                <a:latin typeface="Times New Roman"/>
                <a:cs typeface="Times New Roman"/>
              </a:rPr>
              <a:t>щодо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виявлення</a:t>
            </a:r>
            <a:r>
              <a:rPr dirty="0" sz="1400" spc="3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44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48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cepiï</a:t>
            </a:r>
            <a:r>
              <a:rPr dirty="0" sz="1400" spc="32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7825</a:t>
            </a:r>
            <a:r>
              <a:rPr dirty="0" sz="1400" spc="2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фальсифікованого</a:t>
            </a:r>
            <a:r>
              <a:rPr dirty="0" sz="1400" spc="24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лікарського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AGIN^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(acetylsalicylic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acid/ascorbic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acid/sulfadiazine),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300/250/300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mg,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81087" y="9665969"/>
            <a:ext cx="194945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25">
                <a:latin typeface="Times New Roman"/>
                <a:cs typeface="Times New Roman"/>
              </a:rPr>
              <a:t>UB</a:t>
            </a:r>
            <a:endParaRPr sz="95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37908" y="10174223"/>
            <a:ext cx="1651683" cy="280416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184909" y="9907778"/>
            <a:ext cx="2698115" cy="29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3703" sz="1125" spc="-67">
                <a:latin typeface="Times New Roman"/>
                <a:cs typeface="Times New Roman"/>
              </a:rPr>
              <a:t>M2</a:t>
            </a:r>
            <a:r>
              <a:rPr dirty="0" baseline="3703" sz="1125" spc="270">
                <a:latin typeface="Times New Roman"/>
                <a:cs typeface="Times New Roman"/>
              </a:rPr>
              <a:t> </a:t>
            </a:r>
            <a:r>
              <a:rPr dirty="0" baseline="3703" sz="1125" spc="-15">
                <a:latin typeface="Times New Roman"/>
                <a:cs typeface="Times New Roman"/>
              </a:rPr>
              <a:t>Держлік</a:t>
            </a:r>
            <a:r>
              <a:rPr dirty="0" sz="750" spc="-10">
                <a:latin typeface="Times New Roman"/>
                <a:cs typeface="Times New Roman"/>
              </a:rPr>
              <a:t>служба</a:t>
            </a:r>
            <a:endParaRPr sz="750">
              <a:latin typeface="Times New Roman"/>
              <a:cs typeface="Times New Roman"/>
            </a:endParaRPr>
          </a:p>
          <a:p>
            <a:pPr marL="197485">
              <a:lnSpc>
                <a:spcPct val="100000"/>
              </a:lnSpc>
            </a:pPr>
            <a:r>
              <a:rPr dirty="0" baseline="8771" sz="1425" b="1">
                <a:latin typeface="Arial"/>
                <a:cs typeface="Arial"/>
              </a:rPr>
              <a:t>№</a:t>
            </a:r>
            <a:r>
              <a:rPr dirty="0" baseline="5847" sz="1425" b="1">
                <a:latin typeface="Arial"/>
                <a:cs typeface="Arial"/>
              </a:rPr>
              <a:t>506-0</a:t>
            </a:r>
            <a:r>
              <a:rPr dirty="0" sz="950" b="1">
                <a:latin typeface="Arial"/>
                <a:cs typeface="Arial"/>
              </a:rPr>
              <a:t>01.1.01/002.0</a:t>
            </a:r>
            <a:r>
              <a:rPr dirty="0" baseline="-2923" sz="1425" b="1">
                <a:latin typeface="Arial"/>
                <a:cs typeface="Arial"/>
              </a:rPr>
              <a:t>/1</a:t>
            </a:r>
            <a:r>
              <a:rPr dirty="0" baseline="-5847" sz="1425" b="1">
                <a:latin typeface="Arial"/>
                <a:cs typeface="Arial"/>
              </a:rPr>
              <a:t>7-2</a:t>
            </a:r>
            <a:r>
              <a:rPr dirty="0" baseline="-8771" sz="1425" b="1">
                <a:latin typeface="Arial"/>
                <a:cs typeface="Arial"/>
              </a:rPr>
              <a:t>6</a:t>
            </a:r>
            <a:r>
              <a:rPr dirty="0" baseline="-8771" sz="1425" spc="337" b="1">
                <a:latin typeface="Arial"/>
                <a:cs typeface="Arial"/>
              </a:rPr>
              <a:t> </a:t>
            </a:r>
            <a:r>
              <a:rPr dirty="0" baseline="-8771" sz="1425">
                <a:latin typeface="Times New Roman"/>
                <a:cs typeface="Times New Roman"/>
              </a:rPr>
              <a:t>від</a:t>
            </a:r>
            <a:r>
              <a:rPr dirty="0" baseline="-8771" sz="1425" spc="652">
                <a:latin typeface="Times New Roman"/>
                <a:cs typeface="Times New Roman"/>
              </a:rPr>
              <a:t> </a:t>
            </a:r>
            <a:r>
              <a:rPr dirty="0" baseline="-13888" sz="1500" spc="-15">
                <a:latin typeface="Arial"/>
                <a:cs typeface="Arial"/>
              </a:rPr>
              <a:t>16.10.2026</a:t>
            </a:r>
            <a:endParaRPr baseline="-13888" sz="15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53464" y="10588752"/>
            <a:ext cx="1557214" cy="10058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819202" y="9675114"/>
            <a:ext cx="1287145" cy="92265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algn="ctr" marL="24765" marR="106680" indent="19685">
              <a:lnSpc>
                <a:spcPts val="960"/>
              </a:lnSpc>
              <a:spcBef>
                <a:spcPts val="280"/>
              </a:spcBef>
            </a:pPr>
            <a:r>
              <a:rPr dirty="0" baseline="2923" sz="1425">
                <a:latin typeface="Times New Roman"/>
                <a:cs typeface="Times New Roman"/>
              </a:rPr>
              <a:t>Державн</a:t>
            </a:r>
            <a:r>
              <a:rPr dirty="0" sz="950">
                <a:latin typeface="Times New Roman"/>
                <a:cs typeface="Times New Roman"/>
              </a:rPr>
              <a:t>а</a:t>
            </a:r>
            <a:r>
              <a:rPr dirty="0" sz="950" spc="85">
                <a:latin typeface="Times New Roman"/>
                <a:cs typeface="Times New Roman"/>
              </a:rPr>
              <a:t> </a:t>
            </a:r>
            <a:r>
              <a:rPr dirty="0" baseline="2923" sz="1425">
                <a:latin typeface="Times New Roman"/>
                <a:cs typeface="Times New Roman"/>
              </a:rPr>
              <a:t>служба</a:t>
            </a:r>
            <a:r>
              <a:rPr dirty="0" baseline="2923" sz="1425" spc="307">
                <a:latin typeface="Times New Roman"/>
                <a:cs typeface="Times New Roman"/>
              </a:rPr>
              <a:t> </a:t>
            </a:r>
            <a:r>
              <a:rPr dirty="0" baseline="2923" sz="1425" spc="-75">
                <a:latin typeface="Times New Roman"/>
                <a:cs typeface="Times New Roman"/>
              </a:rPr>
              <a:t>з</a:t>
            </a:r>
            <a:r>
              <a:rPr dirty="0" baseline="2923" sz="1425">
                <a:latin typeface="Times New Roman"/>
                <a:cs typeface="Times New Roman"/>
              </a:rPr>
              <a:t> </a:t>
            </a:r>
            <a:r>
              <a:rPr dirty="0" sz="950">
                <a:latin typeface="Times New Roman"/>
                <a:cs typeface="Times New Roman"/>
              </a:rPr>
              <a:t>лікарських</a:t>
            </a:r>
            <a:r>
              <a:rPr dirty="0" sz="950" spc="175">
                <a:latin typeface="Times New Roman"/>
                <a:cs typeface="Times New Roman"/>
              </a:rPr>
              <a:t> </a:t>
            </a:r>
            <a:r>
              <a:rPr dirty="0" sz="950">
                <a:latin typeface="Times New Roman"/>
                <a:cs typeface="Times New Roman"/>
              </a:rPr>
              <a:t>заеобів</a:t>
            </a:r>
            <a:r>
              <a:rPr dirty="0" sz="950" spc="160">
                <a:latin typeface="Times New Roman"/>
                <a:cs typeface="Times New Roman"/>
              </a:rPr>
              <a:t> </a:t>
            </a:r>
            <a:r>
              <a:rPr dirty="0" sz="950" spc="-25">
                <a:latin typeface="Times New Roman"/>
                <a:cs typeface="Times New Roman"/>
              </a:rPr>
              <a:t>та</a:t>
            </a:r>
            <a:endParaRPr sz="950">
              <a:latin typeface="Times New Roman"/>
              <a:cs typeface="Times New Roman"/>
            </a:endParaRPr>
          </a:p>
          <a:p>
            <a:pPr algn="ctr" marL="147955" marR="247650" indent="93980">
              <a:lnSpc>
                <a:spcPts val="1010"/>
              </a:lnSpc>
              <a:spcBef>
                <a:spcPts val="10"/>
              </a:spcBef>
            </a:pPr>
            <a:r>
              <a:rPr dirty="0" sz="850">
                <a:latin typeface="Times New Roman"/>
                <a:cs typeface="Times New Roman"/>
              </a:rPr>
              <a:t>КОнтролю</a:t>
            </a:r>
            <a:r>
              <a:rPr dirty="0" sz="850" spc="275">
                <a:latin typeface="Times New Roman"/>
                <a:cs typeface="Times New Roman"/>
              </a:rPr>
              <a:t> </a:t>
            </a:r>
            <a:r>
              <a:rPr dirty="0" sz="850" spc="-25">
                <a:latin typeface="Times New Roman"/>
                <a:cs typeface="Times New Roman"/>
              </a:rPr>
              <a:t>за</a:t>
            </a:r>
            <a:r>
              <a:rPr dirty="0" sz="850" spc="500">
                <a:latin typeface="Times New Roman"/>
                <a:cs typeface="Times New Roman"/>
              </a:rPr>
              <a:t> </a:t>
            </a:r>
            <a:r>
              <a:rPr dirty="0" sz="1000" spc="-55">
                <a:latin typeface="Cambria"/>
                <a:cs typeface="Cambria"/>
              </a:rPr>
              <a:t>наркотиками</a:t>
            </a:r>
            <a:r>
              <a:rPr dirty="0" sz="1000" spc="75">
                <a:latin typeface="Cambria"/>
                <a:cs typeface="Cambria"/>
              </a:rPr>
              <a:t> </a:t>
            </a:r>
            <a:r>
              <a:rPr dirty="0" sz="1000" spc="-50">
                <a:latin typeface="Cambria"/>
                <a:cs typeface="Cambria"/>
              </a:rPr>
              <a:t>у</a:t>
            </a:r>
            <a:r>
              <a:rPr dirty="0" sz="1000" spc="-10">
                <a:latin typeface="Cambria"/>
                <a:cs typeface="Cambria"/>
              </a:rPr>
              <a:t> </a:t>
            </a:r>
            <a:r>
              <a:rPr dirty="0" baseline="2777" sz="1500" spc="-15">
                <a:latin typeface="Times New Roman"/>
                <a:cs typeface="Times New Roman"/>
              </a:rPr>
              <a:t>Кіровоградс</a:t>
            </a:r>
            <a:r>
              <a:rPr dirty="0" sz="1000" spc="-10">
                <a:latin typeface="Times New Roman"/>
                <a:cs typeface="Times New Roman"/>
              </a:rPr>
              <a:t>ькій</a:t>
            </a:r>
            <a:endParaRPr sz="1000">
              <a:latin typeface="Times New Roman"/>
              <a:cs typeface="Times New Roman"/>
            </a:endParaRPr>
          </a:p>
          <a:p>
            <a:pPr algn="ctr" marL="24765">
              <a:lnSpc>
                <a:spcPts val="965"/>
              </a:lnSpc>
            </a:pPr>
            <a:r>
              <a:rPr dirty="0" sz="950" spc="-10">
                <a:latin typeface="Cambria"/>
                <a:cs typeface="Cambria"/>
              </a:rPr>
              <a:t>області</a:t>
            </a:r>
            <a:endParaRPr sz="950">
              <a:latin typeface="Cambria"/>
              <a:cs typeface="Cambria"/>
            </a:endParaRPr>
          </a:p>
          <a:p>
            <a:pPr algn="ctr">
              <a:lnSpc>
                <a:spcPts val="955"/>
              </a:lnSpc>
            </a:pPr>
            <a:r>
              <a:rPr dirty="0" sz="800" spc="-10">
                <a:latin typeface="Times New Roman"/>
                <a:cs typeface="Times New Roman"/>
              </a:rPr>
              <a:t>№994/02.12-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4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від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19.10,2026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27756" y="638810"/>
            <a:ext cx="6028055" cy="1438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20955">
              <a:lnSpc>
                <a:spcPct val="115599"/>
              </a:lnSpc>
              <a:spcBef>
                <a:spcPts val="100"/>
              </a:spcBef>
            </a:pPr>
            <a:r>
              <a:rPr dirty="0" sz="1350">
                <a:latin typeface="Times New Roman"/>
                <a:cs typeface="Times New Roman"/>
              </a:rPr>
              <a:t>таблетки</a:t>
            </a:r>
            <a:r>
              <a:rPr dirty="0" sz="1350" spc="3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3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блістері,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блістер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2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коробці</a:t>
            </a:r>
            <a:r>
              <a:rPr dirty="0" sz="1350" spc="360">
                <a:latin typeface="Times New Roman"/>
                <a:cs typeface="Times New Roman"/>
              </a:rPr>
              <a:t>  </a:t>
            </a:r>
            <a:r>
              <a:rPr dirty="0" sz="1350" spc="-335">
                <a:latin typeface="Times New Roman"/>
                <a:cs typeface="Times New Roman"/>
              </a:rPr>
              <a:t>№</a:t>
            </a:r>
            <a:r>
              <a:rPr dirty="0" sz="1350" spc="1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60,</a:t>
            </a:r>
            <a:r>
              <a:rPr dirty="0" sz="1350" spc="3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25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маркуванням</a:t>
            </a:r>
            <a:r>
              <a:rPr dirty="0" sz="1350" spc="35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виробника </a:t>
            </a:r>
            <a:r>
              <a:rPr dirty="0" sz="1350">
                <a:latin typeface="Times New Roman"/>
                <a:cs typeface="Times New Roman"/>
              </a:rPr>
              <a:t>Quimica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Franco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Mexicana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Nordin,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Ѕ.А.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de</a:t>
            </a:r>
            <a:r>
              <a:rPr dirty="0" sz="1350" spc="20">
                <a:latin typeface="Times New Roman"/>
                <a:cs typeface="Times New Roman"/>
              </a:rPr>
              <a:t> </a:t>
            </a:r>
            <a:r>
              <a:rPr dirty="0" sz="1350" spc="-20">
                <a:latin typeface="Times New Roman"/>
                <a:cs typeface="Times New Roman"/>
              </a:rPr>
              <a:t>C.V.</a:t>
            </a:r>
            <a:endParaRPr sz="1350">
              <a:latin typeface="Times New Roman"/>
              <a:cs typeface="Times New Roman"/>
            </a:endParaRPr>
          </a:p>
          <a:p>
            <a:pPr algn="just" marL="12700" marR="5080" indent="442595">
              <a:lnSpc>
                <a:spcPct val="113300"/>
              </a:lnSpc>
            </a:pPr>
            <a:r>
              <a:rPr dirty="0" sz="1350">
                <a:latin typeface="Times New Roman"/>
                <a:cs typeface="Times New Roman"/>
              </a:rPr>
              <a:t>3</a:t>
            </a:r>
            <a:r>
              <a:rPr dirty="0" sz="1350" spc="1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метою</a:t>
            </a:r>
            <a:r>
              <a:rPr dirty="0" sz="1350" spc="2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активної</a:t>
            </a:r>
            <a:r>
              <a:rPr dirty="0" sz="1350" spc="2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протидії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поширенню</a:t>
            </a:r>
            <a:r>
              <a:rPr dirty="0" sz="1350" spc="2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25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22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шляхи </a:t>
            </a:r>
            <a:r>
              <a:rPr dirty="0" sz="1350">
                <a:latin typeface="Times New Roman"/>
                <a:cs typeface="Times New Roman"/>
              </a:rPr>
              <a:t>надходження</a:t>
            </a:r>
            <a:r>
              <a:rPr dirty="0" sz="1350" spc="3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умови</a:t>
            </a:r>
            <a:r>
              <a:rPr dirty="0" sz="1350" spc="2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325">
                <a:latin typeface="Times New Roman"/>
                <a:cs typeface="Times New Roman"/>
              </a:rPr>
              <a:t>  </a:t>
            </a:r>
            <a:r>
              <a:rPr dirty="0" sz="1350" i="1">
                <a:latin typeface="Times New Roman"/>
                <a:cs typeface="Times New Roman"/>
              </a:rPr>
              <a:t>якнх</a:t>
            </a:r>
            <a:r>
              <a:rPr dirty="0" sz="1350" spc="260" i="1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невідомі,</a:t>
            </a:r>
            <a:r>
              <a:rPr dirty="0" sz="1350" spc="3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визначити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якість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та </a:t>
            </a:r>
            <a:r>
              <a:rPr dirty="0" sz="1350">
                <a:latin typeface="Times New Roman"/>
                <a:cs typeface="Times New Roman"/>
              </a:rPr>
              <a:t>безпечність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яких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неможливо,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огляду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те,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така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продукція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е </a:t>
            </a:r>
            <a:r>
              <a:rPr dirty="0" sz="1350" spc="-10">
                <a:latin typeface="Times New Roman"/>
                <a:cs typeface="Times New Roman"/>
              </a:rPr>
              <a:t>небезпечною</a:t>
            </a:r>
            <a:endParaRPr sz="1350">
              <a:latin typeface="Times New Roman"/>
              <a:cs typeface="Times New Roman"/>
            </a:endParaRPr>
          </a:p>
          <a:p>
            <a:pPr algn="just" marL="13335">
              <a:lnSpc>
                <a:spcPct val="100000"/>
              </a:lnSpc>
              <a:spcBef>
                <a:spcPts val="250"/>
              </a:spcBef>
            </a:pP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може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нести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загрозу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життю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 spc="50">
                <a:latin typeface="Times New Roman"/>
                <a:cs typeface="Times New Roman"/>
              </a:rPr>
              <a:t>ю</a:t>
            </a:r>
            <a:r>
              <a:rPr dirty="0" sz="1350" spc="1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населення: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8426" y="2307590"/>
            <a:ext cx="36131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cepiï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69599" y="2046984"/>
            <a:ext cx="4450715" cy="49212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  <a:tabLst>
                <a:tab pos="1602740" algn="l"/>
                <a:tab pos="2844165" algn="l"/>
                <a:tab pos="4037965" algn="l"/>
              </a:tabLst>
            </a:pPr>
            <a:r>
              <a:rPr dirty="0" sz="1350" spc="75">
                <a:latin typeface="Times New Roman"/>
                <a:cs typeface="Times New Roman"/>
              </a:rPr>
              <a:t>ЗАБОРОНЯІО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реалізацію,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зберігання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Times New Roman"/>
                <a:cs typeface="Times New Roman"/>
              </a:rPr>
              <a:t>та</a:t>
            </a:r>
            <a:endParaRPr sz="1350">
              <a:latin typeface="Times New Roman"/>
              <a:cs typeface="Times New Roman"/>
            </a:endParaRPr>
          </a:p>
          <a:p>
            <a:pPr marL="549910">
              <a:lnSpc>
                <a:spcPct val="100000"/>
              </a:lnSpc>
              <a:spcBef>
                <a:spcPts val="215"/>
              </a:spcBef>
              <a:tabLst>
                <a:tab pos="1544955" algn="l"/>
                <a:tab pos="3562985" algn="l"/>
              </a:tabLst>
            </a:pPr>
            <a:r>
              <a:rPr dirty="0" sz="1350" spc="-20" b="1">
                <a:latin typeface="Times New Roman"/>
                <a:cs typeface="Times New Roman"/>
              </a:rPr>
              <a:t>7825</a:t>
            </a:r>
            <a:r>
              <a:rPr dirty="0" sz="1350" b="1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фальсифікованого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лікарського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38619" y="2046984"/>
            <a:ext cx="1007110" cy="49212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algn="r" marR="17145">
              <a:lnSpc>
                <a:spcPct val="100000"/>
              </a:lnSpc>
              <a:spcBef>
                <a:spcPts val="315"/>
              </a:spcBef>
            </a:pPr>
            <a:r>
              <a:rPr dirty="0" sz="1350" spc="-10">
                <a:latin typeface="Times New Roman"/>
                <a:cs typeface="Times New Roman"/>
              </a:rPr>
              <a:t>застосування</a:t>
            </a:r>
            <a:endParaRPr sz="135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215"/>
              </a:spcBef>
            </a:pPr>
            <a:r>
              <a:rPr dirty="0" sz="1350" spc="-10">
                <a:latin typeface="Times New Roman"/>
                <a:cs typeface="Times New Roman"/>
              </a:rPr>
              <a:t>засобу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8376" y="2517901"/>
            <a:ext cx="6036310" cy="3518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5240" marR="11430" indent="-3175">
              <a:lnSpc>
                <a:spcPct val="1133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AGIN^</a:t>
            </a:r>
            <a:r>
              <a:rPr dirty="0" sz="1350" spc="34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(acetylsalicylic</a:t>
            </a:r>
            <a:r>
              <a:rPr dirty="0" sz="1350" spc="355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acid/ascorbic</a:t>
            </a:r>
            <a:r>
              <a:rPr dirty="0" sz="1350" spc="415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acid/sulfadiazine),</a:t>
            </a:r>
            <a:r>
              <a:rPr dirty="0" sz="1350" spc="325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300/250/300</a:t>
            </a:r>
            <a:r>
              <a:rPr dirty="0" sz="1350" spc="455" b="1">
                <a:latin typeface="Times New Roman"/>
                <a:cs typeface="Times New Roman"/>
              </a:rPr>
              <a:t>  </a:t>
            </a:r>
            <a:r>
              <a:rPr dirty="0" sz="1350" spc="-25" b="1">
                <a:latin typeface="Times New Roman"/>
                <a:cs typeface="Times New Roman"/>
              </a:rPr>
              <a:t>mg, </a:t>
            </a:r>
            <a:r>
              <a:rPr dirty="0" sz="1350" b="1">
                <a:latin typeface="Times New Roman"/>
                <a:cs typeface="Times New Roman"/>
              </a:rPr>
              <a:t>таблетки</a:t>
            </a:r>
            <a:r>
              <a:rPr dirty="0" sz="1350" spc="2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у</a:t>
            </a:r>
            <a:r>
              <a:rPr dirty="0" sz="1350" spc="1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блістері,</a:t>
            </a:r>
            <a:r>
              <a:rPr dirty="0" sz="1350" spc="2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бліетерн</a:t>
            </a:r>
            <a:r>
              <a:rPr dirty="0" sz="1350" spc="19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в</a:t>
            </a:r>
            <a:r>
              <a:rPr dirty="0" sz="1350" spc="114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коробці</a:t>
            </a:r>
            <a:r>
              <a:rPr dirty="0" sz="1350" spc="250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№</a:t>
            </a:r>
            <a:r>
              <a:rPr dirty="0" sz="1350" spc="3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60,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маркуванням</a:t>
            </a:r>
            <a:r>
              <a:rPr dirty="0" sz="1350" spc="180" b="1">
                <a:latin typeface="Times New Roman"/>
                <a:cs typeface="Times New Roman"/>
              </a:rPr>
              <a:t>  </a:t>
            </a:r>
            <a:r>
              <a:rPr dirty="0" sz="1350" spc="-10" b="1">
                <a:latin typeface="Times New Roman"/>
                <a:cs typeface="Times New Roman"/>
              </a:rPr>
              <a:t>виробника </a:t>
            </a:r>
            <a:r>
              <a:rPr dirty="0" sz="1350" b="1">
                <a:latin typeface="Times New Roman"/>
                <a:cs typeface="Times New Roman"/>
              </a:rPr>
              <a:t>Quimica</a:t>
            </a:r>
            <a:r>
              <a:rPr dirty="0" sz="1350" spc="17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Franco</a:t>
            </a:r>
            <a:r>
              <a:rPr dirty="0" sz="1350" spc="1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Mexicana</a:t>
            </a:r>
            <a:r>
              <a:rPr dirty="0" sz="1350" spc="18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Nordin,</a:t>
            </a:r>
            <a:r>
              <a:rPr dirty="0" sz="1350" spc="95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Ѕ.А.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 spc="50">
                <a:latin typeface="Times New Roman"/>
                <a:cs typeface="Times New Roman"/>
              </a:rPr>
              <a:t>de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 spc="-20">
                <a:latin typeface="Times New Roman"/>
                <a:cs typeface="Times New Roman"/>
              </a:rPr>
              <a:t>C.V.</a:t>
            </a:r>
            <a:endParaRPr sz="1350">
              <a:latin typeface="Times New Roman"/>
              <a:cs typeface="Times New Roman"/>
            </a:endParaRPr>
          </a:p>
          <a:p>
            <a:pPr algn="r" marL="15875" marR="6985" indent="443865">
              <a:lnSpc>
                <a:spcPct val="112999"/>
              </a:lnSpc>
              <a:spcBef>
                <a:spcPts val="40"/>
              </a:spcBef>
              <a:tabLst>
                <a:tab pos="279400" algn="l"/>
                <a:tab pos="663575" algn="l"/>
                <a:tab pos="711200" algn="l"/>
                <a:tab pos="1164590" algn="l"/>
                <a:tab pos="1207135" algn="l"/>
                <a:tab pos="1600835" algn="l"/>
                <a:tab pos="2137410" algn="l"/>
                <a:tab pos="2361565" algn="l"/>
                <a:tab pos="2384425" algn="l"/>
                <a:tab pos="2595245" algn="l"/>
                <a:tab pos="2871470" algn="l"/>
                <a:tab pos="3122930" algn="l"/>
                <a:tab pos="3299460" algn="l"/>
                <a:tab pos="3789045" algn="l"/>
                <a:tab pos="3860800" algn="l"/>
                <a:tab pos="3991610" algn="l"/>
                <a:tab pos="4538345" algn="l"/>
                <a:tab pos="4744085" algn="l"/>
                <a:tab pos="4817110" algn="l"/>
                <a:tab pos="5144135" algn="l"/>
                <a:tab pos="5495925" algn="l"/>
              </a:tabLst>
            </a:pPr>
            <a:r>
              <a:rPr dirty="0" sz="1350">
                <a:latin typeface="Times New Roman"/>
                <a:cs typeface="Times New Roman"/>
              </a:rPr>
              <a:t>Cy6’сктам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господарювання,</a:t>
            </a:r>
            <a:r>
              <a:rPr dirty="0" sz="1350" spc="4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які</a:t>
            </a:r>
            <a:r>
              <a:rPr dirty="0" sz="1350" spc="48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та </a:t>
            </a:r>
            <a:r>
              <a:rPr dirty="0" sz="1350" spc="-10">
                <a:latin typeface="Times New Roman"/>
                <a:cs typeface="Times New Roman"/>
              </a:rPr>
              <a:t>застосування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лікарських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засобів,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невідкладно,</a:t>
            </a:r>
            <a:r>
              <a:rPr dirty="0" sz="1350">
                <a:latin typeface="Times New Roman"/>
                <a:cs typeface="Times New Roman"/>
              </a:rPr>
              <a:t>		</a:t>
            </a:r>
            <a:r>
              <a:rPr dirty="0" sz="1350" spc="-10">
                <a:latin typeface="Times New Roman"/>
                <a:cs typeface="Times New Roman"/>
              </a:rPr>
              <a:t>після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одержання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 розпорядження</a:t>
            </a:r>
            <a:r>
              <a:rPr dirty="0" sz="1350" spc="3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перевірити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наявність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вказаної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2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засобу,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вжити заходи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0">
                <a:latin typeface="Times New Roman"/>
                <a:cs typeface="Times New Roman"/>
              </a:rPr>
              <a:t>щодо</a:t>
            </a:r>
            <a:r>
              <a:rPr dirty="0" sz="1350">
                <a:latin typeface="Times New Roman"/>
                <a:cs typeface="Times New Roman"/>
              </a:rPr>
              <a:t>		</a:t>
            </a:r>
            <a:r>
              <a:rPr dirty="0" sz="1350" spc="-10">
                <a:latin typeface="Times New Roman"/>
                <a:cs typeface="Times New Roman"/>
              </a:rPr>
              <a:t>вилучення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75">
                <a:latin typeface="Times New Roman"/>
                <a:cs typeface="Times New Roman"/>
              </a:rPr>
              <a:t> </a:t>
            </a:r>
            <a:r>
              <a:rPr dirty="0" sz="1350" i="1">
                <a:latin typeface="Times New Roman"/>
                <a:cs typeface="Times New Roman"/>
              </a:rPr>
              <a:t>ii		</a:t>
            </a:r>
            <a:r>
              <a:rPr dirty="0" sz="1350" spc="-50">
                <a:latin typeface="Times New Roman"/>
                <a:cs typeface="Times New Roman"/>
              </a:rPr>
              <a:t>з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обігу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шляхом</a:t>
            </a:r>
            <a:r>
              <a:rPr dirty="0" sz="1350">
                <a:latin typeface="Times New Roman"/>
                <a:cs typeface="Times New Roman"/>
              </a:rPr>
              <a:t>		</a:t>
            </a:r>
            <a:r>
              <a:rPr dirty="0" sz="1350" spc="-10">
                <a:latin typeface="Times New Roman"/>
                <a:cs typeface="Times New Roman"/>
              </a:rPr>
              <a:t>знищення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Times New Roman"/>
                <a:cs typeface="Times New Roman"/>
              </a:rPr>
              <a:t>a6o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повернення </a:t>
            </a:r>
            <a:r>
              <a:rPr dirty="0" sz="1350">
                <a:latin typeface="Times New Roman"/>
                <a:cs typeface="Times New Roman"/>
              </a:rPr>
              <a:t>постачальнику, про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повідомити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територіальний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Укрфармагентства. </a:t>
            </a:r>
            <a:r>
              <a:rPr dirty="0" sz="1350" spc="-50">
                <a:latin typeface="Times New Roman"/>
                <a:cs typeface="Times New Roman"/>
              </a:rPr>
              <a:t>У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0">
                <a:latin typeface="Times New Roman"/>
                <a:cs typeface="Times New Roman"/>
              </a:rPr>
              <a:t>разі</a:t>
            </a:r>
            <a:r>
              <a:rPr dirty="0" sz="1350">
                <a:latin typeface="Times New Roman"/>
                <a:cs typeface="Times New Roman"/>
              </a:rPr>
              <a:t>		</a:t>
            </a:r>
            <a:r>
              <a:rPr dirty="0" sz="1350" spc="-10">
                <a:latin typeface="Times New Roman"/>
                <a:cs typeface="Times New Roman"/>
              </a:rPr>
              <a:t>знищення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відходів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заэначеної</a:t>
            </a:r>
            <a:r>
              <a:rPr dirty="0" sz="1350">
                <a:latin typeface="Times New Roman"/>
                <a:cs typeface="Times New Roman"/>
              </a:rPr>
              <a:t>		</a:t>
            </a:r>
            <a:r>
              <a:rPr dirty="0" sz="1350" spc="-10">
                <a:latin typeface="Times New Roman"/>
                <a:cs typeface="Times New Roman"/>
              </a:rPr>
              <a:t>cepii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лікарського</a:t>
            </a:r>
            <a:r>
              <a:rPr dirty="0" sz="1350">
                <a:latin typeface="Times New Roman"/>
                <a:cs typeface="Times New Roman"/>
              </a:rPr>
              <a:t>		</a:t>
            </a:r>
            <a:r>
              <a:rPr dirty="0" sz="1350" spc="-10">
                <a:latin typeface="Times New Roman"/>
                <a:cs typeface="Times New Roman"/>
              </a:rPr>
              <a:t>засобу,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Times New Roman"/>
                <a:cs typeface="Times New Roman"/>
              </a:rPr>
              <a:t>в </a:t>
            </a:r>
            <a:r>
              <a:rPr dirty="0" sz="1350">
                <a:latin typeface="Times New Roman"/>
                <a:cs typeface="Times New Roman"/>
              </a:rPr>
              <a:t>двотижневий</a:t>
            </a:r>
            <a:r>
              <a:rPr dirty="0" sz="1350" spc="4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строк</a:t>
            </a:r>
            <a:r>
              <a:rPr dirty="0" sz="1350" spc="3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нагіравити</a:t>
            </a:r>
            <a:r>
              <a:rPr dirty="0" sz="1350" spc="3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3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територіального</a:t>
            </a:r>
            <a:r>
              <a:rPr dirty="0" sz="1350" spc="2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органу</a:t>
            </a:r>
            <a:r>
              <a:rPr dirty="0" sz="1350" spc="43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Укрфармагентства</a:t>
            </a:r>
            <a:endParaRPr sz="1350">
              <a:latin typeface="Times New Roman"/>
              <a:cs typeface="Times New Roman"/>
            </a:endParaRPr>
          </a:p>
          <a:p>
            <a:pPr marL="19050">
              <a:lnSpc>
                <a:spcPct val="100000"/>
              </a:lnSpc>
              <a:spcBef>
                <a:spcPts val="180"/>
              </a:spcBef>
            </a:pPr>
            <a:r>
              <a:rPr dirty="0" sz="1350">
                <a:latin typeface="Times New Roman"/>
                <a:cs typeface="Times New Roman"/>
              </a:rPr>
              <a:t>копію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акта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засобу.</a:t>
            </a:r>
            <a:endParaRPr sz="1350">
              <a:latin typeface="Times New Roman"/>
              <a:cs typeface="Times New Roman"/>
            </a:endParaRPr>
          </a:p>
          <a:p>
            <a:pPr marL="21590" marR="19685" indent="445770">
              <a:lnSpc>
                <a:spcPct val="113300"/>
              </a:lnSpc>
              <a:tabLst>
                <a:tab pos="1433830" algn="l"/>
                <a:tab pos="1824989" algn="l"/>
                <a:tab pos="2969260" algn="l"/>
                <a:tab pos="3722370" algn="l"/>
                <a:tab pos="5127625" algn="l"/>
              </a:tabLst>
            </a:pPr>
            <a:r>
              <a:rPr dirty="0" sz="1350" spc="-10">
                <a:latin typeface="Times New Roman"/>
                <a:cs typeface="Times New Roman"/>
              </a:rPr>
              <a:t>Контроль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Times New Roman"/>
                <a:cs typeface="Times New Roman"/>
              </a:rPr>
              <a:t>за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виконанням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даного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розпорядження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здійснюють </a:t>
            </a:r>
            <a:r>
              <a:rPr dirty="0" sz="1350" spc="10">
                <a:latin typeface="Times New Roman"/>
                <a:cs typeface="Times New Roman"/>
              </a:rPr>
              <a:t>територіальні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органи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Укрфармагентства</a:t>
            </a:r>
            <a:r>
              <a:rPr dirty="0" sz="1350" spc="-5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на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відповідній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території.</a:t>
            </a:r>
            <a:endParaRPr sz="1350">
              <a:latin typeface="Times New Roman"/>
              <a:cs typeface="Times New Roman"/>
            </a:endParaRPr>
          </a:p>
          <a:p>
            <a:pPr marL="20955" marR="5080" indent="441959">
              <a:lnSpc>
                <a:spcPct val="113300"/>
              </a:lnSpc>
            </a:pPr>
            <a:r>
              <a:rPr dirty="0" sz="1350">
                <a:latin typeface="Times New Roman"/>
                <a:cs typeface="Times New Roman"/>
              </a:rPr>
              <a:t>Невиконання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тягне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4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собою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відповідальність </a:t>
            </a:r>
            <a:r>
              <a:rPr dirty="0" sz="1350">
                <a:latin typeface="Times New Roman"/>
                <a:cs typeface="Times New Roman"/>
              </a:rPr>
              <a:t>згідно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чинного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законодавства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Украіни.</a:t>
            </a:r>
            <a:endParaRPr sz="135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0844" y="7104888"/>
            <a:ext cx="2688335" cy="138074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36012" y="6244082"/>
            <a:ext cx="4497070" cy="9537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5930" marR="976630" indent="-443865">
              <a:lnSpc>
                <a:spcPct val="113300"/>
              </a:lnSpc>
              <a:spcBef>
                <a:spcPts val="100"/>
              </a:spcBef>
            </a:pPr>
            <a:r>
              <a:rPr dirty="0" sz="1350">
                <a:latin typeface="Times New Roman"/>
                <a:cs typeface="Times New Roman"/>
              </a:rPr>
              <a:t>Koпiï</a:t>
            </a:r>
            <a:r>
              <a:rPr dirty="0" sz="1350" spc="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направлені: </a:t>
            </a:r>
            <a:r>
              <a:rPr dirty="0" sz="1350">
                <a:latin typeface="Times New Roman"/>
                <a:cs typeface="Times New Roman"/>
              </a:rPr>
              <a:t>Міністерство</a:t>
            </a:r>
            <a:r>
              <a:rPr dirty="0" sz="1350" spc="2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України;</a:t>
            </a:r>
            <a:endParaRPr sz="1350">
              <a:latin typeface="Times New Roman"/>
              <a:cs typeface="Times New Roman"/>
            </a:endParaRPr>
          </a:p>
          <a:p>
            <a:pPr marL="13335" marR="5080" indent="443230">
              <a:lnSpc>
                <a:spcPct val="108900"/>
              </a:lnSpc>
              <a:spcBef>
                <a:spcPts val="105"/>
              </a:spcBef>
              <a:tabLst>
                <a:tab pos="842010" algn="l"/>
                <a:tab pos="1929130" algn="l"/>
                <a:tab pos="2927985" algn="l"/>
                <a:tab pos="3496310" algn="l"/>
              </a:tabLst>
            </a:pPr>
            <a:r>
              <a:rPr dirty="0" sz="1350" spc="-25">
                <a:latin typeface="Times New Roman"/>
                <a:cs typeface="Times New Roman"/>
              </a:rPr>
              <a:t>ДП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«Державний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експертний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центр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Міністерства України».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55376" y="6742430"/>
            <a:ext cx="140081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9780" algn="l"/>
              </a:tabLst>
            </a:pPr>
            <a:r>
              <a:rPr dirty="0" sz="1350" spc="-10">
                <a:latin typeface="Times New Roman"/>
                <a:cs typeface="Times New Roman"/>
              </a:rPr>
              <a:t>охорони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здоров'я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03594" y="7714995"/>
            <a:ext cx="107696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Т.</a:t>
            </a:r>
            <a:r>
              <a:rPr dirty="0" sz="1000" spc="20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В•О›</a:t>
            </a:r>
            <a:r>
              <a:rPr dirty="0" sz="1000" spc="1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ЙОЛОВИ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56123" y="7679690"/>
            <a:ext cx="123888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Tapac</a:t>
            </a:r>
            <a:r>
              <a:rPr dirty="0" sz="1350" spc="9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ПPOПIB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4395" y="9287764"/>
            <a:ext cx="28232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latin typeface="Times New Roman"/>
                <a:cs typeface="Times New Roman"/>
              </a:rPr>
              <a:t>Олександра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САВЧЕНКО,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тел.044-422-</a:t>
            </a:r>
            <a:r>
              <a:rPr dirty="0" sz="1000">
                <a:latin typeface="Times New Roman"/>
                <a:cs typeface="Times New Roman"/>
              </a:rPr>
              <a:t>55-04,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вн.109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2026-10-26T08:04:55Z</dcterms:created>
  <dcterms:modified xsi:type="dcterms:W3CDTF">2026-10-26T08:04:55Z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2026-10-26T00:00:00Z</vt:filetime>
  </property>
  <property fmtid="{D5CDD505-2E9C-101B-9397-08002B2CF9AE}" pid="4" name="LastSaved">
    <vt:filetime>2026-10-26T00:00:00Z</vt:filetime>
  </property>
  <property fmtid="{D5CDD505-2E9C-101B-9397-08002B2CF9AE}" pid="5" name="Producer">
    <vt:lpwstr>iLovePDF</vt:lpwstr>
  </property>
</Properties>
</file>