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jpg"/><Relationship Id="rId8" Type="http://schemas.openxmlformats.org/officeDocument/2006/relationships/image" Target="../media/image7.jpg"/><Relationship Id="rId9" Type="http://schemas.openxmlformats.org/officeDocument/2006/relationships/image" Target="../media/image8.jpg"/><Relationship Id="rId10" Type="http://schemas.openxmlformats.org/officeDocument/2006/relationships/image" Target="../media/image9.jpg"/><Relationship Id="rId11" Type="http://schemas.openxmlformats.org/officeDocument/2006/relationships/image" Target="../media/image10.jpg"/><Relationship Id="rId12" Type="http://schemas.openxmlformats.org/officeDocument/2006/relationships/hyperlink" Target="mailto:dls.kr@dls.gov.ua" TargetMode="External"/><Relationship Id="rId13" Type="http://schemas.openxmlformats.org/officeDocument/2006/relationships/hyperlink" Target="https://www.d1s.gov.na/" TargetMode="External"/><Relationship Id="rId14" Type="http://schemas.openxmlformats.org/officeDocument/2006/relationships/hyperlink" Target="https://www.dls.gov.ua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hyperlink" Target="https://www.dls.gov.ua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74591" y="225551"/>
            <a:ext cx="420624" cy="60350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27447" y="1895855"/>
            <a:ext cx="1167384" cy="335279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164539" y="775716"/>
            <a:ext cx="6027420" cy="1147445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algn="ctr" marR="3175">
              <a:lnSpc>
                <a:spcPct val="100000"/>
              </a:lnSpc>
              <a:spcBef>
                <a:spcPts val="385"/>
              </a:spcBef>
            </a:pPr>
            <a:r>
              <a:rPr dirty="0" sz="1400" spc="-10">
                <a:latin typeface="Times New Roman"/>
                <a:cs typeface="Times New Roman"/>
              </a:rPr>
              <a:t>ДЕРЖЛІКСЛУЖБА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dirty="0" sz="1400">
                <a:latin typeface="Times New Roman"/>
                <a:cs typeface="Times New Roman"/>
              </a:rPr>
              <a:t>ДЕРЖАВНА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СЛУЖБА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4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ЗАСОБІВ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baseline="1984" sz="2100">
                <a:latin typeface="Times New Roman"/>
                <a:cs typeface="Times New Roman"/>
              </a:rPr>
              <a:t>ТА</a:t>
            </a:r>
            <a:r>
              <a:rPr dirty="0" baseline="1984" sz="2100" spc="172">
                <a:latin typeface="Times New Roman"/>
                <a:cs typeface="Times New Roman"/>
              </a:rPr>
              <a:t> </a:t>
            </a:r>
            <a:r>
              <a:rPr dirty="0" baseline="1984" sz="2100" spc="97">
                <a:latin typeface="Times New Roman"/>
                <a:cs typeface="Times New Roman"/>
              </a:rPr>
              <a:t>КОНТРОЛЮ</a:t>
            </a:r>
            <a:r>
              <a:rPr dirty="0" baseline="1984" sz="2100" spc="284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ЗА</a:t>
            </a:r>
            <a:r>
              <a:rPr dirty="0" baseline="1984" sz="2100" spc="157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НАРКОТИКАМИ</a:t>
            </a:r>
            <a:r>
              <a:rPr dirty="0" baseline="1984" sz="2100" spc="442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У</a:t>
            </a:r>
            <a:r>
              <a:rPr dirty="0" baseline="1984" sz="2100" spc="127">
                <a:latin typeface="Times New Roman"/>
                <a:cs typeface="Times New Roman"/>
              </a:rPr>
              <a:t> </a:t>
            </a:r>
            <a:r>
              <a:rPr dirty="0" baseline="1984" sz="2100" spc="75">
                <a:latin typeface="Times New Roman"/>
                <a:cs typeface="Times New Roman"/>
              </a:rPr>
              <a:t>КІРОВОГРАД</a:t>
            </a:r>
            <a:r>
              <a:rPr dirty="0" sz="1400" spc="50">
                <a:latin typeface="Times New Roman"/>
                <a:cs typeface="Times New Roman"/>
              </a:rPr>
              <a:t>СЬ</a:t>
            </a:r>
            <a:r>
              <a:rPr dirty="0" baseline="1984" sz="2100" spc="75">
                <a:latin typeface="Times New Roman"/>
                <a:cs typeface="Times New Roman"/>
              </a:rPr>
              <a:t>КІЇЇ</a:t>
            </a:r>
            <a:r>
              <a:rPr dirty="0" baseline="1984" sz="2100" spc="284">
                <a:latin typeface="Times New Roman"/>
                <a:cs typeface="Times New Roman"/>
              </a:rPr>
              <a:t> </a:t>
            </a:r>
            <a:r>
              <a:rPr dirty="0" baseline="1984" sz="2100" spc="60">
                <a:latin typeface="Times New Roman"/>
                <a:cs typeface="Times New Roman"/>
              </a:rPr>
              <a:t>ОБЛАСТІ</a:t>
            </a:r>
            <a:endParaRPr baseline="1984" sz="2100">
              <a:latin typeface="Times New Roman"/>
              <a:cs typeface="Times New Roman"/>
            </a:endParaRPr>
          </a:p>
          <a:p>
            <a:pPr algn="ctr" marL="635">
              <a:lnSpc>
                <a:spcPts val="1240"/>
              </a:lnSpc>
              <a:spcBef>
                <a:spcPts val="735"/>
              </a:spcBef>
            </a:pPr>
            <a:r>
              <a:rPr dirty="0" sz="1050" spc="-10">
                <a:latin typeface="Times New Roman"/>
                <a:cs typeface="Times New Roman"/>
              </a:rPr>
              <a:t>вул.</a:t>
            </a:r>
            <a:r>
              <a:rPr dirty="0" sz="1050" spc="5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fІреображенська,</a:t>
            </a:r>
            <a:r>
              <a:rPr dirty="0" sz="1050" spc="-20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2,</a:t>
            </a:r>
            <a:r>
              <a:rPr dirty="0" sz="1050" spc="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м.</a:t>
            </a:r>
            <a:r>
              <a:rPr dirty="0" sz="1050" spc="-20">
                <a:latin typeface="Times New Roman"/>
                <a:cs typeface="Times New Roman"/>
              </a:rPr>
              <a:t> </a:t>
            </a:r>
            <a:r>
              <a:rPr dirty="0" sz="1050" spc="-40">
                <a:latin typeface="Times New Roman"/>
                <a:cs typeface="Times New Roman"/>
              </a:rPr>
              <a:t>Кропивницький,</a:t>
            </a:r>
            <a:r>
              <a:rPr dirty="0" sz="1050" spc="-55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25006,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тел.</a:t>
            </a:r>
            <a:r>
              <a:rPr dirty="0" sz="1050" spc="5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(0522)</a:t>
            </a:r>
            <a:r>
              <a:rPr dirty="0" sz="1050" spc="40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32-14-</a:t>
            </a:r>
            <a:r>
              <a:rPr dirty="0" sz="1050" spc="-25">
                <a:latin typeface="Times New Roman"/>
                <a:cs typeface="Times New Roman"/>
              </a:rPr>
              <a:t>41</a:t>
            </a:r>
            <a:endParaRPr sz="1050">
              <a:latin typeface="Times New Roman"/>
              <a:cs typeface="Times New Roman"/>
            </a:endParaRPr>
          </a:p>
          <a:p>
            <a:pPr algn="ctr" marL="1905">
              <a:lnSpc>
                <a:spcPts val="1240"/>
              </a:lnSpc>
            </a:pPr>
            <a:r>
              <a:rPr dirty="0" baseline="2645" sz="1575" spc="-60">
                <a:latin typeface="Times New Roman"/>
                <a:cs typeface="Times New Roman"/>
              </a:rPr>
              <a:t>e-</a:t>
            </a:r>
            <a:r>
              <a:rPr dirty="0" baseline="2645" sz="1575" spc="-15">
                <a:latin typeface="Times New Roman"/>
                <a:cs typeface="Times New Roman"/>
              </a:rPr>
              <a:t>mail:</a:t>
            </a:r>
            <a:r>
              <a:rPr dirty="0" baseline="2645" sz="1575" spc="97">
                <a:latin typeface="Times New Roman"/>
                <a:cs typeface="Times New Roman"/>
              </a:rPr>
              <a:t> </a:t>
            </a:r>
            <a:r>
              <a:rPr dirty="0" baseline="2645" sz="1575" spc="-37">
                <a:latin typeface="Times New Roman"/>
                <a:cs typeface="Times New Roman"/>
                <a:hlinkClick r:id="rId12"/>
              </a:rPr>
              <a:t>dls.kr@dls.gov.ua</a:t>
            </a:r>
            <a:r>
              <a:rPr dirty="0" baseline="2645" sz="1575" spc="-37">
                <a:latin typeface="Times New Roman"/>
                <a:cs typeface="Times New Roman"/>
              </a:rPr>
              <a:t>,</a:t>
            </a:r>
            <a:r>
              <a:rPr dirty="0" baseline="2645" sz="1575" spc="37">
                <a:latin typeface="Times New Roman"/>
                <a:cs typeface="Times New Roman"/>
              </a:rPr>
              <a:t> </a:t>
            </a:r>
            <a:r>
              <a:rPr dirty="0" baseline="2645" sz="1575" spc="-60">
                <a:latin typeface="Times New Roman"/>
                <a:cs typeface="Times New Roman"/>
                <a:hlinkClick r:id="rId13"/>
              </a:rPr>
              <a:t>https://www.d1s.gov.na</a:t>
            </a:r>
            <a:r>
              <a:rPr dirty="0" baseline="2645" sz="1575" spc="-22">
                <a:latin typeface="Times New Roman"/>
                <a:cs typeface="Times New Roman"/>
              </a:rPr>
              <a:t> </a:t>
            </a:r>
            <a:r>
              <a:rPr dirty="0" baseline="2645" sz="1575" spc="-60">
                <a:latin typeface="Times New Roman"/>
                <a:cs typeface="Times New Roman"/>
              </a:rPr>
              <a:t>Код</a:t>
            </a:r>
            <a:r>
              <a:rPr dirty="0" baseline="2645" sz="1575" spc="30">
                <a:latin typeface="Times New Roman"/>
                <a:cs typeface="Times New Roman"/>
              </a:rPr>
              <a:t> </a:t>
            </a:r>
            <a:r>
              <a:rPr dirty="0" baseline="2645" sz="1575" spc="-30">
                <a:latin typeface="Times New Roman"/>
                <a:cs typeface="Times New Roman"/>
              </a:rPr>
              <a:t>згідно</a:t>
            </a:r>
            <a:r>
              <a:rPr dirty="0" baseline="2645" sz="1575" spc="67">
                <a:latin typeface="Times New Roman"/>
                <a:cs typeface="Times New Roman"/>
              </a:rPr>
              <a:t> </a:t>
            </a:r>
            <a:r>
              <a:rPr dirty="0" baseline="2645" sz="1575">
                <a:latin typeface="Times New Roman"/>
                <a:cs typeface="Times New Roman"/>
              </a:rPr>
              <a:t>з</a:t>
            </a:r>
            <a:r>
              <a:rPr dirty="0" baseline="2645" sz="1575" spc="-22">
                <a:latin typeface="Times New Roman"/>
                <a:cs typeface="Times New Roman"/>
              </a:rPr>
              <a:t> </a:t>
            </a:r>
            <a:r>
              <a:rPr dirty="0" sz="1050" spc="-30">
                <a:latin typeface="Times New Roman"/>
                <a:cs typeface="Times New Roman"/>
              </a:rPr>
              <a:t>С</a:t>
            </a:r>
            <a:r>
              <a:rPr dirty="0" baseline="2645" sz="1575" spc="-44">
                <a:latin typeface="Times New Roman"/>
                <a:cs typeface="Times New Roman"/>
              </a:rPr>
              <a:t>ДРПОУ</a:t>
            </a:r>
            <a:r>
              <a:rPr dirty="0" baseline="2645" sz="1575" spc="-195">
                <a:latin typeface="Times New Roman"/>
                <a:cs typeface="Times New Roman"/>
              </a:rPr>
              <a:t> </a:t>
            </a:r>
            <a:r>
              <a:rPr dirty="0" baseline="2645" sz="1575" spc="-15">
                <a:latin typeface="Times New Roman"/>
                <a:cs typeface="Times New Roman"/>
              </a:rPr>
              <a:t>37059505</a:t>
            </a:r>
            <a:endParaRPr baseline="2645" sz="1575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584704" y="2205227"/>
            <a:ext cx="996950" cy="0"/>
          </a:xfrm>
          <a:custGeom>
            <a:avLst/>
            <a:gdLst/>
            <a:ahLst/>
            <a:cxnLst/>
            <a:rect l="l" t="t" r="r" b="b"/>
            <a:pathLst>
              <a:path w="996950" h="0">
                <a:moveTo>
                  <a:pt x="0" y="0"/>
                </a:moveTo>
                <a:lnTo>
                  <a:pt x="996696" y="0"/>
                </a:lnTo>
              </a:path>
            </a:pathLst>
          </a:custGeom>
          <a:ln w="9144">
            <a:solidFill>
              <a:srgbClr val="0F13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156959" y="2208275"/>
            <a:ext cx="988060" cy="0"/>
          </a:xfrm>
          <a:custGeom>
            <a:avLst/>
            <a:gdLst/>
            <a:ahLst/>
            <a:cxnLst/>
            <a:rect l="l" t="t" r="r" b="b"/>
            <a:pathLst>
              <a:path w="988059" h="0">
                <a:moveTo>
                  <a:pt x="0" y="0"/>
                </a:moveTo>
                <a:lnTo>
                  <a:pt x="987552" y="0"/>
                </a:lnTo>
              </a:path>
            </a:pathLst>
          </a:custGeom>
          <a:ln w="9144">
            <a:solidFill>
              <a:srgbClr val="0F13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295400" y="2208275"/>
            <a:ext cx="1069975" cy="0"/>
          </a:xfrm>
          <a:custGeom>
            <a:avLst/>
            <a:gdLst/>
            <a:ahLst/>
            <a:cxnLst/>
            <a:rect l="l" t="t" r="r" b="b"/>
            <a:pathLst>
              <a:path w="1069975" h="0">
                <a:moveTo>
                  <a:pt x="0" y="0"/>
                </a:moveTo>
                <a:lnTo>
                  <a:pt x="1069848" y="0"/>
                </a:lnTo>
              </a:path>
            </a:pathLst>
          </a:custGeom>
          <a:ln w="9144">
            <a:solidFill>
              <a:srgbClr val="0F1328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31975" y="1935479"/>
            <a:ext cx="4770120" cy="286511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4500638" y="2529331"/>
            <a:ext cx="2722880" cy="55626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 indent="3175">
              <a:lnSpc>
                <a:spcPts val="1370"/>
              </a:lnSpc>
              <a:spcBef>
                <a:spcPts val="200"/>
              </a:spcBef>
            </a:pPr>
            <a:r>
              <a:rPr dirty="0" sz="1200" b="1">
                <a:latin typeface="Times New Roman"/>
                <a:cs typeface="Times New Roman"/>
              </a:rPr>
              <a:t>Керівникам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та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20" b="1">
                <a:latin typeface="Times New Roman"/>
                <a:cs typeface="Times New Roman"/>
              </a:rPr>
              <a:t>Уповноваженим</a:t>
            </a:r>
            <a:r>
              <a:rPr dirty="0" sz="1200" spc="13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особам </a:t>
            </a:r>
            <a:r>
              <a:rPr dirty="0" sz="1200" b="1">
                <a:latin typeface="Times New Roman"/>
                <a:cs typeface="Times New Roman"/>
              </a:rPr>
              <a:t>аптечних</a:t>
            </a:r>
            <a:r>
              <a:rPr dirty="0" sz="1200" spc="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та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медичних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закладів Кіровоградської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області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10076" y="3404107"/>
            <a:ext cx="6127115" cy="9093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До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уваги</a:t>
            </a:r>
            <a:r>
              <a:rPr dirty="0" sz="1200" spc="6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Уповноважених</a:t>
            </a:r>
            <a:r>
              <a:rPr dirty="0" sz="1200" spc="8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осіб!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5240" marR="5080" indent="358775">
              <a:lnSpc>
                <a:spcPts val="1390"/>
              </a:lnSpc>
            </a:pPr>
            <a:r>
              <a:rPr dirty="0" sz="1200">
                <a:latin typeface="Times New Roman"/>
                <a:cs typeface="Times New Roman"/>
              </a:rPr>
              <a:t>Надасмо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</a:t>
            </a:r>
            <a:r>
              <a:rPr dirty="0" sz="1200" spc="4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Українського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фармацевтичного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агентства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щодо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заборони </a:t>
            </a:r>
            <a:r>
              <a:rPr dirty="0" sz="1200">
                <a:latin typeface="Times New Roman"/>
                <a:cs typeface="Times New Roman"/>
              </a:rPr>
              <a:t>обігу </a:t>
            </a:r>
            <a:r>
              <a:rPr dirty="0" sz="1200" spc="-10" b="1">
                <a:latin typeface="Times New Roman"/>
                <a:cs typeface="Times New Roman"/>
              </a:rPr>
              <a:t>лікарського</a:t>
            </a:r>
            <a:r>
              <a:rPr dirty="0" sz="1200" spc="5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засобу.</a:t>
            </a:r>
            <a:endParaRPr sz="1200">
              <a:latin typeface="Times New Roman"/>
              <a:cs typeface="Times New Roman"/>
            </a:endParaRPr>
          </a:p>
          <a:p>
            <a:pPr marL="450850">
              <a:lnSpc>
                <a:spcPts val="1330"/>
              </a:lnSpc>
              <a:tabLst>
                <a:tab pos="694690" algn="l"/>
                <a:tab pos="1024255" algn="l"/>
                <a:tab pos="1409700" algn="l"/>
              </a:tabLst>
            </a:pPr>
            <a:r>
              <a:rPr dirty="0" sz="1200" spc="-50">
                <a:latin typeface="Times New Roman"/>
                <a:cs typeface="Times New Roman"/>
              </a:rPr>
              <a:t>а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50">
                <a:latin typeface="Times New Roman"/>
                <a:cs typeface="Times New Roman"/>
              </a:rPr>
              <a:t>а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25">
                <a:latin typeface="Times New Roman"/>
                <a:cs typeface="Times New Roman"/>
              </a:rPr>
              <a:t>ос</a:t>
            </a:r>
            <a:r>
              <a:rPr dirty="0" sz="1200">
                <a:latin typeface="Times New Roman"/>
                <a:cs typeface="Times New Roman"/>
              </a:rPr>
              <a:t>	вказаних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розпорядженні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лікарських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засобів,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повідомити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Державну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7397" y="4982971"/>
            <a:ext cx="685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Times New Roman"/>
                <a:cs typeface="Times New Roman"/>
              </a:rPr>
              <a:t>•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07113" y="4281932"/>
            <a:ext cx="6135370" cy="909319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6510" marR="5080" indent="-1905">
              <a:lnSpc>
                <a:spcPts val="1370"/>
              </a:lnSpc>
              <a:spcBef>
                <a:spcPts val="204"/>
              </a:spcBef>
              <a:tabLst>
                <a:tab pos="5899785" algn="l"/>
              </a:tabLst>
            </a:pPr>
            <a:r>
              <a:rPr dirty="0" sz="1200">
                <a:latin typeface="Times New Roman"/>
                <a:cs typeface="Times New Roman"/>
              </a:rPr>
              <a:t>службу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лікарських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контролю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наркотиками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Кіровоградській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області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u="sng" sz="1200" spc="-5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про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вжиті</a:t>
            </a:r>
            <a:r>
              <a:rPr dirty="0" u="sng" sz="1200" spc="-5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заходи</a:t>
            </a:r>
            <a:r>
              <a:rPr dirty="0" sz="1200">
                <a:latin typeface="Times New Roman"/>
                <a:cs typeface="Times New Roman"/>
              </a:rPr>
              <a:t> щодо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виконання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розпорядження.</a:t>
            </a:r>
            <a:endParaRPr sz="1200">
              <a:latin typeface="Times New Roman"/>
              <a:cs typeface="Times New Roman"/>
            </a:endParaRPr>
          </a:p>
          <a:p>
            <a:pPr marL="12700" marR="17145" indent="13970">
              <a:lnSpc>
                <a:spcPts val="1390"/>
              </a:lnSpc>
              <a:tabLst>
                <a:tab pos="281940" algn="l"/>
              </a:tabLst>
            </a:pP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1200" spc="-1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Інфопмацію</a:t>
            </a:r>
            <a:r>
              <a:rPr dirty="0" u="sng" sz="1200" spc="5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надавати</a:t>
            </a:r>
            <a:r>
              <a:rPr dirty="0" u="sng" sz="1200" spc="45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на</a:t>
            </a:r>
            <a:r>
              <a:rPr dirty="0" u="sng" sz="1200" spc="-1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паперових</a:t>
            </a:r>
            <a:r>
              <a:rPr dirty="0" u="sng" sz="1200" spc="5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носіях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поштою, за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адресою: </a:t>
            </a:r>
            <a:r>
              <a:rPr dirty="0" sz="1200" spc="-45" b="1">
                <a:latin typeface="Times New Roman"/>
                <a:cs typeface="Times New Roman"/>
              </a:rPr>
              <a:t>вёл.</a:t>
            </a:r>
            <a:r>
              <a:rPr dirty="0" sz="1200" spc="50" b="1">
                <a:latin typeface="Times New Roman"/>
                <a:cs typeface="Times New Roman"/>
              </a:rPr>
              <a:t> </a:t>
            </a:r>
            <a:r>
              <a:rPr dirty="0" sz="1200" spc="-25" b="1" i="1">
                <a:latin typeface="Times New Roman"/>
                <a:cs typeface="Times New Roman"/>
              </a:rPr>
              <a:t>Мреображенсьна,</a:t>
            </a:r>
            <a:r>
              <a:rPr dirty="0" sz="1200" spc="-35" b="1" i="1">
                <a:latin typeface="Times New Roman"/>
                <a:cs typeface="Times New Roman"/>
              </a:rPr>
              <a:t> </a:t>
            </a:r>
            <a:r>
              <a:rPr dirty="0" sz="1200" spc="-25" b="1" i="1">
                <a:latin typeface="Times New Roman"/>
                <a:cs typeface="Times New Roman"/>
              </a:rPr>
              <a:t>2, </a:t>
            </a:r>
            <a:r>
              <a:rPr dirty="0" sz="1200" b="1" i="1">
                <a:latin typeface="Times New Roman"/>
                <a:cs typeface="Times New Roman"/>
              </a:rPr>
              <a:t>м.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Кропнвницьний,</a:t>
            </a:r>
            <a:r>
              <a:rPr dirty="0" sz="1200" spc="-2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25006,</a:t>
            </a:r>
            <a:r>
              <a:rPr dirty="0" sz="1200" spc="20" b="1" i="1">
                <a:latin typeface="Times New Roman"/>
                <a:cs typeface="Times New Roman"/>
              </a:rPr>
              <a:t> </a:t>
            </a:r>
            <a:r>
              <a:rPr dirty="0" u="sng" sz="1200" i="1">
                <a:solidFill>
                  <a:srgbClr val="4D4D4D"/>
                </a:solidFill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з</a:t>
            </a:r>
            <a:r>
              <a:rPr dirty="0" u="sng" sz="1200" spc="-25" i="1">
                <a:solidFill>
                  <a:srgbClr val="4D4D4D"/>
                </a:solidFill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додатками:</a:t>
            </a:r>
            <a:endParaRPr sz="1200">
              <a:latin typeface="Times New Roman"/>
              <a:cs typeface="Times New Roman"/>
            </a:endParaRPr>
          </a:p>
          <a:p>
            <a:pPr marL="371475">
              <a:lnSpc>
                <a:spcPts val="1330"/>
              </a:lnSpc>
            </a:pPr>
            <a:r>
              <a:rPr dirty="0" sz="1200">
                <a:latin typeface="Times New Roman"/>
                <a:cs typeface="Times New Roman"/>
              </a:rPr>
              <a:t>а)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при</a:t>
            </a:r>
            <a:r>
              <a:rPr dirty="0" u="sng" sz="1200" spc="3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вміщенні</a:t>
            </a:r>
            <a:r>
              <a:rPr dirty="0" u="sng" sz="1200" spc="65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в </a:t>
            </a:r>
            <a:r>
              <a:rPr dirty="0" u="sng" sz="1200" spc="-2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карантин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додасться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копія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прибуткової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накладної;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62079" y="5159755"/>
            <a:ext cx="20510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1020" algn="l"/>
                <a:tab pos="1311910" algn="l"/>
                <a:tab pos="1880870" algn="l"/>
              </a:tabLst>
            </a:pPr>
            <a:r>
              <a:rPr dirty="0" sz="1200" spc="-25">
                <a:latin typeface="Times New Roman"/>
                <a:cs typeface="Times New Roman"/>
              </a:rPr>
              <a:t>6)</a:t>
            </a:r>
            <a:r>
              <a:rPr dirty="0" sz="1200">
                <a:latin typeface="Times New Roman"/>
                <a:cs typeface="Times New Roman"/>
              </a:rPr>
              <a:t>	о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е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ненні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20">
                <a:latin typeface="Times New Roman"/>
                <a:cs typeface="Times New Roman"/>
              </a:rPr>
              <a:t>оста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25">
                <a:latin typeface="Times New Roman"/>
                <a:cs typeface="Times New Roman"/>
              </a:rPr>
              <a:t>ни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676491" y="5159755"/>
            <a:ext cx="2860040" cy="382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05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додаються: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35">
                <a:latin typeface="Times New Roman"/>
                <a:cs typeface="Times New Roman"/>
              </a:rPr>
              <a:t>прибутковоі’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накладної;</a:t>
            </a:r>
            <a:endParaRPr sz="1200">
              <a:latin typeface="Times New Roman"/>
              <a:cs typeface="Times New Roman"/>
            </a:endParaRPr>
          </a:p>
          <a:p>
            <a:pPr marL="812800">
              <a:lnSpc>
                <a:spcPts val="1405"/>
              </a:lnSpc>
            </a:pPr>
            <a:r>
              <a:rPr dirty="0" sz="1200">
                <a:latin typeface="Times New Roman"/>
                <a:cs typeface="Times New Roman"/>
              </a:rPr>
              <a:t>копія </a:t>
            </a:r>
            <a:r>
              <a:rPr dirty="0" sz="1200" spc="-45">
                <a:latin typeface="Times New Roman"/>
                <a:cs typeface="Times New Roman"/>
              </a:rPr>
              <a:t>накладноі’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повернення.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03979" y="5507227"/>
            <a:ext cx="6142355" cy="248856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algn="just" marL="13335" marR="5080" indent="359410">
              <a:lnSpc>
                <a:spcPct val="95800"/>
              </a:lnSpc>
              <a:spcBef>
                <a:spcPts val="160"/>
              </a:spcBef>
            </a:pPr>
            <a:r>
              <a:rPr dirty="0" sz="1200">
                <a:latin typeface="Times New Roman"/>
                <a:cs typeface="Times New Roman"/>
              </a:rPr>
              <a:t>в)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u="sng" sz="1200" spc="-35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У</a:t>
            </a:r>
            <a:r>
              <a:rPr dirty="0" u="sng" sz="1200" spc="445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випадку</a:t>
            </a:r>
            <a:r>
              <a:rPr dirty="0" u="sng" sz="1200" spc="484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передачі</a:t>
            </a:r>
            <a:r>
              <a:rPr dirty="0" u="sng" sz="1200" spc="47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відходів</a:t>
            </a:r>
            <a:r>
              <a:rPr dirty="0" u="sng" sz="1200" spc="445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лікарського</a:t>
            </a:r>
            <a:r>
              <a:rPr dirty="0" u="sng" sz="1200" spc="495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засобv</a:t>
            </a:r>
            <a:r>
              <a:rPr dirty="0" u="sng" sz="1200" spc="459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на</a:t>
            </a:r>
            <a:r>
              <a:rPr dirty="0" u="sng" sz="1200" spc="425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утилізацію</a:t>
            </a:r>
            <a:r>
              <a:rPr dirty="0" u="sng" sz="1200" spc="455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a6o</a:t>
            </a:r>
            <a:r>
              <a:rPr dirty="0" u="sng" sz="1200" spc="44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знищення,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у</a:t>
            </a:r>
            <a:r>
              <a:rPr dirty="0" u="sng" sz="1200" spc="-6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двотижневий</a:t>
            </a:r>
            <a:r>
              <a:rPr dirty="0" u="sng" sz="1200" spc="55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строк</a:t>
            </a:r>
            <a:r>
              <a:rPr dirty="0" u="sng" sz="1200" spc="1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поінформувати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Державну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службу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лікарських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контролю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за </a:t>
            </a:r>
            <a:r>
              <a:rPr dirty="0" sz="1200" spc="-20">
                <a:latin typeface="Times New Roman"/>
                <a:cs typeface="Times New Roman"/>
              </a:rPr>
              <a:t>наркотиками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Кіровоградській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області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надати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копію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прибуткової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накладної.</a:t>
            </a:r>
            <a:endParaRPr sz="1200">
              <a:latin typeface="Times New Roman"/>
              <a:cs typeface="Times New Roman"/>
            </a:endParaRPr>
          </a:p>
          <a:p>
            <a:pPr algn="just" marL="18415" marR="8255" indent="355600">
              <a:lnSpc>
                <a:spcPts val="1390"/>
              </a:lnSpc>
              <a:spcBef>
                <a:spcPts val="15"/>
              </a:spcBef>
            </a:pPr>
            <a:r>
              <a:rPr dirty="0" sz="1200">
                <a:latin typeface="Times New Roman"/>
                <a:cs typeface="Times New Roman"/>
              </a:rPr>
              <a:t>При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наступНиХ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Поставках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лікарських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засобів,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вказаних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розпорядженнях,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суб'скт </a:t>
            </a:r>
            <a:r>
              <a:rPr dirty="0" sz="1200">
                <a:latin typeface="Times New Roman"/>
                <a:cs typeface="Times New Roman"/>
              </a:rPr>
              <a:t>господарювання</a:t>
            </a:r>
            <a:r>
              <a:rPr dirty="0" sz="1200" spc="12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повинен</a:t>
            </a:r>
            <a:r>
              <a:rPr dirty="0" sz="1200" spc="17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вжити</a:t>
            </a:r>
            <a:r>
              <a:rPr dirty="0" sz="1200" spc="17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заходів</a:t>
            </a:r>
            <a:r>
              <a:rPr dirty="0" sz="1200" spc="15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щодо</a:t>
            </a:r>
            <a:r>
              <a:rPr dirty="0" sz="1200" spc="16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запобігання</a:t>
            </a:r>
            <a:r>
              <a:rPr dirty="0" sz="1200" spc="18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придбання,</a:t>
            </a:r>
            <a:r>
              <a:rPr dirty="0" sz="1200" spc="17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реалізаціі’</a:t>
            </a:r>
            <a:r>
              <a:rPr dirty="0" sz="1200" spc="105">
                <a:latin typeface="Times New Roman"/>
                <a:cs typeface="Times New Roman"/>
              </a:rPr>
              <a:t>  </a:t>
            </a:r>
            <a:r>
              <a:rPr dirty="0" sz="1200" spc="-25">
                <a:latin typeface="Times New Roman"/>
                <a:cs typeface="Times New Roman"/>
              </a:rPr>
              <a:t>та </a:t>
            </a:r>
            <a:r>
              <a:rPr dirty="0" sz="1200" spc="-20">
                <a:latin typeface="Times New Roman"/>
                <a:cs typeface="Times New Roman"/>
              </a:rPr>
              <a:t>застосування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лікарських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засобів,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зазначених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розпоряджсннях.</a:t>
            </a:r>
            <a:endParaRPr sz="1200">
              <a:latin typeface="Times New Roman"/>
              <a:cs typeface="Times New Roman"/>
            </a:endParaRPr>
          </a:p>
          <a:p>
            <a:pPr algn="just" marL="21590" marR="20955" indent="356235">
              <a:lnSpc>
                <a:spcPts val="1370"/>
              </a:lnSpc>
              <a:spcBef>
                <a:spcPts val="20"/>
              </a:spcBef>
            </a:pPr>
            <a:r>
              <a:rPr dirty="0" u="sng" sz="120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У</a:t>
            </a:r>
            <a:r>
              <a:rPr dirty="0" u="sng" sz="1200" spc="32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b="1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випадку</a:t>
            </a:r>
            <a:r>
              <a:rPr dirty="0" u="sng" sz="1200" spc="450" b="1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відсутності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лікарських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засобів,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вказаних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розпорядженнях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чи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листах Укрфармагентства,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ві</a:t>
            </a:r>
            <a:r>
              <a:rPr dirty="0" sz="1200" spc="33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о</a:t>
            </a:r>
            <a:r>
              <a:rPr dirty="0" sz="1200" spc="420">
                <a:latin typeface="Times New Roman"/>
                <a:cs typeface="Times New Roman"/>
              </a:rPr>
              <a:t>   </a:t>
            </a:r>
            <a:r>
              <a:rPr dirty="0" u="sng" sz="1200" spc="5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в</a:t>
            </a:r>
            <a:r>
              <a:rPr dirty="0" u="sng" sz="120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20" b="1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письмовому</a:t>
            </a:r>
            <a:r>
              <a:rPr dirty="0" u="sng" sz="1200" spc="-15" b="1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1200" spc="-114" b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вигляді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u="sng" sz="1200" b="1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надавати</a:t>
            </a:r>
            <a:r>
              <a:rPr dirty="0" u="sng" sz="1200" spc="80" b="1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b="1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не</a:t>
            </a:r>
            <a:r>
              <a:rPr dirty="0" u="sng" sz="1200" spc="45" b="1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 b="1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потрібно.</a:t>
            </a:r>
            <a:endParaRPr sz="1200">
              <a:latin typeface="Times New Roman"/>
              <a:cs typeface="Times New Roman"/>
            </a:endParaRPr>
          </a:p>
          <a:p>
            <a:pPr algn="just" marL="15240" indent="359410">
              <a:lnSpc>
                <a:spcPts val="1330"/>
              </a:lnSpc>
            </a:pPr>
            <a:r>
              <a:rPr dirty="0" sz="1200">
                <a:latin typeface="Times New Roman"/>
                <a:cs typeface="Times New Roman"/>
              </a:rPr>
              <a:t>Одночасно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нагадусмо,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що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розпорядженнями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листами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Укрфармагентства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можна</a:t>
            </a:r>
            <a:endParaRPr sz="1200">
              <a:latin typeface="Times New Roman"/>
              <a:cs typeface="Times New Roman"/>
            </a:endParaRPr>
          </a:p>
          <a:p>
            <a:pPr algn="just" marL="13970" marR="17145" indent="635">
              <a:lnSpc>
                <a:spcPts val="1370"/>
              </a:lnSpc>
              <a:spcBef>
                <a:spcPts val="80"/>
              </a:spcBef>
            </a:pPr>
            <a:r>
              <a:rPr dirty="0" sz="1200">
                <a:latin typeface="Times New Roman"/>
                <a:cs typeface="Times New Roman"/>
              </a:rPr>
              <a:t>ознайомитися</a:t>
            </a:r>
            <a:r>
              <a:rPr dirty="0" sz="1200" spc="46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38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офіційному</a:t>
            </a:r>
            <a:r>
              <a:rPr dirty="0" sz="1200" spc="434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вебсайті</a:t>
            </a:r>
            <a:r>
              <a:rPr dirty="0" sz="1200" spc="42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Украінського</a:t>
            </a:r>
            <a:r>
              <a:rPr dirty="0" sz="1200" spc="44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фармацевтичного</a:t>
            </a:r>
            <a:r>
              <a:rPr dirty="0" sz="1200" spc="345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Times New Roman"/>
                <a:cs typeface="Times New Roman"/>
              </a:rPr>
              <a:t>агентства (</a:t>
            </a:r>
            <a:r>
              <a:rPr dirty="0" sz="1200" spc="-10">
                <a:latin typeface="Times New Roman"/>
                <a:cs typeface="Times New Roman"/>
                <a:hlinkClick r:id="rId14"/>
              </a:rPr>
              <a:t>https://www.dls.gov.ua/</a:t>
            </a:r>
            <a:r>
              <a:rPr dirty="0" sz="1200" spc="-10">
                <a:latin typeface="Times New Roman"/>
                <a:cs typeface="Times New Roman"/>
              </a:rPr>
              <a:t>)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розділі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РОЗПОРЯДЖЕННЯ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УКРФАРМАГЕНТСТВА.</a:t>
            </a:r>
            <a:endParaRPr sz="1200">
              <a:latin typeface="Times New Roman"/>
              <a:cs typeface="Times New Roman"/>
            </a:endParaRPr>
          </a:p>
          <a:p>
            <a:pPr marL="21590" marR="387985" indent="-9525">
              <a:lnSpc>
                <a:spcPts val="1390"/>
              </a:lnSpc>
              <a:spcBef>
                <a:spcPts val="1350"/>
              </a:spcBef>
            </a:pPr>
            <a:r>
              <a:rPr dirty="0" sz="1200" spc="-10">
                <a:latin typeface="Times New Roman"/>
                <a:cs typeface="Times New Roman"/>
              </a:rPr>
              <a:t>Додаток:Копія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розпорядження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Українського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фармацевтичного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агентства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від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16.10.2026 </a:t>
            </a:r>
            <a:r>
              <a:rPr dirty="0" sz="1200" i="1">
                <a:latin typeface="Times New Roman"/>
                <a:cs typeface="Times New Roman"/>
              </a:rPr>
              <a:t>N</a:t>
            </a:r>
            <a:r>
              <a:rPr dirty="0" sz="1200" spc="310" i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507-001.1.01/002.0/17-</a:t>
            </a:r>
            <a:r>
              <a:rPr dirty="0" sz="1200">
                <a:latin typeface="Times New Roman"/>
                <a:cs typeface="Times New Roman"/>
              </a:rPr>
              <a:t>26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арк..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05763" y="8664956"/>
            <a:ext cx="13792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Начальник</a:t>
            </a:r>
            <a:r>
              <a:rPr dirty="0" sz="1200" spc="23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служби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82086" y="8661907"/>
            <a:ext cx="1377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Лілія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ПАНФІЛОВА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07547" y="9754107"/>
            <a:ext cx="16732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latin typeface="Times New Roman"/>
                <a:cs typeface="Times New Roman"/>
              </a:rPr>
              <a:t>Остапенко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Валентина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32 14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41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72255" y="9924288"/>
            <a:ext cx="707136" cy="688848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3602735" y="9930383"/>
            <a:ext cx="3051175" cy="683260"/>
            <a:chOff x="3602735" y="9930383"/>
            <a:chExt cx="3051175" cy="68326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02735" y="9930383"/>
              <a:ext cx="3051048" cy="42671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15967" y="10363199"/>
              <a:ext cx="213360" cy="7315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99559" y="10427207"/>
              <a:ext cx="2362200" cy="18592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75047" y="10366247"/>
              <a:ext cx="536448" cy="9448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09615" y="10378439"/>
              <a:ext cx="438912" cy="76200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5166686" y="10340847"/>
            <a:ext cx="7810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5">
                <a:latin typeface="Times New Roman"/>
                <a:cs typeface="Times New Roman"/>
              </a:rPr>
              <a:t>It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794247" y="10387583"/>
            <a:ext cx="210312" cy="7315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3775709" y="249935"/>
            <a:ext cx="441959" cy="609600"/>
            <a:chOff x="3775709" y="249935"/>
            <a:chExt cx="441959" cy="6096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75709" y="249935"/>
              <a:ext cx="441870" cy="6096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33610" y="301751"/>
              <a:ext cx="329117" cy="512064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12965" y="2194559"/>
            <a:ext cx="140179" cy="13106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504950" y="2321051"/>
            <a:ext cx="1152525" cy="0"/>
          </a:xfrm>
          <a:custGeom>
            <a:avLst/>
            <a:gdLst/>
            <a:ahLst/>
            <a:cxnLst/>
            <a:rect l="l" t="t" r="r" b="b"/>
            <a:pathLst>
              <a:path w="1152525" h="0">
                <a:moveTo>
                  <a:pt x="0" y="0"/>
                </a:moveTo>
                <a:lnTo>
                  <a:pt x="1151911" y="0"/>
                </a:lnTo>
              </a:path>
            </a:pathLst>
          </a:custGeom>
          <a:ln w="9144">
            <a:solidFill>
              <a:srgbClr val="13131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object 2"/>
          <p:cNvSpPr/>
          <p:nvPr/>
        </p:nvSpPr>
        <p:spPr>
          <a:xfrm>
            <a:off x="1142769" y="2327147"/>
            <a:ext cx="1146175" cy="0"/>
          </a:xfrm>
          <a:custGeom>
            <a:avLst/>
            <a:gdLst/>
            <a:ahLst/>
            <a:cxnLst/>
            <a:rect l="l" t="t" r="r" b="b"/>
            <a:pathLst>
              <a:path w="1146175" h="0">
                <a:moveTo>
                  <a:pt x="0" y="0"/>
                </a:moveTo>
                <a:lnTo>
                  <a:pt x="1145816" y="0"/>
                </a:lnTo>
              </a:path>
            </a:pathLst>
          </a:custGeom>
          <a:ln w="9144">
            <a:solidFill>
              <a:srgbClr val="13131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169594" y="806195"/>
            <a:ext cx="5831205" cy="2268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838835" marR="897255">
              <a:lnSpc>
                <a:spcPct val="110000"/>
              </a:lnSpc>
              <a:spcBef>
                <a:spcPts val="100"/>
              </a:spcBef>
            </a:pPr>
            <a:r>
              <a:rPr dirty="0" sz="1400">
                <a:latin typeface="Bookman Old Style"/>
                <a:cs typeface="Bookman Old Style"/>
              </a:rPr>
              <a:t>УKPAÏHCЬKE</a:t>
            </a:r>
            <a:r>
              <a:rPr dirty="0" sz="1400" spc="-20">
                <a:latin typeface="Bookman Old Style"/>
                <a:cs typeface="Bookman Old Style"/>
              </a:rPr>
              <a:t> </a:t>
            </a:r>
            <a:r>
              <a:rPr dirty="0" sz="1400" spc="-35">
                <a:latin typeface="Bookman Old Style"/>
                <a:cs typeface="Bookman Old Style"/>
              </a:rPr>
              <a:t>ФАРМАЦЕВТИЧНЕ</a:t>
            </a:r>
            <a:r>
              <a:rPr dirty="0" sz="1400" spc="90">
                <a:latin typeface="Bookman Old Style"/>
                <a:cs typeface="Bookman Old Style"/>
              </a:rPr>
              <a:t> </a:t>
            </a:r>
            <a:r>
              <a:rPr dirty="0" sz="1400" spc="-10">
                <a:latin typeface="Bookman Old Style"/>
                <a:cs typeface="Bookman Old Style"/>
              </a:rPr>
              <a:t>АГЕПТСТВО (УБРФАРМАГЕНТСТВО)</a:t>
            </a:r>
            <a:endParaRPr sz="1400">
              <a:latin typeface="Bookman Old Style"/>
              <a:cs typeface="Bookman Old Style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1400">
              <a:latin typeface="Bookman Old Style"/>
              <a:cs typeface="Bookman Old Style"/>
            </a:endParaRPr>
          </a:p>
          <a:p>
            <a:pPr algn="ctr" marL="12065" marR="45085">
              <a:lnSpc>
                <a:spcPct val="110900"/>
              </a:lnSpc>
            </a:pPr>
            <a:r>
              <a:rPr dirty="0" sz="1100">
                <a:latin typeface="Times New Roman"/>
                <a:cs typeface="Times New Roman"/>
              </a:rPr>
              <a:t>проспект</a:t>
            </a:r>
            <a:r>
              <a:rPr dirty="0" sz="1100" spc="4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Берестейський,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30">
                <a:latin typeface="Times New Roman"/>
                <a:cs typeface="Times New Roman"/>
              </a:rPr>
              <a:t>120-</a:t>
            </a:r>
            <a:r>
              <a:rPr dirty="0" sz="1100">
                <a:latin typeface="Times New Roman"/>
                <a:cs typeface="Times New Roman"/>
              </a:rPr>
              <a:t>A,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м.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Київ,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03115,</a:t>
            </a:r>
            <a:r>
              <a:rPr dirty="0" sz="1100" spc="3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тел/факс: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(044)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Times New Roman"/>
                <a:cs typeface="Times New Roman"/>
              </a:rPr>
              <a:t>422-</a:t>
            </a:r>
            <a:r>
              <a:rPr dirty="0" sz="1100" spc="-10">
                <a:latin typeface="Times New Roman"/>
                <a:cs typeface="Times New Roman"/>
              </a:rPr>
              <a:t>55-</a:t>
            </a:r>
            <a:r>
              <a:rPr dirty="0" sz="1100">
                <a:latin typeface="Times New Roman"/>
                <a:cs typeface="Times New Roman"/>
              </a:rPr>
              <a:t>77,</a:t>
            </a:r>
            <a:r>
              <a:rPr dirty="0" sz="1100" spc="40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Times New Roman"/>
                <a:cs typeface="Times New Roman"/>
              </a:rPr>
              <a:t>e-</a:t>
            </a:r>
            <a:r>
              <a:rPr dirty="0" sz="1100">
                <a:latin typeface="Times New Roman"/>
                <a:cs typeface="Times New Roman"/>
              </a:rPr>
              <a:t>mail:</a:t>
            </a:r>
            <a:r>
              <a:rPr dirty="0" sz="1100" spc="50">
                <a:latin typeface="Times New Roman"/>
                <a:cs typeface="Times New Roman"/>
              </a:rPr>
              <a:t> </a:t>
            </a:r>
            <a:r>
              <a:rPr dirty="0" u="sng" sz="1100" spc="-10">
                <a:uFill>
                  <a:solidFill>
                    <a:srgbClr val="0F0F0F"/>
                  </a:solidFill>
                </a:uFill>
                <a:latin typeface="Times New Roman"/>
                <a:cs typeface="Times New Roman"/>
              </a:rPr>
              <a:t>dlsДdls.gov.ua</a:t>
            </a:r>
            <a:r>
              <a:rPr dirty="0" sz="1100" spc="-10">
                <a:latin typeface="Times New Roman"/>
                <a:cs typeface="Times New Roman"/>
              </a:rPr>
              <a:t>, </a:t>
            </a:r>
            <a:r>
              <a:rPr dirty="0" u="sng" sz="1100">
                <a:uFill>
                  <a:solidFill>
                    <a:srgbClr val="0F0F0F"/>
                  </a:solidFill>
                </a:uFill>
                <a:latin typeface="Times New Roman"/>
                <a:cs typeface="Times New Roman"/>
                <a:hlinkClick r:id="rId7"/>
              </a:rPr>
              <a:t>https://www.dls.gov.ua</a:t>
            </a:r>
            <a:r>
              <a:rPr dirty="0" u="sng" sz="1100">
                <a:uFill>
                  <a:solidFill>
                    <a:srgbClr val="0F0F0F"/>
                  </a:solidFill>
                </a:uFill>
                <a:latin typeface="Times New Roman"/>
                <a:cs typeface="Times New Roman"/>
              </a:rPr>
              <a:t>,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Код</a:t>
            </a:r>
            <a:r>
              <a:rPr dirty="0" sz="1100" spc="-4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СДРПОУ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40517815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0"/>
              </a:spcBef>
            </a:pPr>
            <a:endParaRPr sz="1100">
              <a:latin typeface="Times New Roman"/>
              <a:cs typeface="Times New Roman"/>
            </a:endParaRPr>
          </a:p>
          <a:p>
            <a:pPr marL="3108325" indent="-3175">
              <a:lnSpc>
                <a:spcPct val="100000"/>
              </a:lnSpc>
              <a:tabLst>
                <a:tab pos="4683125" algn="l"/>
                <a:tab pos="5807075" algn="l"/>
              </a:tabLst>
            </a:pPr>
            <a:r>
              <a:rPr dirty="0" sz="1400">
                <a:latin typeface="Times New Roman"/>
                <a:cs typeface="Times New Roman"/>
              </a:rPr>
              <a:t>На </a:t>
            </a:r>
            <a:r>
              <a:rPr dirty="0" sz="1400" spc="-405">
                <a:latin typeface="Times New Roman"/>
                <a:cs typeface="Times New Roman"/>
              </a:rPr>
              <a:t>№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u="sng" sz="1400">
                <a:uFill>
                  <a:solidFill>
                    <a:srgbClr val="0F0F0F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baseline="1984" sz="2100">
                <a:latin typeface="Times New Roman"/>
                <a:cs typeface="Times New Roman"/>
              </a:rPr>
              <a:t>від </a:t>
            </a:r>
            <a:r>
              <a:rPr dirty="0" u="sng" baseline="1984" sz="2100">
                <a:uFill>
                  <a:solidFill>
                    <a:srgbClr val="0F0F0F"/>
                  </a:solidFill>
                </a:uFill>
                <a:latin typeface="Times New Roman"/>
                <a:cs typeface="Times New Roman"/>
              </a:rPr>
              <a:t>	</a:t>
            </a:r>
            <a:endParaRPr baseline="1984"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85"/>
              </a:spcBef>
            </a:pPr>
            <a:endParaRPr sz="1400">
              <a:latin typeface="Times New Roman"/>
              <a:cs typeface="Times New Roman"/>
            </a:endParaRPr>
          </a:p>
          <a:p>
            <a:pPr marL="3115310" marR="5080" indent="-6985">
              <a:lnSpc>
                <a:spcPct val="108600"/>
              </a:lnSpc>
              <a:tabLst>
                <a:tab pos="5104765" algn="l"/>
              </a:tabLst>
            </a:pPr>
            <a:r>
              <a:rPr dirty="0" sz="1400" spc="45">
                <a:latin typeface="Times New Roman"/>
                <a:cs typeface="Times New Roman"/>
              </a:rPr>
              <a:t>Берівникам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суб'сктів </a:t>
            </a:r>
            <a:r>
              <a:rPr dirty="0" sz="1400" spc="10">
                <a:latin typeface="Times New Roman"/>
                <a:cs typeface="Times New Roman"/>
              </a:rPr>
              <a:t>господарювання,</a:t>
            </a:r>
            <a:r>
              <a:rPr dirty="0" sz="1400" spc="380">
                <a:latin typeface="Times New Roman"/>
                <a:cs typeface="Times New Roman"/>
              </a:rPr>
              <a:t> </a:t>
            </a:r>
            <a:r>
              <a:rPr dirty="0" sz="1400" spc="50">
                <a:latin typeface="Times New Roman"/>
                <a:cs typeface="Times New Roman"/>
              </a:rPr>
              <a:t>які</a:t>
            </a:r>
            <a:r>
              <a:rPr dirty="0" sz="1400" spc="4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займаються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69840" y="3052572"/>
            <a:ext cx="1188720" cy="72390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 indent="8255">
              <a:lnSpc>
                <a:spcPct val="109300"/>
              </a:lnSpc>
              <a:spcBef>
                <a:spcPts val="85"/>
              </a:spcBef>
            </a:pPr>
            <a:r>
              <a:rPr dirty="0" sz="1400" spc="-10">
                <a:latin typeface="Times New Roman"/>
                <a:cs typeface="Times New Roman"/>
              </a:rPr>
              <a:t>реалізацісю, застосуваниям засобів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13737" y="3052572"/>
            <a:ext cx="1395730" cy="48895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240"/>
              </a:spcBef>
              <a:tabLst>
                <a:tab pos="1325245" algn="l"/>
              </a:tabLst>
            </a:pPr>
            <a:r>
              <a:rPr dirty="0" sz="1400" spc="-10">
                <a:latin typeface="Times New Roman"/>
                <a:cs typeface="Times New Roman"/>
              </a:rPr>
              <a:t>зберіганням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i</a:t>
            </a:r>
            <a:endParaRPr sz="1400">
              <a:latin typeface="Times New Roman"/>
              <a:cs typeface="Times New Roman"/>
            </a:endParaRPr>
          </a:p>
          <a:p>
            <a:pPr algn="r" marR="20955">
              <a:lnSpc>
                <a:spcPct val="100000"/>
              </a:lnSpc>
              <a:spcBef>
                <a:spcPts val="145"/>
              </a:spcBef>
            </a:pPr>
            <a:r>
              <a:rPr dirty="0" sz="1400" spc="-10">
                <a:latin typeface="Times New Roman"/>
                <a:cs typeface="Times New Roman"/>
              </a:rPr>
              <a:t>лікарських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3012" y="3977884"/>
            <a:ext cx="6019165" cy="5620385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marL="3215640">
              <a:lnSpc>
                <a:spcPct val="100000"/>
              </a:lnSpc>
              <a:spcBef>
                <a:spcPts val="325"/>
              </a:spcBef>
              <a:tabLst>
                <a:tab pos="4676140" algn="l"/>
              </a:tabLst>
            </a:pPr>
            <a:r>
              <a:rPr dirty="0" sz="1400" spc="-10">
                <a:latin typeface="Bookman Old Style"/>
                <a:cs typeface="Bookman Old Style"/>
              </a:rPr>
              <a:t>Керівникам</a:t>
            </a:r>
            <a:r>
              <a:rPr dirty="0" sz="1400">
                <a:latin typeface="Bookman Old Style"/>
                <a:cs typeface="Bookman Old Style"/>
              </a:rPr>
              <a:t>	</a:t>
            </a:r>
            <a:r>
              <a:rPr dirty="0" sz="1400" spc="-35">
                <a:latin typeface="Bookman Old Style"/>
                <a:cs typeface="Bookman Old Style"/>
              </a:rPr>
              <a:t>територіальних</a:t>
            </a:r>
            <a:endParaRPr sz="1400">
              <a:latin typeface="Bookman Old Style"/>
              <a:cs typeface="Bookman Old Style"/>
            </a:endParaRPr>
          </a:p>
          <a:p>
            <a:pPr marL="3220720">
              <a:lnSpc>
                <a:spcPct val="100000"/>
              </a:lnSpc>
              <a:spcBef>
                <a:spcPts val="219"/>
              </a:spcBef>
            </a:pPr>
            <a:r>
              <a:rPr dirty="0" sz="1350" spc="-55">
                <a:latin typeface="Bookman Old Style"/>
                <a:cs typeface="Bookman Old Style"/>
              </a:rPr>
              <a:t>органів</a:t>
            </a:r>
            <a:r>
              <a:rPr dirty="0" sz="1350" spc="-50">
                <a:latin typeface="Bookman Old Style"/>
                <a:cs typeface="Bookman Old Style"/>
              </a:rPr>
              <a:t> </a:t>
            </a:r>
            <a:r>
              <a:rPr dirty="0" sz="1350" spc="-10">
                <a:latin typeface="Bookman Old Style"/>
                <a:cs typeface="Bookman Old Style"/>
              </a:rPr>
              <a:t>Укрфармагентства</a:t>
            </a:r>
            <a:endParaRPr sz="1350">
              <a:latin typeface="Bookman Old Style"/>
              <a:cs typeface="Bookman Old Style"/>
            </a:endParaRPr>
          </a:p>
          <a:p>
            <a:pPr>
              <a:lnSpc>
                <a:spcPct val="100000"/>
              </a:lnSpc>
              <a:spcBef>
                <a:spcPts val="415"/>
              </a:spcBef>
            </a:pPr>
            <a:endParaRPr sz="1350">
              <a:latin typeface="Bookman Old Style"/>
              <a:cs typeface="Bookman Old Style"/>
            </a:endParaRPr>
          </a:p>
          <a:p>
            <a:pPr algn="ctr" marR="27940">
              <a:lnSpc>
                <a:spcPct val="100000"/>
              </a:lnSpc>
            </a:pPr>
            <a:r>
              <a:rPr dirty="0" sz="1400" spc="-10">
                <a:latin typeface="Times New Roman"/>
                <a:cs typeface="Times New Roman"/>
              </a:rPr>
              <a:t>РОЗПОРЯДЖЕННЯ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366395">
              <a:lnSpc>
                <a:spcPct val="100000"/>
              </a:lnSpc>
            </a:pPr>
            <a:r>
              <a:rPr dirty="0" sz="1350">
                <a:latin typeface="Times New Roman"/>
                <a:cs typeface="Times New Roman"/>
              </a:rPr>
              <a:t>Відповідно</a:t>
            </a:r>
            <a:r>
              <a:rPr dirty="0" sz="1350" spc="4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до</a:t>
            </a:r>
            <a:r>
              <a:rPr dirty="0" sz="1350" spc="3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Конституції</a:t>
            </a:r>
            <a:r>
              <a:rPr dirty="0" sz="1350" spc="4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України,</a:t>
            </a:r>
            <a:r>
              <a:rPr dirty="0" sz="1350" spc="4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статей</a:t>
            </a:r>
            <a:r>
              <a:rPr dirty="0" sz="1350" spc="48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15,</a:t>
            </a:r>
            <a:r>
              <a:rPr dirty="0" sz="1350" spc="3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22,</a:t>
            </a:r>
            <a:r>
              <a:rPr dirty="0" sz="1350" spc="40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55</a:t>
            </a:r>
            <a:r>
              <a:rPr dirty="0" sz="1350" spc="45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Закону</a:t>
            </a:r>
            <a:r>
              <a:rPr dirty="0" sz="1350" spc="43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</a:t>
            </a:r>
            <a:endParaRPr sz="1350">
              <a:latin typeface="Times New Roman"/>
              <a:cs typeface="Times New Roman"/>
            </a:endParaRPr>
          </a:p>
          <a:p>
            <a:pPr algn="just" marL="12700" marR="5080" indent="635">
              <a:lnSpc>
                <a:spcPct val="112500"/>
              </a:lnSpc>
              <a:spcBef>
                <a:spcPts val="50"/>
              </a:spcBef>
            </a:pPr>
            <a:r>
              <a:rPr dirty="0" sz="1350">
                <a:latin typeface="Times New Roman"/>
                <a:cs typeface="Times New Roman"/>
              </a:rPr>
              <a:t>«Основи</a:t>
            </a:r>
            <a:r>
              <a:rPr dirty="0" sz="1350" spc="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законодавства</a:t>
            </a:r>
            <a:r>
              <a:rPr dirty="0" sz="1350" spc="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Украіни</a:t>
            </a:r>
            <a:r>
              <a:rPr dirty="0" sz="1350" spc="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охорону</a:t>
            </a:r>
            <a:r>
              <a:rPr dirty="0" sz="1350" spc="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здоров'я»,</a:t>
            </a:r>
            <a:r>
              <a:rPr dirty="0" sz="1350" spc="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статеи</a:t>
            </a:r>
            <a:r>
              <a:rPr dirty="0" sz="1350" spc="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15,</a:t>
            </a:r>
            <a:r>
              <a:rPr dirty="0" sz="1350" spc="-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17,</a:t>
            </a:r>
            <a:r>
              <a:rPr dirty="0" sz="1350" spc="-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21</a:t>
            </a:r>
            <a:r>
              <a:rPr dirty="0" sz="1350" spc="2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Закону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3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«Про</a:t>
            </a:r>
            <a:r>
              <a:rPr dirty="0" sz="1350" spc="3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лікарські</a:t>
            </a:r>
            <a:r>
              <a:rPr dirty="0" sz="1350" spc="3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засоби»,</a:t>
            </a:r>
            <a:r>
              <a:rPr dirty="0" sz="1350" spc="3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Положения</a:t>
            </a:r>
            <a:r>
              <a:rPr dirty="0" sz="1350" spc="4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2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Українське</a:t>
            </a:r>
            <a:r>
              <a:rPr dirty="0" sz="1350" spc="3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фармацевтичне </a:t>
            </a:r>
            <a:r>
              <a:rPr dirty="0" sz="1350">
                <a:latin typeface="Times New Roman"/>
                <a:cs typeface="Times New Roman"/>
              </a:rPr>
              <a:t>агентство,</a:t>
            </a:r>
            <a:r>
              <a:rPr dirty="0" sz="1350" spc="33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затвердженого</a:t>
            </a:r>
            <a:r>
              <a:rPr dirty="0" sz="1350" spc="34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постановою</a:t>
            </a:r>
            <a:r>
              <a:rPr dirty="0" sz="1350" spc="33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Кабінету</a:t>
            </a:r>
            <a:r>
              <a:rPr dirty="0" sz="1350" spc="32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Міністрів</a:t>
            </a:r>
            <a:r>
              <a:rPr dirty="0" sz="1350" spc="320">
                <a:latin typeface="Times New Roman"/>
                <a:cs typeface="Times New Roman"/>
              </a:rPr>
              <a:t>   </a:t>
            </a:r>
            <a:r>
              <a:rPr dirty="0" sz="1350" spc="-10">
                <a:latin typeface="Times New Roman"/>
                <a:cs typeface="Times New Roman"/>
              </a:rPr>
              <a:t>Украіни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1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12.08.2015</a:t>
            </a:r>
            <a:r>
              <a:rPr dirty="0" sz="1350" spc="1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3s</a:t>
            </a:r>
            <a:r>
              <a:rPr dirty="0" sz="1350" spc="2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647,</a:t>
            </a:r>
            <a:r>
              <a:rPr dirty="0" sz="1350" spc="1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Порядку</a:t>
            </a:r>
            <a:r>
              <a:rPr dirty="0" sz="1350" spc="1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здійснення</a:t>
            </a:r>
            <a:r>
              <a:rPr dirty="0" sz="1350" spc="1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державного</a:t>
            </a:r>
            <a:r>
              <a:rPr dirty="0" sz="1350" spc="2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контролю</a:t>
            </a:r>
            <a:r>
              <a:rPr dirty="0" sz="1350" spc="204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якotтi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229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2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1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ввозяться</a:t>
            </a:r>
            <a:r>
              <a:rPr dirty="0" sz="1350" spc="2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16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Укрѐіну,</a:t>
            </a:r>
            <a:r>
              <a:rPr dirty="0" sz="1350" spc="2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затвердженого</a:t>
            </a:r>
            <a:r>
              <a:rPr dirty="0" sz="1350" spc="25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постановою </a:t>
            </a:r>
            <a:r>
              <a:rPr dirty="0" sz="1350">
                <a:latin typeface="Times New Roman"/>
                <a:cs typeface="Times New Roman"/>
              </a:rPr>
              <a:t>Кабінету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Міністрів</a:t>
            </a:r>
            <a:r>
              <a:rPr dirty="0" sz="1350" spc="1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11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11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14.09.2005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 spc="-285">
                <a:latin typeface="Times New Roman"/>
                <a:cs typeface="Times New Roman"/>
              </a:rPr>
              <a:t>№</a:t>
            </a:r>
            <a:r>
              <a:rPr dirty="0" sz="1350" spc="2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902,</a:t>
            </a:r>
            <a:r>
              <a:rPr dirty="0" sz="1350" spc="1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пункту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3.2.2</a:t>
            </a:r>
            <a:r>
              <a:rPr dirty="0" sz="1350" spc="9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Порядку </a:t>
            </a:r>
            <a:r>
              <a:rPr dirty="0" sz="1350">
                <a:latin typeface="Times New Roman"/>
                <a:cs typeface="Times New Roman"/>
              </a:rPr>
              <a:t>встановлення</a:t>
            </a:r>
            <a:r>
              <a:rPr dirty="0" sz="1350" spc="22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заборони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(тимчасової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заборони)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поновлення</a:t>
            </a:r>
            <a:r>
              <a:rPr dirty="0" sz="1350" spc="2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обігу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лікарських </a:t>
            </a:r>
            <a:r>
              <a:rPr dirty="0" sz="1350">
                <a:latin typeface="Times New Roman"/>
                <a:cs typeface="Times New Roman"/>
              </a:rPr>
              <a:t>засобів</a:t>
            </a:r>
            <a:r>
              <a:rPr dirty="0" sz="1350" spc="40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3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території</a:t>
            </a:r>
            <a:r>
              <a:rPr dirty="0" sz="1350" spc="43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України,</a:t>
            </a:r>
            <a:r>
              <a:rPr dirty="0" sz="1350" spc="4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затвердженого</a:t>
            </a:r>
            <a:r>
              <a:rPr dirty="0" sz="1350" spc="48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наказом</a:t>
            </a:r>
            <a:r>
              <a:rPr dirty="0" sz="1350" spc="4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Міністерства</a:t>
            </a:r>
            <a:r>
              <a:rPr dirty="0" sz="1350" spc="8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охорони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229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20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22.11.2011</a:t>
            </a:r>
            <a:r>
              <a:rPr dirty="0" sz="1400" spc="260">
                <a:latin typeface="Times New Roman"/>
                <a:cs typeface="Times New Roman"/>
              </a:rPr>
              <a:t>  </a:t>
            </a:r>
            <a:r>
              <a:rPr dirty="0" sz="1400" spc="-385" i="1">
                <a:latin typeface="Times New Roman"/>
                <a:cs typeface="Times New Roman"/>
              </a:rPr>
              <a:t>№</a:t>
            </a:r>
            <a:r>
              <a:rPr dirty="0" sz="1400" spc="315" i="1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809</a:t>
            </a:r>
            <a:r>
              <a:rPr dirty="0" sz="1400" spc="1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(зі</a:t>
            </a:r>
            <a:r>
              <a:rPr dirty="0" sz="1400" spc="2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змінами),</a:t>
            </a:r>
            <a:r>
              <a:rPr dirty="0" sz="1400" spc="23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заресстрованого </a:t>
            </a:r>
            <a:r>
              <a:rPr dirty="0" sz="1400">
                <a:latin typeface="Times New Roman"/>
                <a:cs typeface="Times New Roman"/>
              </a:rPr>
              <a:t>Міністерством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юстиції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30.01.2012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4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126/20439,</a:t>
            </a:r>
            <a:r>
              <a:rPr dirty="0" sz="1400" spc="4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Порядку </a:t>
            </a:r>
            <a:r>
              <a:rPr dirty="0" sz="1300">
                <a:latin typeface="Times New Roman"/>
                <a:cs typeface="Times New Roman"/>
              </a:rPr>
              <a:t>контролю</a:t>
            </a:r>
            <a:r>
              <a:rPr dirty="0" sz="1300" spc="170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якості</a:t>
            </a:r>
            <a:r>
              <a:rPr dirty="0" sz="1300" spc="160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лікарських</a:t>
            </a:r>
            <a:r>
              <a:rPr dirty="0" sz="1300" spc="150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засобів</a:t>
            </a:r>
            <a:r>
              <a:rPr dirty="0" sz="1300" spc="110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під</a:t>
            </a:r>
            <a:r>
              <a:rPr dirty="0" sz="1300" spc="105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час</a:t>
            </a:r>
            <a:r>
              <a:rPr dirty="0" sz="1300" spc="95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оптової</a:t>
            </a:r>
            <a:r>
              <a:rPr dirty="0" sz="1300" spc="130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та</a:t>
            </a:r>
            <a:r>
              <a:rPr dirty="0" sz="1300" spc="120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роздрібної</a:t>
            </a:r>
            <a:r>
              <a:rPr dirty="0" sz="1300" spc="145">
                <a:latin typeface="Times New Roman"/>
                <a:cs typeface="Times New Roman"/>
              </a:rPr>
              <a:t>  </a:t>
            </a:r>
            <a:r>
              <a:rPr dirty="0" sz="1300" spc="-10">
                <a:latin typeface="Times New Roman"/>
                <a:cs typeface="Times New Roman"/>
              </a:rPr>
              <a:t>торгівлі, </a:t>
            </a:r>
            <a:r>
              <a:rPr dirty="0" sz="1350">
                <a:latin typeface="Times New Roman"/>
                <a:cs typeface="Times New Roman"/>
              </a:rPr>
              <a:t>затвердженого</a:t>
            </a:r>
            <a:r>
              <a:rPr dirty="0" sz="1350" spc="2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наказом</a:t>
            </a:r>
            <a:r>
              <a:rPr dirty="0" sz="1350" spc="2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Міністерства</a:t>
            </a:r>
            <a:r>
              <a:rPr dirty="0" sz="1350" spc="2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29.09.2014</a:t>
            </a:r>
            <a:endParaRPr sz="1350">
              <a:latin typeface="Times New Roman"/>
              <a:cs typeface="Times New Roman"/>
            </a:endParaRPr>
          </a:p>
          <a:p>
            <a:pPr algn="just" marL="20320">
              <a:lnSpc>
                <a:spcPct val="100000"/>
              </a:lnSpc>
              <a:spcBef>
                <a:spcPts val="180"/>
              </a:spcBef>
            </a:pPr>
            <a:r>
              <a:rPr dirty="0" sz="1350" spc="-335">
                <a:latin typeface="Times New Roman"/>
                <a:cs typeface="Times New Roman"/>
              </a:rPr>
              <a:t>№</a:t>
            </a:r>
            <a:r>
              <a:rPr dirty="0" sz="1350" spc="3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677,</a:t>
            </a:r>
            <a:r>
              <a:rPr dirty="0" sz="1350" spc="2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заресстрованого</a:t>
            </a:r>
            <a:r>
              <a:rPr dirty="0" sz="1350" spc="2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Міністерством</a:t>
            </a:r>
            <a:r>
              <a:rPr dirty="0" sz="1350" spc="3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юстиції</a:t>
            </a:r>
            <a:r>
              <a:rPr dirty="0" sz="1350" spc="2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2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24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26.11.2014</a:t>
            </a:r>
            <a:endParaRPr sz="1350">
              <a:latin typeface="Times New Roman"/>
              <a:cs typeface="Times New Roman"/>
            </a:endParaRPr>
          </a:p>
          <a:p>
            <a:pPr algn="just" marL="16510" indent="-635">
              <a:lnSpc>
                <a:spcPct val="100000"/>
              </a:lnSpc>
              <a:spcBef>
                <a:spcPts val="175"/>
              </a:spcBef>
            </a:pP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3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1515/26292,</a:t>
            </a:r>
            <a:r>
              <a:rPr dirty="0" sz="1400" spc="2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Правил</a:t>
            </a:r>
            <a:r>
              <a:rPr dirty="0" sz="1400" spc="20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утилізації</a:t>
            </a:r>
            <a:r>
              <a:rPr dirty="0" sz="1400" spc="2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2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23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засобів,</a:t>
            </a:r>
            <a:endParaRPr sz="1400">
              <a:latin typeface="Times New Roman"/>
              <a:cs typeface="Times New Roman"/>
            </a:endParaRPr>
          </a:p>
          <a:p>
            <a:pPr algn="just" marL="19685" marR="15240" indent="-3175">
              <a:lnSpc>
                <a:spcPct val="112599"/>
              </a:lnSpc>
              <a:spcBef>
                <a:spcPts val="15"/>
              </a:spcBef>
            </a:pPr>
            <a:r>
              <a:rPr dirty="0" sz="1350">
                <a:latin typeface="Times New Roman"/>
                <a:cs typeface="Times New Roman"/>
              </a:rPr>
              <a:t>затверджених</a:t>
            </a:r>
            <a:r>
              <a:rPr dirty="0" sz="1350" spc="3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наказом</a:t>
            </a:r>
            <a:r>
              <a:rPr dirty="0" sz="1350" spc="2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Міністерства</a:t>
            </a:r>
            <a:r>
              <a:rPr dirty="0" sz="1350" spc="2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3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3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2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24.04.2015 </a:t>
            </a:r>
            <a:r>
              <a:rPr dirty="0" sz="1350">
                <a:latin typeface="Times New Roman"/>
                <a:cs typeface="Times New Roman"/>
              </a:rPr>
              <a:t>N</a:t>
            </a:r>
            <a:r>
              <a:rPr dirty="0" sz="1350" spc="4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242,</a:t>
            </a:r>
            <a:r>
              <a:rPr dirty="0" sz="1350" spc="3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зареестрованих</a:t>
            </a:r>
            <a:r>
              <a:rPr dirty="0" sz="1350" spc="3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Міністерством</a:t>
            </a:r>
            <a:r>
              <a:rPr dirty="0" sz="1350" spc="43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юстиціі</a:t>
            </a:r>
            <a:r>
              <a:rPr dirty="0" sz="1350" spc="35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3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30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18.05.2015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285">
                <a:latin typeface="Times New Roman"/>
                <a:cs typeface="Times New Roman"/>
              </a:rPr>
              <a:t>  </a:t>
            </a:r>
            <a:r>
              <a:rPr dirty="0" sz="1350" spc="-55">
                <a:latin typeface="Times New Roman"/>
                <a:cs typeface="Times New Roman"/>
              </a:rPr>
              <a:t>N•</a:t>
            </a:r>
            <a:r>
              <a:rPr dirty="0" sz="1350" spc="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550/26995,</a:t>
            </a:r>
            <a:r>
              <a:rPr dirty="0" sz="1350" spc="3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2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підставі</a:t>
            </a:r>
            <a:r>
              <a:rPr dirty="0" sz="1350" spc="3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надходження</a:t>
            </a:r>
            <a:r>
              <a:rPr dirty="0" sz="1350" spc="3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міжнародного</a:t>
            </a:r>
            <a:r>
              <a:rPr dirty="0" sz="1350" spc="35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повідомлення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регуляторного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органу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Мексики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400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56/2026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стосовно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виявлення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обігу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20188" y="10180319"/>
            <a:ext cx="1648635" cy="26212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2255136" y="9901428"/>
            <a:ext cx="2696845" cy="3016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ts val="905"/>
              </a:lnSpc>
              <a:spcBef>
                <a:spcPts val="100"/>
              </a:spcBef>
            </a:pPr>
            <a:r>
              <a:rPr dirty="0" sz="800" spc="-65">
                <a:latin typeface="Arial"/>
                <a:cs typeface="Arial"/>
              </a:rPr>
              <a:t>M2</a:t>
            </a:r>
            <a:r>
              <a:rPr dirty="0" sz="800" spc="130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Держлікслужба</a:t>
            </a:r>
            <a:endParaRPr sz="800">
              <a:latin typeface="Arial"/>
              <a:cs typeface="Arial"/>
            </a:endParaRPr>
          </a:p>
          <a:p>
            <a:pPr marL="208915">
              <a:lnSpc>
                <a:spcPts val="1265"/>
              </a:lnSpc>
            </a:pPr>
            <a:r>
              <a:rPr dirty="0" baseline="5555" sz="1500" spc="-15">
                <a:latin typeface="Arial"/>
                <a:cs typeface="Arial"/>
              </a:rPr>
              <a:t>№50</a:t>
            </a:r>
            <a:r>
              <a:rPr dirty="0" baseline="2777" sz="1500" spc="-15">
                <a:latin typeface="Arial"/>
                <a:cs typeface="Arial"/>
              </a:rPr>
              <a:t>7-0</a:t>
            </a:r>
            <a:r>
              <a:rPr dirty="0" sz="1000" spc="-10">
                <a:latin typeface="Arial"/>
                <a:cs typeface="Arial"/>
              </a:rPr>
              <a:t>01.1.01/002.0/17</a:t>
            </a:r>
            <a:r>
              <a:rPr dirty="0" baseline="-2777" sz="1500" spc="-15">
                <a:latin typeface="Arial"/>
                <a:cs typeface="Arial"/>
              </a:rPr>
              <a:t>-</a:t>
            </a:r>
            <a:r>
              <a:rPr dirty="0" baseline="-2777" sz="1500">
                <a:latin typeface="Arial"/>
                <a:cs typeface="Arial"/>
              </a:rPr>
              <a:t>26</a:t>
            </a:r>
            <a:r>
              <a:rPr dirty="0" baseline="-2777" sz="1500" spc="165">
                <a:latin typeface="Arial"/>
                <a:cs typeface="Arial"/>
              </a:rPr>
              <a:t> </a:t>
            </a:r>
            <a:r>
              <a:rPr dirty="0" baseline="-5050" sz="1650">
                <a:latin typeface="Times New Roman"/>
                <a:cs typeface="Times New Roman"/>
              </a:rPr>
              <a:t>від</a:t>
            </a:r>
            <a:r>
              <a:rPr dirty="0" baseline="-5050" sz="1650" spc="44">
                <a:latin typeface="Times New Roman"/>
                <a:cs typeface="Times New Roman"/>
              </a:rPr>
              <a:t> </a:t>
            </a:r>
            <a:r>
              <a:rPr dirty="0" baseline="-8333" sz="1500" spc="-127">
                <a:latin typeface="Arial Black"/>
                <a:cs typeface="Arial Black"/>
              </a:rPr>
              <a:t>16.10.2026</a:t>
            </a:r>
            <a:endParaRPr baseline="-8333" sz="1500">
              <a:latin typeface="Arial Black"/>
              <a:cs typeface="Arial Black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64525" y="10543031"/>
            <a:ext cx="1822336" cy="14630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5560284" y="9604755"/>
            <a:ext cx="1642110" cy="941069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365760" marR="120650" indent="-353695">
              <a:lnSpc>
                <a:spcPts val="1030"/>
              </a:lnSpc>
              <a:spcBef>
                <a:spcPts val="275"/>
              </a:spcBef>
              <a:tabLst>
                <a:tab pos="428625" algn="l"/>
              </a:tabLst>
            </a:pPr>
            <a:r>
              <a:rPr dirty="0" sz="1000" spc="-25">
                <a:latin typeface="Times New Roman"/>
                <a:cs typeface="Times New Roman"/>
              </a:rPr>
              <a:t>UB</a:t>
            </a:r>
            <a:r>
              <a:rPr dirty="0" sz="1000">
                <a:latin typeface="Times New Roman"/>
                <a:cs typeface="Times New Roman"/>
              </a:rPr>
              <a:t>		</a:t>
            </a:r>
            <a:r>
              <a:rPr dirty="0" sz="1000" spc="-10">
                <a:latin typeface="Times New Roman"/>
                <a:cs typeface="Times New Roman"/>
              </a:rPr>
              <a:t>Державна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служба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Times New Roman"/>
                <a:cs typeface="Times New Roman"/>
              </a:rPr>
              <a:t>з</a:t>
            </a:r>
            <a:r>
              <a:rPr dirty="0" sz="1000" spc="-10">
                <a:latin typeface="Times New Roman"/>
                <a:cs typeface="Times New Roman"/>
              </a:rPr>
              <a:t> лікарськпх</a:t>
            </a:r>
            <a:r>
              <a:rPr dirty="0" sz="1000" spc="6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засобів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та</a:t>
            </a:r>
            <a:endParaRPr sz="1000">
              <a:latin typeface="Times New Roman"/>
              <a:cs typeface="Times New Roman"/>
            </a:endParaRPr>
          </a:p>
          <a:p>
            <a:pPr algn="ctr" marL="495300" marR="254635" indent="93980">
              <a:lnSpc>
                <a:spcPct val="82700"/>
              </a:lnSpc>
              <a:spcBef>
                <a:spcPts val="10"/>
              </a:spcBef>
            </a:pPr>
            <a:r>
              <a:rPr dirty="0" sz="1000" spc="-10">
                <a:latin typeface="Times New Roman"/>
                <a:cs typeface="Times New Roman"/>
              </a:rPr>
              <a:t>контролю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за </a:t>
            </a:r>
            <a:r>
              <a:rPr dirty="0" sz="1050" spc="-40">
                <a:latin typeface="Times New Roman"/>
                <a:cs typeface="Times New Roman"/>
              </a:rPr>
              <a:t>наркотиками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у </a:t>
            </a:r>
            <a:r>
              <a:rPr dirty="0" sz="950" spc="-10">
                <a:latin typeface="Times New Roman"/>
                <a:cs typeface="Times New Roman"/>
              </a:rPr>
              <a:t>Кіровоградській</a:t>
            </a:r>
            <a:endParaRPr sz="950">
              <a:latin typeface="Times New Roman"/>
              <a:cs typeface="Times New Roman"/>
            </a:endParaRPr>
          </a:p>
          <a:p>
            <a:pPr algn="ctr" marL="361315">
              <a:lnSpc>
                <a:spcPts val="1019"/>
              </a:lnSpc>
            </a:pPr>
            <a:r>
              <a:rPr dirty="0" sz="1000" spc="-10">
                <a:latin typeface="Times New Roman"/>
                <a:cs typeface="Times New Roman"/>
              </a:rPr>
              <a:t>області</a:t>
            </a:r>
            <a:endParaRPr sz="1000">
              <a:latin typeface="Times New Roman"/>
              <a:cs typeface="Times New Roman"/>
            </a:endParaRPr>
          </a:p>
          <a:p>
            <a:pPr algn="ctr" marL="346710">
              <a:lnSpc>
                <a:spcPct val="100000"/>
              </a:lnSpc>
              <a:spcBef>
                <a:spcPts val="10"/>
              </a:spcBef>
            </a:pPr>
            <a:r>
              <a:rPr dirty="0" sz="800">
                <a:latin typeface="Times New Roman"/>
                <a:cs typeface="Times New Roman"/>
              </a:rPr>
              <a:t>№995</a:t>
            </a:r>
            <a:r>
              <a:rPr dirty="0" sz="800" spc="3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02.12-</a:t>
            </a:r>
            <a:r>
              <a:rPr dirty="0" sz="800">
                <a:latin typeface="Times New Roman"/>
                <a:cs typeface="Times New Roman"/>
              </a:rPr>
              <a:t>26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від</a:t>
            </a:r>
            <a:r>
              <a:rPr dirty="0" sz="800" spc="-2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19.10.2026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45022" y="630935"/>
            <a:ext cx="6036310" cy="28467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40" marR="32384" indent="-3175">
              <a:lnSpc>
                <a:spcPct val="1114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фальсифікованих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3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маркуванням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виробника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Boehringer </a:t>
            </a:r>
            <a:r>
              <a:rPr dirty="0" sz="1400" spc="-20">
                <a:latin typeface="Times New Roman"/>
                <a:cs typeface="Times New Roman"/>
              </a:rPr>
              <a:t>Ingelheim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Promeco,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Ѕ.А.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</a:t>
            </a:r>
            <a:r>
              <a:rPr dirty="0" sz="1400" spc="-20">
                <a:latin typeface="Times New Roman"/>
                <a:cs typeface="Times New Roman"/>
              </a:rPr>
              <a:t> C.V.</a:t>
            </a:r>
            <a:endParaRPr sz="1400">
              <a:latin typeface="Times New Roman"/>
              <a:cs typeface="Times New Roman"/>
            </a:endParaRPr>
          </a:p>
          <a:p>
            <a:pPr marL="15875" marR="12700" indent="348615">
              <a:lnSpc>
                <a:spcPts val="1839"/>
              </a:lnSpc>
              <a:spcBef>
                <a:spcPts val="45"/>
              </a:spcBef>
              <a:tabLst>
                <a:tab pos="596265" algn="l"/>
                <a:tab pos="1156970" algn="l"/>
                <a:tab pos="1229995" algn="l"/>
                <a:tab pos="1463675" algn="l"/>
                <a:tab pos="2027555" algn="l"/>
                <a:tab pos="2075180" algn="l"/>
                <a:tab pos="2800350" algn="l"/>
                <a:tab pos="3014345" algn="l"/>
                <a:tab pos="3509010" algn="l"/>
                <a:tab pos="3845560" algn="l"/>
                <a:tab pos="4345305" algn="l"/>
                <a:tab pos="4809490" algn="l"/>
                <a:tab pos="5268595" algn="l"/>
                <a:tab pos="5529580" algn="l"/>
                <a:tab pos="5866130" algn="l"/>
              </a:tabLst>
            </a:pPr>
            <a:r>
              <a:rPr dirty="0" sz="1400" spc="-50">
                <a:latin typeface="Times New Roman"/>
                <a:cs typeface="Times New Roman"/>
              </a:rPr>
              <a:t>3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метою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10">
                <a:latin typeface="Times New Roman"/>
                <a:cs typeface="Times New Roman"/>
              </a:rPr>
              <a:t>активной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протидіі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поширенню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лікарських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засобів,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шляхи </a:t>
            </a:r>
            <a:r>
              <a:rPr dirty="0" sz="1400" spc="-10">
                <a:latin typeface="Times New Roman"/>
                <a:cs typeface="Times New Roman"/>
              </a:rPr>
              <a:t>надходження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та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умови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10">
                <a:latin typeface="Times New Roman"/>
                <a:cs typeface="Times New Roman"/>
              </a:rPr>
              <a:t>зберігання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яких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невідомі,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визначити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якість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5">
                <a:latin typeface="Times New Roman"/>
                <a:cs typeface="Times New Roman"/>
              </a:rPr>
              <a:t>та</a:t>
            </a:r>
            <a:endParaRPr sz="1400">
              <a:latin typeface="Times New Roman"/>
              <a:cs typeface="Times New Roman"/>
            </a:endParaRPr>
          </a:p>
          <a:p>
            <a:pPr marL="19050" marR="22225" indent="-1270">
              <a:lnSpc>
                <a:spcPts val="1870"/>
              </a:lnSpc>
              <a:spcBef>
                <a:spcPts val="5"/>
              </a:spcBef>
            </a:pPr>
            <a:r>
              <a:rPr dirty="0" sz="1400" spc="-10">
                <a:latin typeface="Times New Roman"/>
                <a:cs typeface="Times New Roman"/>
              </a:rPr>
              <a:t>безпечність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яких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неможливо,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 </a:t>
            </a:r>
            <a:r>
              <a:rPr dirty="0" sz="1400" spc="-10">
                <a:latin typeface="Times New Roman"/>
                <a:cs typeface="Times New Roman"/>
              </a:rPr>
              <a:t>огляду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те,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така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продукція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небезпечною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може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нести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загрозу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життю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ю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населения:</a:t>
            </a:r>
            <a:endParaRPr sz="1400">
              <a:latin typeface="Times New Roman"/>
              <a:cs typeface="Times New Roman"/>
            </a:endParaRPr>
          </a:p>
          <a:p>
            <a:pPr marL="372745">
              <a:lnSpc>
                <a:spcPct val="100000"/>
              </a:lnSpc>
              <a:spcBef>
                <a:spcPts val="30"/>
              </a:spcBef>
            </a:pPr>
            <a:r>
              <a:rPr dirty="0" sz="1400" spc="50">
                <a:latin typeface="Times New Roman"/>
                <a:cs typeface="Times New Roman"/>
              </a:rPr>
              <a:t>ЗАБОРОНЯЮ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реалізацію,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зберігання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застосування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фальсифікованих</a:t>
            </a:r>
            <a:endParaRPr sz="1400">
              <a:latin typeface="Times New Roman"/>
              <a:cs typeface="Times New Roman"/>
            </a:endParaRPr>
          </a:p>
          <a:p>
            <a:pPr marL="17780" marR="14604" indent="1905">
              <a:lnSpc>
                <a:spcPts val="1910"/>
              </a:lnSpc>
              <a:spcBef>
                <a:spcPts val="25"/>
              </a:spcBef>
            </a:pPr>
            <a:r>
              <a:rPr dirty="0" sz="1400">
                <a:latin typeface="Times New Roman"/>
                <a:cs typeface="Times New Roman"/>
              </a:rPr>
              <a:t>яікарських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маркуванням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виробника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Boehringer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Ingelheim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Promeco, </a:t>
            </a:r>
            <a:r>
              <a:rPr dirty="0" sz="1400">
                <a:latin typeface="Times New Roman"/>
                <a:cs typeface="Times New Roman"/>
              </a:rPr>
              <a:t>Ѕ.А.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C.V.:</a:t>
            </a:r>
            <a:endParaRPr sz="1400">
              <a:latin typeface="Times New Roman"/>
              <a:cs typeface="Times New Roman"/>
            </a:endParaRPr>
          </a:p>
          <a:p>
            <a:pPr marL="649605">
              <a:lnSpc>
                <a:spcPct val="100000"/>
              </a:lnSpc>
              <a:spcBef>
                <a:spcPts val="20"/>
              </a:spcBef>
            </a:pPr>
            <a:r>
              <a:rPr dirty="0" sz="1400">
                <a:latin typeface="Times New Roman"/>
                <a:cs typeface="Times New Roman"/>
              </a:rPr>
              <a:t>cepii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CMXA001</a:t>
            </a:r>
            <a:r>
              <a:rPr dirty="0" sz="1400" spc="49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4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45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BUSCAPINA^COMPOSITUM</a:t>
            </a:r>
            <a:endParaRPr sz="1400">
              <a:latin typeface="Times New Roman"/>
              <a:cs typeface="Times New Roman"/>
            </a:endParaRPr>
          </a:p>
          <a:p>
            <a:pPr marL="25400" marR="10160" indent="-3175">
              <a:lnSpc>
                <a:spcPts val="1910"/>
              </a:lnSpc>
              <a:spcBef>
                <a:spcPts val="20"/>
              </a:spcBef>
            </a:pPr>
            <a:r>
              <a:rPr dirty="0" sz="1400" b="1">
                <a:latin typeface="Times New Roman"/>
                <a:cs typeface="Times New Roman"/>
              </a:rPr>
              <a:t>(Пioscine/Metamizole</a:t>
            </a:r>
            <a:r>
              <a:rPr dirty="0" sz="1400" spc="35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sodium)</a:t>
            </a:r>
            <a:r>
              <a:rPr dirty="0" sz="1400" spc="484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10</a:t>
            </a:r>
            <a:r>
              <a:rPr dirty="0" sz="1400" spc="39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mg/250,</a:t>
            </a:r>
            <a:r>
              <a:rPr dirty="0" sz="1400" spc="42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таблетки</a:t>
            </a:r>
            <a:r>
              <a:rPr dirty="0" sz="1400" spc="45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у</a:t>
            </a:r>
            <a:r>
              <a:rPr dirty="0" sz="1400" spc="38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блістері,</a:t>
            </a:r>
            <a:r>
              <a:rPr dirty="0" sz="1400" spc="42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блістер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у </a:t>
            </a:r>
            <a:r>
              <a:rPr dirty="0" sz="1400">
                <a:latin typeface="Times New Roman"/>
                <a:cs typeface="Times New Roman"/>
              </a:rPr>
              <a:t>картонній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коробці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 spc="-170">
                <a:latin typeface="Times New Roman"/>
                <a:cs typeface="Times New Roman"/>
              </a:rPr>
              <a:t>N.•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24;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3414" y="3447288"/>
            <a:ext cx="5284470" cy="49212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937894">
              <a:lnSpc>
                <a:spcPct val="100000"/>
              </a:lnSpc>
              <a:spcBef>
                <a:spcPts val="254"/>
              </a:spcBef>
              <a:tabLst>
                <a:tab pos="1806575" algn="l"/>
                <a:tab pos="3132455" algn="l"/>
                <a:tab pos="4170679" algn="l"/>
              </a:tabLst>
            </a:pPr>
            <a:r>
              <a:rPr dirty="0" sz="1400" spc="-10">
                <a:latin typeface="Times New Roman"/>
                <a:cs typeface="Times New Roman"/>
              </a:rPr>
              <a:t>серій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CMXA007,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C57411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лікарського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  <a:tabLst>
                <a:tab pos="2546350" algn="l"/>
                <a:tab pos="4338955" algn="l"/>
                <a:tab pos="5102225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BUSCAPINA^COMPOSITUM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10" b="1">
                <a:latin typeface="Times New Roman"/>
                <a:cs typeface="Times New Roman"/>
              </a:rPr>
              <a:t>(Hioscine/Metamizole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10" b="1">
                <a:latin typeface="Times New Roman"/>
                <a:cs typeface="Times New Roman"/>
              </a:rPr>
              <a:t>sodium)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25" b="1">
                <a:latin typeface="Times New Roman"/>
                <a:cs typeface="Times New Roman"/>
              </a:rPr>
              <a:t>10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63798" y="3447288"/>
            <a:ext cx="611505" cy="49212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r" marR="13335">
              <a:lnSpc>
                <a:spcPct val="100000"/>
              </a:lnSpc>
              <a:spcBef>
                <a:spcPts val="254"/>
              </a:spcBef>
            </a:pPr>
            <a:r>
              <a:rPr dirty="0" sz="1400" spc="-10">
                <a:latin typeface="Times New Roman"/>
                <a:cs typeface="Times New Roman"/>
              </a:rPr>
              <a:t>засобу</a:t>
            </a:r>
            <a:endParaRPr sz="14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155"/>
              </a:spcBef>
            </a:pPr>
            <a:r>
              <a:rPr dirty="0" sz="1400" spc="-10" b="1">
                <a:latin typeface="Times New Roman"/>
                <a:cs typeface="Times New Roman"/>
              </a:rPr>
              <a:t>mg/250,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56106" y="3904488"/>
            <a:ext cx="6034405" cy="305244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54"/>
              </a:spcBef>
            </a:pPr>
            <a:r>
              <a:rPr dirty="0" sz="1400">
                <a:latin typeface="Times New Roman"/>
                <a:cs typeface="Times New Roman"/>
              </a:rPr>
              <a:t>таблетки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блістері,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блістер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картонній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коробці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 spc="-170">
                <a:latin typeface="Times New Roman"/>
                <a:cs typeface="Times New Roman"/>
              </a:rPr>
              <a:t>N.•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36.</a:t>
            </a:r>
            <a:endParaRPr sz="1400">
              <a:latin typeface="Times New Roman"/>
              <a:cs typeface="Times New Roman"/>
            </a:endParaRPr>
          </a:p>
          <a:p>
            <a:pPr algn="just" marL="12700" marR="11430" indent="355600">
              <a:lnSpc>
                <a:spcPct val="109000"/>
              </a:lnSpc>
              <a:spcBef>
                <a:spcPts val="5"/>
              </a:spcBef>
            </a:pPr>
            <a:r>
              <a:rPr dirty="0" sz="1400">
                <a:latin typeface="Times New Roman"/>
                <a:cs typeface="Times New Roman"/>
              </a:rPr>
              <a:t>Cy6’ектам</a:t>
            </a:r>
            <a:r>
              <a:rPr dirty="0" sz="1400" spc="2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господарювання,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які</a:t>
            </a:r>
            <a:r>
              <a:rPr dirty="0" sz="1400" spc="21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здійснюють</a:t>
            </a:r>
            <a:r>
              <a:rPr dirty="0" sz="1400" spc="25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реалізацію,</a:t>
            </a:r>
            <a:r>
              <a:rPr dirty="0" sz="1400" spc="24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зберігання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застосування</a:t>
            </a:r>
            <a:r>
              <a:rPr dirty="0" sz="1400" spc="4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невідкладно,</a:t>
            </a:r>
            <a:r>
              <a:rPr dirty="0" sz="1400" spc="4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після</a:t>
            </a:r>
            <a:r>
              <a:rPr dirty="0" sz="1400" spc="3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одержання</a:t>
            </a:r>
            <a:r>
              <a:rPr dirty="0" sz="1400" spc="434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даного розпорядження,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перевірити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наявність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вказаних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серій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лікарсвких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засобів,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вжити </a:t>
            </a:r>
            <a:r>
              <a:rPr dirty="0" sz="1400">
                <a:latin typeface="Times New Roman"/>
                <a:cs typeface="Times New Roman"/>
              </a:rPr>
              <a:t>заходи</a:t>
            </a:r>
            <a:r>
              <a:rPr dirty="0" sz="1400" spc="16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щодо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вилучення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ïx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шляхом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повернення</a:t>
            </a:r>
            <a:r>
              <a:rPr dirty="0" sz="1400" spc="21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постачальнику </a:t>
            </a:r>
            <a:r>
              <a:rPr dirty="0" sz="1400">
                <a:latin typeface="Times New Roman"/>
                <a:cs typeface="Times New Roman"/>
              </a:rPr>
              <a:t>a6o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знищення,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повідомити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територіальний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Укрфармагентства. </a:t>
            </a:r>
            <a:r>
              <a:rPr dirty="0" sz="1400">
                <a:latin typeface="Times New Roman"/>
                <a:cs typeface="Times New Roman"/>
              </a:rPr>
              <a:t>V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разі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відходів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зазначених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серій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10">
                <a:latin typeface="Times New Roman"/>
                <a:cs typeface="Times New Roman"/>
              </a:rPr>
              <a:t> двотижневий </a:t>
            </a:r>
            <a:r>
              <a:rPr dirty="0" sz="1400">
                <a:latin typeface="Times New Roman"/>
                <a:cs typeface="Times New Roman"/>
              </a:rPr>
              <a:t>строк</a:t>
            </a:r>
            <a:r>
              <a:rPr dirty="0" sz="1400" spc="3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направити</a:t>
            </a:r>
            <a:r>
              <a:rPr dirty="0" sz="1400" spc="3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територіального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органу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Укрфармагентства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копію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акта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знищення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відходів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засобу.</a:t>
            </a:r>
            <a:endParaRPr sz="1400">
              <a:latin typeface="Times New Roman"/>
              <a:cs typeface="Times New Roman"/>
            </a:endParaRPr>
          </a:p>
          <a:p>
            <a:pPr algn="just" marL="16510" marR="34290" indent="358775">
              <a:lnSpc>
                <a:spcPct val="107100"/>
              </a:lnSpc>
              <a:spcBef>
                <a:spcPts val="70"/>
              </a:spcBef>
            </a:pPr>
            <a:r>
              <a:rPr dirty="0" sz="1400" spc="-10">
                <a:latin typeface="Times New Roman"/>
                <a:cs typeface="Times New Roman"/>
              </a:rPr>
              <a:t>Контроль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виконанням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розпорядження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здійснюють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територіальні органи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Укрфармагентства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відповідній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території.</a:t>
            </a:r>
            <a:endParaRPr sz="1400">
              <a:latin typeface="Times New Roman"/>
              <a:cs typeface="Times New Roman"/>
            </a:endParaRPr>
          </a:p>
          <a:p>
            <a:pPr algn="just" marL="20320" marR="5080" indent="350520">
              <a:lnSpc>
                <a:spcPct val="109300"/>
              </a:lnSpc>
            </a:pPr>
            <a:r>
              <a:rPr dirty="0" sz="1400">
                <a:latin typeface="Times New Roman"/>
                <a:cs typeface="Times New Roman"/>
              </a:rPr>
              <a:t>Невиконання</a:t>
            </a:r>
            <a:r>
              <a:rPr dirty="0" sz="1400" spc="4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4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розпорядження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тягне</a:t>
            </a:r>
            <a:r>
              <a:rPr dirty="0" sz="1400" spc="43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собою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відповідальніств </a:t>
            </a:r>
            <a:r>
              <a:rPr dirty="0" sz="1400">
                <a:latin typeface="Times New Roman"/>
                <a:cs typeface="Times New Roman"/>
              </a:rPr>
              <a:t>згідно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чинним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законодавством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35608" y="7694676"/>
            <a:ext cx="3433572" cy="180593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067910" y="7164323"/>
            <a:ext cx="3433445" cy="725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60045" marR="5080" indent="-347980">
              <a:lnSpc>
                <a:spcPct val="107100"/>
              </a:lnSpc>
              <a:spcBef>
                <a:spcPts val="100"/>
              </a:spcBef>
            </a:pPr>
            <a:r>
              <a:rPr dirty="0" sz="1400" spc="-25">
                <a:latin typeface="Times New Roman"/>
                <a:cs typeface="Times New Roman"/>
              </a:rPr>
              <a:t>Koпiï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розпорядження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направлені: </a:t>
            </a:r>
            <a:r>
              <a:rPr dirty="0" sz="1400">
                <a:latin typeface="Times New Roman"/>
                <a:cs typeface="Times New Roman"/>
              </a:rPr>
              <a:t>Міністерство </a:t>
            </a:r>
            <a:r>
              <a:rPr dirty="0" sz="1400" spc="-10">
                <a:latin typeface="Times New Roman"/>
                <a:cs typeface="Times New Roman"/>
              </a:rPr>
              <a:t>охорони здоров'я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Украіни;</a:t>
            </a:r>
            <a:endParaRPr sz="1400">
              <a:latin typeface="Times New Roman"/>
              <a:cs typeface="Times New Roman"/>
            </a:endParaRPr>
          </a:p>
          <a:p>
            <a:pPr marL="763905">
              <a:lnSpc>
                <a:spcPct val="100000"/>
              </a:lnSpc>
              <a:spcBef>
                <a:spcPts val="225"/>
              </a:spcBef>
              <a:tabLst>
                <a:tab pos="1864995" algn="l"/>
                <a:tab pos="2882265" algn="l"/>
              </a:tabLst>
            </a:pPr>
            <a:r>
              <a:rPr dirty="0" sz="1400" spc="-10">
                <a:latin typeface="Times New Roman"/>
                <a:cs typeface="Times New Roman"/>
              </a:rPr>
              <a:t>«Державний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експертний</a:t>
            </a:r>
            <a:r>
              <a:rPr dirty="0" sz="1400">
                <a:latin typeface="Times New Roman"/>
                <a:cs typeface="Times New Roman"/>
              </a:rPr>
              <a:t>	це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тр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23838" y="7650480"/>
            <a:ext cx="70358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істерства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64306" y="7650480"/>
            <a:ext cx="6477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охорони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45451" y="7650480"/>
            <a:ext cx="6305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>
                <a:latin typeface="Times New Roman"/>
                <a:cs typeface="Times New Roman"/>
              </a:rPr>
              <a:t>здоров'я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4114" y="7876285"/>
            <a:ext cx="75946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>
                <a:latin typeface="Times New Roman"/>
                <a:cs typeface="Times New Roman"/>
              </a:rPr>
              <a:t>України».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30834" y="8618473"/>
            <a:ext cx="107759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75">
                <a:latin typeface="Times New Roman"/>
                <a:cs typeface="Times New Roman"/>
              </a:rPr>
              <a:t>Т.в•О•</a:t>
            </a:r>
            <a:r>
              <a:rPr dirty="0" sz="1050" spc="15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ЙОЛОВИ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81673" y="8587740"/>
            <a:ext cx="122491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14">
                <a:latin typeface="Bookman Old Style"/>
                <a:cs typeface="Bookman Old Style"/>
              </a:rPr>
              <a:t>Tapac</a:t>
            </a:r>
            <a:r>
              <a:rPr dirty="0" sz="1400" spc="-10">
                <a:latin typeface="Bookman Old Style"/>
                <a:cs typeface="Bookman Old Style"/>
              </a:rPr>
              <a:t> </a:t>
            </a:r>
            <a:r>
              <a:rPr dirty="0" sz="1400" spc="-35">
                <a:latin typeface="Bookman Old Style"/>
                <a:cs typeface="Bookman Old Style"/>
              </a:rPr>
              <a:t>ПPOHIB</a:t>
            </a:r>
            <a:endParaRPr sz="1400">
              <a:latin typeface="Bookman Old Style"/>
              <a:cs typeface="Bookman Old Styl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1603" y="9505441"/>
            <a:ext cx="282511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40">
                <a:latin typeface="Times New Roman"/>
                <a:cs typeface="Times New Roman"/>
              </a:rPr>
              <a:t>Олександра</a:t>
            </a:r>
            <a:r>
              <a:rPr dirty="0" sz="1050" spc="95">
                <a:latin typeface="Times New Roman"/>
                <a:cs typeface="Times New Roman"/>
              </a:rPr>
              <a:t> </a:t>
            </a:r>
            <a:r>
              <a:rPr dirty="0" sz="1050" spc="-40">
                <a:latin typeface="Times New Roman"/>
                <a:cs typeface="Times New Roman"/>
              </a:rPr>
              <a:t>САВЧЕНКО,</a:t>
            </a:r>
            <a:r>
              <a:rPr dirty="0" sz="1050" spc="95">
                <a:latin typeface="Times New Roman"/>
                <a:cs typeface="Times New Roman"/>
              </a:rPr>
              <a:t> </a:t>
            </a:r>
            <a:r>
              <a:rPr dirty="0" sz="1050" spc="-30">
                <a:latin typeface="Times New Roman"/>
                <a:cs typeface="Times New Roman"/>
              </a:rPr>
              <a:t>тел.044-422-55-</a:t>
            </a:r>
            <a:r>
              <a:rPr dirty="0" sz="1050" spc="-25">
                <a:latin typeface="Times New Roman"/>
                <a:cs typeface="Times New Roman"/>
              </a:rPr>
              <a:t>04,</a:t>
            </a:r>
            <a:r>
              <a:rPr dirty="0" sz="1050" spc="-5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вн.109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2026-10-26T08:09:32Z</dcterms:created>
  <dcterms:modified xsi:type="dcterms:W3CDTF">2026-10-26T08:09:32Z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2026-10-26T00:00:00Z</vt:filetime>
  </property>
  <property fmtid="{D5CDD505-2E9C-101B-9397-08002B2CF9AE}" pid="4" name="LastSaved">
    <vt:filetime>2026-10-26T00:00:00Z</vt:filetime>
  </property>
  <property fmtid="{D5CDD505-2E9C-101B-9397-08002B2CF9AE}" pid="5" name="Producer">
    <vt:lpwstr>iLovePDF</vt:lpwstr>
  </property>
</Properties>
</file>