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hyperlink" Target="mailto:dls@dls.gov.ua" TargetMode="External"/><Relationship Id="rId8" Type="http://schemas.openxmlformats.org/officeDocument/2006/relationships/hyperlink" Target="http://www.d1s.gov.u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0415" y="124967"/>
            <a:ext cx="414527" cy="59740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87567" y="1670303"/>
            <a:ext cx="243839" cy="39624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306780" y="678179"/>
            <a:ext cx="5995670" cy="111696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365"/>
              </a:spcBef>
            </a:pPr>
            <a:r>
              <a:rPr dirty="0" sz="1400" spc="-10">
                <a:latin typeface="Times New Roman"/>
                <a:cs typeface="Times New Roman"/>
              </a:rPr>
              <a:t>УКРФАРМАГЕНТСТВО</a:t>
            </a:r>
            <a:endParaRPr sz="1400">
              <a:latin typeface="Times New Roman"/>
              <a:cs typeface="Times New Roman"/>
            </a:endParaRPr>
          </a:p>
          <a:p>
            <a:pPr algn="ctr" marL="38100" marR="30480">
              <a:lnSpc>
                <a:spcPts val="1580"/>
              </a:lnSpc>
              <a:spcBef>
                <a:spcPts val="400"/>
              </a:spcBef>
            </a:pPr>
            <a:r>
              <a:rPr dirty="0" sz="1400" spc="60">
                <a:latin typeface="Times New Roman"/>
                <a:cs typeface="Times New Roman"/>
              </a:rPr>
              <a:t>ТЕРИТОРІА.ЗЬНИИ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ОРГАН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З</a:t>
            </a:r>
            <a:r>
              <a:rPr dirty="0" baseline="31250" sz="1200" spc="15">
                <a:latin typeface="Times New Roman"/>
                <a:cs typeface="Times New Roman"/>
              </a:rPr>
              <a:t>7</a:t>
            </a:r>
            <a:r>
              <a:rPr dirty="0" sz="1400" spc="10">
                <a:latin typeface="Times New Roman"/>
                <a:cs typeface="Times New Roman"/>
              </a:rPr>
              <a:t>БРАЇПСЬКОІ"О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40">
                <a:latin typeface="Times New Roman"/>
                <a:cs typeface="Times New Roman"/>
              </a:rPr>
              <a:t>ФАРМАЦЕВТИЧИОГО </a:t>
            </a:r>
            <a:r>
              <a:rPr dirty="0" sz="1400">
                <a:latin typeface="Times New Roman"/>
                <a:cs typeface="Times New Roman"/>
              </a:rPr>
              <a:t>АГЕНТСТВА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KIPOBOFPAДCЬRIЙ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ОБ.ЈІАСТІ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195"/>
              </a:lnSpc>
              <a:spcBef>
                <a:spcPts val="700"/>
              </a:spcBef>
            </a:pPr>
            <a:r>
              <a:rPr dirty="0" sz="1050" spc="-20">
                <a:latin typeface="Times New Roman"/>
                <a:cs typeface="Times New Roman"/>
              </a:rPr>
              <a:t>вyл.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Преоfiраженська,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2,</a:t>
            </a:r>
            <a:r>
              <a:rPr dirty="0" sz="1050" spc="-3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м.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Кроштвніщьяійі,</a:t>
            </a:r>
            <a:r>
              <a:rPr dirty="0" sz="1050" spc="2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25006,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100">
                <a:latin typeface="Times New Roman"/>
                <a:cs typeface="Times New Roman"/>
              </a:rPr>
              <a:t>те.п.</a:t>
            </a:r>
            <a:r>
              <a:rPr dirty="0" sz="1050" spc="-80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10522)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32-</a:t>
            </a:r>
            <a:r>
              <a:rPr dirty="0" sz="1050" spc="-20">
                <a:latin typeface="Times New Roman"/>
                <a:cs typeface="Times New Roman"/>
              </a:rPr>
              <a:t>1431</a:t>
            </a:r>
            <a:endParaRPr sz="1050">
              <a:latin typeface="Times New Roman"/>
              <a:cs typeface="Times New Roman"/>
            </a:endParaRPr>
          </a:p>
          <a:p>
            <a:pPr algn="ctr" marR="17780">
              <a:lnSpc>
                <a:spcPts val="1195"/>
              </a:lnSpc>
              <a:tabLst>
                <a:tab pos="3836670" algn="l"/>
              </a:tabLst>
            </a:pPr>
            <a:r>
              <a:rPr dirty="0" sz="1050" spc="-35">
                <a:latin typeface="Times New Roman"/>
                <a:cs typeface="Times New Roman"/>
              </a:rPr>
              <a:t>e-</a:t>
            </a:r>
            <a:r>
              <a:rPr dirty="0" sz="1050" spc="-10">
                <a:latin typeface="Times New Roman"/>
                <a:cs typeface="Times New Roman"/>
              </a:rPr>
              <a:t>шail:</a:t>
            </a:r>
            <a:r>
              <a:rPr dirty="0" sz="1050" spc="5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d1s.kr(й;dls.gov.na,</a:t>
            </a:r>
            <a:r>
              <a:rPr dirty="0" sz="1050" spc="-2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littps:›ïwvwv.dls.gov.iia</a:t>
            </a:r>
            <a:r>
              <a:rPr dirty="0" sz="1050" spc="7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Код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згілно</a:t>
            </a:r>
            <a:r>
              <a:rPr dirty="0" sz="1050" spc="5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з </a:t>
            </a:r>
            <a:r>
              <a:rPr dirty="0" sz="1050" spc="-10">
                <a:latin typeface="Times New Roman"/>
                <a:cs typeface="Times New Roman"/>
              </a:rPr>
              <a:t>СДРПО</a:t>
            </a:r>
            <a:r>
              <a:rPr dirty="0" sz="1050">
                <a:latin typeface="Times New Roman"/>
                <a:cs typeface="Times New Roman"/>
              </a:rPr>
              <a:t>	</a:t>
            </a:r>
            <a:r>
              <a:rPr dirty="0" sz="1050" spc="-10">
                <a:latin typeface="Times New Roman"/>
                <a:cs typeface="Times New Roman"/>
              </a:rPr>
              <a:t>3705950a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72784" y="2086355"/>
            <a:ext cx="988060" cy="0"/>
          </a:xfrm>
          <a:custGeom>
            <a:avLst/>
            <a:gdLst/>
            <a:ahLst/>
            <a:cxnLst/>
            <a:rect l="l" t="t" r="r" b="b"/>
            <a:pathLst>
              <a:path w="988059" h="0">
                <a:moveTo>
                  <a:pt x="0" y="0"/>
                </a:moveTo>
                <a:lnTo>
                  <a:pt x="987552" y="0"/>
                </a:lnTo>
              </a:path>
            </a:pathLst>
          </a:custGeom>
          <a:ln w="9144">
            <a:solidFill>
              <a:srgbClr val="130F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61559" y="2086355"/>
            <a:ext cx="1149350" cy="0"/>
          </a:xfrm>
          <a:custGeom>
            <a:avLst/>
            <a:gdLst/>
            <a:ahLst/>
            <a:cxnLst/>
            <a:rect l="l" t="t" r="r" b="b"/>
            <a:pathLst>
              <a:path w="1149350" h="0">
                <a:moveTo>
                  <a:pt x="0" y="0"/>
                </a:moveTo>
                <a:lnTo>
                  <a:pt x="1149096" y="0"/>
                </a:lnTo>
              </a:path>
            </a:pathLst>
          </a:custGeom>
          <a:ln w="9144">
            <a:solidFill>
              <a:srgbClr val="130F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03576" y="2089403"/>
            <a:ext cx="993775" cy="0"/>
          </a:xfrm>
          <a:custGeom>
            <a:avLst/>
            <a:gdLst/>
            <a:ahLst/>
            <a:cxnLst/>
            <a:rect l="l" t="t" r="r" b="b"/>
            <a:pathLst>
              <a:path w="993775" h="0">
                <a:moveTo>
                  <a:pt x="0" y="0"/>
                </a:moveTo>
                <a:lnTo>
                  <a:pt x="993647" y="0"/>
                </a:lnTo>
              </a:path>
            </a:pathLst>
          </a:custGeom>
          <a:ln w="9144">
            <a:solidFill>
              <a:srgbClr val="130F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14272" y="2092451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848" y="0"/>
                </a:lnTo>
              </a:path>
            </a:pathLst>
          </a:custGeom>
          <a:ln w="9144">
            <a:solidFill>
              <a:srgbClr val="130F28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02080" y="1804415"/>
            <a:ext cx="4821936" cy="292608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4620924" y="2410459"/>
            <a:ext cx="2720975" cy="55626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marL="12700" marR="5080" indent="1905">
              <a:lnSpc>
                <a:spcPct val="95000"/>
              </a:lnSpc>
              <a:spcBef>
                <a:spcPts val="170"/>
              </a:spcBef>
            </a:pPr>
            <a:r>
              <a:rPr dirty="0" sz="1200">
                <a:latin typeface="Times New Roman"/>
                <a:cs typeface="Times New Roman"/>
              </a:rPr>
              <a:t>Еерівникам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УПоВноважЯRизі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особам </a:t>
            </a:r>
            <a:r>
              <a:rPr dirty="0" sz="1200">
                <a:latin typeface="Times New Roman"/>
                <a:cs typeface="Times New Roman"/>
              </a:rPr>
              <a:t>аптечних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меди•Івпх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зак:задів </a:t>
            </a:r>
            <a:r>
              <a:rPr dirty="0" sz="1200" spc="20">
                <a:latin typeface="Times New Roman"/>
                <a:cs typeface="Times New Roman"/>
              </a:rPr>
              <a:t>Кіроврградської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о6ласті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38172" y="3300729"/>
            <a:ext cx="6127115" cy="9029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50">
                <a:latin typeface="Times New Roman"/>
                <a:cs typeface="Times New Roman"/>
              </a:rPr>
              <a:t>До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 spc="50">
                <a:latin typeface="Times New Roman"/>
                <a:cs typeface="Times New Roman"/>
              </a:rPr>
              <a:t>уваги</a:t>
            </a:r>
            <a:r>
              <a:rPr dirty="0" sz="1150" spc="5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?'повноваженFfiХ</a:t>
            </a:r>
            <a:r>
              <a:rPr dirty="0" sz="1150" spc="-10">
                <a:latin typeface="Times New Roman"/>
                <a:cs typeface="Times New Roman"/>
              </a:rPr>
              <a:t> ОСіб!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150">
              <a:latin typeface="Times New Roman"/>
              <a:cs typeface="Times New Roman"/>
            </a:endParaRPr>
          </a:p>
          <a:p>
            <a:pPr marL="15240" marR="5080" indent="355600">
              <a:lnSpc>
                <a:spcPts val="1390"/>
              </a:lnSpc>
            </a:pPr>
            <a:r>
              <a:rPr dirty="0" sz="1200">
                <a:latin typeface="Times New Roman"/>
                <a:cs typeface="Times New Roman"/>
              </a:rPr>
              <a:t>Надасмо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Українського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фармацевти•Іного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агентства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шоло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тіім•тасової </a:t>
            </a:r>
            <a:r>
              <a:rPr dirty="0" sz="1200">
                <a:latin typeface="Times New Roman"/>
                <a:cs typeface="Times New Roman"/>
              </a:rPr>
              <a:t>забороніі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обігу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.зікарського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засобу.</a:t>
            </a:r>
            <a:endParaRPr sz="1200">
              <a:latin typeface="Times New Roman"/>
              <a:cs typeface="Times New Roman"/>
            </a:endParaRPr>
          </a:p>
          <a:p>
            <a:pPr marL="958850">
              <a:lnSpc>
                <a:spcPts val="1355"/>
              </a:lnSpc>
              <a:tabLst>
                <a:tab pos="1207135" algn="l"/>
                <a:tab pos="1610995" algn="l"/>
                <a:tab pos="2381250" algn="l"/>
                <a:tab pos="2645410" algn="l"/>
                <a:tab pos="3799204" algn="l"/>
                <a:tab pos="4693920" algn="l"/>
                <a:tab pos="5372100" algn="l"/>
              </a:tabLst>
            </a:pPr>
            <a:r>
              <a:rPr dirty="0" sz="1200">
                <a:latin typeface="Times New Roman"/>
                <a:cs typeface="Times New Roman"/>
              </a:rPr>
              <a:t>в	</a:t>
            </a:r>
            <a:r>
              <a:rPr dirty="0" sz="1200" spc="-50">
                <a:latin typeface="Times New Roman"/>
                <a:cs typeface="Times New Roman"/>
              </a:rPr>
              <a:t>с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вхазанНх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розпоряджеині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лікарськнх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засобів,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u="sng" sz="1200" spc="-10">
                <a:uFill>
                  <a:solidFill>
                    <a:srgbClr val="18181C"/>
                  </a:solidFill>
                </a:uFill>
                <a:latin typeface="Times New Roman"/>
                <a:cs typeface="Times New Roman"/>
              </a:rPr>
              <a:t>повідомlітн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6935" y="5050027"/>
            <a:ext cx="889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”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29653" y="4166107"/>
            <a:ext cx="6136640" cy="126492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22225" marR="5080" indent="-1270">
              <a:lnSpc>
                <a:spcPts val="1420"/>
              </a:lnSpc>
              <a:spcBef>
                <a:spcPts val="160"/>
              </a:spcBef>
            </a:pPr>
            <a:r>
              <a:rPr dirty="0" sz="1200">
                <a:latin typeface="Times New Roman"/>
                <a:cs typeface="Times New Roman"/>
              </a:rPr>
              <a:t>Тернторіальнпп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орган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Уграїнського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фармапевтпчного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агентства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Кіровоградській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області </a:t>
            </a:r>
            <a:r>
              <a:rPr dirty="0" u="sng" sz="120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про</a:t>
            </a:r>
            <a:r>
              <a:rPr dirty="0" u="sng" sz="1200" spc="-75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3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вжіггі</a:t>
            </a:r>
            <a:r>
              <a:rPr dirty="0" u="sng" sz="1200" spc="4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5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заходН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шодо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внконання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розпорядження.</a:t>
            </a:r>
            <a:endParaRPr sz="1200">
              <a:latin typeface="Times New Roman"/>
              <a:cs typeface="Times New Roman"/>
            </a:endParaRPr>
          </a:p>
          <a:p>
            <a:pPr marL="34925">
              <a:lnSpc>
                <a:spcPts val="1310"/>
              </a:lnSpc>
              <a:tabLst>
                <a:tab pos="284480" algn="l"/>
              </a:tabLst>
            </a:pPr>
            <a:r>
              <a:rPr dirty="0" u="sng" sz="115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	Інформацікз</a:t>
            </a:r>
            <a:r>
              <a:rPr dirty="0" u="sng" sz="1150" spc="114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1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надавать</a:t>
            </a:r>
            <a:r>
              <a:rPr dirty="0" u="sng" sz="1150" spc="45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1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150" spc="7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1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паперовнх</a:t>
            </a:r>
            <a:r>
              <a:rPr dirty="0" u="sng" sz="1150" spc="9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10">
                <a:uFill>
                  <a:solidFill>
                    <a:srgbClr val="130F1F"/>
                  </a:solidFill>
                </a:uFill>
                <a:latin typeface="Times New Roman"/>
                <a:cs typeface="Times New Roman"/>
              </a:rPr>
              <a:t>носіях</a:t>
            </a:r>
            <a:r>
              <a:rPr dirty="0" sz="1150" spc="75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поштою,</a:t>
            </a:r>
            <a:r>
              <a:rPr dirty="0" sz="1150" spc="140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за</a:t>
            </a:r>
            <a:r>
              <a:rPr dirty="0" sz="1150" spc="95">
                <a:latin typeface="Times New Roman"/>
                <a:cs typeface="Times New Roman"/>
              </a:rPr>
              <a:t> </a:t>
            </a:r>
            <a:r>
              <a:rPr dirty="0" sz="1150" spc="10">
                <a:latin typeface="Times New Roman"/>
                <a:cs typeface="Times New Roman"/>
              </a:rPr>
              <a:t>алресою:</a:t>
            </a:r>
            <a:r>
              <a:rPr dirty="0" sz="1150" spc="15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вул.</a:t>
            </a:r>
            <a:r>
              <a:rPr dirty="0" sz="1150" spc="125">
                <a:latin typeface="Times New Roman"/>
                <a:cs typeface="Times New Roman"/>
              </a:rPr>
              <a:t> </a:t>
            </a:r>
            <a:r>
              <a:rPr dirty="0" sz="1150" spc="10" i="1">
                <a:latin typeface="Times New Roman"/>
                <a:cs typeface="Times New Roman"/>
              </a:rPr>
              <a:t>Мрео0раженська,</a:t>
            </a:r>
            <a:r>
              <a:rPr dirty="0" sz="1150" spc="-50" i="1">
                <a:latin typeface="Times New Roman"/>
                <a:cs typeface="Times New Roman"/>
              </a:rPr>
              <a:t> </a:t>
            </a:r>
            <a:r>
              <a:rPr dirty="0" sz="1150" spc="-25" i="1">
                <a:latin typeface="Times New Roman"/>
                <a:cs typeface="Times New Roman"/>
              </a:rPr>
              <a:t>2,</a:t>
            </a: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ts val="1185"/>
              </a:lnSpc>
              <a:spcBef>
                <a:spcPts val="190"/>
              </a:spcBef>
            </a:pPr>
            <a:r>
              <a:rPr dirty="0" sz="1000" spc="-75" i="1">
                <a:latin typeface="Times New Roman"/>
                <a:cs typeface="Times New Roman"/>
              </a:rPr>
              <a:t>.11.</a:t>
            </a:r>
            <a:r>
              <a:rPr dirty="0" sz="1000" spc="85" i="1">
                <a:latin typeface="Times New Roman"/>
                <a:cs typeface="Times New Roman"/>
              </a:rPr>
              <a:t> </a:t>
            </a:r>
            <a:r>
              <a:rPr dirty="0" sz="1000" spc="-20" i="1">
                <a:latin typeface="Times New Roman"/>
                <a:cs typeface="Times New Roman"/>
              </a:rPr>
              <a:t>ЙpOtI</a:t>
            </a:r>
            <a:r>
              <a:rPr dirty="0" sz="1000" spc="-60" i="1">
                <a:latin typeface="Times New Roman"/>
                <a:cs typeface="Times New Roman"/>
              </a:rPr>
              <a:t> </a:t>
            </a:r>
            <a:r>
              <a:rPr dirty="0" sz="1000" spc="-60">
                <a:latin typeface="Times New Roman"/>
                <a:cs typeface="Times New Roman"/>
              </a:rPr>
              <a:t>ff</a:t>
            </a:r>
            <a:r>
              <a:rPr dirty="0" sz="1000" spc="-60" i="1">
                <a:latin typeface="Times New Roman"/>
                <a:cs typeface="Times New Roman"/>
              </a:rPr>
              <a:t>OW</a:t>
            </a:r>
            <a:r>
              <a:rPr dirty="0" sz="1000" spc="-60">
                <a:latin typeface="Times New Roman"/>
                <a:cs typeface="Times New Roman"/>
              </a:rPr>
              <a:t>fff{f•fxffff,</a:t>
            </a:r>
            <a:r>
              <a:rPr dirty="0" sz="1000" spc="150">
                <a:latin typeface="Times New Roman"/>
                <a:cs typeface="Times New Roman"/>
              </a:rPr>
              <a:t> </a:t>
            </a:r>
            <a:r>
              <a:rPr dirty="0" sz="1000" spc="105" i="1">
                <a:latin typeface="Times New Roman"/>
                <a:cs typeface="Times New Roman"/>
              </a:rPr>
              <a:t>25006,</a:t>
            </a:r>
            <a:r>
              <a:rPr dirty="0" sz="1000" spc="35" i="1">
                <a:latin typeface="Times New Roman"/>
                <a:cs typeface="Times New Roman"/>
              </a:rPr>
              <a:t> </a:t>
            </a:r>
            <a:r>
              <a:rPr dirty="0" u="sng" sz="1000" i="1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з</a:t>
            </a:r>
            <a:r>
              <a:rPr dirty="0" u="sng" sz="1000" spc="10" i="1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 spc="7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додаткамн:</a:t>
            </a:r>
            <a:endParaRPr sz="1000">
              <a:latin typeface="Times New Roman"/>
              <a:cs typeface="Times New Roman"/>
            </a:endParaRPr>
          </a:p>
          <a:p>
            <a:pPr marL="377190">
              <a:lnSpc>
                <a:spcPts val="1400"/>
              </a:lnSpc>
            </a:pPr>
            <a:r>
              <a:rPr dirty="0" sz="1200">
                <a:latin typeface="Times New Roman"/>
                <a:cs typeface="Times New Roman"/>
              </a:rPr>
              <a:t>а)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npn</a:t>
            </a:r>
            <a:r>
              <a:rPr dirty="0" u="sng" sz="1200" spc="1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вміщенні</a:t>
            </a:r>
            <a:r>
              <a:rPr dirty="0" u="sng" sz="1200" spc="3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200" spc="-35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4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карантНн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додасться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прнбуткової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нагладної;</a:t>
            </a:r>
            <a:endParaRPr sz="1200">
              <a:latin typeface="Times New Roman"/>
              <a:cs typeface="Times New Roman"/>
            </a:endParaRPr>
          </a:p>
          <a:p>
            <a:pPr marL="376555">
              <a:lnSpc>
                <a:spcPts val="1405"/>
              </a:lnSpc>
            </a:pPr>
            <a:r>
              <a:rPr dirty="0" sz="1200" spc="-40">
                <a:latin typeface="Times New Roman"/>
                <a:cs typeface="Times New Roman"/>
              </a:rPr>
              <a:t>fi)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u="sng" sz="1200" spc="-75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прН</a:t>
            </a:r>
            <a:r>
              <a:rPr dirty="0" u="sng" sz="1200" spc="3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поверненні</a:t>
            </a:r>
            <a:r>
              <a:rPr dirty="0" u="sng" sz="1200" spc="5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постачальнпкv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додаються: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гопія</a:t>
            </a:r>
            <a:r>
              <a:rPr dirty="0" sz="1200" spc="-10">
                <a:latin typeface="Times New Roman"/>
                <a:cs typeface="Times New Roman"/>
              </a:rPr>
              <a:t> прlібутгової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3384550">
              <a:lnSpc>
                <a:spcPts val="1370"/>
              </a:lnSpc>
            </a:pPr>
            <a:r>
              <a:rPr dirty="0" sz="1150">
                <a:latin typeface="Times New Roman"/>
                <a:cs typeface="Times New Roman"/>
              </a:rPr>
              <a:t>копія</a:t>
            </a:r>
            <a:r>
              <a:rPr dirty="0" sz="1150" spc="5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нахладної</a:t>
            </a:r>
            <a:r>
              <a:rPr dirty="0" sz="1150" spc="17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на</a:t>
            </a:r>
            <a:r>
              <a:rPr dirty="0" sz="1150" spc="8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повернення.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44039" y="5579364"/>
            <a:ext cx="5535295" cy="0"/>
          </a:xfrm>
          <a:custGeom>
            <a:avLst/>
            <a:gdLst/>
            <a:ahLst/>
            <a:cxnLst/>
            <a:rect l="l" t="t" r="r" b="b"/>
            <a:pathLst>
              <a:path w="5535295" h="0">
                <a:moveTo>
                  <a:pt x="0" y="0"/>
                </a:moveTo>
                <a:lnTo>
                  <a:pt x="5535168" y="0"/>
                </a:lnTo>
              </a:path>
            </a:pathLst>
          </a:custGeom>
          <a:ln w="9144">
            <a:solidFill>
              <a:srgbClr val="1313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240692" y="5403595"/>
            <a:ext cx="6138545" cy="248856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algn="just" marL="12700" marR="5080" indent="351790">
              <a:lnSpc>
                <a:spcPct val="95800"/>
              </a:lnSpc>
              <a:spcBef>
                <a:spcPts val="160"/>
              </a:spcBef>
            </a:pPr>
            <a:r>
              <a:rPr dirty="0" sz="1200">
                <a:latin typeface="Times New Roman"/>
                <a:cs typeface="Times New Roman"/>
              </a:rPr>
              <a:t>в)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вtіпадк›•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пepeдa•Ji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вtдходів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л{ікарського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зacofiy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310">
                <a:latin typeface="Times New Roman"/>
                <a:cs typeface="Times New Roman"/>
              </a:rPr>
              <a:t>   </a:t>
            </a:r>
            <a:r>
              <a:rPr dirty="0" sz="1200">
                <a:latin typeface="Times New Roman"/>
                <a:cs typeface="Times New Roman"/>
              </a:rPr>
              <a:t>ілізіtаію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-40">
                <a:latin typeface="Times New Roman"/>
                <a:cs typeface="Times New Roman"/>
              </a:rPr>
              <a:t>або_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знпщення, </a:t>
            </a:r>
            <a:r>
              <a:rPr dirty="0" u="sng" sz="120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-7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4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двотІіжневНN</a:t>
            </a:r>
            <a:r>
              <a:rPr dirty="0" u="sng" sz="1200" spc="9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строк</a:t>
            </a:r>
            <a:r>
              <a:rPr dirty="0" u="sng" sz="1200" spc="3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2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поіні]зормуватН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ТерІіторіальнНп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орган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Уграінського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фармацевтпяного </a:t>
            </a:r>
            <a:r>
              <a:rPr dirty="0" sz="1200" spc="-20">
                <a:latin typeface="Times New Roman"/>
                <a:cs typeface="Times New Roman"/>
              </a:rPr>
              <a:t>агентства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Кіровоградеьгіsі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оёласті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надатІт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копію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30">
                <a:latin typeface="Times New Roman"/>
                <a:cs typeface="Times New Roman"/>
              </a:rPr>
              <a:t>пртібуткової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наклалної.</a:t>
            </a:r>
            <a:endParaRPr sz="1200">
              <a:latin typeface="Times New Roman"/>
              <a:cs typeface="Times New Roman"/>
            </a:endParaRPr>
          </a:p>
          <a:p>
            <a:pPr algn="just" marL="15240" marR="12700" indent="358775">
              <a:lnSpc>
                <a:spcPct val="95300"/>
              </a:lnSpc>
              <a:spcBef>
                <a:spcPts val="40"/>
              </a:spcBef>
            </a:pPr>
            <a:r>
              <a:rPr dirty="0" sz="1150">
                <a:latin typeface="Times New Roman"/>
                <a:cs typeface="Times New Roman"/>
              </a:rPr>
              <a:t>Пpli</a:t>
            </a:r>
            <a:r>
              <a:rPr dirty="0" sz="1150" spc="11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наступнпх</a:t>
            </a:r>
            <a:r>
              <a:rPr dirty="0" sz="1150" spc="155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поставгах</a:t>
            </a:r>
            <a:r>
              <a:rPr dirty="0" sz="1150" spc="15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лікарськтіх</a:t>
            </a:r>
            <a:r>
              <a:rPr dirty="0" sz="1150" spc="160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засобів.</a:t>
            </a:r>
            <a:r>
              <a:rPr dirty="0" sz="1150" spc="49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вгазантіх</a:t>
            </a:r>
            <a:r>
              <a:rPr dirty="0" sz="1150" spc="135">
                <a:latin typeface="Times New Roman"/>
                <a:cs typeface="Times New Roman"/>
              </a:rPr>
              <a:t>  </a:t>
            </a:r>
            <a:r>
              <a:rPr dirty="0" sz="1150">
                <a:latin typeface="Times New Roman"/>
                <a:cs typeface="Times New Roman"/>
              </a:rPr>
              <a:t>у</a:t>
            </a:r>
            <a:r>
              <a:rPr dirty="0" sz="1150" spc="49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розпорядженнях,</a:t>
            </a:r>
            <a:r>
              <a:rPr dirty="0" sz="1150" spc="42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суfi"скт </a:t>
            </a:r>
            <a:r>
              <a:rPr dirty="0" sz="1200">
                <a:latin typeface="Times New Roman"/>
                <a:cs typeface="Times New Roman"/>
              </a:rPr>
              <a:t>господарювання</a:t>
            </a:r>
            <a:r>
              <a:rPr dirty="0" sz="1200" spc="15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повинен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вжнтН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заходів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16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запо5ігання</a:t>
            </a:r>
            <a:r>
              <a:rPr dirty="0" sz="1200" spc="1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прпдбання,</a:t>
            </a:r>
            <a:r>
              <a:rPr dirty="0" sz="1200" spc="17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рсалізації</a:t>
            </a:r>
            <a:r>
              <a:rPr dirty="0" sz="1200" spc="165">
                <a:latin typeface="Times New Roman"/>
                <a:cs typeface="Times New Roman"/>
              </a:rPr>
              <a:t>  </a:t>
            </a:r>
            <a:r>
              <a:rPr dirty="0" sz="1200" spc="-25">
                <a:latin typeface="Times New Roman"/>
                <a:cs typeface="Times New Roman"/>
              </a:rPr>
              <a:t>та </a:t>
            </a:r>
            <a:r>
              <a:rPr dirty="0" sz="1200" spc="-20">
                <a:latin typeface="Times New Roman"/>
                <a:cs typeface="Times New Roman"/>
              </a:rPr>
              <a:t>застосування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лікарських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зазначентіх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розпорядженнях.</a:t>
            </a:r>
            <a:endParaRPr sz="1200">
              <a:latin typeface="Times New Roman"/>
              <a:cs typeface="Times New Roman"/>
            </a:endParaRPr>
          </a:p>
          <a:p>
            <a:pPr algn="just" marL="1230630">
              <a:lnSpc>
                <a:spcPts val="1390"/>
              </a:lnSpc>
            </a:pP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18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с</a:t>
            </a:r>
            <a:r>
              <a:rPr dirty="0" sz="1200" spc="305">
                <a:latin typeface="Times New Roman"/>
                <a:cs typeface="Times New Roman"/>
              </a:rPr>
              <a:t>   </a:t>
            </a:r>
            <a:r>
              <a:rPr dirty="0" sz="1200">
                <a:latin typeface="Times New Roman"/>
                <a:cs typeface="Times New Roman"/>
              </a:rPr>
              <a:t>ост</a:t>
            </a:r>
            <a:r>
              <a:rPr dirty="0" sz="1200" spc="1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лікарськііх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засобів.</a:t>
            </a:r>
            <a:r>
              <a:rPr dirty="0" sz="1200" spc="3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вгазаніtх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чп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листах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1150">
                <a:latin typeface="Times New Roman"/>
                <a:cs typeface="Times New Roman"/>
              </a:rPr>
              <a:t>УкрфармагСнТства,</a:t>
            </a:r>
            <a:r>
              <a:rPr dirty="0" sz="1150" spc="-20">
                <a:latin typeface="Times New Roman"/>
                <a:cs typeface="Times New Roman"/>
              </a:rPr>
              <a:t> </a:t>
            </a:r>
            <a:r>
              <a:rPr dirty="0" u="sng" sz="115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відповіці</a:t>
            </a:r>
            <a:r>
              <a:rPr dirty="0" u="sng" sz="1150" spc="10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-17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В</a:t>
            </a:r>
            <a:r>
              <a:rPr dirty="0" u="sng" sz="1150" spc="5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ППсьмовомv</a:t>
            </a:r>
            <a:r>
              <a:rPr dirty="0" sz="1150" spc="12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віІгляді</a:t>
            </a:r>
            <a:r>
              <a:rPr dirty="0" sz="1150" spc="470">
                <a:latin typeface="Times New Roman"/>
                <a:cs typeface="Times New Roman"/>
              </a:rPr>
              <a:t>    </a:t>
            </a:r>
            <a:r>
              <a:rPr dirty="0" sz="1150">
                <a:latin typeface="Times New Roman"/>
                <a:cs typeface="Times New Roman"/>
              </a:rPr>
              <a:t>в</a:t>
            </a:r>
            <a:r>
              <a:rPr dirty="0" sz="1150" spc="44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т</a:t>
            </a:r>
            <a:r>
              <a:rPr dirty="0" sz="1150" spc="265">
                <a:latin typeface="Times New Roman"/>
                <a:cs typeface="Times New Roman"/>
              </a:rPr>
              <a:t>  </a:t>
            </a:r>
            <a:r>
              <a:rPr dirty="0" u="sng" sz="1150" spc="5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не</a:t>
            </a:r>
            <a:r>
              <a:rPr dirty="0" u="sng" sz="1150" spc="-5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50" spc="40">
                <a:uFill>
                  <a:solidFill>
                    <a:srgbClr val="13131C"/>
                  </a:solidFill>
                </a:uFill>
                <a:latin typeface="Times New Roman"/>
                <a:cs typeface="Times New Roman"/>
              </a:rPr>
              <a:t>потрібво.</a:t>
            </a:r>
            <a:endParaRPr sz="1150">
              <a:latin typeface="Times New Roman"/>
              <a:cs typeface="Times New Roman"/>
            </a:endParaRPr>
          </a:p>
          <a:p>
            <a:pPr algn="just" marL="14604" marR="17780" indent="354330">
              <a:lnSpc>
                <a:spcPct val="95300"/>
              </a:lnSpc>
              <a:spcBef>
                <a:spcPts val="100"/>
              </a:spcBef>
            </a:pPr>
            <a:r>
              <a:rPr dirty="0" sz="1150">
                <a:latin typeface="Times New Roman"/>
                <a:cs typeface="Times New Roman"/>
              </a:rPr>
              <a:t>Одночасно</a:t>
            </a:r>
            <a:r>
              <a:rPr dirty="0" sz="1150" spc="434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нагадусмо,</a:t>
            </a:r>
            <a:r>
              <a:rPr dirty="0" sz="1150" spc="45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що</a:t>
            </a:r>
            <a:r>
              <a:rPr dirty="0" sz="1150" spc="37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з</a:t>
            </a:r>
            <a:r>
              <a:rPr dirty="0" sz="1150" spc="33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розпорядженнямН</a:t>
            </a:r>
            <a:r>
              <a:rPr dirty="0" sz="1150" spc="39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та</a:t>
            </a:r>
            <a:r>
              <a:rPr dirty="0" sz="1150" spc="37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лlістамІі</a:t>
            </a:r>
            <a:r>
              <a:rPr dirty="0" sz="1150" spc="41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Укрфармагентства</a:t>
            </a:r>
            <a:r>
              <a:rPr dirty="0" sz="1150" spc="34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можна </a:t>
            </a:r>
            <a:r>
              <a:rPr dirty="0" sz="1200">
                <a:latin typeface="Times New Roman"/>
                <a:cs typeface="Times New Roman"/>
              </a:rPr>
              <a:t>ознапомптНся</a:t>
            </a:r>
            <a:r>
              <a:rPr dirty="0" sz="1200" spc="41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3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офіційному</a:t>
            </a:r>
            <a:r>
              <a:rPr dirty="0" sz="1200" spc="37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вебсаsіті</a:t>
            </a:r>
            <a:r>
              <a:rPr dirty="0" sz="1200" spc="38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4'граїнського</a:t>
            </a:r>
            <a:r>
              <a:rPr dirty="0" sz="1200" spc="38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фармзцевтНчного</a:t>
            </a:r>
            <a:r>
              <a:rPr dirty="0" sz="1200" spc="32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агентства </a:t>
            </a:r>
            <a:r>
              <a:rPr dirty="0" sz="1200" spc="-25">
                <a:latin typeface="Times New Roman"/>
                <a:cs typeface="Times New Roman"/>
              </a:rPr>
              <a:t>(httJзs://iwvw.dls.gov.ва/)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45">
                <a:latin typeface="Times New Roman"/>
                <a:cs typeface="Times New Roman"/>
              </a:rPr>
              <a:t>розді.яі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РОЗПОРЯДЖЕННЯ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УКРФАРМ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АГЕНТСТВА.</a:t>
            </a:r>
            <a:endParaRPr sz="1200">
              <a:latin typeface="Times New Roman"/>
              <a:cs typeface="Times New Roman"/>
            </a:endParaRPr>
          </a:p>
          <a:p>
            <a:pPr algn="just" marL="15875">
              <a:lnSpc>
                <a:spcPts val="1405"/>
              </a:lnSpc>
              <a:spcBef>
                <a:spcPts val="1345"/>
              </a:spcBef>
            </a:pPr>
            <a:r>
              <a:rPr dirty="0" sz="1200" spc="-10">
                <a:latin typeface="Times New Roman"/>
                <a:cs typeface="Times New Roman"/>
              </a:rPr>
              <a:t>Додаток: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розпорялження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Українського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фармаііевтНчного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агентства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16.IN.2026</a:t>
            </a:r>
            <a:endParaRPr sz="1200">
              <a:latin typeface="Times New Roman"/>
              <a:cs typeface="Times New Roman"/>
            </a:endParaRPr>
          </a:p>
          <a:p>
            <a:pPr algn="just" marL="13335">
              <a:lnSpc>
                <a:spcPts val="1405"/>
              </a:lnSpc>
            </a:pPr>
            <a:r>
              <a:rPr dirty="0" sz="1200" spc="-300">
                <a:latin typeface="Times New Roman"/>
                <a:cs typeface="Times New Roman"/>
              </a:rPr>
              <a:t>№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508-301.1/002.1</a:t>
            </a:r>
            <a:r>
              <a:rPr dirty="0" sz="1200" spc="-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'17-</a:t>
            </a:r>
            <a:r>
              <a:rPr dirty="0" sz="1200">
                <a:latin typeface="Times New Roman"/>
                <a:cs typeface="Times New Roman"/>
              </a:rPr>
              <a:t>26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apr..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64919" y="8808719"/>
            <a:ext cx="774192" cy="100583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5612262" y="8735059"/>
            <a:ext cx="13900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.Зіtзія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ПАНФLЗОВА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45209" y="9391650"/>
            <a:ext cx="168084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 spc="-20">
                <a:latin typeface="Cambria"/>
                <a:cs typeface="Cambria"/>
              </a:rPr>
              <a:t>Остапенко </a:t>
            </a:r>
            <a:r>
              <a:rPr dirty="0" sz="950" spc="-10">
                <a:latin typeface="Cambria"/>
                <a:cs typeface="Cambria"/>
              </a:rPr>
              <a:t>Валентlіна</a:t>
            </a:r>
            <a:r>
              <a:rPr dirty="0" sz="950" spc="60">
                <a:latin typeface="Cambria"/>
                <a:cs typeface="Cambria"/>
              </a:rPr>
              <a:t> </a:t>
            </a:r>
            <a:r>
              <a:rPr dirty="0" sz="950">
                <a:latin typeface="Cambria"/>
                <a:cs typeface="Cambria"/>
              </a:rPr>
              <a:t>32</a:t>
            </a:r>
            <a:r>
              <a:rPr dirty="0" sz="950" spc="85">
                <a:latin typeface="Cambria"/>
                <a:cs typeface="Cambria"/>
              </a:rPr>
              <a:t> </a:t>
            </a:r>
            <a:r>
              <a:rPr dirty="0" sz="950" spc="-40">
                <a:latin typeface="Cambria"/>
                <a:cs typeface="Cambria"/>
              </a:rPr>
              <a:t>14</a:t>
            </a:r>
            <a:r>
              <a:rPr dirty="0" sz="950" spc="20">
                <a:latin typeface="Cambria"/>
                <a:cs typeface="Cambria"/>
              </a:rPr>
              <a:t> </a:t>
            </a:r>
            <a:r>
              <a:rPr dirty="0" sz="950" spc="-25">
                <a:latin typeface="Cambria"/>
                <a:cs typeface="Cambria"/>
              </a:rPr>
              <a:t>41</a:t>
            </a:r>
            <a:endParaRPr sz="950">
              <a:latin typeface="Cambria"/>
              <a:cs typeface="Cambr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06952" y="9912095"/>
            <a:ext cx="701040" cy="563880"/>
            <a:chOff x="3806952" y="9912095"/>
            <a:chExt cx="701040" cy="56388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02608" y="9918191"/>
              <a:ext cx="405384" cy="55778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06952" y="9912095"/>
              <a:ext cx="481584" cy="487680"/>
            </a:xfrm>
            <a:prstGeom prst="rect">
              <a:avLst/>
            </a:prstGeom>
          </p:spPr>
        </p:pic>
      </p:grp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3167" y="10030967"/>
            <a:ext cx="2103119" cy="44195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06952" y="9906000"/>
            <a:ext cx="966215" cy="5699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1331" y="158495"/>
            <a:ext cx="447965" cy="63093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73913" y="2167127"/>
            <a:ext cx="143227" cy="10972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565899" y="2287523"/>
            <a:ext cx="1152525" cy="0"/>
          </a:xfrm>
          <a:custGeom>
            <a:avLst/>
            <a:gdLst/>
            <a:ahLst/>
            <a:cxnLst/>
            <a:rect l="l" t="t" r="r" b="b"/>
            <a:pathLst>
              <a:path w="1152525" h="0">
                <a:moveTo>
                  <a:pt x="0" y="0"/>
                </a:moveTo>
                <a:lnTo>
                  <a:pt x="1151911" y="0"/>
                </a:lnTo>
              </a:path>
            </a:pathLst>
          </a:custGeom>
          <a:ln w="9144">
            <a:solidFill>
              <a:srgbClr val="1313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06764" y="2293619"/>
            <a:ext cx="1149350" cy="0"/>
          </a:xfrm>
          <a:custGeom>
            <a:avLst/>
            <a:gdLst/>
            <a:ahLst/>
            <a:cxnLst/>
            <a:rect l="l" t="t" r="r" b="b"/>
            <a:pathLst>
              <a:path w="1149350" h="0">
                <a:moveTo>
                  <a:pt x="0" y="0"/>
                </a:moveTo>
                <a:lnTo>
                  <a:pt x="1148863" y="0"/>
                </a:lnTo>
              </a:path>
            </a:pathLst>
          </a:custGeom>
          <a:ln w="9144">
            <a:solidFill>
              <a:srgbClr val="13131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233589" y="784859"/>
            <a:ext cx="5849620" cy="2263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57680" marR="1017905" indent="-1028065">
              <a:lnSpc>
                <a:spcPct val="108600"/>
              </a:lnSpc>
              <a:spcBef>
                <a:spcPts val="100"/>
              </a:spcBef>
            </a:pPr>
            <a:r>
              <a:rPr dirty="0" sz="1400" spc="60">
                <a:latin typeface="Times New Roman"/>
                <a:cs typeface="Times New Roman"/>
              </a:rPr>
              <a:t>УБРАЇНСЬКЕ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ФАРМАЦЕВТИЧНЕ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АГЕПТСТВО (УRРФАРМАГЕНТСТВО)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sz="1400">
              <a:latin typeface="Times New Roman"/>
              <a:cs typeface="Times New Roman"/>
            </a:endParaRPr>
          </a:p>
          <a:p>
            <a:pPr marL="1504950" marR="68580" indent="-1492885">
              <a:lnSpc>
                <a:spcPct val="110900"/>
              </a:lnSpc>
            </a:pPr>
            <a:r>
              <a:rPr dirty="0" sz="1100" spc="-10">
                <a:latin typeface="Times New Roman"/>
                <a:cs typeface="Times New Roman"/>
              </a:rPr>
              <a:t>проспект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Берестейський,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30">
                <a:latin typeface="Times New Roman"/>
                <a:cs typeface="Times New Roman"/>
              </a:rPr>
              <a:t>120-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6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 Київ,</a:t>
            </a:r>
            <a:r>
              <a:rPr dirty="0" sz="1100" spc="6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03115,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тел/факс: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422-</a:t>
            </a:r>
            <a:r>
              <a:rPr dirty="0" sz="1100" spc="-10">
                <a:latin typeface="Times New Roman"/>
                <a:cs typeface="Times New Roman"/>
              </a:rPr>
              <a:t>55-</a:t>
            </a:r>
            <a:r>
              <a:rPr dirty="0" sz="1100">
                <a:latin typeface="Times New Roman"/>
                <a:cs typeface="Times New Roman"/>
              </a:rPr>
              <a:t>77,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-5">
                <a:latin typeface="Times New Roman"/>
                <a:cs typeface="Times New Roman"/>
              </a:rPr>
              <a:t> </a:t>
            </a:r>
            <a:r>
              <a:rPr dirty="0" u="sng" sz="1100" spc="-10">
                <a:uFill>
                  <a:solidFill>
                    <a:srgbClr val="1C1C1C"/>
                  </a:solidFill>
                </a:uFill>
                <a:latin typeface="Times New Roman"/>
                <a:cs typeface="Times New Roman"/>
                <a:hlinkClick r:id="rId7"/>
              </a:rPr>
              <a:t>dls@dls.gov.ua</a:t>
            </a:r>
            <a:r>
              <a:rPr dirty="0" sz="1100" spc="-10">
                <a:latin typeface="Times New Roman"/>
                <a:cs typeface="Times New Roman"/>
              </a:rPr>
              <a:t>, </a:t>
            </a:r>
            <a:r>
              <a:rPr dirty="0" u="sng" sz="1100" spc="-20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</a:rPr>
              <a:t>hnps://</a:t>
            </a:r>
            <a:r>
              <a:rPr dirty="0" u="sng" sz="1100" spc="-20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  <a:hlinkClick r:id="rId8"/>
              </a:rPr>
              <a:t>www.d1s.gov.ua</a:t>
            </a:r>
            <a:r>
              <a:rPr dirty="0" u="sng" sz="1100" spc="-20">
                <a:uFill>
                  <a:solidFill>
                    <a:srgbClr val="131313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sz="1100" spc="-5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Код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10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65"/>
              </a:spcBef>
            </a:pPr>
            <a:endParaRPr sz="1100">
              <a:latin typeface="Times New Roman"/>
              <a:cs typeface="Times New Roman"/>
            </a:endParaRPr>
          </a:p>
          <a:p>
            <a:pPr marL="3105785">
              <a:lnSpc>
                <a:spcPct val="100000"/>
              </a:lnSpc>
              <a:tabLst>
                <a:tab pos="4681220" algn="l"/>
                <a:tab pos="5836285" algn="l"/>
              </a:tabLst>
            </a:pP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100">
                <a:latin typeface="Courier New"/>
                <a:cs typeface="Courier New"/>
              </a:rPr>
              <a:t>BіД</a:t>
            </a:r>
            <a:r>
              <a:rPr dirty="0" sz="1100" spc="-20">
                <a:latin typeface="Courier New"/>
                <a:cs typeface="Courier New"/>
              </a:rPr>
              <a:t> </a:t>
            </a:r>
            <a:r>
              <a:rPr dirty="0" u="sng" sz="1100">
                <a:uFill>
                  <a:solidFill>
                    <a:srgbClr val="0F0F0F"/>
                  </a:solidFill>
                </a:uFill>
                <a:latin typeface="Courier New"/>
                <a:cs typeface="Courier New"/>
              </a:rPr>
              <a:t>	</a:t>
            </a:r>
            <a:endParaRPr sz="11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795"/>
              </a:spcBef>
            </a:pPr>
            <a:endParaRPr sz="1100">
              <a:latin typeface="Courier New"/>
              <a:cs typeface="Courier New"/>
            </a:endParaRPr>
          </a:p>
          <a:p>
            <a:pPr marL="3108325">
              <a:lnSpc>
                <a:spcPct val="100000"/>
              </a:lnSpc>
              <a:tabLst>
                <a:tab pos="5104130" algn="l"/>
              </a:tabLst>
            </a:pPr>
            <a:r>
              <a:rPr dirty="0" sz="1450" spc="-10">
                <a:latin typeface="Times New Roman"/>
                <a:cs typeface="Times New Roman"/>
              </a:rPr>
              <a:t>Керівникам</a:t>
            </a:r>
            <a:r>
              <a:rPr dirty="0" sz="1450">
                <a:latin typeface="Times New Roman"/>
                <a:cs typeface="Times New Roman"/>
              </a:rPr>
              <a:t>	</a:t>
            </a:r>
            <a:r>
              <a:rPr dirty="0" sz="1450" spc="-10">
                <a:latin typeface="Times New Roman"/>
                <a:cs typeface="Times New Roman"/>
              </a:rPr>
              <a:t>суб'сктів</a:t>
            </a:r>
            <a:endParaRPr sz="1450">
              <a:latin typeface="Times New Roman"/>
              <a:cs typeface="Times New Roman"/>
            </a:endParaRPr>
          </a:p>
          <a:p>
            <a:pPr marL="3117850">
              <a:lnSpc>
                <a:spcPct val="100000"/>
              </a:lnSpc>
              <a:spcBef>
                <a:spcPts val="155"/>
              </a:spcBef>
            </a:pPr>
            <a:r>
              <a:rPr dirty="0" sz="1400" spc="20">
                <a:latin typeface="Times New Roman"/>
                <a:cs typeface="Times New Roman"/>
              </a:rPr>
              <a:t>господарювання,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 spc="50">
                <a:latin typeface="Times New Roman"/>
                <a:cs typeface="Times New Roman"/>
              </a:rPr>
              <a:t>які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36957" y="3023869"/>
            <a:ext cx="1189990" cy="72072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 indent="2540">
              <a:lnSpc>
                <a:spcPct val="113300"/>
              </a:lnSpc>
              <a:spcBef>
                <a:spcPts val="65"/>
              </a:spcBef>
            </a:pPr>
            <a:r>
              <a:rPr dirty="0" sz="1350" spc="-10">
                <a:latin typeface="Times New Roman"/>
                <a:cs typeface="Times New Roman"/>
              </a:rPr>
              <a:t>реалізаціею, </a:t>
            </a:r>
            <a:r>
              <a:rPr dirty="0" sz="1350" spc="35">
                <a:latin typeface="Times New Roman"/>
                <a:cs typeface="Times New Roman"/>
              </a:rPr>
              <a:t>застосуванням </a:t>
            </a:r>
            <a:r>
              <a:rPr dirty="0" sz="1350" spc="-10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74760" y="3023869"/>
            <a:ext cx="1395730" cy="48260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280"/>
              </a:spcBef>
              <a:tabLst>
                <a:tab pos="1325245" algn="l"/>
              </a:tabLst>
            </a:pPr>
            <a:r>
              <a:rPr dirty="0" sz="1350" spc="-10">
                <a:latin typeface="Times New Roman"/>
                <a:cs typeface="Times New Roman"/>
              </a:rPr>
              <a:t>зберіганням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  <a:p>
            <a:pPr algn="r" marR="10160">
              <a:lnSpc>
                <a:spcPct val="100000"/>
              </a:lnSpc>
              <a:spcBef>
                <a:spcPts val="180"/>
              </a:spcBef>
            </a:pPr>
            <a:r>
              <a:rPr dirty="0" sz="1350" spc="60">
                <a:latin typeface="Times New Roman"/>
                <a:cs typeface="Times New Roman"/>
              </a:rPr>
              <a:t>лікарських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7007" y="3951730"/>
            <a:ext cx="6026150" cy="5760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21355" marR="85725" indent="-3810">
              <a:lnSpc>
                <a:spcPct val="110000"/>
              </a:lnSpc>
              <a:spcBef>
                <a:spcPts val="100"/>
              </a:spcBef>
              <a:tabLst>
                <a:tab pos="4676775" algn="l"/>
              </a:tabLst>
            </a:pPr>
            <a:r>
              <a:rPr dirty="0" sz="1400" spc="40">
                <a:latin typeface="Times New Roman"/>
                <a:cs typeface="Times New Roman"/>
              </a:rPr>
              <a:t>Еерівникам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територіальних </a:t>
            </a:r>
            <a:r>
              <a:rPr dirty="0" sz="1400">
                <a:latin typeface="Times New Roman"/>
                <a:cs typeface="Times New Roman"/>
              </a:rPr>
              <a:t>органів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76200">
              <a:lnSpc>
                <a:spcPct val="100000"/>
              </a:lnSpc>
              <a:spcBef>
                <a:spcPts val="5"/>
              </a:spcBef>
            </a:pPr>
            <a:r>
              <a:rPr dirty="0" sz="1400" spc="40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66395">
              <a:lnSpc>
                <a:spcPct val="100000"/>
              </a:lnSpc>
            </a:pPr>
            <a:r>
              <a:rPr dirty="0" sz="1350">
                <a:latin typeface="Times New Roman"/>
                <a:cs typeface="Times New Roman"/>
              </a:rPr>
              <a:t>Відповідно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Конституції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України,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22,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55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Закону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</a:t>
            </a:r>
            <a:endParaRPr sz="1350">
              <a:latin typeface="Times New Roman"/>
              <a:cs typeface="Times New Roman"/>
            </a:endParaRPr>
          </a:p>
          <a:p>
            <a:pPr algn="just" marL="16510" marR="24130" indent="-3175">
              <a:lnSpc>
                <a:spcPct val="112599"/>
              </a:lnSpc>
            </a:pPr>
            <a:r>
              <a:rPr dirty="0" sz="1350">
                <a:latin typeface="Times New Roman"/>
                <a:cs typeface="Times New Roman"/>
              </a:rPr>
              <a:t>«Основи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-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охорону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здоров'я»,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15, 17,</a:t>
            </a:r>
            <a:r>
              <a:rPr dirty="0" sz="1350" spc="-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21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Закону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«Про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лікарські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засоби»,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Положения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Українське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фармацевтичне</a:t>
            </a:r>
            <a:endParaRPr sz="1350">
              <a:latin typeface="Times New Roman"/>
              <a:cs typeface="Times New Roman"/>
            </a:endParaRPr>
          </a:p>
          <a:p>
            <a:pPr algn="just" marL="14604" marR="5080" indent="-2540">
              <a:lnSpc>
                <a:spcPct val="112599"/>
              </a:lnSpc>
              <a:spcBef>
                <a:spcPts val="25"/>
              </a:spcBef>
            </a:pPr>
            <a:r>
              <a:rPr dirty="0" sz="1350">
                <a:latin typeface="Times New Roman"/>
                <a:cs typeface="Times New Roman"/>
              </a:rPr>
              <a:t>агентство,</a:t>
            </a:r>
            <a:r>
              <a:rPr dirty="0" sz="1350" spc="33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5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постановою</a:t>
            </a:r>
            <a:r>
              <a:rPr dirty="0" sz="1350" spc="34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31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315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України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12.08.2015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No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647,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здійснення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державного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якості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ввозяться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Укрfiіну,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постановою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14.09.2005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902,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пункту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3.1.1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Порядку </a:t>
            </a:r>
            <a:r>
              <a:rPr dirty="0" sz="1350">
                <a:latin typeface="Times New Roman"/>
                <a:cs typeface="Times New Roman"/>
              </a:rPr>
              <a:t>встановлення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заборони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(тимчасової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заборони)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поновлення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лікарських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територїі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України,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охорони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22.11.2011</a:t>
            </a:r>
            <a:r>
              <a:rPr dirty="0" sz="1350" spc="3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N</a:t>
            </a:r>
            <a:r>
              <a:rPr dirty="0" sz="1350" spc="4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809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(зі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змінами),</a:t>
            </a:r>
            <a:r>
              <a:rPr dirty="0" sz="1350" spc="29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заресстрованого </a:t>
            </a:r>
            <a:r>
              <a:rPr dirty="0" sz="1350">
                <a:latin typeface="Times New Roman"/>
                <a:cs typeface="Times New Roman"/>
              </a:rPr>
              <a:t>Міністерством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юстицёі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30.01.2012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126/20439,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Порядку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якості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4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під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час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оптової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роздрібної</a:t>
            </a:r>
            <a:r>
              <a:rPr dirty="0" sz="1350" spc="4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торгівлі,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29.09.2014 </a:t>
            </a:r>
            <a:r>
              <a:rPr dirty="0" sz="1400">
                <a:latin typeface="Times New Roman"/>
                <a:cs typeface="Times New Roman"/>
              </a:rPr>
              <a:t>N•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зареестрованого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26.11.2014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 spc="4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1515/26292,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Правил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утилізації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30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засобів, </a:t>
            </a:r>
            <a:r>
              <a:rPr dirty="0" sz="1350">
                <a:latin typeface="Times New Roman"/>
                <a:cs typeface="Times New Roman"/>
              </a:rPr>
              <a:t>затверджених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24.04.2015 </a:t>
            </a:r>
            <a:r>
              <a:rPr dirty="0" sz="1350" spc="-90">
                <a:latin typeface="Times New Roman"/>
                <a:cs typeface="Times New Roman"/>
              </a:rPr>
              <a:t>N•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242,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заресстрованих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Міністерством</a:t>
            </a:r>
            <a:r>
              <a:rPr dirty="0" sz="1350" spc="4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юстиціі</a:t>
            </a:r>
            <a:r>
              <a:rPr dirty="0" sz="1350" spc="3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18.05.2015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80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550/26995,</a:t>
            </a:r>
            <a:r>
              <a:rPr dirty="0" sz="1400" spc="3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3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підставі</a:t>
            </a:r>
            <a:r>
              <a:rPr dirty="0" sz="1400" spc="3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надходження</a:t>
            </a:r>
            <a:r>
              <a:rPr dirty="0" sz="1400" spc="3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термінового</a:t>
            </a:r>
            <a:r>
              <a:rPr dirty="0" sz="1400" spc="37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повідомлення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14.10.2026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 spc="-95">
                <a:latin typeface="Times New Roman"/>
                <a:cs typeface="Times New Roman"/>
              </a:rPr>
              <a:t>No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209-01.1/05/06.06-26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орюну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Q</a:t>
            </a:r>
            <a:r>
              <a:rPr dirty="0" sz="1350" spc="43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Ïif0</a:t>
            </a:r>
            <a:r>
              <a:rPr dirty="0" sz="1350" spc="370">
                <a:latin typeface="Times New Roman"/>
                <a:cs typeface="Times New Roman"/>
              </a:rPr>
              <a:t>   </a:t>
            </a:r>
            <a:r>
              <a:rPr dirty="0" sz="1350" spc="-25">
                <a:latin typeface="Times New Roman"/>
                <a:cs typeface="Times New Roman"/>
              </a:rPr>
              <a:t>Го</a:t>
            </a:r>
            <a:endParaRPr sz="135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23798" y="10146792"/>
            <a:ext cx="1649095" cy="259079"/>
            <a:chOff x="2623798" y="10146792"/>
            <a:chExt cx="1649095" cy="25907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3798" y="10146792"/>
              <a:ext cx="341307" cy="23774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8627" y="10149840"/>
              <a:ext cx="1273807" cy="2560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3798" y="10146792"/>
              <a:ext cx="341307" cy="23774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8627" y="10149840"/>
              <a:ext cx="1273807" cy="25603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361552" y="9854082"/>
            <a:ext cx="2704465" cy="330835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04"/>
              </a:spcBef>
            </a:pPr>
            <a:r>
              <a:rPr dirty="0" sz="800" spc="-85">
                <a:latin typeface="Times New Roman"/>
                <a:cs typeface="Times New Roman"/>
              </a:rPr>
              <a:t>M2</a:t>
            </a:r>
            <a:r>
              <a:rPr dirty="0" sz="800" spc="235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Держл</a:t>
            </a:r>
            <a:r>
              <a:rPr dirty="0" sz="800" spc="-6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ікслужба</a:t>
            </a:r>
            <a:endParaRPr sz="800">
              <a:latin typeface="Times New Roman"/>
              <a:cs typeface="Times New Roman"/>
            </a:endParaRPr>
          </a:p>
          <a:p>
            <a:pPr marL="200660">
              <a:lnSpc>
                <a:spcPct val="100000"/>
              </a:lnSpc>
              <a:spcBef>
                <a:spcPts val="140"/>
              </a:spcBef>
            </a:pPr>
            <a:r>
              <a:rPr dirty="0" baseline="11111" sz="1500" spc="-15">
                <a:latin typeface="Arial"/>
                <a:cs typeface="Arial"/>
              </a:rPr>
              <a:t>N</a:t>
            </a:r>
            <a:r>
              <a:rPr dirty="0" baseline="8333" sz="1500" spc="-15">
                <a:latin typeface="Arial"/>
                <a:cs typeface="Arial"/>
              </a:rPr>
              <a:t>•508</a:t>
            </a:r>
            <a:r>
              <a:rPr dirty="0" baseline="5555" sz="1500" spc="-15">
                <a:latin typeface="Arial"/>
                <a:cs typeface="Arial"/>
              </a:rPr>
              <a:t>-001.1.01/002.0/17-</a:t>
            </a:r>
            <a:r>
              <a:rPr dirty="0" baseline="5555" sz="1500">
                <a:latin typeface="Arial"/>
                <a:cs typeface="Arial"/>
              </a:rPr>
              <a:t>2</a:t>
            </a:r>
            <a:r>
              <a:rPr dirty="0" sz="1000">
                <a:latin typeface="Arial"/>
                <a:cs typeface="Arial"/>
              </a:rPr>
              <a:t>6</a:t>
            </a:r>
            <a:r>
              <a:rPr dirty="0" sz="1000" spc="120">
                <a:latin typeface="Arial"/>
                <a:cs typeface="Arial"/>
              </a:rPr>
              <a:t> </a:t>
            </a:r>
            <a:r>
              <a:rPr dirty="0" baseline="5555" sz="1500">
                <a:latin typeface="Arial"/>
                <a:cs typeface="Arial"/>
              </a:rPr>
              <a:t>від</a:t>
            </a:r>
            <a:r>
              <a:rPr dirty="0" baseline="5555" sz="1500" spc="150">
                <a:latin typeface="Arial"/>
                <a:cs typeface="Arial"/>
              </a:rPr>
              <a:t> </a:t>
            </a:r>
            <a:r>
              <a:rPr dirty="0" baseline="5555" sz="1500" spc="-15">
                <a:latin typeface="Arial"/>
                <a:cs typeface="Arial"/>
              </a:rPr>
              <a:t>16.10.2026</a:t>
            </a:r>
            <a:endParaRPr baseline="5555"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17332" y="9668764"/>
            <a:ext cx="1172845" cy="68580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293370" marR="5080" indent="-281305">
              <a:lnSpc>
                <a:spcPts val="1010"/>
              </a:lnSpc>
              <a:spcBef>
                <a:spcPts val="290"/>
              </a:spcBef>
            </a:pPr>
            <a:r>
              <a:rPr dirty="0" sz="1000" spc="-10">
                <a:latin typeface="Times New Roman"/>
                <a:cs typeface="Times New Roman"/>
              </a:rPr>
              <a:t>лікарських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засобів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та </a:t>
            </a: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</a:t>
            </a:r>
            <a:endParaRPr sz="1000">
              <a:latin typeface="Times New Roman"/>
              <a:cs typeface="Times New Roman"/>
            </a:endParaRPr>
          </a:p>
          <a:p>
            <a:pPr marL="208279">
              <a:lnSpc>
                <a:spcPts val="925"/>
              </a:lnSpc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marL="142240">
              <a:lnSpc>
                <a:spcPts val="985"/>
              </a:lnSpc>
            </a:pP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marL="460375">
              <a:lnSpc>
                <a:spcPts val="1075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14284" y="10337545"/>
            <a:ext cx="1290955" cy="139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50" spc="-35">
                <a:latin typeface="Times New Roman"/>
                <a:cs typeface="Times New Roman"/>
              </a:rPr>
              <a:t>№996,302.</a:t>
            </a:r>
            <a:r>
              <a:rPr dirty="0" sz="750" spc="-50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12-26</a:t>
            </a:r>
            <a:r>
              <a:rPr dirty="0" sz="750" spc="85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в</a:t>
            </a:r>
            <a:r>
              <a:rPr dirty="0" sz="750" spc="265">
                <a:latin typeface="Times New Roman"/>
                <a:cs typeface="Times New Roman"/>
              </a:rPr>
              <a:t>  </a:t>
            </a:r>
            <a:r>
              <a:rPr dirty="0" sz="750" spc="-10">
                <a:latin typeface="Times New Roman"/>
                <a:cs typeface="Times New Roman"/>
              </a:rPr>
              <a:t>19.10.2026</a:t>
            </a:r>
            <a:endParaRPr sz="75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74231" y="10482071"/>
            <a:ext cx="1828431" cy="1798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1709" y="579374"/>
            <a:ext cx="6034405" cy="65589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 marR="18415" indent="1270">
              <a:lnSpc>
                <a:spcPct val="113300"/>
              </a:lnSpc>
              <a:spcBef>
                <a:spcPts val="135"/>
              </a:spcBef>
            </a:pPr>
            <a:r>
              <a:rPr dirty="0" sz="1350">
                <a:latin typeface="Times New Roman"/>
                <a:cs typeface="Times New Roman"/>
              </a:rPr>
              <a:t>фармацевтичного</a:t>
            </a:r>
            <a:r>
              <a:rPr dirty="0" sz="1350" spc="39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агентства</a:t>
            </a:r>
            <a:r>
              <a:rPr dirty="0" sz="1350" spc="44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39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Житомирській</a:t>
            </a:r>
            <a:r>
              <a:rPr dirty="0" sz="1350" spc="44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області,</a:t>
            </a:r>
            <a:r>
              <a:rPr dirty="0" sz="1350" spc="420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інформації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ТОВ</a:t>
            </a:r>
            <a:r>
              <a:rPr dirty="0" sz="1350" spc="40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«Исток-ГІлюс»,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4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власником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реестраційного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посвідчення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(лист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29.09.2026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 spc="-375">
                <a:latin typeface="Times New Roman"/>
                <a:cs typeface="Times New Roman"/>
              </a:rPr>
              <a:t>№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472/26)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стосовно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виявлення</a:t>
            </a:r>
            <a:r>
              <a:rPr dirty="0" sz="1350" spc="2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підозрілого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 spc="-20">
                <a:latin typeface="Times New Roman"/>
                <a:cs typeface="Times New Roman"/>
              </a:rPr>
              <a:t>щодо </a:t>
            </a:r>
            <a:r>
              <a:rPr dirty="0" sz="1350">
                <a:latin typeface="Times New Roman"/>
                <a:cs typeface="Times New Roman"/>
              </a:rPr>
              <a:t>фальсифікації</a:t>
            </a:r>
            <a:r>
              <a:rPr dirty="0" sz="1350" spc="3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4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СРІБЛО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КОЛОЇДНЕ,</a:t>
            </a:r>
            <a:r>
              <a:rPr dirty="0" sz="1350" spc="3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пластинки</a:t>
            </a:r>
            <a:r>
              <a:rPr dirty="0" sz="1350" spc="33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a6o </a:t>
            </a:r>
            <a:r>
              <a:rPr dirty="0" sz="1350">
                <a:latin typeface="Times New Roman"/>
                <a:cs typeface="Times New Roman"/>
              </a:rPr>
              <a:t>порошок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(субстанція)</a:t>
            </a:r>
            <a:r>
              <a:rPr dirty="0" sz="1350" spc="4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поліетиленових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мішках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поліетиленових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пляшках </a:t>
            </a:r>
            <a:r>
              <a:rPr dirty="0" sz="1350">
                <a:latin typeface="Times New Roman"/>
                <a:cs typeface="Times New Roman"/>
              </a:rPr>
              <a:t>для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фармацевтичного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застосування,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C26-0136,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маркуванням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виробника </a:t>
            </a:r>
            <a:r>
              <a:rPr dirty="0" sz="1350">
                <a:latin typeface="Times New Roman"/>
                <a:cs typeface="Times New Roman"/>
              </a:rPr>
              <a:t>ЛАБОРАТОРІОС</a:t>
            </a:r>
            <a:r>
              <a:rPr dirty="0" sz="1350" spc="28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АРГЕНОЛ</a:t>
            </a:r>
            <a:r>
              <a:rPr dirty="0" sz="1350" spc="22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С.Л.,</a:t>
            </a:r>
            <a:r>
              <a:rPr dirty="0" sz="1350" spc="4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Іспанія,</a:t>
            </a:r>
            <a:r>
              <a:rPr dirty="0" sz="1350" spc="229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реестраційне</a:t>
            </a:r>
            <a:r>
              <a:rPr dirty="0" sz="1350" spc="240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посвідчення</a:t>
            </a:r>
            <a:endParaRPr sz="1350">
              <a:latin typeface="Times New Roman"/>
              <a:cs typeface="Times New Roman"/>
            </a:endParaRPr>
          </a:p>
          <a:p>
            <a:pPr algn="just" marL="15240">
              <a:lnSpc>
                <a:spcPct val="100000"/>
              </a:lnSpc>
              <a:spcBef>
                <a:spcPts val="290"/>
              </a:spcBef>
            </a:pP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UA/15161/01/01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(ознаки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підроблення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фальсифікації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даних):</a:t>
            </a:r>
            <a:endParaRPr sz="1350">
              <a:latin typeface="Times New Roman"/>
              <a:cs typeface="Times New Roman"/>
            </a:endParaRPr>
          </a:p>
          <a:p>
            <a:pPr algn="just" marL="15240" indent="351155">
              <a:lnSpc>
                <a:spcPct val="100000"/>
              </a:lnSpc>
              <a:spcBef>
                <a:spcPts val="180"/>
              </a:spcBef>
            </a:pPr>
            <a:r>
              <a:rPr dirty="0" sz="1350" b="1">
                <a:latin typeface="Times New Roman"/>
                <a:cs typeface="Times New Roman"/>
              </a:rPr>
              <a:t>ТИМЧАСОВО</a:t>
            </a:r>
            <a:r>
              <a:rPr dirty="0" sz="1350" spc="19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200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реалізацію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10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C26-</a:t>
            </a:r>
            <a:r>
              <a:rPr dirty="0" sz="1350" spc="-20" b="1">
                <a:latin typeface="Times New Roman"/>
                <a:cs typeface="Times New Roman"/>
              </a:rPr>
              <a:t>0136</a:t>
            </a:r>
            <a:endParaRPr sz="1350">
              <a:latin typeface="Times New Roman"/>
              <a:cs typeface="Times New Roman"/>
            </a:endParaRPr>
          </a:p>
          <a:p>
            <a:pPr algn="just" marL="13970" marR="12700" indent="1270">
              <a:lnSpc>
                <a:spcPct val="112900"/>
              </a:lnSpc>
              <a:spcBef>
                <a:spcPts val="40"/>
              </a:spcBef>
            </a:pP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4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270">
                <a:latin typeface="Times New Roman"/>
                <a:cs typeface="Times New Roman"/>
              </a:rPr>
              <a:t>   </a:t>
            </a:r>
            <a:r>
              <a:rPr dirty="0" sz="1350" b="1">
                <a:latin typeface="Times New Roman"/>
                <a:cs typeface="Times New Roman"/>
              </a:rPr>
              <a:t>СРІБЛО</a:t>
            </a:r>
            <a:r>
              <a:rPr dirty="0" sz="1350" spc="40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ЕОЛОЇДНЕ,</a:t>
            </a:r>
            <a:r>
              <a:rPr dirty="0" sz="1350" spc="434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пластинки</a:t>
            </a:r>
            <a:r>
              <a:rPr dirty="0" sz="1350" spc="42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a6o</a:t>
            </a:r>
            <a:r>
              <a:rPr dirty="0" sz="1350" spc="370" b="1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порошок </a:t>
            </a:r>
            <a:r>
              <a:rPr dirty="0" sz="1350" b="1">
                <a:latin typeface="Times New Roman"/>
                <a:cs typeface="Times New Roman"/>
              </a:rPr>
              <a:t>(субстанція)</a:t>
            </a:r>
            <a:r>
              <a:rPr dirty="0" sz="1350" spc="4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у</a:t>
            </a:r>
            <a:r>
              <a:rPr dirty="0" sz="1350" spc="434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поліетиленових</a:t>
            </a:r>
            <a:r>
              <a:rPr dirty="0" sz="1350" spc="40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мішках</a:t>
            </a:r>
            <a:r>
              <a:rPr dirty="0" sz="1350" spc="44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a6o</a:t>
            </a:r>
            <a:r>
              <a:rPr dirty="0" sz="1350" spc="4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поліетилеиових</a:t>
            </a:r>
            <a:r>
              <a:rPr dirty="0" sz="1350" spc="45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пляшках</a:t>
            </a:r>
            <a:r>
              <a:rPr dirty="0" sz="1350" spc="475" b="1">
                <a:latin typeface="Times New Roman"/>
                <a:cs typeface="Times New Roman"/>
              </a:rPr>
              <a:t> </a:t>
            </a:r>
            <a:r>
              <a:rPr dirty="0" sz="1350" spc="-25" b="1">
                <a:latin typeface="Times New Roman"/>
                <a:cs typeface="Times New Roman"/>
              </a:rPr>
              <a:t>для </a:t>
            </a:r>
            <a:r>
              <a:rPr dirty="0" sz="1350" b="1">
                <a:latin typeface="Times New Roman"/>
                <a:cs typeface="Times New Roman"/>
              </a:rPr>
              <a:t>фармацевтичного</a:t>
            </a:r>
            <a:r>
              <a:rPr dirty="0" sz="1350" spc="370" b="1">
                <a:latin typeface="Times New Roman"/>
                <a:cs typeface="Times New Roman"/>
              </a:rPr>
              <a:t>    </a:t>
            </a:r>
            <a:r>
              <a:rPr dirty="0" sz="1350" b="1">
                <a:latin typeface="Times New Roman"/>
                <a:cs typeface="Times New Roman"/>
              </a:rPr>
              <a:t>застосування,</a:t>
            </a:r>
            <a:r>
              <a:rPr dirty="0" sz="1350" spc="440" b="1">
                <a:latin typeface="Times New Roman"/>
                <a:cs typeface="Times New Roman"/>
              </a:rPr>
              <a:t>    </a:t>
            </a:r>
            <a:r>
              <a:rPr dirty="0" sz="1350" b="1">
                <a:latin typeface="Times New Roman"/>
                <a:cs typeface="Times New Roman"/>
              </a:rPr>
              <a:t>з</a:t>
            </a:r>
            <a:r>
              <a:rPr dirty="0" sz="1350" spc="400" b="1">
                <a:latin typeface="Times New Roman"/>
                <a:cs typeface="Times New Roman"/>
              </a:rPr>
              <a:t>    </a:t>
            </a:r>
            <a:r>
              <a:rPr dirty="0" sz="1350" b="1">
                <a:latin typeface="Times New Roman"/>
                <a:cs typeface="Times New Roman"/>
              </a:rPr>
              <a:t>маркуванням</a:t>
            </a:r>
            <a:r>
              <a:rPr dirty="0" sz="1350" spc="430" b="1">
                <a:latin typeface="Times New Roman"/>
                <a:cs typeface="Times New Roman"/>
              </a:rPr>
              <a:t>    </a:t>
            </a:r>
            <a:r>
              <a:rPr dirty="0" sz="1350" spc="-10">
                <a:latin typeface="Times New Roman"/>
                <a:cs typeface="Times New Roman"/>
              </a:rPr>
              <a:t>виробника </a:t>
            </a:r>
            <a:r>
              <a:rPr dirty="0" sz="1350" b="1">
                <a:latin typeface="Times New Roman"/>
                <a:cs typeface="Times New Roman"/>
              </a:rPr>
              <a:t>ЛАБОРАТОРІОС</a:t>
            </a:r>
            <a:r>
              <a:rPr dirty="0" sz="1350" spc="31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АРГЕИОЛ</a:t>
            </a:r>
            <a:r>
              <a:rPr dirty="0" sz="1350" spc="22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С.Л.,</a:t>
            </a:r>
            <a:r>
              <a:rPr dirty="0" sz="1350" spc="18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Іспанія</a:t>
            </a:r>
            <a:r>
              <a:rPr dirty="0" sz="1350" spc="22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(ресстраційне</a:t>
            </a:r>
            <a:r>
              <a:rPr dirty="0" sz="1350" spc="254" b="1">
                <a:latin typeface="Times New Roman"/>
                <a:cs typeface="Times New Roman"/>
              </a:rPr>
              <a:t>  </a:t>
            </a:r>
            <a:r>
              <a:rPr dirty="0" sz="1350" spc="-10" b="1">
                <a:latin typeface="Times New Roman"/>
                <a:cs typeface="Times New Roman"/>
              </a:rPr>
              <a:t>посвідчення </a:t>
            </a:r>
            <a:r>
              <a:rPr dirty="0" sz="1350" b="1">
                <a:latin typeface="Times New Roman"/>
                <a:cs typeface="Times New Roman"/>
              </a:rPr>
              <a:t>3°</a:t>
            </a:r>
            <a:r>
              <a:rPr dirty="0" sz="1350" spc="21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UA/15161/01/01),</a:t>
            </a:r>
            <a:r>
              <a:rPr dirty="0" sz="1350" spc="125" b="1">
                <a:latin typeface="Times New Roman"/>
                <a:cs typeface="Times New Roman"/>
              </a:rPr>
              <a:t>  </a:t>
            </a:r>
            <a:r>
              <a:rPr dirty="0" u="sng" sz="135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до</a:t>
            </a:r>
            <a:r>
              <a:rPr dirty="0" u="sng" sz="1350" spc="15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35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окремого</a:t>
            </a:r>
            <a:r>
              <a:rPr dirty="0" u="sng" sz="1350" spc="185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35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рішення</a:t>
            </a:r>
            <a:r>
              <a:rPr dirty="0" u="sng" sz="1350" spc="21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35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Українського</a:t>
            </a:r>
            <a:r>
              <a:rPr dirty="0" u="sng" sz="1350" spc="204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  </a:t>
            </a:r>
            <a:r>
              <a:rPr dirty="0" u="sng" sz="1350" spc="-1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фармацевтичного</a:t>
            </a:r>
            <a:r>
              <a:rPr dirty="0" sz="1350" spc="-10">
                <a:latin typeface="Times New Roman"/>
                <a:cs typeface="Times New Roman"/>
              </a:rPr>
              <a:t> </a:t>
            </a:r>
            <a:r>
              <a:rPr dirty="0" u="sng" sz="135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агентства.</a:t>
            </a:r>
            <a:endParaRPr sz="1350">
              <a:latin typeface="Times New Roman"/>
              <a:cs typeface="Times New Roman"/>
            </a:endParaRPr>
          </a:p>
          <a:p>
            <a:pPr algn="just" marL="19685" marR="5080" indent="355600">
              <a:lnSpc>
                <a:spcPct val="112200"/>
              </a:lnSpc>
              <a:spcBef>
                <a:spcPts val="55"/>
              </a:spcBef>
            </a:pPr>
            <a:r>
              <a:rPr dirty="0" sz="1350">
                <a:latin typeface="Times New Roman"/>
                <a:cs typeface="Times New Roman"/>
              </a:rPr>
              <a:t>Суб'ектам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</a:t>
            </a:r>
            <a:r>
              <a:rPr dirty="0" sz="1350" spc="4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застосування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20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розпорядження,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вищевказаної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cepli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algn="just" marL="19685" marR="11430" indent="355600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-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виявлення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зазначеної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-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препарату,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вжити</a:t>
            </a:r>
            <a:r>
              <a:rPr dirty="0" sz="1350" spc="-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заходи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щодо </a:t>
            </a:r>
            <a:r>
              <a:rPr dirty="0" sz="1350" spc="-10">
                <a:latin typeface="Times New Roman"/>
                <a:cs typeface="Times New Roman"/>
              </a:rPr>
              <a:t>вилучення </a:t>
            </a:r>
            <a:r>
              <a:rPr dirty="0" sz="1350">
                <a:latin typeface="Times New Roman"/>
                <a:cs typeface="Times New Roman"/>
              </a:rPr>
              <a:t>ii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2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поміщення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карантин,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територіальний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Укрфармагентства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місцем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розташування.</a:t>
            </a:r>
            <a:endParaRPr sz="1350">
              <a:latin typeface="Times New Roman"/>
              <a:cs typeface="Times New Roman"/>
            </a:endParaRPr>
          </a:p>
          <a:p>
            <a:pPr algn="just" marL="19685" marR="40640" indent="354330">
              <a:lnSpc>
                <a:spcPct val="11110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територіальні </a:t>
            </a:r>
            <a:r>
              <a:rPr dirty="0" sz="1350" spc="10">
                <a:latin typeface="Times New Roman"/>
                <a:cs typeface="Times New Roman"/>
              </a:rPr>
              <a:t>органи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Укрфармагентства</a:t>
            </a:r>
            <a:r>
              <a:rPr dirty="0" sz="1350" spc="-1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за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місцем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розташування.</a:t>
            </a:r>
            <a:endParaRPr sz="1350">
              <a:latin typeface="Times New Roman"/>
              <a:cs typeface="Times New Roman"/>
            </a:endParaRPr>
          </a:p>
          <a:p>
            <a:pPr algn="just" marL="23495" marR="5080" indent="350520">
              <a:lnSpc>
                <a:spcPct val="111100"/>
              </a:lnSpc>
              <a:spcBef>
                <a:spcPts val="75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чинним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законодавством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5"/>
              </a:spcBef>
            </a:pPr>
            <a:endParaRPr sz="1350">
              <a:latin typeface="Times New Roman"/>
              <a:cs typeface="Times New Roman"/>
            </a:endParaRPr>
          </a:p>
          <a:p>
            <a:pPr marL="374650" marR="2599690" indent="-347980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Koпiï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Украіни;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2694" y="7121906"/>
            <a:ext cx="272542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51790">
              <a:lnSpc>
                <a:spcPct val="108900"/>
              </a:lnSpc>
              <a:spcBef>
                <a:spcPts val="100"/>
              </a:spcBef>
              <a:tabLst>
                <a:tab pos="763270" algn="l"/>
                <a:tab pos="1864360" algn="l"/>
              </a:tabLst>
            </a:pPr>
            <a:r>
              <a:rPr dirty="0" sz="1350" spc="-25">
                <a:latin typeface="Times New Roman"/>
                <a:cs typeface="Times New Roman"/>
              </a:rPr>
              <a:t>ДП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 України»;</a:t>
            </a:r>
            <a:endParaRPr sz="1350">
              <a:latin typeface="Times New Roman"/>
              <a:cs typeface="Times New Roman"/>
            </a:endParaRPr>
          </a:p>
          <a:p>
            <a:pPr marL="361315">
              <a:lnSpc>
                <a:spcPct val="100000"/>
              </a:lnSpc>
              <a:spcBef>
                <a:spcPts val="250"/>
              </a:spcBef>
            </a:pPr>
            <a:r>
              <a:rPr dirty="0" sz="1350">
                <a:latin typeface="Times New Roman"/>
                <a:cs typeface="Times New Roman"/>
              </a:rPr>
              <a:t>ТОВ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«Исток-</a:t>
            </a:r>
            <a:r>
              <a:rPr dirty="0" sz="1350" spc="-10">
                <a:latin typeface="Times New Roman"/>
                <a:cs typeface="Times New Roman"/>
              </a:rPr>
              <a:t>Плюс».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02235" y="7140193"/>
            <a:ext cx="314071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9280" algn="l"/>
                <a:tab pos="1743075" algn="l"/>
                <a:tab pos="2519680" algn="l"/>
              </a:tabLst>
            </a:pPr>
            <a:r>
              <a:rPr dirty="0" sz="1350" spc="-10">
                <a:latin typeface="Times New Roman"/>
                <a:cs typeface="Times New Roman"/>
              </a:rPr>
              <a:t>центр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94786" y="8341359"/>
            <a:ext cx="10928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155">
                <a:latin typeface="Cambria"/>
                <a:cs typeface="Cambria"/>
              </a:rPr>
              <a:t>T.B.O.</a:t>
            </a:r>
            <a:r>
              <a:rPr dirty="0" sz="1000" spc="125">
                <a:latin typeface="Cambria"/>
                <a:cs typeface="Cambria"/>
              </a:rPr>
              <a:t> </a:t>
            </a:r>
            <a:r>
              <a:rPr dirty="0" sz="1000" spc="95">
                <a:latin typeface="Cambria"/>
                <a:cs typeface="Cambria"/>
              </a:rPr>
              <a:t>ЙОЛОВИ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37835" y="8315197"/>
            <a:ext cx="123698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3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ПPOПIB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7123" y="9455150"/>
            <a:ext cx="2550795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75">
                <a:latin typeface="Cambria"/>
                <a:cs typeface="Cambria"/>
              </a:rPr>
              <a:t>Олена</a:t>
            </a:r>
            <a:r>
              <a:rPr dirty="0" sz="1050" spc="50">
                <a:latin typeface="Cambria"/>
                <a:cs typeface="Cambria"/>
              </a:rPr>
              <a:t> </a:t>
            </a:r>
            <a:r>
              <a:rPr dirty="0" sz="1050">
                <a:latin typeface="Cambria"/>
                <a:cs typeface="Cambria"/>
              </a:rPr>
              <a:t>ВЛЗОВСЬКА,</a:t>
            </a:r>
            <a:r>
              <a:rPr dirty="0" sz="1050" spc="120">
                <a:latin typeface="Cambria"/>
                <a:cs typeface="Cambria"/>
              </a:rPr>
              <a:t> </a:t>
            </a:r>
            <a:r>
              <a:rPr dirty="0" sz="1050" spc="-80">
                <a:latin typeface="Cambria"/>
                <a:cs typeface="Cambria"/>
              </a:rPr>
              <a:t>тел.(044)</a:t>
            </a:r>
            <a:r>
              <a:rPr dirty="0" sz="1050" spc="55">
                <a:latin typeface="Cambria"/>
                <a:cs typeface="Cambria"/>
              </a:rPr>
              <a:t> </a:t>
            </a:r>
            <a:r>
              <a:rPr dirty="0" sz="1050" spc="-90">
                <a:latin typeface="Cambria"/>
                <a:cs typeface="Cambria"/>
              </a:rPr>
              <a:t>422-55-</a:t>
            </a:r>
            <a:r>
              <a:rPr dirty="0" sz="1050" spc="-80">
                <a:latin typeface="Cambria"/>
                <a:cs typeface="Cambria"/>
              </a:rPr>
              <a:t>76</a:t>
            </a:r>
            <a:r>
              <a:rPr dirty="0" sz="1050" spc="50">
                <a:latin typeface="Cambria"/>
                <a:cs typeface="Cambria"/>
              </a:rPr>
              <a:t> </a:t>
            </a:r>
            <a:r>
              <a:rPr dirty="0" sz="1050" spc="-20">
                <a:latin typeface="Cambria"/>
                <a:cs typeface="Cambria"/>
              </a:rPr>
              <a:t>(127)</a:t>
            </a:r>
            <a:endParaRPr sz="10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2026-10-26T08:15:03Z</dcterms:created>
  <dcterms:modified xsi:type="dcterms:W3CDTF">2026-10-26T08:15:03Z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2026-10-26T00:00:00Z</vt:filetime>
  </property>
  <property fmtid="{D5CDD505-2E9C-101B-9397-08002B2CF9AE}" pid="4" name="LastSaved">
    <vt:filetime>2026-10-26T00:00:00Z</vt:filetime>
  </property>
  <property fmtid="{D5CDD505-2E9C-101B-9397-08002B2CF9AE}" pid="5" name="Producer">
    <vt:lpwstr>iLovePDF</vt:lpwstr>
  </property>
</Properties>
</file>