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7" Type="http://schemas.openxmlformats.org/officeDocument/2006/relationships/image" Target="../media/image6.jpg"/><Relationship Id="rId8" Type="http://schemas.openxmlformats.org/officeDocument/2006/relationships/image" Target="../media/image7.jpg"/><Relationship Id="rId9" Type="http://schemas.openxmlformats.org/officeDocument/2006/relationships/image" Target="../media/image8.jpg"/><Relationship Id="rId10" Type="http://schemas.openxmlformats.org/officeDocument/2006/relationships/image" Target="../media/image9.jpg"/><Relationship Id="rId11" Type="http://schemas.openxmlformats.org/officeDocument/2006/relationships/image" Target="../media/image10.jpg"/><Relationship Id="rId12" Type="http://schemas.openxmlformats.org/officeDocument/2006/relationships/image" Target="../media/image11.jpg"/><Relationship Id="rId13" Type="http://schemas.openxmlformats.org/officeDocument/2006/relationships/hyperlink" Target="http://www.dls.gov.na/" TargetMode="External"/><Relationship Id="rId14" Type="http://schemas.openxmlformats.org/officeDocument/2006/relationships/hyperlink" Target="https://www.d1s.gov.ua/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hyperlink" Target="mailto:dls@dls.gov.ua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08191" y="60959"/>
            <a:ext cx="1338071" cy="51816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75176" y="164591"/>
            <a:ext cx="417575" cy="59740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28032" y="1853183"/>
            <a:ext cx="1149096" cy="390143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1313699" y="716261"/>
            <a:ext cx="5933440" cy="1138555"/>
          </a:xfrm>
          <a:prstGeom prst="rect">
            <a:avLst/>
          </a:prstGeom>
        </p:spPr>
        <p:txBody>
          <a:bodyPr wrap="square" lIns="0" tIns="47625" rIns="0" bIns="0" rtlCol="0" vert="horz">
            <a:spAutoFit/>
          </a:bodyPr>
          <a:lstStyle/>
          <a:p>
            <a:pPr algn="ctr" marL="23495">
              <a:lnSpc>
                <a:spcPct val="100000"/>
              </a:lnSpc>
              <a:spcBef>
                <a:spcPts val="375"/>
              </a:spcBef>
            </a:pPr>
            <a:r>
              <a:rPr dirty="0" sz="1400" spc="-10">
                <a:latin typeface="Times New Roman"/>
                <a:cs typeface="Times New Roman"/>
              </a:rPr>
              <a:t>УКРФАРМАГЕНТСТВО</a:t>
            </a:r>
            <a:endParaRPr sz="1400">
              <a:latin typeface="Times New Roman"/>
              <a:cs typeface="Times New Roman"/>
            </a:endParaRPr>
          </a:p>
          <a:p>
            <a:pPr algn="ctr" marL="12700" marR="5080">
              <a:lnSpc>
                <a:spcPts val="1560"/>
              </a:lnSpc>
              <a:spcBef>
                <a:spcPts val="489"/>
              </a:spcBef>
            </a:pPr>
            <a:r>
              <a:rPr dirty="0" sz="1450">
                <a:latin typeface="Times New Roman"/>
                <a:cs typeface="Times New Roman"/>
              </a:rPr>
              <a:t>ТЕРИТІЭРІАЛЬПИЙ</a:t>
            </a:r>
            <a:r>
              <a:rPr dirty="0" sz="1450" spc="4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ОРГАН</a:t>
            </a:r>
            <a:r>
              <a:rPr dirty="0" sz="1450" spc="95">
                <a:latin typeface="Times New Roman"/>
                <a:cs typeface="Times New Roman"/>
              </a:rPr>
              <a:t> </a:t>
            </a:r>
            <a:r>
              <a:rPr dirty="0" sz="1450">
                <a:latin typeface="Times New Roman"/>
                <a:cs typeface="Times New Roman"/>
              </a:rPr>
              <a:t>УКРАЇНСЬКОГО</a:t>
            </a:r>
            <a:r>
              <a:rPr dirty="0" sz="1450" spc="245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ФАР</a:t>
            </a:r>
            <a:r>
              <a:rPr dirty="0" baseline="1915" sz="2175" spc="-15">
                <a:latin typeface="Times New Roman"/>
                <a:cs typeface="Times New Roman"/>
              </a:rPr>
              <a:t>МА</a:t>
            </a:r>
            <a:r>
              <a:rPr dirty="0" sz="1450" spc="-10">
                <a:latin typeface="Times New Roman"/>
                <a:cs typeface="Times New Roman"/>
              </a:rPr>
              <a:t>ІІЕВТRЧНОГО </a:t>
            </a:r>
            <a:r>
              <a:rPr dirty="0" sz="1450" spc="10">
                <a:latin typeface="Times New Roman"/>
                <a:cs typeface="Times New Roman"/>
              </a:rPr>
              <a:t>АГЕНТСТВА</a:t>
            </a:r>
            <a:r>
              <a:rPr dirty="0" sz="1450" spc="135">
                <a:latin typeface="Times New Roman"/>
                <a:cs typeface="Times New Roman"/>
              </a:rPr>
              <a:t> </a:t>
            </a:r>
            <a:r>
              <a:rPr dirty="0" sz="1450" spc="10">
                <a:latin typeface="Times New Roman"/>
                <a:cs typeface="Times New Roman"/>
              </a:rPr>
              <a:t>У</a:t>
            </a:r>
            <a:r>
              <a:rPr dirty="0" sz="1450" spc="40">
                <a:latin typeface="Times New Roman"/>
                <a:cs typeface="Times New Roman"/>
              </a:rPr>
              <a:t> </a:t>
            </a:r>
            <a:r>
              <a:rPr dirty="0" sz="1450" spc="10">
                <a:latin typeface="Times New Roman"/>
                <a:cs typeface="Times New Roman"/>
              </a:rPr>
              <a:t>КІРОВОГРАДСЬКІИ</a:t>
            </a:r>
            <a:r>
              <a:rPr dirty="0" sz="1450" spc="-85">
                <a:latin typeface="Times New Roman"/>
                <a:cs typeface="Times New Roman"/>
              </a:rPr>
              <a:t> </a:t>
            </a:r>
            <a:r>
              <a:rPr dirty="0" sz="1450" spc="-10">
                <a:latin typeface="Times New Roman"/>
                <a:cs typeface="Times New Roman"/>
              </a:rPr>
              <a:t>ОБ.ЗАСТІ</a:t>
            </a:r>
            <a:endParaRPr sz="1450">
              <a:latin typeface="Times New Roman"/>
              <a:cs typeface="Times New Roman"/>
            </a:endParaRPr>
          </a:p>
          <a:p>
            <a:pPr algn="ctr">
              <a:lnSpc>
                <a:spcPts val="1235"/>
              </a:lnSpc>
              <a:spcBef>
                <a:spcPts val="720"/>
              </a:spcBef>
            </a:pPr>
            <a:r>
              <a:rPr dirty="0" sz="1100" spc="-105">
                <a:latin typeface="Times New Roman"/>
                <a:cs typeface="Times New Roman"/>
              </a:rPr>
              <a:t>ву.х.</a:t>
            </a:r>
            <a:r>
              <a:rPr dirty="0" sz="1100" spc="60">
                <a:latin typeface="Times New Roman"/>
                <a:cs typeface="Times New Roman"/>
              </a:rPr>
              <a:t> </a:t>
            </a:r>
            <a:r>
              <a:rPr dirty="0" sz="1100" spc="-60">
                <a:latin typeface="Times New Roman"/>
                <a:cs typeface="Times New Roman"/>
              </a:rPr>
              <a:t>Преображенська,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45">
                <a:latin typeface="Times New Roman"/>
                <a:cs typeface="Times New Roman"/>
              </a:rPr>
              <a:t>2, </a:t>
            </a:r>
            <a:r>
              <a:rPr dirty="0" sz="1100" spc="-10">
                <a:latin typeface="Times New Roman"/>
                <a:cs typeface="Times New Roman"/>
              </a:rPr>
              <a:t>м.</a:t>
            </a:r>
            <a:r>
              <a:rPr dirty="0" sz="1100" spc="5">
                <a:latin typeface="Times New Roman"/>
                <a:cs typeface="Times New Roman"/>
              </a:rPr>
              <a:t> </a:t>
            </a:r>
            <a:r>
              <a:rPr dirty="0" sz="1100" spc="-80">
                <a:latin typeface="Times New Roman"/>
                <a:cs typeface="Times New Roman"/>
              </a:rPr>
              <a:t>КропнвнпцьхюЗ,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70">
                <a:latin typeface="Times New Roman"/>
                <a:cs typeface="Times New Roman"/>
              </a:rPr>
              <a:t>250a.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-60">
                <a:latin typeface="Times New Roman"/>
                <a:cs typeface="Times New Roman"/>
              </a:rPr>
              <a:t>тел.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35">
                <a:latin typeface="Times New Roman"/>
                <a:cs typeface="Times New Roman"/>
              </a:rPr>
              <a:t>(0522)</a:t>
            </a:r>
            <a:r>
              <a:rPr dirty="0" sz="1100" spc="30">
                <a:latin typeface="Times New Roman"/>
                <a:cs typeface="Times New Roman"/>
              </a:rPr>
              <a:t> </a:t>
            </a:r>
            <a:r>
              <a:rPr dirty="0" sz="1100" spc="-50">
                <a:latin typeface="Times New Roman"/>
                <a:cs typeface="Times New Roman"/>
              </a:rPr>
              <a:t>32-14-</a:t>
            </a:r>
            <a:r>
              <a:rPr dirty="0" sz="1100" spc="-25">
                <a:latin typeface="Times New Roman"/>
                <a:cs typeface="Times New Roman"/>
              </a:rPr>
              <a:t>dl</a:t>
            </a:r>
            <a:endParaRPr sz="1100">
              <a:latin typeface="Times New Roman"/>
              <a:cs typeface="Times New Roman"/>
            </a:endParaRPr>
          </a:p>
          <a:p>
            <a:pPr algn="ctr" marL="635">
              <a:lnSpc>
                <a:spcPts val="1235"/>
              </a:lnSpc>
            </a:pPr>
            <a:r>
              <a:rPr dirty="0" sz="1100" spc="-75">
                <a:latin typeface="Times New Roman"/>
                <a:cs typeface="Times New Roman"/>
              </a:rPr>
              <a:t>e-</a:t>
            </a:r>
            <a:r>
              <a:rPr dirty="0" sz="1100" spc="-60">
                <a:latin typeface="Times New Roman"/>
                <a:cs typeface="Times New Roman"/>
              </a:rPr>
              <a:t>nзail:</a:t>
            </a:r>
            <a:r>
              <a:rPr dirty="0" sz="1100" spc="2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dls.kr</a:t>
            </a:r>
            <a:r>
              <a:rPr dirty="0" sz="1100" spc="185">
                <a:latin typeface="Times New Roman"/>
                <a:cs typeface="Times New Roman"/>
              </a:rPr>
              <a:t>  </a:t>
            </a:r>
            <a:r>
              <a:rPr dirty="0" sz="1100" spc="-50">
                <a:latin typeface="Times New Roman"/>
                <a:cs typeface="Times New Roman"/>
              </a:rPr>
              <a:t>dls.gov.na,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5">
                <a:latin typeface="Times New Roman"/>
                <a:cs typeface="Times New Roman"/>
              </a:rPr>
              <a:t>littps://</a:t>
            </a:r>
            <a:r>
              <a:rPr dirty="0" sz="1100" spc="-55">
                <a:latin typeface="Times New Roman"/>
                <a:cs typeface="Times New Roman"/>
                <a:hlinkClick r:id="rId13"/>
              </a:rPr>
              <a:t>www.dls.gov.na</a:t>
            </a:r>
            <a:r>
              <a:rPr dirty="0" sz="1100" spc="-45">
                <a:latin typeface="Times New Roman"/>
                <a:cs typeface="Times New Roman"/>
              </a:rPr>
              <a:t> </a:t>
            </a:r>
            <a:r>
              <a:rPr dirty="0" sz="1100" spc="-60">
                <a:latin typeface="Times New Roman"/>
                <a:cs typeface="Times New Roman"/>
              </a:rPr>
              <a:t>код</a:t>
            </a:r>
            <a:r>
              <a:rPr dirty="0" sz="1100" spc="-10">
                <a:latin typeface="Times New Roman"/>
                <a:cs typeface="Times New Roman"/>
              </a:rPr>
              <a:t> </a:t>
            </a:r>
            <a:r>
              <a:rPr dirty="0" sz="1100" spc="-50">
                <a:latin typeface="Times New Roman"/>
                <a:cs typeface="Times New Roman"/>
              </a:rPr>
              <a:t>згідно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0">
                <a:latin typeface="Times New Roman"/>
                <a:cs typeface="Times New Roman"/>
              </a:rPr>
              <a:t>з</a:t>
            </a:r>
            <a:r>
              <a:rPr dirty="0" sz="1100" spc="-30">
                <a:latin typeface="Times New Roman"/>
                <a:cs typeface="Times New Roman"/>
              </a:rPr>
              <a:t> </a:t>
            </a:r>
            <a:r>
              <a:rPr dirty="0" sz="1100" spc="-85">
                <a:latin typeface="Times New Roman"/>
                <a:cs typeface="Times New Roman"/>
              </a:rPr>
              <a:t>СДРПОУ</a:t>
            </a:r>
            <a:r>
              <a:rPr dirty="0" sz="1100" spc="8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37059505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257544" y="2150363"/>
            <a:ext cx="988060" cy="0"/>
          </a:xfrm>
          <a:custGeom>
            <a:avLst/>
            <a:gdLst/>
            <a:ahLst/>
            <a:cxnLst/>
            <a:rect l="l" t="t" r="r" b="b"/>
            <a:pathLst>
              <a:path w="988059" h="0">
                <a:moveTo>
                  <a:pt x="0" y="0"/>
                </a:moveTo>
                <a:lnTo>
                  <a:pt x="987552" y="0"/>
                </a:lnTo>
              </a:path>
            </a:pathLst>
          </a:custGeom>
          <a:ln w="9144">
            <a:solidFill>
              <a:srgbClr val="0F0F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399032" y="2150363"/>
            <a:ext cx="1069975" cy="0"/>
          </a:xfrm>
          <a:custGeom>
            <a:avLst/>
            <a:gdLst/>
            <a:ahLst/>
            <a:cxnLst/>
            <a:rect l="l" t="t" r="r" b="b"/>
            <a:pathLst>
              <a:path w="1069975" h="0">
                <a:moveTo>
                  <a:pt x="0" y="0"/>
                </a:moveTo>
                <a:lnTo>
                  <a:pt x="1069848" y="0"/>
                </a:lnTo>
              </a:path>
            </a:pathLst>
          </a:custGeom>
          <a:ln w="9144">
            <a:solidFill>
              <a:srgbClr val="0F0F1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682239" y="2150363"/>
            <a:ext cx="1003300" cy="0"/>
          </a:xfrm>
          <a:custGeom>
            <a:avLst/>
            <a:gdLst/>
            <a:ahLst/>
            <a:cxnLst/>
            <a:rect l="l" t="t" r="r" b="b"/>
            <a:pathLst>
              <a:path w="1003300" h="0">
                <a:moveTo>
                  <a:pt x="0" y="0"/>
                </a:moveTo>
                <a:lnTo>
                  <a:pt x="1002791" y="0"/>
                </a:lnTo>
              </a:path>
            </a:pathLst>
          </a:custGeom>
          <a:ln w="9144">
            <a:solidFill>
              <a:srgbClr val="0F0F1C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6" name="object 1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395983" y="1880615"/>
            <a:ext cx="4812792" cy="274320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4599065" y="2458973"/>
            <a:ext cx="2727325" cy="568325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12700" marR="5080" indent="5715">
              <a:lnSpc>
                <a:spcPts val="1390"/>
              </a:lnSpc>
              <a:spcBef>
                <a:spcPts val="235"/>
              </a:spcBef>
            </a:pPr>
            <a:r>
              <a:rPr dirty="0" sz="1250" spc="-25">
                <a:latin typeface="Times New Roman"/>
                <a:cs typeface="Times New Roman"/>
              </a:rPr>
              <a:t>Еерівіиікихт</a:t>
            </a:r>
            <a:r>
              <a:rPr dirty="0" sz="1250" spc="12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тп</a:t>
            </a:r>
            <a:r>
              <a:rPr dirty="0" sz="1250" spc="1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З'поввоважеяихі</a:t>
            </a:r>
            <a:r>
              <a:rPr dirty="0" sz="1250" spc="45">
                <a:latin typeface="Times New Roman"/>
                <a:cs typeface="Times New Roman"/>
              </a:rPr>
              <a:t> </a:t>
            </a:r>
            <a:r>
              <a:rPr dirty="0" sz="1250" spc="-20">
                <a:latin typeface="Times New Roman"/>
                <a:cs typeface="Times New Roman"/>
              </a:rPr>
              <a:t>особам </a:t>
            </a:r>
            <a:r>
              <a:rPr dirty="0" sz="1200" spc="70">
                <a:latin typeface="Cambria"/>
                <a:cs typeface="Cambria"/>
              </a:rPr>
              <a:t>аптених</a:t>
            </a:r>
            <a:r>
              <a:rPr dirty="0" sz="1200" spc="5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та</a:t>
            </a:r>
            <a:r>
              <a:rPr dirty="0" sz="1200" spc="-5">
                <a:latin typeface="Cambria"/>
                <a:cs typeface="Cambria"/>
              </a:rPr>
              <a:t> </a:t>
            </a:r>
            <a:r>
              <a:rPr dirty="0" sz="1200" spc="-45">
                <a:latin typeface="Cambria"/>
                <a:cs typeface="Cambria"/>
              </a:rPr>
              <a:t>меди•інпх</a:t>
            </a:r>
            <a:r>
              <a:rPr dirty="0" sz="1200" spc="114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заюзадів </a:t>
            </a:r>
            <a:r>
              <a:rPr dirty="0" sz="1200">
                <a:latin typeface="Cambria"/>
                <a:cs typeface="Cambria"/>
              </a:rPr>
              <a:t>Кіровоградської</a:t>
            </a:r>
            <a:r>
              <a:rPr dirty="0" sz="1200" spc="6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області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07755" y="3336797"/>
            <a:ext cx="6141720" cy="14465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415">
              <a:lnSpc>
                <a:spcPct val="100000"/>
              </a:lnSpc>
              <a:spcBef>
                <a:spcPts val="100"/>
              </a:spcBef>
            </a:pPr>
            <a:r>
              <a:rPr dirty="0" sz="1250" spc="-10">
                <a:latin typeface="Times New Roman"/>
                <a:cs typeface="Times New Roman"/>
              </a:rPr>
              <a:t>До</a:t>
            </a:r>
            <a:r>
              <a:rPr dirty="0" sz="1250" spc="6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уваги</a:t>
            </a:r>
            <a:r>
              <a:rPr dirty="0" sz="1250" spc="140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З'иовноважеяпх</a:t>
            </a:r>
            <a:r>
              <a:rPr dirty="0" sz="1250" spc="8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осіб!</a:t>
            </a:r>
            <a:endParaRPr sz="1250">
              <a:latin typeface="Times New Roman"/>
              <a:cs typeface="Times New Roman"/>
            </a:endParaRPr>
          </a:p>
          <a:p>
            <a:pPr marL="18415" marR="13335" indent="349250">
              <a:lnSpc>
                <a:spcPts val="1390"/>
              </a:lnSpc>
              <a:spcBef>
                <a:spcPts val="1395"/>
              </a:spcBef>
            </a:pPr>
            <a:r>
              <a:rPr dirty="0" sz="1200" spc="-10">
                <a:latin typeface="Cambria"/>
                <a:cs typeface="Cambria"/>
              </a:rPr>
              <a:t>Надагмо</a:t>
            </a:r>
            <a:r>
              <a:rPr dirty="0" sz="1200" spc="350">
                <a:latin typeface="Cambria"/>
                <a:cs typeface="Cambria"/>
              </a:rPr>
              <a:t> </a:t>
            </a:r>
            <a:r>
              <a:rPr dirty="0" sz="1200" spc="-55">
                <a:latin typeface="Cambria"/>
                <a:cs typeface="Cambria"/>
              </a:rPr>
              <a:t>розпорядження</a:t>
            </a:r>
            <a:r>
              <a:rPr dirty="0" sz="1200" spc="340">
                <a:latin typeface="Cambria"/>
                <a:cs typeface="Cambria"/>
              </a:rPr>
              <a:t> </a:t>
            </a:r>
            <a:r>
              <a:rPr dirty="0" sz="1200" spc="-30">
                <a:latin typeface="Cambria"/>
                <a:cs typeface="Cambria"/>
              </a:rPr>
              <a:t>Українського</a:t>
            </a:r>
            <a:r>
              <a:rPr dirty="0" sz="1200" spc="325">
                <a:latin typeface="Cambria"/>
                <a:cs typeface="Cambria"/>
              </a:rPr>
              <a:t> </a:t>
            </a:r>
            <a:r>
              <a:rPr dirty="0" sz="1200" spc="-30">
                <a:latin typeface="Cambria"/>
                <a:cs typeface="Cambria"/>
              </a:rPr>
              <a:t>фармацевпічного</a:t>
            </a:r>
            <a:r>
              <a:rPr dirty="0" sz="1200" spc="235">
                <a:latin typeface="Cambria"/>
                <a:cs typeface="Cambria"/>
              </a:rPr>
              <a:t> </a:t>
            </a:r>
            <a:r>
              <a:rPr dirty="0" sz="1200" spc="-50">
                <a:latin typeface="Cambria"/>
                <a:cs typeface="Cambria"/>
              </a:rPr>
              <a:t>агентства</a:t>
            </a:r>
            <a:r>
              <a:rPr dirty="0" sz="1200" spc="35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діоло</a:t>
            </a:r>
            <a:r>
              <a:rPr dirty="0" sz="1200" spc="29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заборони </a:t>
            </a:r>
            <a:r>
              <a:rPr dirty="0" sz="1200" spc="-25">
                <a:latin typeface="Cambria"/>
                <a:cs typeface="Cambria"/>
              </a:rPr>
              <a:t>обігу</a:t>
            </a:r>
            <a:r>
              <a:rPr dirty="0" sz="1200" spc="-5">
                <a:latin typeface="Cambria"/>
                <a:cs typeface="Cambria"/>
              </a:rPr>
              <a:t> </a:t>
            </a:r>
            <a:r>
              <a:rPr dirty="0" sz="1200" spc="-20">
                <a:latin typeface="Cambria"/>
                <a:cs typeface="Cambria"/>
              </a:rPr>
              <a:t>‹зікарського</a:t>
            </a:r>
            <a:r>
              <a:rPr dirty="0" sz="1200" spc="6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засобу.</a:t>
            </a:r>
            <a:endParaRPr sz="1200">
              <a:latin typeface="Cambria"/>
              <a:cs typeface="Cambria"/>
            </a:endParaRPr>
          </a:p>
          <a:p>
            <a:pPr marL="370840">
              <a:lnSpc>
                <a:spcPts val="1345"/>
              </a:lnSpc>
              <a:tabLst>
                <a:tab pos="1275080" algn="l"/>
                <a:tab pos="1618615" algn="l"/>
                <a:tab pos="2390140" algn="l"/>
                <a:tab pos="2645410" algn="l"/>
                <a:tab pos="3803015" algn="l"/>
                <a:tab pos="4695825" algn="l"/>
                <a:tab pos="5374005" algn="l"/>
              </a:tabLst>
            </a:pPr>
            <a:r>
              <a:rPr dirty="0" sz="1200" spc="-25">
                <a:latin typeface="Cambria"/>
                <a:cs typeface="Cambria"/>
              </a:rPr>
              <a:t>Дo</a:t>
            </a:r>
            <a:r>
              <a:rPr dirty="0" sz="1200">
                <a:latin typeface="Cambria"/>
                <a:cs typeface="Cambria"/>
              </a:rPr>
              <a:t>	</a:t>
            </a:r>
            <a:r>
              <a:rPr dirty="0" sz="1200" spc="-50">
                <a:latin typeface="Cambria"/>
                <a:cs typeface="Cambria"/>
              </a:rPr>
              <a:t>т</a:t>
            </a:r>
            <a:r>
              <a:rPr dirty="0" sz="1200">
                <a:latin typeface="Cambria"/>
                <a:cs typeface="Cambria"/>
              </a:rPr>
              <a:t>	</a:t>
            </a:r>
            <a:r>
              <a:rPr dirty="0" sz="1200" spc="-10">
                <a:latin typeface="Cambria"/>
                <a:cs typeface="Cambria"/>
              </a:rPr>
              <a:t>вказаних</a:t>
            </a:r>
            <a:r>
              <a:rPr dirty="0" sz="1200">
                <a:latin typeface="Cambria"/>
                <a:cs typeface="Cambria"/>
              </a:rPr>
              <a:t>	</a:t>
            </a:r>
            <a:r>
              <a:rPr dirty="0" sz="1200" spc="-50">
                <a:latin typeface="Cambria"/>
                <a:cs typeface="Cambria"/>
              </a:rPr>
              <a:t>у</a:t>
            </a:r>
            <a:r>
              <a:rPr dirty="0" sz="1200">
                <a:latin typeface="Cambria"/>
                <a:cs typeface="Cambria"/>
              </a:rPr>
              <a:t>	</a:t>
            </a:r>
            <a:r>
              <a:rPr dirty="0" sz="1200" spc="-10">
                <a:latin typeface="Cambria"/>
                <a:cs typeface="Cambria"/>
              </a:rPr>
              <a:t>розпорядженні</a:t>
            </a:r>
            <a:r>
              <a:rPr dirty="0" sz="1200">
                <a:latin typeface="Cambria"/>
                <a:cs typeface="Cambria"/>
              </a:rPr>
              <a:t>	</a:t>
            </a:r>
            <a:r>
              <a:rPr dirty="0" sz="1200" spc="-10">
                <a:latin typeface="Cambria"/>
                <a:cs typeface="Cambria"/>
              </a:rPr>
              <a:t>лікарських</a:t>
            </a:r>
            <a:r>
              <a:rPr dirty="0" sz="1200">
                <a:latin typeface="Cambria"/>
                <a:cs typeface="Cambria"/>
              </a:rPr>
              <a:t>	</a:t>
            </a:r>
            <a:r>
              <a:rPr dirty="0" sz="1200" spc="-10">
                <a:latin typeface="Cambria"/>
                <a:cs typeface="Cambria"/>
              </a:rPr>
              <a:t>засобів,</a:t>
            </a:r>
            <a:r>
              <a:rPr dirty="0" sz="1200">
                <a:latin typeface="Cambria"/>
                <a:cs typeface="Cambria"/>
              </a:rPr>
              <a:t>	</a:t>
            </a:r>
            <a:r>
              <a:rPr dirty="0" u="sng" sz="1200" spc="-40">
                <a:uFill>
                  <a:solidFill>
                    <a:srgbClr val="131318"/>
                  </a:solidFill>
                </a:uFill>
                <a:latin typeface="Cambria"/>
                <a:cs typeface="Cambria"/>
              </a:rPr>
              <a:t>повідомятп</a:t>
            </a:r>
            <a:endParaRPr sz="1200">
              <a:latin typeface="Cambria"/>
              <a:cs typeface="Cambria"/>
            </a:endParaRPr>
          </a:p>
          <a:p>
            <a:pPr marL="12700" marR="5080" indent="8890">
              <a:lnSpc>
                <a:spcPts val="1320"/>
              </a:lnSpc>
              <a:spcBef>
                <a:spcPts val="135"/>
              </a:spcBef>
              <a:tabLst>
                <a:tab pos="751840" algn="l"/>
                <a:tab pos="1164590" algn="l"/>
              </a:tabLst>
            </a:pPr>
            <a:r>
              <a:rPr dirty="0" sz="1200" spc="-95">
                <a:latin typeface="Cambria"/>
                <a:cs typeface="Cambria"/>
              </a:rPr>
              <a:t>ТериторіальниFт</a:t>
            </a:r>
            <a:r>
              <a:rPr dirty="0" sz="1200" spc="150">
                <a:latin typeface="Cambria"/>
                <a:cs typeface="Cambria"/>
              </a:rPr>
              <a:t> </a:t>
            </a:r>
            <a:r>
              <a:rPr dirty="0" sz="1200" spc="-35">
                <a:latin typeface="Cambria"/>
                <a:cs typeface="Cambria"/>
              </a:rPr>
              <a:t>орган</a:t>
            </a:r>
            <a:r>
              <a:rPr dirty="0" sz="1200" spc="215">
                <a:latin typeface="Cambria"/>
                <a:cs typeface="Cambria"/>
              </a:rPr>
              <a:t> </a:t>
            </a:r>
            <a:r>
              <a:rPr dirty="0" sz="1200" spc="-40">
                <a:latin typeface="Cambria"/>
                <a:cs typeface="Cambria"/>
              </a:rPr>
              <a:t>Українського</a:t>
            </a:r>
            <a:r>
              <a:rPr dirty="0" sz="1200" spc="220">
                <a:latin typeface="Cambria"/>
                <a:cs typeface="Cambria"/>
              </a:rPr>
              <a:t> </a:t>
            </a:r>
            <a:r>
              <a:rPr dirty="0" sz="1200" spc="-50">
                <a:latin typeface="Cambria"/>
                <a:cs typeface="Cambria"/>
              </a:rPr>
              <a:t>фармацевззгвіого</a:t>
            </a:r>
            <a:r>
              <a:rPr dirty="0" sz="1200" spc="100">
                <a:latin typeface="Cambria"/>
                <a:cs typeface="Cambria"/>
              </a:rPr>
              <a:t> </a:t>
            </a:r>
            <a:r>
              <a:rPr dirty="0" sz="1200" spc="-55">
                <a:latin typeface="Cambria"/>
                <a:cs typeface="Cambria"/>
              </a:rPr>
              <a:t>агентства</a:t>
            </a:r>
            <a:r>
              <a:rPr dirty="0" sz="1200" spc="22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у</a:t>
            </a:r>
            <a:r>
              <a:rPr dirty="0" sz="1200" spc="105">
                <a:latin typeface="Cambria"/>
                <a:cs typeface="Cambria"/>
              </a:rPr>
              <a:t> </a:t>
            </a:r>
            <a:r>
              <a:rPr dirty="0" sz="1200" spc="-35">
                <a:latin typeface="Cambria"/>
                <a:cs typeface="Cambria"/>
              </a:rPr>
              <a:t>Кіровоградськіfі</a:t>
            </a:r>
            <a:r>
              <a:rPr dirty="0" sz="1200" spc="13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області </a:t>
            </a:r>
            <a:r>
              <a:rPr dirty="0" sz="1200" spc="-25">
                <a:latin typeface="Cambria"/>
                <a:cs typeface="Cambria"/>
              </a:rPr>
              <a:t>вьi</a:t>
            </a:r>
            <a:r>
              <a:rPr dirty="0" sz="1200">
                <a:latin typeface="Cambria"/>
                <a:cs typeface="Cambria"/>
              </a:rPr>
              <a:t>	а</a:t>
            </a:r>
            <a:r>
              <a:rPr dirty="0" sz="1200" spc="225">
                <a:latin typeface="Cambria"/>
                <a:cs typeface="Cambria"/>
              </a:rPr>
              <a:t> </a:t>
            </a:r>
            <a:r>
              <a:rPr dirty="0" sz="1200" spc="5">
                <a:latin typeface="Cambria"/>
                <a:cs typeface="Cambria"/>
              </a:rPr>
              <a:t>о</a:t>
            </a:r>
            <a:r>
              <a:rPr dirty="0" sz="1200">
                <a:latin typeface="Cambria"/>
                <a:cs typeface="Cambria"/>
              </a:rPr>
              <a:t>	</a:t>
            </a:r>
            <a:r>
              <a:rPr dirty="0" sz="1200" spc="-35">
                <a:latin typeface="Cambria"/>
                <a:cs typeface="Cambria"/>
              </a:rPr>
              <a:t>щодо </a:t>
            </a:r>
            <a:r>
              <a:rPr dirty="0" sz="1200" spc="-55">
                <a:latin typeface="Cambria"/>
                <a:cs typeface="Cambria"/>
              </a:rPr>
              <a:t>вякопання</a:t>
            </a:r>
            <a:r>
              <a:rPr dirty="0" sz="1200" spc="3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розпорядження.</a:t>
            </a:r>
            <a:endParaRPr sz="1200">
              <a:latin typeface="Cambria"/>
              <a:cs typeface="Cambria"/>
            </a:endParaRPr>
          </a:p>
          <a:p>
            <a:pPr marL="29209">
              <a:lnSpc>
                <a:spcPts val="1390"/>
              </a:lnSpc>
              <a:tabLst>
                <a:tab pos="273050" algn="l"/>
              </a:tabLst>
            </a:pPr>
            <a:r>
              <a:rPr dirty="0" u="sng" sz="1200">
                <a:uFill>
                  <a:solidFill>
                    <a:srgbClr val="131318"/>
                  </a:solidFill>
                </a:uFill>
                <a:latin typeface="Cambria"/>
                <a:cs typeface="Cambria"/>
              </a:rPr>
              <a:t>	</a:t>
            </a:r>
            <a:r>
              <a:rPr dirty="0" u="sng" sz="1200" spc="-45">
                <a:uFill>
                  <a:solidFill>
                    <a:srgbClr val="131318"/>
                  </a:solidFill>
                </a:uFill>
                <a:latin typeface="Cambria"/>
                <a:cs typeface="Cambria"/>
              </a:rPr>
              <a:t>Інформацію</a:t>
            </a:r>
            <a:r>
              <a:rPr dirty="0" u="sng" sz="1200" spc="-5">
                <a:uFill>
                  <a:solidFill>
                    <a:srgbClr val="131318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65">
                <a:uFill>
                  <a:solidFill>
                    <a:srgbClr val="131318"/>
                  </a:solidFill>
                </a:uFill>
                <a:latin typeface="Cambria"/>
                <a:cs typeface="Cambria"/>
              </a:rPr>
              <a:t>надавати</a:t>
            </a:r>
            <a:r>
              <a:rPr dirty="0" u="sng" sz="1200">
                <a:uFill>
                  <a:solidFill>
                    <a:srgbClr val="131318"/>
                  </a:solidFill>
                </a:uFill>
                <a:latin typeface="Cambria"/>
                <a:cs typeface="Cambria"/>
              </a:rPr>
              <a:t> на</a:t>
            </a:r>
            <a:r>
              <a:rPr dirty="0" u="sng" sz="1200" spc="-40">
                <a:uFill>
                  <a:solidFill>
                    <a:srgbClr val="131318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50">
                <a:uFill>
                  <a:solidFill>
                    <a:srgbClr val="131318"/>
                  </a:solidFill>
                </a:uFill>
                <a:latin typeface="Cambria"/>
                <a:cs typeface="Cambria"/>
              </a:rPr>
              <a:t>паперових</a:t>
            </a:r>
            <a:r>
              <a:rPr dirty="0" u="sng" sz="1200" spc="10">
                <a:uFill>
                  <a:solidFill>
                    <a:srgbClr val="131318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30">
                <a:uFill>
                  <a:solidFill>
                    <a:srgbClr val="131318"/>
                  </a:solidFill>
                </a:uFill>
                <a:latin typeface="Cambria"/>
                <a:cs typeface="Cambria"/>
              </a:rPr>
              <a:t>носіях</a:t>
            </a:r>
            <a:r>
              <a:rPr dirty="0" sz="1200" spc="1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поттою,</a:t>
            </a:r>
            <a:r>
              <a:rPr dirty="0" sz="1200" spc="15">
                <a:latin typeface="Cambria"/>
                <a:cs typeface="Cambria"/>
              </a:rPr>
              <a:t> </a:t>
            </a:r>
            <a:r>
              <a:rPr dirty="0" sz="1200" spc="-35">
                <a:latin typeface="Cambria"/>
                <a:cs typeface="Cambria"/>
              </a:rPr>
              <a:t>за</a:t>
            </a:r>
            <a:r>
              <a:rPr dirty="0" sz="1200" spc="-5">
                <a:latin typeface="Cambria"/>
                <a:cs typeface="Cambria"/>
              </a:rPr>
              <a:t> </a:t>
            </a:r>
            <a:r>
              <a:rPr dirty="0" sz="1200" spc="-65">
                <a:latin typeface="Cambria"/>
                <a:cs typeface="Cambria"/>
              </a:rPr>
              <a:t>а,дресою:</a:t>
            </a:r>
            <a:r>
              <a:rPr dirty="0" sz="1200" spc="55">
                <a:latin typeface="Cambria"/>
                <a:cs typeface="Cambria"/>
              </a:rPr>
              <a:t> </a:t>
            </a:r>
            <a:r>
              <a:rPr dirty="0" sz="1200" spc="-10" i="1">
                <a:latin typeface="Cambria"/>
                <a:cs typeface="Cambria"/>
              </a:rPr>
              <a:t>вуд. </a:t>
            </a:r>
            <a:r>
              <a:rPr dirty="0" sz="1200" i="1">
                <a:latin typeface="Cambria"/>
                <a:cs typeface="Cambria"/>
              </a:rPr>
              <a:t>Ирео0раженська,</a:t>
            </a:r>
            <a:r>
              <a:rPr dirty="0" sz="1200" spc="-25" i="1">
                <a:latin typeface="Cambria"/>
                <a:cs typeface="Cambria"/>
              </a:rPr>
              <a:t> 2,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2499" y="4928107"/>
            <a:ext cx="577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latin typeface="Cambria"/>
                <a:cs typeface="Cambria"/>
              </a:rPr>
              <a:t>,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97677" y="4767071"/>
            <a:ext cx="6152515" cy="10737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295"/>
              </a:lnSpc>
              <a:spcBef>
                <a:spcPts val="100"/>
              </a:spcBef>
            </a:pPr>
            <a:r>
              <a:rPr dirty="0" sz="1100" i="1">
                <a:latin typeface="Cambria"/>
                <a:cs typeface="Cambria"/>
              </a:rPr>
              <a:t>•ч.</a:t>
            </a:r>
            <a:r>
              <a:rPr dirty="0" sz="1100" spc="70" i="1">
                <a:latin typeface="Cambria"/>
                <a:cs typeface="Cambria"/>
              </a:rPr>
              <a:t> </a:t>
            </a:r>
            <a:r>
              <a:rPr dirty="0" sz="1100" spc="-50" i="1">
                <a:latin typeface="Cambria"/>
                <a:cs typeface="Cambria"/>
              </a:rPr>
              <a:t>KpoItI18H</a:t>
            </a:r>
            <a:r>
              <a:rPr dirty="0" sz="1100" i="1">
                <a:latin typeface="Cambria"/>
                <a:cs typeface="Cambria"/>
              </a:rPr>
              <a:t> </a:t>
            </a:r>
            <a:r>
              <a:rPr dirty="0" sz="1100" spc="-70" i="1">
                <a:latin typeface="Cambria"/>
                <a:cs typeface="Cambria"/>
              </a:rPr>
              <a:t>Иf(ЬKu</a:t>
            </a:r>
            <a:r>
              <a:rPr dirty="0" sz="1100" spc="-114" i="1">
                <a:latin typeface="Cambria"/>
                <a:cs typeface="Cambria"/>
              </a:rPr>
              <a:t> </a:t>
            </a:r>
            <a:r>
              <a:rPr dirty="0" sz="1100" i="1">
                <a:latin typeface="Cambria"/>
                <a:cs typeface="Cambria"/>
              </a:rPr>
              <a:t>Й,</a:t>
            </a:r>
            <a:r>
              <a:rPr dirty="0" sz="1100" spc="100" i="1">
                <a:latin typeface="Cambria"/>
                <a:cs typeface="Cambria"/>
              </a:rPr>
              <a:t> </a:t>
            </a:r>
            <a:r>
              <a:rPr dirty="0" sz="1100" i="1">
                <a:latin typeface="Cambria"/>
                <a:cs typeface="Cambria"/>
              </a:rPr>
              <a:t>25006,</a:t>
            </a:r>
            <a:r>
              <a:rPr dirty="0" sz="1100" spc="55" i="1">
                <a:latin typeface="Cambria"/>
                <a:cs typeface="Cambria"/>
              </a:rPr>
              <a:t> </a:t>
            </a:r>
            <a:r>
              <a:rPr dirty="0" u="sng" sz="1100">
                <a:uFill>
                  <a:solidFill>
                    <a:srgbClr val="13131C"/>
                  </a:solidFill>
                </a:uFill>
                <a:latin typeface="Cambria"/>
                <a:cs typeface="Cambria"/>
              </a:rPr>
              <a:t>з</a:t>
            </a:r>
            <a:r>
              <a:rPr dirty="0" u="sng" sz="1100" spc="10">
                <a:uFill>
                  <a:solidFill>
                    <a:srgbClr val="1313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100" spc="-10">
                <a:uFill>
                  <a:solidFill>
                    <a:srgbClr val="13131C"/>
                  </a:solidFill>
                </a:uFill>
                <a:latin typeface="Cambria"/>
                <a:cs typeface="Cambria"/>
              </a:rPr>
              <a:t>рараткаміі:</a:t>
            </a:r>
            <a:r>
              <a:rPr dirty="0" u="sng" sz="1100" spc="500">
                <a:uFill>
                  <a:solidFill>
                    <a:srgbClr val="13131C"/>
                  </a:solidFill>
                </a:uFill>
                <a:latin typeface="Cambria"/>
                <a:cs typeface="Cambria"/>
              </a:rPr>
              <a:t> </a:t>
            </a:r>
            <a:endParaRPr sz="1100">
              <a:latin typeface="Cambria"/>
              <a:cs typeface="Cambria"/>
            </a:endParaRPr>
          </a:p>
          <a:p>
            <a:pPr marL="384175">
              <a:lnSpc>
                <a:spcPts val="1380"/>
              </a:lnSpc>
            </a:pPr>
            <a:r>
              <a:rPr dirty="0" sz="1200" spc="-40">
                <a:latin typeface="Cambria"/>
                <a:cs typeface="Cambria"/>
              </a:rPr>
              <a:t>а)</a:t>
            </a:r>
            <a:r>
              <a:rPr dirty="0" sz="1200" spc="-75">
                <a:latin typeface="Cambria"/>
                <a:cs typeface="Cambria"/>
              </a:rPr>
              <a:t> </a:t>
            </a:r>
            <a:r>
              <a:rPr dirty="0" u="sng" sz="1200" spc="-40">
                <a:uFill>
                  <a:solidFill>
                    <a:srgbClr val="13131C"/>
                  </a:solidFill>
                </a:uFill>
                <a:latin typeface="Cambria"/>
                <a:cs typeface="Cambria"/>
              </a:rPr>
              <a:t>при</a:t>
            </a:r>
            <a:r>
              <a:rPr dirty="0" u="sng" sz="1200" spc="-30">
                <a:uFill>
                  <a:solidFill>
                    <a:srgbClr val="1313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50">
                <a:uFill>
                  <a:solidFill>
                    <a:srgbClr val="13131C"/>
                  </a:solidFill>
                </a:uFill>
                <a:latin typeface="Cambria"/>
                <a:cs typeface="Cambria"/>
              </a:rPr>
              <a:t>вмііценні</a:t>
            </a:r>
            <a:r>
              <a:rPr dirty="0" u="sng" sz="1200" spc="10">
                <a:uFill>
                  <a:solidFill>
                    <a:srgbClr val="1313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>
                <a:uFill>
                  <a:solidFill>
                    <a:srgbClr val="13131C"/>
                  </a:solidFill>
                </a:uFill>
                <a:latin typeface="Cambria"/>
                <a:cs typeface="Cambria"/>
              </a:rPr>
              <a:t>в</a:t>
            </a:r>
            <a:r>
              <a:rPr dirty="0" u="sng" sz="1200" spc="-20">
                <a:uFill>
                  <a:solidFill>
                    <a:srgbClr val="1313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75">
                <a:uFill>
                  <a:solidFill>
                    <a:srgbClr val="13131C"/>
                  </a:solidFill>
                </a:uFill>
                <a:latin typeface="Cambria"/>
                <a:cs typeface="Cambria"/>
              </a:rPr>
              <a:t>карантнн</a:t>
            </a:r>
            <a:r>
              <a:rPr dirty="0" sz="1200" spc="90">
                <a:latin typeface="Cambria"/>
                <a:cs typeface="Cambria"/>
              </a:rPr>
              <a:t> </a:t>
            </a:r>
            <a:r>
              <a:rPr dirty="0" sz="1200" spc="-60">
                <a:latin typeface="Cambria"/>
                <a:cs typeface="Cambria"/>
              </a:rPr>
              <a:t>додасться</a:t>
            </a:r>
            <a:r>
              <a:rPr dirty="0" sz="1200" spc="30">
                <a:latin typeface="Cambria"/>
                <a:cs typeface="Cambria"/>
              </a:rPr>
              <a:t> </a:t>
            </a:r>
            <a:r>
              <a:rPr dirty="0" sz="1200" spc="-40">
                <a:latin typeface="Cambria"/>
                <a:cs typeface="Cambria"/>
              </a:rPr>
              <a:t>копія</a:t>
            </a:r>
            <a:r>
              <a:rPr dirty="0" sz="1200" spc="-30">
                <a:latin typeface="Cambria"/>
                <a:cs typeface="Cambria"/>
              </a:rPr>
              <a:t> </a:t>
            </a:r>
            <a:r>
              <a:rPr dirty="0" sz="1200" spc="-50">
                <a:latin typeface="Cambria"/>
                <a:cs typeface="Cambria"/>
              </a:rPr>
              <a:t>прпбуткової</a:t>
            </a:r>
            <a:r>
              <a:rPr dirty="0" sz="1200" spc="7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накладної;</a:t>
            </a:r>
            <a:endParaRPr sz="1200">
              <a:latin typeface="Cambria"/>
              <a:cs typeface="Cambria"/>
            </a:endParaRPr>
          </a:p>
          <a:p>
            <a:pPr marL="380365">
              <a:lnSpc>
                <a:spcPts val="1370"/>
              </a:lnSpc>
            </a:pPr>
            <a:r>
              <a:rPr dirty="0" sz="1200">
                <a:latin typeface="Cambria"/>
                <a:cs typeface="Cambria"/>
              </a:rPr>
              <a:t>6)</a:t>
            </a:r>
            <a:r>
              <a:rPr dirty="0" sz="1200" spc="-70">
                <a:latin typeface="Cambria"/>
                <a:cs typeface="Cambria"/>
              </a:rPr>
              <a:t> </a:t>
            </a:r>
            <a:r>
              <a:rPr dirty="0" u="sng" sz="1200" spc="-114">
                <a:uFill>
                  <a:solidFill>
                    <a:srgbClr val="13131C"/>
                  </a:solidFill>
                </a:uFill>
                <a:latin typeface="Cambria"/>
                <a:cs typeface="Cambria"/>
              </a:rPr>
              <a:t>npH</a:t>
            </a:r>
            <a:r>
              <a:rPr dirty="0" u="sng" sz="1200" spc="45">
                <a:uFill>
                  <a:solidFill>
                    <a:srgbClr val="1313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40">
                <a:uFill>
                  <a:solidFill>
                    <a:srgbClr val="13131C"/>
                  </a:solidFill>
                </a:uFill>
                <a:latin typeface="Cambria"/>
                <a:cs typeface="Cambria"/>
              </a:rPr>
              <a:t>повернснві</a:t>
            </a:r>
            <a:r>
              <a:rPr dirty="0" u="sng" sz="1200" spc="60">
                <a:uFill>
                  <a:solidFill>
                    <a:srgbClr val="1313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70">
                <a:uFill>
                  <a:solidFill>
                    <a:srgbClr val="13131C"/>
                  </a:solidFill>
                </a:uFill>
                <a:latin typeface="Cambria"/>
                <a:cs typeface="Cambria"/>
              </a:rPr>
              <a:t>постаяальнт‹ку</a:t>
            </a:r>
            <a:r>
              <a:rPr dirty="0" sz="1200" spc="-10">
                <a:latin typeface="Cambria"/>
                <a:cs typeface="Cambria"/>
              </a:rPr>
              <a:t> </a:t>
            </a:r>
            <a:r>
              <a:rPr dirty="0" sz="1200" spc="-60">
                <a:latin typeface="Cambria"/>
                <a:cs typeface="Cambria"/>
              </a:rPr>
              <a:t>додаються:</a:t>
            </a:r>
            <a:r>
              <a:rPr dirty="0" sz="1200" spc="65">
                <a:latin typeface="Cambria"/>
                <a:cs typeface="Cambria"/>
              </a:rPr>
              <a:t> </a:t>
            </a:r>
            <a:r>
              <a:rPr dirty="0" sz="1200" spc="-40">
                <a:latin typeface="Cambria"/>
                <a:cs typeface="Cambria"/>
              </a:rPr>
              <a:t>копія</a:t>
            </a:r>
            <a:r>
              <a:rPr dirty="0" sz="1200" spc="-20">
                <a:latin typeface="Cambria"/>
                <a:cs typeface="Cambria"/>
              </a:rPr>
              <a:t> </a:t>
            </a:r>
            <a:r>
              <a:rPr dirty="0" sz="1200" spc="-50">
                <a:latin typeface="Cambria"/>
                <a:cs typeface="Cambria"/>
              </a:rPr>
              <a:t>прибуткової</a:t>
            </a:r>
            <a:r>
              <a:rPr dirty="0" sz="1200" spc="5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нахладної;</a:t>
            </a:r>
            <a:endParaRPr sz="1200">
              <a:latin typeface="Cambria"/>
              <a:cs typeface="Cambria"/>
            </a:endParaRPr>
          </a:p>
          <a:p>
            <a:pPr marL="3387725">
              <a:lnSpc>
                <a:spcPts val="1390"/>
              </a:lnSpc>
            </a:pPr>
            <a:r>
              <a:rPr dirty="0" sz="1200" spc="-40">
                <a:latin typeface="Cambria"/>
                <a:cs typeface="Cambria"/>
              </a:rPr>
              <a:t>копія</a:t>
            </a:r>
            <a:r>
              <a:rPr dirty="0" sz="1200" spc="-30">
                <a:latin typeface="Cambria"/>
                <a:cs typeface="Cambria"/>
              </a:rPr>
              <a:t> </a:t>
            </a:r>
            <a:r>
              <a:rPr dirty="0" sz="1200" spc="-60">
                <a:latin typeface="Cambria"/>
                <a:cs typeface="Cambria"/>
              </a:rPr>
              <a:t>накладної</a:t>
            </a:r>
            <a:r>
              <a:rPr dirty="0" sz="1200" spc="40">
                <a:latin typeface="Cambria"/>
                <a:cs typeface="Cambria"/>
              </a:rPr>
              <a:t> </a:t>
            </a:r>
            <a:r>
              <a:rPr dirty="0" sz="1200" spc="-30">
                <a:latin typeface="Cambria"/>
                <a:cs typeface="Cambria"/>
              </a:rPr>
              <a:t>на </a:t>
            </a:r>
            <a:r>
              <a:rPr dirty="0" sz="1200" spc="-10">
                <a:latin typeface="Cambria"/>
                <a:cs typeface="Cambria"/>
              </a:rPr>
              <a:t>поверненпя.</a:t>
            </a:r>
            <a:endParaRPr sz="1200">
              <a:latin typeface="Cambria"/>
              <a:cs typeface="Cambria"/>
            </a:endParaRPr>
          </a:p>
          <a:p>
            <a:pPr marL="28575" marR="5080" indent="346710">
              <a:lnSpc>
                <a:spcPts val="1390"/>
              </a:lnSpc>
              <a:spcBef>
                <a:spcPts val="75"/>
              </a:spcBef>
            </a:pPr>
            <a:r>
              <a:rPr dirty="0" sz="1200">
                <a:latin typeface="Cambria"/>
                <a:cs typeface="Cambria"/>
              </a:rPr>
              <a:t>в)</a:t>
            </a:r>
            <a:r>
              <a:rPr dirty="0" sz="1200" spc="220">
                <a:latin typeface="Cambria"/>
                <a:cs typeface="Cambria"/>
              </a:rPr>
              <a:t> </a:t>
            </a:r>
            <a:r>
              <a:rPr dirty="0" u="sng" sz="1200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у</a:t>
            </a:r>
            <a:r>
              <a:rPr dirty="0" u="sng" sz="1200" spc="335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20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вяпадку</a:t>
            </a:r>
            <a:r>
              <a:rPr dirty="0" u="sng" sz="1200" spc="400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30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передаяі</a:t>
            </a:r>
            <a:r>
              <a:rPr dirty="0" u="sng" sz="1200" spc="390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10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відходів</a:t>
            </a:r>
            <a:r>
              <a:rPr dirty="0" u="sng" sz="1200" spc="380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50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лікарського</a:t>
            </a:r>
            <a:r>
              <a:rPr dirty="0" u="sng" sz="1200" spc="425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засобу</a:t>
            </a:r>
            <a:r>
              <a:rPr dirty="0" u="sng" sz="1200" spc="355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на</a:t>
            </a:r>
            <a:r>
              <a:rPr dirty="0" u="sng" sz="1200" spc="370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40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утилізацію</a:t>
            </a:r>
            <a:r>
              <a:rPr dirty="0" u="sng" sz="1200" spc="440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a6o</a:t>
            </a:r>
            <a:r>
              <a:rPr dirty="0" u="sng" sz="1200" spc="335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10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зніврення,</a:t>
            </a:r>
            <a:r>
              <a:rPr dirty="0" sz="1200" spc="-10">
                <a:latin typeface="Cambria"/>
                <a:cs typeface="Cambria"/>
              </a:rPr>
              <a:t> </a:t>
            </a:r>
            <a:r>
              <a:rPr dirty="0" u="sng" sz="1200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у</a:t>
            </a:r>
            <a:r>
              <a:rPr dirty="0" u="sng" sz="1200" spc="-65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70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двотщкневий</a:t>
            </a:r>
            <a:r>
              <a:rPr dirty="0" u="sng" sz="1200" spc="105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25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строк</a:t>
            </a:r>
            <a:r>
              <a:rPr dirty="0" u="sng" sz="1200" spc="55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-55">
                <a:uFill>
                  <a:solidFill>
                    <a:srgbClr val="130F1C"/>
                  </a:solidFill>
                </a:uFill>
                <a:latin typeface="Cambria"/>
                <a:cs typeface="Cambria"/>
              </a:rPr>
              <a:t>поінформ2вати.</a:t>
            </a:r>
            <a:r>
              <a:rPr dirty="0" sz="1200" spc="295">
                <a:latin typeface="Cambria"/>
                <a:cs typeface="Cambria"/>
              </a:rPr>
              <a:t> </a:t>
            </a:r>
            <a:r>
              <a:rPr dirty="0" sz="1200" spc="-60">
                <a:latin typeface="Cambria"/>
                <a:cs typeface="Cambria"/>
              </a:rPr>
              <a:t>Територіальний</a:t>
            </a:r>
            <a:r>
              <a:rPr dirty="0" sz="1200" spc="10">
                <a:latin typeface="Cambria"/>
                <a:cs typeface="Cambria"/>
              </a:rPr>
              <a:t> </a:t>
            </a:r>
            <a:r>
              <a:rPr dirty="0" sz="1200" spc="-35">
                <a:latin typeface="Cambria"/>
                <a:cs typeface="Cambria"/>
              </a:rPr>
              <a:t>орган</a:t>
            </a:r>
            <a:r>
              <a:rPr dirty="0" sz="1200" spc="40">
                <a:latin typeface="Cambria"/>
                <a:cs typeface="Cambria"/>
              </a:rPr>
              <a:t> </a:t>
            </a:r>
            <a:r>
              <a:rPr dirty="0" sz="1200" spc="-40">
                <a:latin typeface="Cambria"/>
                <a:cs typeface="Cambria"/>
              </a:rPr>
              <a:t>Українського</a:t>
            </a:r>
            <a:r>
              <a:rPr dirty="0" sz="1200" spc="75">
                <a:latin typeface="Cambria"/>
                <a:cs typeface="Cambria"/>
              </a:rPr>
              <a:t> </a:t>
            </a:r>
            <a:r>
              <a:rPr dirty="0" sz="1200" spc="-25">
                <a:latin typeface="Cambria"/>
                <a:cs typeface="Cambria"/>
              </a:rPr>
              <a:t>фармацевззсіного</a:t>
            </a:r>
            <a:endParaRPr sz="1200">
              <a:latin typeface="Cambria"/>
              <a:cs typeface="Cambria"/>
            </a:endParaRPr>
          </a:p>
        </p:txBody>
      </p:sp>
      <p:pic>
        <p:nvPicPr>
          <p:cNvPr id="15" name="object 15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219200" y="7620000"/>
            <a:ext cx="582168" cy="143256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1204706" y="5812027"/>
            <a:ext cx="6144895" cy="3007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320">
              <a:lnSpc>
                <a:spcPts val="1380"/>
              </a:lnSpc>
              <a:spcBef>
                <a:spcPts val="100"/>
              </a:spcBef>
            </a:pPr>
            <a:r>
              <a:rPr dirty="0" baseline="2314" sz="1800" spc="-104">
                <a:latin typeface="Cambria"/>
                <a:cs typeface="Cambria"/>
              </a:rPr>
              <a:t>агентства</a:t>
            </a:r>
            <a:r>
              <a:rPr dirty="0" baseline="2314" sz="1800">
                <a:latin typeface="Cambria"/>
                <a:cs typeface="Cambria"/>
              </a:rPr>
              <a:t> у</a:t>
            </a:r>
            <a:r>
              <a:rPr dirty="0" baseline="2314" sz="1800" spc="-97">
                <a:latin typeface="Cambria"/>
                <a:cs typeface="Cambria"/>
              </a:rPr>
              <a:t> </a:t>
            </a:r>
            <a:r>
              <a:rPr dirty="0" sz="1200" spc="-40">
                <a:latin typeface="Cambria"/>
                <a:cs typeface="Cambria"/>
              </a:rPr>
              <a:t>К</a:t>
            </a:r>
            <a:r>
              <a:rPr dirty="0" baseline="2314" sz="1800" spc="-60">
                <a:latin typeface="Cambria"/>
                <a:cs typeface="Cambria"/>
              </a:rPr>
              <a:t>іровоградській</a:t>
            </a:r>
            <a:r>
              <a:rPr dirty="0" baseline="2314" sz="1800" spc="-187">
                <a:latin typeface="Cambria"/>
                <a:cs typeface="Cambria"/>
              </a:rPr>
              <a:t> </a:t>
            </a:r>
            <a:r>
              <a:rPr dirty="0" baseline="2314" sz="1800" spc="-15">
                <a:latin typeface="Cambria"/>
                <a:cs typeface="Cambria"/>
              </a:rPr>
              <a:t>області</a:t>
            </a:r>
            <a:r>
              <a:rPr dirty="0" baseline="2314" sz="1800" spc="240">
                <a:latin typeface="Cambria"/>
                <a:cs typeface="Cambria"/>
              </a:rPr>
              <a:t>  </a:t>
            </a:r>
            <a:r>
              <a:rPr dirty="0" baseline="2314" sz="1800" spc="-120">
                <a:latin typeface="Cambria"/>
                <a:cs typeface="Cambria"/>
              </a:rPr>
              <a:t>та</a:t>
            </a:r>
            <a:r>
              <a:rPr dirty="0" baseline="2314" sz="1800" spc="-22">
                <a:latin typeface="Cambria"/>
                <a:cs typeface="Cambria"/>
              </a:rPr>
              <a:t> </a:t>
            </a:r>
            <a:r>
              <a:rPr dirty="0" baseline="2314" sz="1800" spc="-120">
                <a:latin typeface="Cambria"/>
                <a:cs typeface="Cambria"/>
              </a:rPr>
              <a:t>надати</a:t>
            </a:r>
            <a:r>
              <a:rPr dirty="0" baseline="2314" sz="1800" spc="22">
                <a:latin typeface="Cambria"/>
                <a:cs typeface="Cambria"/>
              </a:rPr>
              <a:t> </a:t>
            </a:r>
            <a:r>
              <a:rPr dirty="0" baseline="2314" sz="1800" spc="-44">
                <a:latin typeface="Cambria"/>
                <a:cs typeface="Cambria"/>
              </a:rPr>
              <a:t>аопік›</a:t>
            </a:r>
            <a:r>
              <a:rPr dirty="0" baseline="2314" sz="1800" spc="-15">
                <a:latin typeface="Cambria"/>
                <a:cs typeface="Cambria"/>
              </a:rPr>
              <a:t> </a:t>
            </a:r>
            <a:r>
              <a:rPr dirty="0" baseline="2314" sz="1800" spc="-75">
                <a:latin typeface="Cambria"/>
                <a:cs typeface="Cambria"/>
              </a:rPr>
              <a:t>прибутковоі</a:t>
            </a:r>
            <a:r>
              <a:rPr dirty="0" baseline="2314" sz="1800" spc="104">
                <a:latin typeface="Cambria"/>
                <a:cs typeface="Cambria"/>
              </a:rPr>
              <a:t> </a:t>
            </a:r>
            <a:r>
              <a:rPr dirty="0" baseline="2314" sz="1800" spc="-15">
                <a:latin typeface="Cambria"/>
                <a:cs typeface="Cambria"/>
              </a:rPr>
              <a:t>накладної.</a:t>
            </a:r>
            <a:endParaRPr baseline="2314" sz="1800">
              <a:latin typeface="Cambria"/>
              <a:cs typeface="Cambria"/>
            </a:endParaRPr>
          </a:p>
          <a:p>
            <a:pPr marL="12700" marR="5080" indent="354965">
              <a:lnSpc>
                <a:spcPts val="1390"/>
              </a:lnSpc>
              <a:spcBef>
                <a:spcPts val="25"/>
              </a:spcBef>
              <a:tabLst>
                <a:tab pos="1884045" algn="l"/>
                <a:tab pos="2421890" algn="l"/>
                <a:tab pos="3014345" algn="l"/>
                <a:tab pos="3491865" algn="l"/>
                <a:tab pos="4385945" algn="l"/>
                <a:tab pos="5245100" algn="l"/>
                <a:tab pos="5996305" algn="l"/>
              </a:tabLst>
            </a:pPr>
            <a:r>
              <a:rPr dirty="0" sz="1200">
                <a:latin typeface="Cambria"/>
                <a:cs typeface="Cambria"/>
              </a:rPr>
              <a:t>Пpli</a:t>
            </a:r>
            <a:r>
              <a:rPr dirty="0" sz="1200" spc="245">
                <a:latin typeface="Cambria"/>
                <a:cs typeface="Cambria"/>
              </a:rPr>
              <a:t> </a:t>
            </a:r>
            <a:r>
              <a:rPr dirty="0" sz="1200" spc="-25">
                <a:latin typeface="Cambria"/>
                <a:cs typeface="Cambria"/>
              </a:rPr>
              <a:t>наступних</a:t>
            </a:r>
            <a:r>
              <a:rPr dirty="0" sz="1200" spc="365">
                <a:latin typeface="Cambria"/>
                <a:cs typeface="Cambria"/>
              </a:rPr>
              <a:t> </a:t>
            </a:r>
            <a:r>
              <a:rPr dirty="0" sz="1200" spc="-30">
                <a:latin typeface="Cambria"/>
                <a:cs typeface="Cambria"/>
              </a:rPr>
              <a:t>поставках</a:t>
            </a:r>
            <a:r>
              <a:rPr dirty="0" sz="1200" spc="380">
                <a:latin typeface="Cambria"/>
                <a:cs typeface="Cambria"/>
              </a:rPr>
              <a:t> </a:t>
            </a:r>
            <a:r>
              <a:rPr dirty="0" sz="1200" spc="-40">
                <a:latin typeface="Cambria"/>
                <a:cs typeface="Cambria"/>
              </a:rPr>
              <a:t>лікарських</a:t>
            </a:r>
            <a:r>
              <a:rPr dirty="0" sz="1200" spc="370">
                <a:latin typeface="Cambria"/>
                <a:cs typeface="Cambria"/>
              </a:rPr>
              <a:t> </a:t>
            </a:r>
            <a:r>
              <a:rPr dirty="0" sz="1200" spc="-20">
                <a:latin typeface="Cambria"/>
                <a:cs typeface="Cambria"/>
              </a:rPr>
              <a:t>засобів.</a:t>
            </a:r>
            <a:r>
              <a:rPr dirty="0" sz="1200" spc="320">
                <a:latin typeface="Cambria"/>
                <a:cs typeface="Cambria"/>
              </a:rPr>
              <a:t> </a:t>
            </a:r>
            <a:r>
              <a:rPr dirty="0" sz="1200" spc="-40">
                <a:latin typeface="Cambria"/>
                <a:cs typeface="Cambria"/>
              </a:rPr>
              <a:t>вказаних</a:t>
            </a:r>
            <a:r>
              <a:rPr dirty="0" sz="1200" spc="36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у</a:t>
            </a:r>
            <a:r>
              <a:rPr dirty="0" sz="1200" spc="250">
                <a:latin typeface="Cambria"/>
                <a:cs typeface="Cambria"/>
              </a:rPr>
              <a:t> </a:t>
            </a:r>
            <a:r>
              <a:rPr dirty="0" sz="1200" spc="-50">
                <a:latin typeface="Cambria"/>
                <a:cs typeface="Cambria"/>
              </a:rPr>
              <a:t>розиорядженнях,</a:t>
            </a:r>
            <a:r>
              <a:rPr dirty="0" sz="1200" spc="22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суб"скт </a:t>
            </a:r>
            <a:r>
              <a:rPr dirty="0" sz="1200" spc="-40">
                <a:latin typeface="Cambria"/>
                <a:cs typeface="Cambria"/>
              </a:rPr>
              <a:t>господарювання</a:t>
            </a:r>
            <a:r>
              <a:rPr dirty="0" sz="1200" spc="44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повинен</a:t>
            </a:r>
            <a:r>
              <a:rPr dirty="0" sz="1200">
                <a:latin typeface="Cambria"/>
                <a:cs typeface="Cambria"/>
              </a:rPr>
              <a:t>	</a:t>
            </a:r>
            <a:r>
              <a:rPr dirty="0" sz="1200" spc="-10">
                <a:latin typeface="Cambria"/>
                <a:cs typeface="Cambria"/>
              </a:rPr>
              <a:t>вжптп</a:t>
            </a:r>
            <a:r>
              <a:rPr dirty="0" sz="1200">
                <a:latin typeface="Cambria"/>
                <a:cs typeface="Cambria"/>
              </a:rPr>
              <a:t>	</a:t>
            </a:r>
            <a:r>
              <a:rPr dirty="0" sz="1200" spc="-10">
                <a:latin typeface="Cambria"/>
                <a:cs typeface="Cambria"/>
              </a:rPr>
              <a:t>заходів</a:t>
            </a:r>
            <a:r>
              <a:rPr dirty="0" sz="1200">
                <a:latin typeface="Cambria"/>
                <a:cs typeface="Cambria"/>
              </a:rPr>
              <a:t>	</a:t>
            </a:r>
            <a:r>
              <a:rPr dirty="0" sz="1200" spc="-20">
                <a:latin typeface="Cambria"/>
                <a:cs typeface="Cambria"/>
              </a:rPr>
              <a:t>щодо</a:t>
            </a:r>
            <a:r>
              <a:rPr dirty="0" sz="1200">
                <a:latin typeface="Cambria"/>
                <a:cs typeface="Cambria"/>
              </a:rPr>
              <a:t>	</a:t>
            </a:r>
            <a:r>
              <a:rPr dirty="0" sz="1200" spc="-10">
                <a:latin typeface="Cambria"/>
                <a:cs typeface="Cambria"/>
              </a:rPr>
              <a:t>запобігання</a:t>
            </a:r>
            <a:r>
              <a:rPr dirty="0" sz="1200">
                <a:latin typeface="Cambria"/>
                <a:cs typeface="Cambria"/>
              </a:rPr>
              <a:t>	</a:t>
            </a:r>
            <a:r>
              <a:rPr dirty="0" sz="1200" spc="-10">
                <a:latin typeface="Cambria"/>
                <a:cs typeface="Cambria"/>
              </a:rPr>
              <a:t>придбання,</a:t>
            </a:r>
            <a:r>
              <a:rPr dirty="0" sz="1200">
                <a:latin typeface="Cambria"/>
                <a:cs typeface="Cambria"/>
              </a:rPr>
              <a:t>	</a:t>
            </a:r>
            <a:r>
              <a:rPr dirty="0" sz="1200" spc="-10">
                <a:latin typeface="Cambria"/>
                <a:cs typeface="Cambria"/>
              </a:rPr>
              <a:t>рсалізаціі</a:t>
            </a:r>
            <a:r>
              <a:rPr dirty="0" sz="1200">
                <a:latin typeface="Cambria"/>
                <a:cs typeface="Cambria"/>
              </a:rPr>
              <a:t>	</a:t>
            </a:r>
            <a:r>
              <a:rPr dirty="0" sz="1200" spc="-85">
                <a:latin typeface="Cambria"/>
                <a:cs typeface="Cambria"/>
              </a:rPr>
              <a:t>та</a:t>
            </a:r>
            <a:endParaRPr sz="1200">
              <a:latin typeface="Cambria"/>
              <a:cs typeface="Cambria"/>
            </a:endParaRPr>
          </a:p>
          <a:p>
            <a:pPr marL="20320">
              <a:lnSpc>
                <a:spcPts val="1330"/>
              </a:lnSpc>
            </a:pPr>
            <a:r>
              <a:rPr dirty="0" sz="1200" spc="-60">
                <a:latin typeface="Cambria"/>
                <a:cs typeface="Cambria"/>
              </a:rPr>
              <a:t>застосування</a:t>
            </a:r>
            <a:r>
              <a:rPr dirty="0" sz="1200" spc="100">
                <a:latin typeface="Cambria"/>
                <a:cs typeface="Cambria"/>
              </a:rPr>
              <a:t> </a:t>
            </a:r>
            <a:r>
              <a:rPr dirty="0" sz="1200" spc="-50">
                <a:latin typeface="Cambria"/>
                <a:cs typeface="Cambria"/>
              </a:rPr>
              <a:t>лікарських</a:t>
            </a:r>
            <a:r>
              <a:rPr dirty="0" sz="1200" spc="80">
                <a:latin typeface="Cambria"/>
                <a:cs typeface="Cambria"/>
              </a:rPr>
              <a:t> </a:t>
            </a:r>
            <a:r>
              <a:rPr dirty="0" sz="1200" spc="-30">
                <a:latin typeface="Cambria"/>
                <a:cs typeface="Cambria"/>
              </a:rPr>
              <a:t>засобів.</a:t>
            </a:r>
            <a:r>
              <a:rPr dirty="0" sz="1200" spc="5">
                <a:latin typeface="Cambria"/>
                <a:cs typeface="Cambria"/>
              </a:rPr>
              <a:t> </a:t>
            </a:r>
            <a:r>
              <a:rPr dirty="0" sz="1200" spc="-65">
                <a:latin typeface="Cambria"/>
                <a:cs typeface="Cambria"/>
              </a:rPr>
              <a:t>зазначенпх</a:t>
            </a:r>
            <a:r>
              <a:rPr dirty="0" sz="1200" spc="8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у</a:t>
            </a:r>
            <a:r>
              <a:rPr dirty="0" sz="1200" spc="-30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розпоряюкеннях.</a:t>
            </a:r>
            <a:endParaRPr sz="1200">
              <a:latin typeface="Cambria"/>
              <a:cs typeface="Cambria"/>
            </a:endParaRPr>
          </a:p>
          <a:p>
            <a:pPr marL="23495" marR="12700" indent="356235">
              <a:lnSpc>
                <a:spcPts val="1390"/>
              </a:lnSpc>
              <a:spcBef>
                <a:spcPts val="40"/>
              </a:spcBef>
              <a:tabLst>
                <a:tab pos="831215" algn="l"/>
                <a:tab pos="1234440" algn="l"/>
                <a:tab pos="1743710" algn="l"/>
                <a:tab pos="2092960" algn="l"/>
              </a:tabLst>
            </a:pPr>
            <a:r>
              <a:rPr dirty="0" sz="1200">
                <a:latin typeface="Cambria"/>
                <a:cs typeface="Cambria"/>
              </a:rPr>
              <a:t>У</a:t>
            </a:r>
            <a:r>
              <a:rPr dirty="0" sz="1200" spc="495">
                <a:latin typeface="Cambria"/>
                <a:cs typeface="Cambria"/>
              </a:rPr>
              <a:t> </a:t>
            </a:r>
            <a:r>
              <a:rPr dirty="0" sz="1200" spc="5">
                <a:latin typeface="Cambria"/>
                <a:cs typeface="Cambria"/>
              </a:rPr>
              <a:t>в</a:t>
            </a:r>
            <a:r>
              <a:rPr dirty="0" sz="1200">
                <a:latin typeface="Cambria"/>
                <a:cs typeface="Cambria"/>
              </a:rPr>
              <a:t>	</a:t>
            </a:r>
            <a:r>
              <a:rPr dirty="0" sz="1200" spc="-50">
                <a:latin typeface="Cambria"/>
                <a:cs typeface="Cambria"/>
              </a:rPr>
              <a:t>а</a:t>
            </a:r>
            <a:r>
              <a:rPr dirty="0" sz="1200">
                <a:latin typeface="Cambria"/>
                <a:cs typeface="Cambria"/>
              </a:rPr>
              <a:t>	</a:t>
            </a:r>
            <a:r>
              <a:rPr dirty="0" sz="1200" spc="-50">
                <a:latin typeface="Cambria"/>
                <a:cs typeface="Cambria"/>
              </a:rPr>
              <a:t>в</a:t>
            </a:r>
            <a:r>
              <a:rPr dirty="0" sz="1200">
                <a:latin typeface="Cambria"/>
                <a:cs typeface="Cambria"/>
              </a:rPr>
              <a:t>	</a:t>
            </a:r>
            <a:r>
              <a:rPr dirty="0" sz="1200" spc="-25">
                <a:latin typeface="Cambria"/>
                <a:cs typeface="Cambria"/>
              </a:rPr>
              <a:t>ост</a:t>
            </a:r>
            <a:r>
              <a:rPr dirty="0" sz="1200">
                <a:latin typeface="Cambria"/>
                <a:cs typeface="Cambria"/>
              </a:rPr>
              <a:t>	</a:t>
            </a:r>
            <a:r>
              <a:rPr dirty="0" sz="1200" spc="-45">
                <a:latin typeface="Cambria"/>
                <a:cs typeface="Cambria"/>
              </a:rPr>
              <a:t>лікарських</a:t>
            </a:r>
            <a:r>
              <a:rPr dirty="0" sz="1200" spc="400">
                <a:latin typeface="Cambria"/>
                <a:cs typeface="Cambria"/>
              </a:rPr>
              <a:t> </a:t>
            </a:r>
            <a:r>
              <a:rPr dirty="0" sz="1200" spc="-25">
                <a:latin typeface="Cambria"/>
                <a:cs typeface="Cambria"/>
              </a:rPr>
              <a:t>засобів,</a:t>
            </a:r>
            <a:r>
              <a:rPr dirty="0" sz="1200" spc="300">
                <a:latin typeface="Cambria"/>
                <a:cs typeface="Cambria"/>
              </a:rPr>
              <a:t> </a:t>
            </a:r>
            <a:r>
              <a:rPr dirty="0" sz="1200" spc="-35">
                <a:latin typeface="Cambria"/>
                <a:cs typeface="Cambria"/>
              </a:rPr>
              <a:t>вказанііх</a:t>
            </a:r>
            <a:r>
              <a:rPr dirty="0" sz="1200" spc="38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у</a:t>
            </a:r>
            <a:r>
              <a:rPr dirty="0" sz="1200" spc="270">
                <a:latin typeface="Cambria"/>
                <a:cs typeface="Cambria"/>
              </a:rPr>
              <a:t> </a:t>
            </a:r>
            <a:r>
              <a:rPr dirty="0" sz="1200" spc="-55">
                <a:latin typeface="Cambria"/>
                <a:cs typeface="Cambria"/>
              </a:rPr>
              <a:t>розпорядженнях</a:t>
            </a:r>
            <a:r>
              <a:rPr dirty="0" sz="1200" spc="27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чп</a:t>
            </a:r>
            <a:r>
              <a:rPr dirty="0" sz="1200" spc="285">
                <a:latin typeface="Cambria"/>
                <a:cs typeface="Cambria"/>
              </a:rPr>
              <a:t> </a:t>
            </a:r>
            <a:r>
              <a:rPr dirty="0" sz="1200" spc="-25">
                <a:latin typeface="Cambria"/>
                <a:cs typeface="Cambria"/>
              </a:rPr>
              <a:t>лНстах </a:t>
            </a:r>
            <a:r>
              <a:rPr dirty="0" sz="1200" spc="-60">
                <a:latin typeface="Cambria"/>
                <a:cs typeface="Cambria"/>
              </a:rPr>
              <a:t>Укрфаріt.агентства,</a:t>
            </a:r>
            <a:r>
              <a:rPr dirty="0" sz="1200" spc="-15">
                <a:latin typeface="Cambria"/>
                <a:cs typeface="Cambria"/>
              </a:rPr>
              <a:t> </a:t>
            </a:r>
            <a:r>
              <a:rPr dirty="0" u="sng" sz="1200" spc="-20">
                <a:uFill>
                  <a:solidFill>
                    <a:srgbClr val="0C0C13"/>
                  </a:solidFill>
                </a:uFill>
                <a:latin typeface="Cambria"/>
                <a:cs typeface="Cambria"/>
              </a:rPr>
              <a:t>відповlді</a:t>
            </a:r>
            <a:r>
              <a:rPr dirty="0" u="sng" sz="1200" spc="125">
                <a:uFill>
                  <a:solidFill>
                    <a:srgbClr val="0C0C13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spc="55">
                <a:uFill>
                  <a:solidFill>
                    <a:srgbClr val="0C0C13"/>
                  </a:solidFill>
                </a:uFill>
                <a:latin typeface="Cambria"/>
                <a:cs typeface="Cambria"/>
              </a:rPr>
              <a:t>в</a:t>
            </a:r>
            <a:r>
              <a:rPr dirty="0" u="sng" sz="1200">
                <a:uFill>
                  <a:solidFill>
                    <a:srgbClr val="0C0C13"/>
                  </a:solidFill>
                </a:uFill>
                <a:latin typeface="Cambria"/>
                <a:cs typeface="Cambria"/>
              </a:rPr>
              <a:t> </a:t>
            </a:r>
            <a:r>
              <a:rPr dirty="0" u="sng" sz="1200" i="1">
                <a:uFill>
                  <a:solidFill>
                    <a:srgbClr val="0C0C13"/>
                  </a:solidFill>
                </a:uFill>
                <a:latin typeface="Cambria"/>
                <a:cs typeface="Cambria"/>
              </a:rPr>
              <a:t>письыовошј </a:t>
            </a:r>
            <a:r>
              <a:rPr dirty="0" sz="1200" spc="-135" i="1">
                <a:latin typeface="Cambria"/>
                <a:cs typeface="Cambria"/>
              </a:rPr>
              <a:t> </a:t>
            </a:r>
            <a:r>
              <a:rPr dirty="0" sz="1200" spc="-70">
                <a:latin typeface="Cambria"/>
                <a:cs typeface="Cambria"/>
              </a:rPr>
              <a:t>вигляді</a:t>
            </a:r>
            <a:r>
              <a:rPr dirty="0" sz="1200" spc="65">
                <a:latin typeface="Cambria"/>
                <a:cs typeface="Cambria"/>
              </a:rPr>
              <a:t> </a:t>
            </a:r>
            <a:r>
              <a:rPr dirty="0" u="heavy" sz="1200">
                <a:uFill>
                  <a:solidFill>
                    <a:srgbClr val="0C0C13"/>
                  </a:solidFill>
                </a:uFill>
                <a:latin typeface="Cambria"/>
                <a:cs typeface="Cambria"/>
              </a:rPr>
              <a:t>вадавати</a:t>
            </a:r>
            <a:r>
              <a:rPr dirty="0" u="heavy" sz="1200" spc="45">
                <a:uFill>
                  <a:solidFill>
                    <a:srgbClr val="0C0C13"/>
                  </a:solidFill>
                </a:uFill>
                <a:latin typeface="Cambria"/>
                <a:cs typeface="Cambria"/>
              </a:rPr>
              <a:t> </a:t>
            </a:r>
            <a:r>
              <a:rPr dirty="0" u="heavy" sz="1200">
                <a:uFill>
                  <a:solidFill>
                    <a:srgbClr val="0C0C13"/>
                  </a:solidFill>
                </a:uFill>
                <a:latin typeface="Cambria"/>
                <a:cs typeface="Cambria"/>
              </a:rPr>
              <a:t>не</a:t>
            </a:r>
            <a:r>
              <a:rPr dirty="0" u="heavy" sz="1200" spc="-15">
                <a:uFill>
                  <a:solidFill>
                    <a:srgbClr val="0C0C13"/>
                  </a:solidFill>
                </a:uFill>
                <a:latin typeface="Cambria"/>
                <a:cs typeface="Cambria"/>
              </a:rPr>
              <a:t> </a:t>
            </a:r>
            <a:r>
              <a:rPr dirty="0" u="heavy" sz="1200" spc="-10">
                <a:uFill>
                  <a:solidFill>
                    <a:srgbClr val="0C0C13"/>
                  </a:solidFill>
                </a:uFill>
                <a:latin typeface="Cambria"/>
                <a:cs typeface="Cambria"/>
              </a:rPr>
              <a:t>потрібво.</a:t>
            </a:r>
            <a:endParaRPr sz="1200">
              <a:latin typeface="Cambria"/>
              <a:cs typeface="Cambria"/>
            </a:endParaRPr>
          </a:p>
          <a:p>
            <a:pPr marL="374015">
              <a:lnSpc>
                <a:spcPts val="1345"/>
              </a:lnSpc>
            </a:pPr>
            <a:r>
              <a:rPr dirty="0" sz="1200" spc="-30">
                <a:latin typeface="Cambria"/>
                <a:cs typeface="Cambria"/>
              </a:rPr>
              <a:t>Одночасно</a:t>
            </a:r>
            <a:r>
              <a:rPr dirty="0" sz="1200" spc="229">
                <a:latin typeface="Cambria"/>
                <a:cs typeface="Cambria"/>
              </a:rPr>
              <a:t> </a:t>
            </a:r>
            <a:r>
              <a:rPr dirty="0" sz="1200" spc="-40">
                <a:latin typeface="Cambria"/>
                <a:cs typeface="Cambria"/>
              </a:rPr>
              <a:t>нагадуемо,</a:t>
            </a:r>
            <a:r>
              <a:rPr dirty="0" sz="1200" spc="265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що</a:t>
            </a:r>
            <a:r>
              <a:rPr dirty="0" sz="1200" spc="204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з</a:t>
            </a:r>
            <a:r>
              <a:rPr dirty="0" sz="1200" spc="155">
                <a:latin typeface="Cambria"/>
                <a:cs typeface="Cambria"/>
              </a:rPr>
              <a:t> </a:t>
            </a:r>
            <a:r>
              <a:rPr dirty="0" sz="1200" spc="-60">
                <a:latin typeface="Cambria"/>
                <a:cs typeface="Cambria"/>
              </a:rPr>
              <a:t>розпорядженнями</a:t>
            </a:r>
            <a:r>
              <a:rPr dirty="0" sz="1200" spc="160">
                <a:latin typeface="Cambria"/>
                <a:cs typeface="Cambria"/>
              </a:rPr>
              <a:t> </a:t>
            </a:r>
            <a:r>
              <a:rPr dirty="0" sz="1200">
                <a:latin typeface="Cambria"/>
                <a:cs typeface="Cambria"/>
              </a:rPr>
              <a:t>та</a:t>
            </a:r>
            <a:r>
              <a:rPr dirty="0" sz="1200" spc="155">
                <a:latin typeface="Cambria"/>
                <a:cs typeface="Cambria"/>
              </a:rPr>
              <a:t> </a:t>
            </a:r>
            <a:r>
              <a:rPr dirty="0" sz="1200" spc="-50">
                <a:latin typeface="Cambria"/>
                <a:cs typeface="Cambria"/>
              </a:rPr>
              <a:t>.юістами</a:t>
            </a:r>
            <a:r>
              <a:rPr dirty="0" sz="1200" spc="225">
                <a:latin typeface="Cambria"/>
                <a:cs typeface="Cambria"/>
              </a:rPr>
              <a:t> </a:t>
            </a:r>
            <a:r>
              <a:rPr dirty="0" sz="1200" spc="-55">
                <a:latin typeface="Cambria"/>
                <a:cs typeface="Cambria"/>
              </a:rPr>
              <a:t>Укрфармагентства</a:t>
            </a:r>
            <a:r>
              <a:rPr dirty="0" sz="1200" spc="155">
                <a:latin typeface="Cambria"/>
                <a:cs typeface="Cambria"/>
              </a:rPr>
              <a:t> </a:t>
            </a:r>
            <a:r>
              <a:rPr dirty="0" sz="1200" spc="-10">
                <a:latin typeface="Cambria"/>
                <a:cs typeface="Cambria"/>
              </a:rPr>
              <a:t>можна</a:t>
            </a:r>
            <a:endParaRPr sz="1200">
              <a:latin typeface="Cambria"/>
              <a:cs typeface="Cambria"/>
            </a:endParaRPr>
          </a:p>
          <a:p>
            <a:pPr marL="18415">
              <a:lnSpc>
                <a:spcPts val="1355"/>
              </a:lnSpc>
              <a:tabLst>
                <a:tab pos="1103630" algn="l"/>
                <a:tab pos="1447800" algn="l"/>
                <a:tab pos="2383790" algn="l"/>
                <a:tab pos="3117215" algn="l"/>
                <a:tab pos="4178935" algn="l"/>
                <a:tab pos="5509895" algn="l"/>
              </a:tabLst>
            </a:pPr>
            <a:r>
              <a:rPr dirty="0" sz="1200" spc="-10">
                <a:latin typeface="Cambria"/>
                <a:cs typeface="Cambria"/>
              </a:rPr>
              <a:t>ознайоміітися</a:t>
            </a:r>
            <a:r>
              <a:rPr dirty="0" sz="1200">
                <a:latin typeface="Cambria"/>
                <a:cs typeface="Cambria"/>
              </a:rPr>
              <a:t>	</a:t>
            </a:r>
            <a:r>
              <a:rPr dirty="0" sz="1200" spc="-25">
                <a:latin typeface="Cambria"/>
                <a:cs typeface="Cambria"/>
              </a:rPr>
              <a:t>на</a:t>
            </a:r>
            <a:r>
              <a:rPr dirty="0" sz="1200">
                <a:latin typeface="Cambria"/>
                <a:cs typeface="Cambria"/>
              </a:rPr>
              <a:t>	</a:t>
            </a:r>
            <a:r>
              <a:rPr dirty="0" sz="1200" spc="-10">
                <a:latin typeface="Cambria"/>
                <a:cs typeface="Cambria"/>
              </a:rPr>
              <a:t>офіципіому</a:t>
            </a:r>
            <a:r>
              <a:rPr dirty="0" sz="1200">
                <a:latin typeface="Cambria"/>
                <a:cs typeface="Cambria"/>
              </a:rPr>
              <a:t>	</a:t>
            </a:r>
            <a:r>
              <a:rPr dirty="0" sz="1200" spc="-10">
                <a:latin typeface="Cambria"/>
                <a:cs typeface="Cambria"/>
              </a:rPr>
              <a:t>вебсаfггі</a:t>
            </a:r>
            <a:r>
              <a:rPr dirty="0" sz="1200">
                <a:latin typeface="Cambria"/>
                <a:cs typeface="Cambria"/>
              </a:rPr>
              <a:t>	</a:t>
            </a:r>
            <a:r>
              <a:rPr dirty="0" sz="1200" spc="-10">
                <a:latin typeface="Cambria"/>
                <a:cs typeface="Cambria"/>
              </a:rPr>
              <a:t>Українського</a:t>
            </a:r>
            <a:r>
              <a:rPr dirty="0" sz="1200">
                <a:latin typeface="Cambria"/>
                <a:cs typeface="Cambria"/>
              </a:rPr>
              <a:t>	</a:t>
            </a:r>
            <a:r>
              <a:rPr dirty="0" sz="1200" spc="-10">
                <a:latin typeface="Cambria"/>
                <a:cs typeface="Cambria"/>
              </a:rPr>
              <a:t>фармацевтнчвого</a:t>
            </a:r>
            <a:r>
              <a:rPr dirty="0" sz="1200">
                <a:latin typeface="Cambria"/>
                <a:cs typeface="Cambria"/>
              </a:rPr>
              <a:t>	</a:t>
            </a:r>
            <a:r>
              <a:rPr dirty="0" sz="1200" spc="-50">
                <a:latin typeface="Cambria"/>
                <a:cs typeface="Cambria"/>
              </a:rPr>
              <a:t>агеигства</a:t>
            </a:r>
            <a:endParaRPr sz="1200">
              <a:latin typeface="Cambria"/>
              <a:cs typeface="Cambria"/>
            </a:endParaRPr>
          </a:p>
          <a:p>
            <a:pPr marL="12700">
              <a:lnSpc>
                <a:spcPts val="1425"/>
              </a:lnSpc>
            </a:pPr>
            <a:r>
              <a:rPr dirty="0" sz="1250" spc="-100">
                <a:latin typeface="Cambria"/>
                <a:cs typeface="Cambria"/>
              </a:rPr>
              <a:t>(</a:t>
            </a:r>
            <a:r>
              <a:rPr dirty="0" sz="1250" spc="-100">
                <a:latin typeface="Cambria"/>
                <a:cs typeface="Cambria"/>
                <a:hlinkClick r:id="rId14"/>
              </a:rPr>
              <a:t>https://www.d1s.gov.ua/</a:t>
            </a:r>
            <a:r>
              <a:rPr dirty="0" sz="1250" spc="-100">
                <a:latin typeface="Cambria"/>
                <a:cs typeface="Cambria"/>
              </a:rPr>
              <a:t>)</a:t>
            </a:r>
            <a:r>
              <a:rPr dirty="0" sz="1250" spc="-120">
                <a:latin typeface="Cambria"/>
                <a:cs typeface="Cambria"/>
              </a:rPr>
              <a:t> </a:t>
            </a:r>
            <a:r>
              <a:rPr dirty="0" sz="1250">
                <a:latin typeface="Cambria"/>
                <a:cs typeface="Cambria"/>
              </a:rPr>
              <a:t>в</a:t>
            </a:r>
            <a:r>
              <a:rPr dirty="0" sz="1250" spc="-30">
                <a:latin typeface="Cambria"/>
                <a:cs typeface="Cambria"/>
              </a:rPr>
              <a:t> </a:t>
            </a:r>
            <a:r>
              <a:rPr dirty="0" sz="1250" spc="-85">
                <a:latin typeface="Cambria"/>
                <a:cs typeface="Cambria"/>
              </a:rPr>
              <a:t>роздіпі</a:t>
            </a:r>
            <a:r>
              <a:rPr dirty="0" sz="1250" spc="75">
                <a:latin typeface="Cambria"/>
                <a:cs typeface="Cambria"/>
              </a:rPr>
              <a:t> </a:t>
            </a:r>
            <a:r>
              <a:rPr dirty="0" sz="1250" spc="-10">
                <a:latin typeface="Cambria"/>
                <a:cs typeface="Cambria"/>
              </a:rPr>
              <a:t>РОЗПОРЯДЖЕННЯ</a:t>
            </a:r>
            <a:r>
              <a:rPr dirty="0" sz="1250" spc="160">
                <a:latin typeface="Cambria"/>
                <a:cs typeface="Cambria"/>
              </a:rPr>
              <a:t> </a:t>
            </a:r>
            <a:r>
              <a:rPr dirty="0" sz="1250" spc="-10">
                <a:latin typeface="Cambria"/>
                <a:cs typeface="Cambria"/>
              </a:rPr>
              <a:t>УКРФАРМАГЕНТСТВА.</a:t>
            </a:r>
            <a:endParaRPr sz="125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185"/>
              </a:spcBef>
            </a:pPr>
            <a:endParaRPr sz="1250">
              <a:latin typeface="Cambria"/>
              <a:cs typeface="Cambria"/>
            </a:endParaRPr>
          </a:p>
          <a:p>
            <a:pPr marL="467359" indent="-215900">
              <a:lnSpc>
                <a:spcPts val="1485"/>
              </a:lnSpc>
              <a:spcBef>
                <a:spcPts val="5"/>
              </a:spcBef>
              <a:buAutoNum type="arabicPeriod"/>
              <a:tabLst>
                <a:tab pos="467359" algn="l"/>
              </a:tabLst>
            </a:pPr>
            <a:r>
              <a:rPr dirty="0" sz="1250" spc="-30">
                <a:latin typeface="Times New Roman"/>
                <a:cs typeface="Times New Roman"/>
              </a:rPr>
              <a:t>Копія</a:t>
            </a:r>
            <a:r>
              <a:rPr dirty="0" sz="1250" spc="-50">
                <a:latin typeface="Times New Roman"/>
                <a:cs typeface="Times New Roman"/>
              </a:rPr>
              <a:t> </a:t>
            </a:r>
            <a:r>
              <a:rPr dirty="0" sz="1250" spc="-40">
                <a:latin typeface="Times New Roman"/>
                <a:cs typeface="Times New Roman"/>
              </a:rPr>
              <a:t>розпорядження</a:t>
            </a:r>
            <a:r>
              <a:rPr dirty="0" sz="1250" spc="55">
                <a:latin typeface="Times New Roman"/>
                <a:cs typeface="Times New Roman"/>
              </a:rPr>
              <a:t> </a:t>
            </a:r>
            <a:r>
              <a:rPr dirty="0" sz="1250" spc="-40">
                <a:latin typeface="Times New Roman"/>
                <a:cs typeface="Times New Roman"/>
              </a:rPr>
              <a:t>Українського</a:t>
            </a:r>
            <a:r>
              <a:rPr dirty="0" sz="1250" spc="85">
                <a:latin typeface="Times New Roman"/>
                <a:cs typeface="Times New Roman"/>
              </a:rPr>
              <a:t> </a:t>
            </a:r>
            <a:r>
              <a:rPr dirty="0" sz="1250" spc="-30">
                <a:latin typeface="Times New Roman"/>
                <a:cs typeface="Times New Roman"/>
              </a:rPr>
              <a:t>фармацевтичного</a:t>
            </a:r>
            <a:r>
              <a:rPr dirty="0" sz="1250" spc="-5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агентства</a:t>
            </a:r>
            <a:r>
              <a:rPr dirty="0" sz="1250" spc="300">
                <a:latin typeface="Times New Roman"/>
                <a:cs typeface="Times New Roman"/>
              </a:rPr>
              <a:t> </a:t>
            </a:r>
            <a:r>
              <a:rPr dirty="0" sz="1250" spc="-20">
                <a:latin typeface="Times New Roman"/>
                <a:cs typeface="Times New Roman"/>
              </a:rPr>
              <a:t>від</a:t>
            </a:r>
            <a:r>
              <a:rPr dirty="0" sz="1250" spc="-55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19.10.2026</a:t>
            </a:r>
            <a:endParaRPr sz="1250">
              <a:latin typeface="Times New Roman"/>
              <a:cs typeface="Times New Roman"/>
            </a:endParaRPr>
          </a:p>
          <a:p>
            <a:pPr marL="479425">
              <a:lnSpc>
                <a:spcPts val="1340"/>
              </a:lnSpc>
            </a:pPr>
            <a:r>
              <a:rPr dirty="0" baseline="2314" sz="1800" spc="-172">
                <a:latin typeface="Times New Roman"/>
                <a:cs typeface="Times New Roman"/>
              </a:rPr>
              <a:t>N•</a:t>
            </a:r>
            <a:r>
              <a:rPr dirty="0" baseline="2314" sz="1800" spc="-7">
                <a:latin typeface="Times New Roman"/>
                <a:cs typeface="Times New Roman"/>
              </a:rPr>
              <a:t> </a:t>
            </a:r>
            <a:r>
              <a:rPr dirty="0" baseline="2314" sz="1800">
                <a:latin typeface="Times New Roman"/>
                <a:cs typeface="Times New Roman"/>
              </a:rPr>
              <a:t>509-001.1.01/002</a:t>
            </a:r>
            <a:r>
              <a:rPr dirty="0" sz="1200">
                <a:latin typeface="Times New Roman"/>
                <a:cs typeface="Times New Roman"/>
              </a:rPr>
              <a:t>.0</a:t>
            </a:r>
            <a:r>
              <a:rPr dirty="0" baseline="2314" sz="1800">
                <a:latin typeface="Times New Roman"/>
                <a:cs typeface="Times New Roman"/>
              </a:rPr>
              <a:t>'17-26</a:t>
            </a:r>
            <a:r>
              <a:rPr dirty="0" baseline="2314" sz="1800" spc="22">
                <a:latin typeface="Times New Roman"/>
                <a:cs typeface="Times New Roman"/>
              </a:rPr>
              <a:t> </a:t>
            </a:r>
            <a:r>
              <a:rPr dirty="0" baseline="2314" sz="1800">
                <a:latin typeface="Times New Roman"/>
                <a:cs typeface="Times New Roman"/>
              </a:rPr>
              <a:t>иа</a:t>
            </a:r>
            <a:r>
              <a:rPr dirty="0" baseline="2314" sz="1800" spc="67">
                <a:latin typeface="Times New Roman"/>
                <a:cs typeface="Times New Roman"/>
              </a:rPr>
              <a:t> </a:t>
            </a:r>
            <a:r>
              <a:rPr dirty="0" baseline="2314" sz="1800">
                <a:latin typeface="Times New Roman"/>
                <a:cs typeface="Times New Roman"/>
              </a:rPr>
              <a:t>1 </a:t>
            </a:r>
            <a:r>
              <a:rPr dirty="0" baseline="2314" sz="1800" spc="-15">
                <a:latin typeface="Times New Roman"/>
                <a:cs typeface="Times New Roman"/>
              </a:rPr>
              <a:t>арк.;</a:t>
            </a:r>
            <a:endParaRPr baseline="2314" sz="1800">
              <a:latin typeface="Times New Roman"/>
              <a:cs typeface="Times New Roman"/>
            </a:endParaRPr>
          </a:p>
          <a:p>
            <a:pPr marL="464184" marR="519430" indent="-215900">
              <a:lnSpc>
                <a:spcPts val="1390"/>
              </a:lnSpc>
              <a:spcBef>
                <a:spcPts val="50"/>
              </a:spcBef>
              <a:buAutoNum type="arabicPeriod" startAt="2"/>
              <a:tabLst>
                <a:tab pos="479425" algn="l"/>
              </a:tabLst>
            </a:pPr>
            <a:r>
              <a:rPr dirty="0" sz="1250" spc="-25">
                <a:latin typeface="Times New Roman"/>
                <a:cs typeface="Times New Roman"/>
              </a:rPr>
              <a:t>Копія</a:t>
            </a:r>
            <a:r>
              <a:rPr dirty="0" sz="1250" spc="-45">
                <a:latin typeface="Times New Roman"/>
                <a:cs typeface="Times New Roman"/>
              </a:rPr>
              <a:t> </a:t>
            </a:r>
            <a:r>
              <a:rPr dirty="0" sz="1250" spc="-40">
                <a:latin typeface="Times New Roman"/>
                <a:cs typeface="Times New Roman"/>
              </a:rPr>
              <a:t>розпорядження</a:t>
            </a:r>
            <a:r>
              <a:rPr dirty="0" sz="1250" spc="50">
                <a:latin typeface="Times New Roman"/>
                <a:cs typeface="Times New Roman"/>
              </a:rPr>
              <a:t> </a:t>
            </a:r>
            <a:r>
              <a:rPr dirty="0" sz="1250" spc="-40">
                <a:latin typeface="Times New Roman"/>
                <a:cs typeface="Times New Roman"/>
              </a:rPr>
              <a:t>Украінського</a:t>
            </a:r>
            <a:r>
              <a:rPr dirty="0" sz="1250" spc="10">
                <a:latin typeface="Times New Roman"/>
                <a:cs typeface="Times New Roman"/>
              </a:rPr>
              <a:t> </a:t>
            </a:r>
            <a:r>
              <a:rPr dirty="0" sz="1250" spc="-20">
                <a:latin typeface="Times New Roman"/>
                <a:cs typeface="Times New Roman"/>
              </a:rPr>
              <a:t>фаріtацевтняного</a:t>
            </a:r>
            <a:r>
              <a:rPr dirty="0" sz="1250" spc="-6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агентства</a:t>
            </a:r>
            <a:r>
              <a:rPr dirty="0" sz="1250" spc="310">
                <a:latin typeface="Times New Roman"/>
                <a:cs typeface="Times New Roman"/>
              </a:rPr>
              <a:t> </a:t>
            </a:r>
            <a:r>
              <a:rPr dirty="0" sz="1250" spc="-20">
                <a:latin typeface="Times New Roman"/>
                <a:cs typeface="Times New Roman"/>
              </a:rPr>
              <a:t>від</a:t>
            </a:r>
            <a:r>
              <a:rPr dirty="0" sz="1250" spc="-55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20.10.2026 </a:t>
            </a:r>
            <a:r>
              <a:rPr dirty="0" sz="1250" spc="-10">
                <a:latin typeface="Times New Roman"/>
                <a:cs typeface="Times New Roman"/>
              </a:rPr>
              <a:t>	</a:t>
            </a:r>
            <a:r>
              <a:rPr dirty="0" sz="1250" spc="-135">
                <a:latin typeface="Times New Roman"/>
                <a:cs typeface="Times New Roman"/>
              </a:rPr>
              <a:t>N•</a:t>
            </a:r>
            <a:r>
              <a:rPr dirty="0" sz="1250" spc="40">
                <a:latin typeface="Times New Roman"/>
                <a:cs typeface="Times New Roman"/>
              </a:rPr>
              <a:t> </a:t>
            </a:r>
            <a:r>
              <a:rPr dirty="0" sz="1250" spc="-30">
                <a:latin typeface="Times New Roman"/>
                <a:cs typeface="Times New Roman"/>
              </a:rPr>
              <a:t>510-001.1.01/002.0/17-</a:t>
            </a:r>
            <a:r>
              <a:rPr dirty="0" sz="1250" spc="-10">
                <a:latin typeface="Times New Roman"/>
                <a:cs typeface="Times New Roman"/>
              </a:rPr>
              <a:t>26 </a:t>
            </a:r>
            <a:r>
              <a:rPr dirty="0" sz="1250">
                <a:latin typeface="Times New Roman"/>
                <a:cs typeface="Times New Roman"/>
              </a:rPr>
              <a:t>на</a:t>
            </a:r>
            <a:r>
              <a:rPr dirty="0" sz="1250" spc="45">
                <a:latin typeface="Times New Roman"/>
                <a:cs typeface="Times New Roman"/>
              </a:rPr>
              <a:t> </a:t>
            </a:r>
            <a:r>
              <a:rPr dirty="0" sz="1250" spc="-90">
                <a:latin typeface="Times New Roman"/>
                <a:cs typeface="Times New Roman"/>
              </a:rPr>
              <a:t>1</a:t>
            </a:r>
            <a:r>
              <a:rPr dirty="0" sz="1250" spc="25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арк.;</a:t>
            </a:r>
            <a:endParaRPr sz="1250">
              <a:latin typeface="Times New Roman"/>
              <a:cs typeface="Times New Roman"/>
            </a:endParaRPr>
          </a:p>
          <a:p>
            <a:pPr marL="464820" indent="-218440">
              <a:lnSpc>
                <a:spcPts val="1290"/>
              </a:lnSpc>
              <a:buAutoNum type="arabicPeriod" startAt="2"/>
              <a:tabLst>
                <a:tab pos="464820" algn="l"/>
              </a:tabLst>
            </a:pPr>
            <a:r>
              <a:rPr dirty="0" sz="1250" spc="80" i="1">
                <a:latin typeface="Times New Roman"/>
                <a:cs typeface="Times New Roman"/>
              </a:rPr>
              <a:t>loп</a:t>
            </a:r>
            <a:r>
              <a:rPr dirty="0" sz="1250" spc="80">
                <a:latin typeface="Times New Roman"/>
                <a:cs typeface="Times New Roman"/>
              </a:rPr>
              <a:t>iя</a:t>
            </a:r>
            <a:r>
              <a:rPr dirty="0" sz="1250" spc="-80">
                <a:latin typeface="Times New Roman"/>
                <a:cs typeface="Times New Roman"/>
              </a:rPr>
              <a:t> </a:t>
            </a:r>
            <a:r>
              <a:rPr dirty="0" sz="1250" spc="-40">
                <a:latin typeface="Times New Roman"/>
                <a:cs typeface="Times New Roman"/>
              </a:rPr>
              <a:t>розпорядження</a:t>
            </a:r>
            <a:r>
              <a:rPr dirty="0" sz="1250" spc="60">
                <a:latin typeface="Times New Roman"/>
                <a:cs typeface="Times New Roman"/>
              </a:rPr>
              <a:t> </a:t>
            </a:r>
            <a:r>
              <a:rPr dirty="0" sz="1250" spc="-35">
                <a:latin typeface="Times New Roman"/>
                <a:cs typeface="Times New Roman"/>
              </a:rPr>
              <a:t>Українського</a:t>
            </a:r>
            <a:r>
              <a:rPr dirty="0" sz="1250" spc="10">
                <a:latin typeface="Times New Roman"/>
                <a:cs typeface="Times New Roman"/>
              </a:rPr>
              <a:t> </a:t>
            </a:r>
            <a:r>
              <a:rPr dirty="0" sz="1250" spc="-25">
                <a:latin typeface="Times New Roman"/>
                <a:cs typeface="Times New Roman"/>
              </a:rPr>
              <a:t>фармацевтичного</a:t>
            </a:r>
            <a:r>
              <a:rPr dirty="0" sz="1250" spc="-30">
                <a:latin typeface="Times New Roman"/>
                <a:cs typeface="Times New Roman"/>
              </a:rPr>
              <a:t> </a:t>
            </a:r>
            <a:r>
              <a:rPr dirty="0" sz="1250" spc="-20">
                <a:latin typeface="Times New Roman"/>
                <a:cs typeface="Times New Roman"/>
              </a:rPr>
              <a:t>агентства</a:t>
            </a:r>
            <a:r>
              <a:rPr dirty="0" sz="1250" spc="325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від</a:t>
            </a:r>
            <a:r>
              <a:rPr dirty="0" sz="1250" spc="-15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20.10.2026</a:t>
            </a:r>
            <a:endParaRPr sz="1250">
              <a:latin typeface="Times New Roman"/>
              <a:cs typeface="Times New Roman"/>
            </a:endParaRPr>
          </a:p>
          <a:p>
            <a:pPr marL="469900">
              <a:lnSpc>
                <a:spcPts val="1420"/>
              </a:lnSpc>
            </a:pPr>
            <a:r>
              <a:rPr dirty="0" sz="1250" spc="-285">
                <a:latin typeface="Times New Roman"/>
                <a:cs typeface="Times New Roman"/>
              </a:rPr>
              <a:t>№</a:t>
            </a:r>
            <a:r>
              <a:rPr dirty="0" sz="1250" spc="235">
                <a:latin typeface="Times New Roman"/>
                <a:cs typeface="Times New Roman"/>
              </a:rPr>
              <a:t> </a:t>
            </a:r>
            <a:r>
              <a:rPr dirty="0" sz="1250" spc="-30">
                <a:latin typeface="Times New Roman"/>
                <a:cs typeface="Times New Roman"/>
              </a:rPr>
              <a:t>511-001.1.01/002.0/17-</a:t>
            </a:r>
            <a:r>
              <a:rPr dirty="0" sz="1250">
                <a:latin typeface="Times New Roman"/>
                <a:cs typeface="Times New Roman"/>
              </a:rPr>
              <a:t>26</a:t>
            </a:r>
            <a:r>
              <a:rPr dirty="0" sz="1250" spc="40">
                <a:latin typeface="Times New Roman"/>
                <a:cs typeface="Times New Roman"/>
              </a:rPr>
              <a:t> </a:t>
            </a:r>
            <a:r>
              <a:rPr dirty="0" sz="1250" spc="-10">
                <a:latin typeface="Times New Roman"/>
                <a:cs typeface="Times New Roman"/>
              </a:rPr>
              <a:t>на</a:t>
            </a:r>
            <a:r>
              <a:rPr dirty="0" sz="1250" spc="35">
                <a:latin typeface="Times New Roman"/>
                <a:cs typeface="Times New Roman"/>
              </a:rPr>
              <a:t> </a:t>
            </a:r>
            <a:r>
              <a:rPr dirty="0" sz="1250">
                <a:latin typeface="Times New Roman"/>
                <a:cs typeface="Times New Roman"/>
              </a:rPr>
              <a:t>1</a:t>
            </a:r>
            <a:r>
              <a:rPr dirty="0" sz="1250" spc="-10">
                <a:latin typeface="Times New Roman"/>
                <a:cs typeface="Times New Roman"/>
              </a:rPr>
              <a:t> арк..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15978" y="9313926"/>
            <a:ext cx="785495" cy="215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50" spc="-10">
                <a:latin typeface="Times New Roman"/>
                <a:cs typeface="Times New Roman"/>
              </a:rPr>
              <a:t>Rа•іа.эьнlік</a:t>
            </a:r>
            <a:endParaRPr sz="125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638800" y="9372600"/>
            <a:ext cx="1377696" cy="115824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1214227" y="9970516"/>
            <a:ext cx="168656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Осталеаzо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35">
                <a:latin typeface="Times New Roman"/>
                <a:cs typeface="Times New Roman"/>
              </a:rPr>
              <a:t>Валехтттва</a:t>
            </a:r>
            <a:r>
              <a:rPr dirty="0" sz="1000" spc="6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32</a:t>
            </a:r>
            <a:r>
              <a:rPr dirty="0" sz="1000" spc="5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14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35">
                <a:latin typeface="Times New Roman"/>
                <a:cs typeface="Times New Roman"/>
              </a:rPr>
              <a:t>41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73423" y="9942576"/>
            <a:ext cx="707136" cy="569976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3773423" y="9942576"/>
            <a:ext cx="3075940" cy="554990"/>
            <a:chOff x="3773423" y="9942576"/>
            <a:chExt cx="3075940" cy="554990"/>
          </a:xfrm>
        </p:grpSpPr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73423" y="9942576"/>
              <a:ext cx="3075431" cy="2225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07535" y="10165080"/>
              <a:ext cx="2151888" cy="1005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261103" y="10268712"/>
              <a:ext cx="1935479" cy="9143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514087" y="10369296"/>
              <a:ext cx="1694688" cy="12801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05071" y="140207"/>
            <a:ext cx="438912" cy="62179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376954" y="784859"/>
            <a:ext cx="5792470" cy="9671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143510">
              <a:lnSpc>
                <a:spcPts val="1645"/>
              </a:lnSpc>
              <a:spcBef>
                <a:spcPts val="100"/>
              </a:spcBef>
            </a:pPr>
            <a:r>
              <a:rPr dirty="0" baseline="1984" sz="2100" spc="179">
                <a:latin typeface="Cambria"/>
                <a:cs typeface="Cambria"/>
              </a:rPr>
              <a:t>УEPAÏHCЬKE</a:t>
            </a:r>
            <a:r>
              <a:rPr dirty="0" baseline="1984" sz="2100" spc="307">
                <a:latin typeface="Cambria"/>
                <a:cs typeface="Cambria"/>
              </a:rPr>
              <a:t> </a:t>
            </a:r>
            <a:r>
              <a:rPr dirty="0" baseline="1984" sz="2100" spc="150">
                <a:latin typeface="Cambria"/>
                <a:cs typeface="Cambria"/>
              </a:rPr>
              <a:t>ФАРМАЦЕВТИЧНЕ</a:t>
            </a:r>
            <a:r>
              <a:rPr dirty="0" baseline="1984" sz="2100" spc="457">
                <a:latin typeface="Cambria"/>
                <a:cs typeface="Cambria"/>
              </a:rPr>
              <a:t> </a:t>
            </a:r>
            <a:r>
              <a:rPr dirty="0" baseline="1984" sz="2100" spc="150">
                <a:latin typeface="Cambria"/>
                <a:cs typeface="Cambria"/>
              </a:rPr>
              <a:t>АГЕИТСТВ</a:t>
            </a:r>
            <a:r>
              <a:rPr dirty="0" sz="1400" spc="100">
                <a:latin typeface="Cambria"/>
                <a:cs typeface="Cambria"/>
              </a:rPr>
              <a:t>О</a:t>
            </a:r>
            <a:endParaRPr sz="1400">
              <a:latin typeface="Cambria"/>
              <a:cs typeface="Cambria"/>
            </a:endParaRPr>
          </a:p>
          <a:p>
            <a:pPr algn="ctr" marL="45720">
              <a:lnSpc>
                <a:spcPts val="1645"/>
              </a:lnSpc>
            </a:pPr>
            <a:r>
              <a:rPr dirty="0" baseline="1984" sz="2100" spc="-15" b="1">
                <a:latin typeface="Times New Roman"/>
                <a:cs typeface="Times New Roman"/>
              </a:rPr>
              <a:t>(УЕРФАРМАГЕПТ</a:t>
            </a:r>
            <a:r>
              <a:rPr dirty="0" sz="1400" spc="-10" b="1">
                <a:latin typeface="Times New Roman"/>
                <a:cs typeface="Times New Roman"/>
              </a:rPr>
              <a:t>С</a:t>
            </a:r>
            <a:r>
              <a:rPr dirty="0" baseline="1984" sz="2100" spc="-15" b="1">
                <a:latin typeface="Times New Roman"/>
                <a:cs typeface="Times New Roman"/>
              </a:rPr>
              <a:t>ТВО)</a:t>
            </a:r>
            <a:endParaRPr baseline="1984" sz="2100">
              <a:latin typeface="Times New Roman"/>
              <a:cs typeface="Times New Roman"/>
            </a:endParaRPr>
          </a:p>
          <a:p>
            <a:pPr algn="ctr" marL="12700" marR="5080">
              <a:lnSpc>
                <a:spcPts val="1270"/>
              </a:lnSpc>
              <a:spcBef>
                <a:spcPts val="1605"/>
              </a:spcBef>
            </a:pPr>
            <a:r>
              <a:rPr dirty="0" sz="1150" spc="-30">
                <a:latin typeface="Times New Roman"/>
                <a:cs typeface="Times New Roman"/>
              </a:rPr>
              <a:t>проспект</a:t>
            </a:r>
            <a:r>
              <a:rPr dirty="0" sz="1150" spc="25">
                <a:latin typeface="Times New Roman"/>
                <a:cs typeface="Times New Roman"/>
              </a:rPr>
              <a:t> </a:t>
            </a:r>
            <a:r>
              <a:rPr dirty="0" sz="1150" spc="-30">
                <a:latin typeface="Times New Roman"/>
                <a:cs typeface="Times New Roman"/>
              </a:rPr>
              <a:t>Берестейський,</a:t>
            </a:r>
            <a:r>
              <a:rPr dirty="0" sz="1150" spc="-40">
                <a:latin typeface="Times New Roman"/>
                <a:cs typeface="Times New Roman"/>
              </a:rPr>
              <a:t> </a:t>
            </a:r>
            <a:r>
              <a:rPr dirty="0" sz="1150" spc="-50">
                <a:latin typeface="Times New Roman"/>
                <a:cs typeface="Times New Roman"/>
              </a:rPr>
              <a:t>120-</a:t>
            </a:r>
            <a:r>
              <a:rPr dirty="0" sz="1150">
                <a:latin typeface="Times New Roman"/>
                <a:cs typeface="Times New Roman"/>
              </a:rPr>
              <a:t>A,</a:t>
            </a:r>
            <a:r>
              <a:rPr dirty="0" sz="1150" spc="25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м.</a:t>
            </a:r>
            <a:r>
              <a:rPr dirty="0" sz="1150" spc="-45">
                <a:latin typeface="Times New Roman"/>
                <a:cs typeface="Times New Roman"/>
              </a:rPr>
              <a:t> </a:t>
            </a:r>
            <a:r>
              <a:rPr dirty="0" sz="1150" spc="-25">
                <a:latin typeface="Times New Roman"/>
                <a:cs typeface="Times New Roman"/>
              </a:rPr>
              <a:t>Київ,</a:t>
            </a:r>
            <a:r>
              <a:rPr dirty="0" sz="1150" spc="-40">
                <a:latin typeface="Times New Roman"/>
                <a:cs typeface="Times New Roman"/>
              </a:rPr>
              <a:t> </a:t>
            </a:r>
            <a:r>
              <a:rPr dirty="0" sz="1150" spc="-20">
                <a:latin typeface="Times New Roman"/>
                <a:cs typeface="Times New Roman"/>
              </a:rPr>
              <a:t>03115,</a:t>
            </a:r>
            <a:r>
              <a:rPr dirty="0" sz="1150" spc="-5">
                <a:latin typeface="Times New Roman"/>
                <a:cs typeface="Times New Roman"/>
              </a:rPr>
              <a:t> </a:t>
            </a:r>
            <a:r>
              <a:rPr dirty="0" sz="1150" spc="-35">
                <a:latin typeface="Times New Roman"/>
                <a:cs typeface="Times New Roman"/>
              </a:rPr>
              <a:t>тел/факс:</a:t>
            </a:r>
            <a:r>
              <a:rPr dirty="0" sz="1150" spc="10">
                <a:latin typeface="Times New Roman"/>
                <a:cs typeface="Times New Roman"/>
              </a:rPr>
              <a:t> </a:t>
            </a:r>
            <a:r>
              <a:rPr dirty="0" sz="1150" spc="-20">
                <a:latin typeface="Times New Roman"/>
                <a:cs typeface="Times New Roman"/>
              </a:rPr>
              <a:t>(044) </a:t>
            </a:r>
            <a:r>
              <a:rPr dirty="0" sz="1150" spc="-45">
                <a:latin typeface="Times New Roman"/>
                <a:cs typeface="Times New Roman"/>
              </a:rPr>
              <a:t>422-55-</a:t>
            </a:r>
            <a:r>
              <a:rPr dirty="0" sz="1150">
                <a:latin typeface="Times New Roman"/>
                <a:cs typeface="Times New Roman"/>
              </a:rPr>
              <a:t>77,</a:t>
            </a:r>
            <a:r>
              <a:rPr dirty="0" sz="1150" spc="5">
                <a:latin typeface="Times New Roman"/>
                <a:cs typeface="Times New Roman"/>
              </a:rPr>
              <a:t> </a:t>
            </a:r>
            <a:r>
              <a:rPr dirty="0" sz="1150" spc="-40">
                <a:latin typeface="Times New Roman"/>
                <a:cs typeface="Times New Roman"/>
              </a:rPr>
              <a:t>e-</a:t>
            </a:r>
            <a:r>
              <a:rPr dirty="0" sz="1150" spc="-20">
                <a:latin typeface="Times New Roman"/>
                <a:cs typeface="Times New Roman"/>
              </a:rPr>
              <a:t>mail:</a:t>
            </a:r>
            <a:r>
              <a:rPr dirty="0" sz="1150" spc="-5">
                <a:latin typeface="Times New Roman"/>
                <a:cs typeface="Times New Roman"/>
              </a:rPr>
              <a:t> </a:t>
            </a:r>
            <a:r>
              <a:rPr dirty="0" u="sng" sz="1150" spc="-2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5"/>
              </a:rPr>
              <a:t>dls@dls.gov.ua</a:t>
            </a:r>
            <a:r>
              <a:rPr dirty="0" sz="1150" spc="-20">
                <a:latin typeface="Times New Roman"/>
                <a:cs typeface="Times New Roman"/>
              </a:rPr>
              <a:t>, </a:t>
            </a:r>
            <a:r>
              <a:rPr dirty="0" sz="1150">
                <a:latin typeface="Times New Roman"/>
                <a:cs typeface="Times New Roman"/>
              </a:rPr>
              <a:t>htt</a:t>
            </a:r>
            <a:r>
              <a:rPr dirty="0" sz="1150" spc="200">
                <a:latin typeface="Times New Roman"/>
                <a:cs typeface="Times New Roman"/>
              </a:rPr>
              <a:t> </a:t>
            </a:r>
            <a:r>
              <a:rPr dirty="0" sz="1150" spc="-40">
                <a:latin typeface="Times New Roman"/>
                <a:cs typeface="Times New Roman"/>
              </a:rPr>
              <a:t>s://www</a:t>
            </a:r>
            <a:r>
              <a:rPr dirty="0" sz="1150" spc="20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dls</a:t>
            </a:r>
            <a:r>
              <a:rPr dirty="0" sz="1150" spc="425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о</a:t>
            </a:r>
            <a:r>
              <a:rPr dirty="0" sz="1150" spc="459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ua</a:t>
            </a:r>
            <a:r>
              <a:rPr dirty="0" sz="1150" spc="215">
                <a:latin typeface="Times New Roman"/>
                <a:cs typeface="Times New Roman"/>
              </a:rPr>
              <a:t> </a:t>
            </a:r>
            <a:r>
              <a:rPr dirty="0" sz="1150" spc="-40">
                <a:latin typeface="Times New Roman"/>
                <a:cs typeface="Times New Roman"/>
              </a:rPr>
              <a:t>Код</a:t>
            </a:r>
            <a:r>
              <a:rPr dirty="0" sz="1150" spc="-30">
                <a:latin typeface="Times New Roman"/>
                <a:cs typeface="Times New Roman"/>
              </a:rPr>
              <a:t> СДРПОУ</a:t>
            </a:r>
            <a:r>
              <a:rPr dirty="0" sz="1150" spc="50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Times New Roman"/>
                <a:cs typeface="Times New Roman"/>
              </a:rPr>
              <a:t>40517815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85747" y="1891283"/>
            <a:ext cx="255714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75385" algn="l"/>
                <a:tab pos="2543810" algn="l"/>
              </a:tabLst>
            </a:pPr>
            <a:r>
              <a:rPr dirty="0" u="sng" sz="1400">
                <a:uFill>
                  <a:solidFill>
                    <a:srgbClr val="000000"/>
                  </a:solidFill>
                </a:uFill>
                <a:latin typeface="Courier New"/>
                <a:cs typeface="Courier New"/>
              </a:rPr>
              <a:t>	</a:t>
            </a:r>
            <a:r>
              <a:rPr dirty="0" sz="1400" spc="80">
                <a:latin typeface="Courier New"/>
                <a:cs typeface="Courier New"/>
              </a:rPr>
              <a:t>№ </a:t>
            </a:r>
            <a:r>
              <a:rPr dirty="0" u="sng" sz="1400">
                <a:uFill>
                  <a:solidFill>
                    <a:srgbClr val="000000"/>
                  </a:solidFill>
                </a:uFill>
                <a:latin typeface="Courier New"/>
                <a:cs typeface="Courier New"/>
              </a:rPr>
              <a:t>	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35508" y="1924811"/>
            <a:ext cx="254825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30960" algn="l"/>
                <a:tab pos="2534920" algn="l"/>
              </a:tabLst>
            </a:pPr>
            <a:r>
              <a:rPr dirty="0" sz="1400">
                <a:latin typeface="Times New Roman"/>
                <a:cs typeface="Times New Roman"/>
              </a:rPr>
              <a:t>На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434">
                <a:latin typeface="Times New Roman"/>
                <a:cs typeface="Times New Roman"/>
              </a:rPr>
              <a:t> </a:t>
            </a:r>
            <a:r>
              <a:rPr dirty="0" u="sng" sz="1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від </a:t>
            </a:r>
            <a:r>
              <a:rPr dirty="0" u="sng" sz="1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34900" y="2534411"/>
            <a:ext cx="1412875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3970" marR="5080" indent="-1905">
              <a:lnSpc>
                <a:spcPts val="1610"/>
              </a:lnSpc>
              <a:spcBef>
                <a:spcPts val="210"/>
              </a:spcBef>
            </a:pPr>
            <a:r>
              <a:rPr dirty="0" sz="1400" spc="-10" b="1">
                <a:latin typeface="Times New Roman"/>
                <a:cs typeface="Times New Roman"/>
              </a:rPr>
              <a:t>Керівникам господарювання, займаються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65257" y="2534411"/>
            <a:ext cx="989330" cy="647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715">
              <a:lnSpc>
                <a:spcPts val="1645"/>
              </a:lnSpc>
              <a:spcBef>
                <a:spcPts val="100"/>
              </a:spcBef>
            </a:pPr>
            <a:r>
              <a:rPr dirty="0" sz="1400" spc="-10" b="1">
                <a:latin typeface="Times New Roman"/>
                <a:cs typeface="Times New Roman"/>
              </a:rPr>
              <a:t>суб'ектів</a:t>
            </a:r>
            <a:endParaRPr sz="1400">
              <a:latin typeface="Times New Roman"/>
              <a:cs typeface="Times New Roman"/>
            </a:endParaRPr>
          </a:p>
          <a:p>
            <a:pPr algn="r" marL="12700" marR="5080" indent="725170">
              <a:lnSpc>
                <a:spcPts val="1610"/>
              </a:lnSpc>
              <a:spcBef>
                <a:spcPts val="75"/>
              </a:spcBef>
            </a:pPr>
            <a:r>
              <a:rPr dirty="0" sz="1400" spc="-50" b="1">
                <a:latin typeface="Times New Roman"/>
                <a:cs typeface="Times New Roman"/>
              </a:rPr>
              <a:t>які </a:t>
            </a:r>
            <a:r>
              <a:rPr dirty="0" sz="1400" spc="-25" b="1">
                <a:latin typeface="Times New Roman"/>
                <a:cs typeface="Times New Roman"/>
              </a:rPr>
              <a:t>реалізацісю,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29073" y="3147059"/>
            <a:ext cx="2538095" cy="1049655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7780" marR="35560" indent="1270">
              <a:lnSpc>
                <a:spcPts val="1610"/>
              </a:lnSpc>
              <a:spcBef>
                <a:spcPts val="210"/>
              </a:spcBef>
              <a:tabLst>
                <a:tab pos="1146175" algn="l"/>
                <a:tab pos="1339215" algn="l"/>
              </a:tabLst>
            </a:pPr>
            <a:r>
              <a:rPr dirty="0" sz="1400" spc="-10" b="1">
                <a:latin typeface="Times New Roman"/>
                <a:cs typeface="Times New Roman"/>
              </a:rPr>
              <a:t>зберіганням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 spc="-50" b="1">
                <a:latin typeface="Times New Roman"/>
                <a:cs typeface="Times New Roman"/>
              </a:rPr>
              <a:t>i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 spc="-35" b="1">
                <a:latin typeface="Times New Roman"/>
                <a:cs typeface="Times New Roman"/>
              </a:rPr>
              <a:t>застосуванням </a:t>
            </a:r>
            <a:r>
              <a:rPr dirty="0" sz="1400" spc="-10" b="1">
                <a:latin typeface="Times New Roman"/>
                <a:cs typeface="Times New Roman"/>
              </a:rPr>
              <a:t>лікарських</a:t>
            </a:r>
            <a:r>
              <a:rPr dirty="0" sz="1400" spc="6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засобів</a:t>
            </a:r>
            <a:endParaRPr sz="1400">
              <a:latin typeface="Times New Roman"/>
              <a:cs typeface="Times New Roman"/>
            </a:endParaRPr>
          </a:p>
          <a:p>
            <a:pPr marL="12700" marR="5080" indent="2540">
              <a:lnSpc>
                <a:spcPts val="1580"/>
              </a:lnSpc>
              <a:spcBef>
                <a:spcPts val="1605"/>
              </a:spcBef>
              <a:tabLst>
                <a:tab pos="974090" algn="l"/>
                <a:tab pos="1256030" algn="l"/>
              </a:tabLst>
            </a:pPr>
            <a:r>
              <a:rPr dirty="0" sz="1400" spc="-10" b="1">
                <a:latin typeface="Times New Roman"/>
                <a:cs typeface="Times New Roman"/>
              </a:rPr>
              <a:t>Керівникам</a:t>
            </a:r>
            <a:r>
              <a:rPr dirty="0" sz="1400" b="1">
                <a:latin typeface="Times New Roman"/>
                <a:cs typeface="Times New Roman"/>
              </a:rPr>
              <a:t>		</a:t>
            </a:r>
            <a:r>
              <a:rPr dirty="0" sz="1400" spc="-10" b="1">
                <a:latin typeface="Times New Roman"/>
                <a:cs typeface="Times New Roman"/>
              </a:rPr>
              <a:t>територіальних органів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 spc="-10" b="1">
                <a:latin typeface="Times New Roman"/>
                <a:cs typeface="Times New Roman"/>
              </a:rPr>
              <a:t>Укрфармагентства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0163" y="4777739"/>
            <a:ext cx="6038850" cy="37045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96520">
              <a:lnSpc>
                <a:spcPct val="100000"/>
              </a:lnSpc>
              <a:spcBef>
                <a:spcPts val="100"/>
              </a:spcBef>
            </a:pPr>
            <a:r>
              <a:rPr dirty="0" baseline="1984" sz="2100" spc="-15" b="1">
                <a:latin typeface="Times New Roman"/>
                <a:cs typeface="Times New Roman"/>
              </a:rPr>
              <a:t>Р</a:t>
            </a:r>
            <a:r>
              <a:rPr dirty="0" sz="1400" spc="-10" b="1">
                <a:latin typeface="Times New Roman"/>
                <a:cs typeface="Times New Roman"/>
              </a:rPr>
              <a:t>О</a:t>
            </a:r>
            <a:r>
              <a:rPr dirty="0" baseline="1984" sz="2100" spc="-15" b="1">
                <a:latin typeface="Times New Roman"/>
                <a:cs typeface="Times New Roman"/>
              </a:rPr>
              <a:t>ЗПОРЯДЖЕПНЯ</a:t>
            </a:r>
            <a:endParaRPr baseline="1984" sz="2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457834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Відповідно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Конституцїі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України,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статей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15,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22,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55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Закону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  <a:p>
            <a:pPr algn="just" marL="12700" marR="26670" indent="635">
              <a:lnSpc>
                <a:spcPts val="1870"/>
              </a:lnSpc>
              <a:spcBef>
                <a:spcPts val="70"/>
              </a:spcBef>
            </a:pPr>
            <a:r>
              <a:rPr dirty="0" sz="1400" spc="-20">
                <a:latin typeface="Times New Roman"/>
                <a:cs typeface="Times New Roman"/>
              </a:rPr>
              <a:t>«Основи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законодавства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про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охорону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здоров'я»,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статей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15,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17,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21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Закону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«Про</a:t>
            </a:r>
            <a:r>
              <a:rPr dirty="0" sz="1400" spc="1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лікарські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засоби»,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Положения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Українське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фармацевтичне</a:t>
            </a:r>
            <a:endParaRPr sz="1400">
              <a:latin typeface="Times New Roman"/>
              <a:cs typeface="Times New Roman"/>
            </a:endParaRPr>
          </a:p>
          <a:p>
            <a:pPr algn="just" marL="14604" indent="-254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агентство,</a:t>
            </a:r>
            <a:r>
              <a:rPr dirty="0" sz="1400" spc="235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245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постановою</a:t>
            </a:r>
            <a:r>
              <a:rPr dirty="0" sz="1400" spc="245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Кабінету</a:t>
            </a:r>
            <a:r>
              <a:rPr dirty="0" sz="1400" spc="235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Міністрів</a:t>
            </a:r>
            <a:r>
              <a:rPr dirty="0" sz="1400" spc="225">
                <a:latin typeface="Times New Roman"/>
                <a:cs typeface="Times New Roman"/>
              </a:rPr>
              <a:t>  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  <a:p>
            <a:pPr algn="just" marL="12700" marR="5080" indent="1905">
              <a:lnSpc>
                <a:spcPct val="109300"/>
              </a:lnSpc>
              <a:spcBef>
                <a:spcPts val="15"/>
              </a:spcBef>
            </a:pP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45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12.08.2015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2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647,</a:t>
            </a:r>
            <a:r>
              <a:rPr dirty="0" sz="1400" spc="48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здійснення</a:t>
            </a:r>
            <a:r>
              <a:rPr dirty="0" sz="1400" spc="1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державного</a:t>
            </a:r>
            <a:r>
              <a:rPr dirty="0" sz="1400" spc="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якості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16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ввозяться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Україну,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16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постановою </a:t>
            </a:r>
            <a:r>
              <a:rPr dirty="0" sz="1400">
                <a:latin typeface="Times New Roman"/>
                <a:cs typeface="Times New Roman"/>
              </a:rPr>
              <a:t>Кабінету</a:t>
            </a:r>
            <a:r>
              <a:rPr dirty="0" sz="1400" spc="4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Мініетрів</a:t>
            </a:r>
            <a:r>
              <a:rPr dirty="0" sz="1400" spc="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4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4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14.09.2005</a:t>
            </a:r>
            <a:r>
              <a:rPr dirty="0" sz="1400" spc="470">
                <a:latin typeface="Times New Roman"/>
                <a:cs typeface="Times New Roman"/>
              </a:rPr>
              <a:t>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17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902,</a:t>
            </a:r>
            <a:r>
              <a:rPr dirty="0" sz="1400" spc="4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пункту</a:t>
            </a:r>
            <a:r>
              <a:rPr dirty="0" sz="1400" spc="48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3.2.3</a:t>
            </a:r>
            <a:r>
              <a:rPr dirty="0" sz="1400" spc="4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Порядку встановлення</a:t>
            </a:r>
            <a:r>
              <a:rPr dirty="0" sz="1400">
                <a:latin typeface="Times New Roman"/>
                <a:cs typeface="Times New Roman"/>
              </a:rPr>
              <a:t> заборони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(тимчасової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заборони)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поновлення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обігу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лікарських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територїі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України,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наказом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Міністерства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охорони </a:t>
            </a:r>
            <a:r>
              <a:rPr dirty="0" sz="1400">
                <a:latin typeface="Times New Roman"/>
                <a:cs typeface="Times New Roman"/>
              </a:rPr>
              <a:t>здоров'я</a:t>
            </a:r>
            <a:r>
              <a:rPr dirty="0" sz="1400" spc="229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2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2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22.11.2011</a:t>
            </a:r>
            <a:r>
              <a:rPr dirty="0" sz="1400" spc="245">
                <a:latin typeface="Times New Roman"/>
                <a:cs typeface="Times New Roman"/>
              </a:rPr>
              <a:t> 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3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809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(зі</a:t>
            </a:r>
            <a:r>
              <a:rPr dirty="0" sz="1400" spc="2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змінами),</a:t>
            </a:r>
            <a:r>
              <a:rPr dirty="0" sz="1400" spc="22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заресстрованого </a:t>
            </a:r>
            <a:r>
              <a:rPr dirty="0" sz="1400">
                <a:latin typeface="Times New Roman"/>
                <a:cs typeface="Times New Roman"/>
              </a:rPr>
              <a:t>Міністерством</a:t>
            </a:r>
            <a:r>
              <a:rPr dirty="0" sz="1400" spc="1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юстицїі</a:t>
            </a:r>
            <a:r>
              <a:rPr dirty="0" sz="1400" spc="4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43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30.01.2012</a:t>
            </a:r>
            <a:r>
              <a:rPr dirty="0" sz="1400" spc="1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415">
                <a:latin typeface="Times New Roman"/>
                <a:cs typeface="Times New Roman"/>
              </a:rPr>
              <a:t>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2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126/20439,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Порядку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3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якості</a:t>
            </a:r>
            <a:r>
              <a:rPr dirty="0" sz="1400" spc="3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3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під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час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оптової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роздрібної</a:t>
            </a:r>
            <a:r>
              <a:rPr dirty="0" sz="1400" spc="30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торгівлі, затвердженого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наказом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Міністерства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охорони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здоров'я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29.09.2014</a:t>
            </a:r>
            <a:endParaRPr sz="1400">
              <a:latin typeface="Times New Roman"/>
              <a:cs typeface="Times New Roman"/>
            </a:endParaRPr>
          </a:p>
          <a:p>
            <a:pPr algn="just" marL="17145">
              <a:lnSpc>
                <a:spcPct val="100000"/>
              </a:lnSpc>
              <a:spcBef>
                <a:spcPts val="140"/>
              </a:spcBef>
            </a:pP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2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677,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заресстрованого</a:t>
            </a:r>
            <a:r>
              <a:rPr dirty="0" sz="1400" spc="1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Міністерством</a:t>
            </a:r>
            <a:r>
              <a:rPr dirty="0" sz="1400" spc="20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юстиціі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26.11.2014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07464" y="8474964"/>
            <a:ext cx="431482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5435" algn="l"/>
                <a:tab pos="621665" algn="l"/>
                <a:tab pos="1663064" algn="l"/>
                <a:tab pos="2378710" algn="l"/>
                <a:tab pos="3265804" algn="l"/>
                <a:tab pos="3569335" algn="l"/>
              </a:tabLst>
            </a:pPr>
            <a:r>
              <a:rPr dirty="0" sz="1400" spc="-25">
                <a:latin typeface="Times New Roman"/>
                <a:cs typeface="Times New Roman"/>
              </a:rPr>
              <a:t>за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425">
                <a:latin typeface="Times New Roman"/>
                <a:cs typeface="Times New Roman"/>
              </a:rPr>
              <a:t>№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1515/26292,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Правил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утилізаціі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та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знищення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46672" y="8456676"/>
            <a:ext cx="3947160" cy="488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114675">
              <a:lnSpc>
                <a:spcPct val="108600"/>
              </a:lnSpc>
              <a:spcBef>
                <a:spcPts val="100"/>
              </a:spcBef>
              <a:tabLst>
                <a:tab pos="912494" algn="l"/>
                <a:tab pos="2192655" algn="l"/>
                <a:tab pos="3122930" algn="l"/>
              </a:tabLst>
            </a:pPr>
            <a:r>
              <a:rPr dirty="0" sz="1400" spc="-25">
                <a:latin typeface="Times New Roman"/>
                <a:cs typeface="Times New Roman"/>
              </a:rPr>
              <a:t>лікарських </a:t>
            </a:r>
            <a:r>
              <a:rPr dirty="0" sz="1400" spc="-10">
                <a:latin typeface="Times New Roman"/>
                <a:cs typeface="Times New Roman"/>
              </a:rPr>
              <a:t>наказом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Міністерства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охорони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здоров'я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07464" y="8676131"/>
            <a:ext cx="1179830" cy="7480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510" marR="5080" indent="-4445">
              <a:lnSpc>
                <a:spcPct val="114300"/>
              </a:lnSpc>
              <a:spcBef>
                <a:spcPts val="100"/>
              </a:spcBef>
              <a:tabLst>
                <a:tab pos="382270" algn="l"/>
              </a:tabLst>
            </a:pPr>
            <a:r>
              <a:rPr dirty="0" sz="1400" spc="-10">
                <a:latin typeface="Times New Roman"/>
                <a:cs typeface="Times New Roman"/>
              </a:rPr>
              <a:t>затверджених </a:t>
            </a:r>
            <a:r>
              <a:rPr dirty="0" sz="1400" spc="-25">
                <a:latin typeface="Times New Roman"/>
                <a:cs typeface="Times New Roman"/>
              </a:rPr>
              <a:t>від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24.04.2015</a:t>
            </a:r>
            <a:endParaRPr sz="1400">
              <a:latin typeface="Times New Roman"/>
              <a:cs typeface="Times New Roman"/>
            </a:endParaRPr>
          </a:p>
          <a:p>
            <a:pPr marL="16510">
              <a:lnSpc>
                <a:spcPct val="100000"/>
              </a:lnSpc>
              <a:spcBef>
                <a:spcPts val="165"/>
              </a:spcBef>
              <a:tabLst>
                <a:tab pos="362585" algn="l"/>
              </a:tabLst>
            </a:pPr>
            <a:r>
              <a:rPr dirty="0" sz="1400" spc="-25">
                <a:latin typeface="Times New Roman"/>
                <a:cs typeface="Times New Roman"/>
              </a:rPr>
              <a:t>від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18.05.2015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21846" y="8950452"/>
            <a:ext cx="395097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2740" algn="l"/>
                <a:tab pos="788670" algn="l"/>
                <a:tab pos="2098675" algn="l"/>
                <a:tab pos="3365500" algn="l"/>
              </a:tabLst>
            </a:pP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0">
                <a:latin typeface="Times New Roman"/>
                <a:cs typeface="Times New Roman"/>
              </a:rPr>
              <a:t>242,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зареестрованих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Міністерством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юстиціі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93106" y="8456676"/>
            <a:ext cx="633095" cy="73279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algn="just" marL="12700" marR="5080" indent="33655">
              <a:lnSpc>
                <a:spcPct val="111400"/>
              </a:lnSpc>
              <a:spcBef>
                <a:spcPts val="50"/>
              </a:spcBef>
            </a:pPr>
            <a:r>
              <a:rPr dirty="0" sz="1400" spc="-25">
                <a:latin typeface="Times New Roman"/>
                <a:cs typeface="Times New Roman"/>
              </a:rPr>
              <a:t>засобів, України Украіни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484575" y="9185147"/>
            <a:ext cx="354139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4835" algn="l"/>
                <a:tab pos="1513205" algn="l"/>
                <a:tab pos="2543175" algn="l"/>
              </a:tabLst>
            </a:pP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135">
                <a:latin typeface="Times New Roman"/>
                <a:cs typeface="Times New Roman"/>
              </a:rPr>
              <a:t>  </a:t>
            </a:r>
            <a:r>
              <a:rPr dirty="0" sz="1400" spc="-409">
                <a:latin typeface="Times New Roman"/>
                <a:cs typeface="Times New Roman"/>
              </a:rPr>
              <a:t>№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550/26995,</a:t>
            </a:r>
            <a:r>
              <a:rPr dirty="0" sz="1400">
                <a:latin typeface="Times New Roman"/>
                <a:cs typeface="Times New Roman"/>
              </a:rPr>
              <a:t>	на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підставі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0">
                <a:latin typeface="Times New Roman"/>
                <a:cs typeface="Times New Roman"/>
              </a:rPr>
              <a:t>надходження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11649" y="9435083"/>
            <a:ext cx="257302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повідомлення</a:t>
            </a:r>
            <a:r>
              <a:rPr dirty="0" sz="1400" spc="3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регуляторного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52854" y="9435083"/>
            <a:ext cx="15303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400">
                <a:latin typeface="Times New Roman"/>
                <a:cs typeface="Times New Roman"/>
              </a:rPr>
              <a:t>№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876654" y="9416795"/>
            <a:ext cx="2047239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57985" algn="l"/>
                <a:tab pos="1912620" algn="l"/>
              </a:tabLst>
            </a:pPr>
            <a:r>
              <a:rPr dirty="0" sz="1400">
                <a:latin typeface="Times New Roman"/>
                <a:cs typeface="Times New Roman"/>
              </a:rPr>
              <a:t>органу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Польщі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0">
                <a:latin typeface="Times New Roman"/>
                <a:cs typeface="Times New Roman"/>
              </a:rPr>
              <a:t>Р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0">
                <a:latin typeface="Times New Roman"/>
                <a:cs typeface="Times New Roman"/>
              </a:rPr>
              <a:t>ф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2040" y="10203616"/>
            <a:ext cx="132080" cy="249554"/>
          </a:xfrm>
          <a:prstGeom prst="rect">
            <a:avLst/>
          </a:prstGeom>
        </p:spPr>
        <p:txBody>
          <a:bodyPr wrap="square" lIns="0" tIns="317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750" spc="-10">
                <a:latin typeface="Arial"/>
                <a:cs typeface="Arial"/>
              </a:rPr>
              <a:t>002.1</a:t>
            </a:r>
            <a:endParaRPr sz="7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60320" y="10201655"/>
            <a:ext cx="1655063" cy="249936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2320151" y="9931654"/>
            <a:ext cx="2479040" cy="2838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925"/>
              </a:lnSpc>
              <a:spcBef>
                <a:spcPts val="100"/>
              </a:spcBef>
            </a:pPr>
            <a:r>
              <a:rPr dirty="0" sz="850" spc="-85">
                <a:latin typeface="Arial"/>
                <a:cs typeface="Arial"/>
              </a:rPr>
              <a:t>M2</a:t>
            </a:r>
            <a:r>
              <a:rPr dirty="0" sz="850" spc="135">
                <a:latin typeface="Arial"/>
                <a:cs typeface="Arial"/>
              </a:rPr>
              <a:t> </a:t>
            </a:r>
            <a:r>
              <a:rPr dirty="0" baseline="3267" sz="1275" spc="-15">
                <a:latin typeface="Arial"/>
                <a:cs typeface="Arial"/>
              </a:rPr>
              <a:t>УК</a:t>
            </a:r>
            <a:r>
              <a:rPr dirty="0" sz="850" spc="-10">
                <a:latin typeface="Arial"/>
                <a:cs typeface="Arial"/>
              </a:rPr>
              <a:t>рфармагентство</a:t>
            </a:r>
            <a:endParaRPr sz="850">
              <a:latin typeface="Arial"/>
              <a:cs typeface="Arial"/>
            </a:endParaRPr>
          </a:p>
          <a:p>
            <a:pPr marL="181610">
              <a:lnSpc>
                <a:spcPts val="1105"/>
              </a:lnSpc>
            </a:pPr>
            <a:r>
              <a:rPr dirty="0" sz="1000" spc="-114">
                <a:latin typeface="Arial Black"/>
                <a:cs typeface="Arial Black"/>
              </a:rPr>
              <a:t>N•-509-</a:t>
            </a:r>
            <a:r>
              <a:rPr dirty="0" sz="1000" spc="-110">
                <a:latin typeface="Arial Black"/>
                <a:cs typeface="Arial Black"/>
              </a:rPr>
              <a:t>001.1/002.1/17-</a:t>
            </a:r>
            <a:r>
              <a:rPr dirty="0" sz="1000" spc="-130">
                <a:latin typeface="Arial Black"/>
                <a:cs typeface="Arial Black"/>
              </a:rPr>
              <a:t>26</a:t>
            </a:r>
            <a:r>
              <a:rPr dirty="0" sz="1000" spc="70">
                <a:latin typeface="Arial Black"/>
                <a:cs typeface="Arial Black"/>
              </a:rPr>
              <a:t> </a:t>
            </a:r>
            <a:r>
              <a:rPr dirty="0" sz="1000" spc="-55">
                <a:latin typeface="Arial Black"/>
                <a:cs typeface="Arial Black"/>
              </a:rPr>
              <a:t>від</a:t>
            </a:r>
            <a:r>
              <a:rPr dirty="0" sz="1000" spc="45">
                <a:latin typeface="Arial Black"/>
                <a:cs typeface="Arial Black"/>
              </a:rPr>
              <a:t> </a:t>
            </a:r>
            <a:r>
              <a:rPr dirty="0" sz="1000" spc="-105">
                <a:latin typeface="Arial Black"/>
                <a:cs typeface="Arial Black"/>
              </a:rPr>
              <a:t>19.10.2026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036786" y="9118091"/>
            <a:ext cx="1294765" cy="1336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0830" marR="103505" indent="-168910">
              <a:lnSpc>
                <a:spcPct val="131400"/>
              </a:lnSpc>
              <a:spcBef>
                <a:spcPts val="100"/>
              </a:spcBef>
              <a:tabLst>
                <a:tab pos="756285" algn="l"/>
                <a:tab pos="1101090" algn="l"/>
              </a:tabLst>
            </a:pPr>
            <a:r>
              <a:rPr dirty="0" sz="1400" spc="-20">
                <a:latin typeface="Times New Roman"/>
                <a:cs typeface="Times New Roman"/>
              </a:rPr>
              <a:t>міжнародного </a:t>
            </a:r>
            <a:r>
              <a:rPr dirty="0" sz="1400" spc="-4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іаЇь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80">
                <a:latin typeface="Times New Roman"/>
                <a:cs typeface="Times New Roman"/>
              </a:rPr>
              <a:t>Є‘о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340">
                <a:latin typeface="Times New Roman"/>
                <a:cs typeface="Times New Roman"/>
              </a:rPr>
              <a:t>Є</a:t>
            </a:r>
            <a:endParaRPr sz="1400">
              <a:latin typeface="Times New Roman"/>
              <a:cs typeface="Times New Roman"/>
            </a:endParaRPr>
          </a:p>
          <a:p>
            <a:pPr marL="252095">
              <a:lnSpc>
                <a:spcPts val="830"/>
              </a:lnSpc>
            </a:pPr>
            <a:r>
              <a:rPr dirty="0" sz="1000" spc="-10">
                <a:latin typeface="Times New Roman"/>
                <a:cs typeface="Times New Roman"/>
              </a:rPr>
              <a:t>Українського</a:t>
            </a:r>
            <a:endParaRPr sz="1000">
              <a:latin typeface="Times New Roman"/>
              <a:cs typeface="Times New Roman"/>
            </a:endParaRPr>
          </a:p>
          <a:p>
            <a:pPr marL="346710" marR="216535" indent="-235585">
              <a:lnSpc>
                <a:spcPts val="1010"/>
              </a:lnSpc>
              <a:spcBef>
                <a:spcPts val="95"/>
              </a:spcBef>
            </a:pPr>
            <a:r>
              <a:rPr dirty="0" sz="1000" spc="-10">
                <a:latin typeface="Times New Roman"/>
                <a:cs typeface="Times New Roman"/>
              </a:rPr>
              <a:t>фармацевти•шого агентства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Times New Roman"/>
                <a:cs typeface="Times New Roman"/>
              </a:rPr>
              <a:t>у</a:t>
            </a:r>
            <a:endParaRPr sz="1000">
              <a:latin typeface="Times New Roman"/>
              <a:cs typeface="Times New Roman"/>
            </a:endParaRPr>
          </a:p>
          <a:p>
            <a:pPr marL="157480">
              <a:lnSpc>
                <a:spcPts val="885"/>
              </a:lnSpc>
            </a:pPr>
            <a:r>
              <a:rPr dirty="0" sz="1000" spc="-10">
                <a:latin typeface="Times New Roman"/>
                <a:cs typeface="Times New Roman"/>
              </a:rPr>
              <a:t>Кіровоградській</a:t>
            </a:r>
            <a:endParaRPr sz="1000">
              <a:latin typeface="Times New Roman"/>
              <a:cs typeface="Times New Roman"/>
            </a:endParaRPr>
          </a:p>
          <a:p>
            <a:pPr marL="474980">
              <a:lnSpc>
                <a:spcPts val="1105"/>
              </a:lnSpc>
            </a:pPr>
            <a:r>
              <a:rPr dirty="0" sz="1000" spc="-10">
                <a:latin typeface="Times New Roman"/>
                <a:cs typeface="Times New Roman"/>
              </a:rPr>
              <a:t>області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800" spc="-10">
                <a:latin typeface="Times New Roman"/>
                <a:cs typeface="Times New Roman"/>
              </a:rPr>
              <a:t>№998/02.12-</a:t>
            </a:r>
            <a:r>
              <a:rPr dirty="0" sz="800">
                <a:latin typeface="Times New Roman"/>
                <a:cs typeface="Times New Roman"/>
              </a:rPr>
              <a:t>26</a:t>
            </a:r>
            <a:r>
              <a:rPr dirty="0" sz="800" spc="10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від</a:t>
            </a:r>
            <a:r>
              <a:rPr dirty="0" sz="800" spc="-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20.10.2026</a:t>
            </a:r>
            <a:endParaRPr sz="8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08903" y="10460735"/>
            <a:ext cx="1837944" cy="18897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170836" y="565404"/>
            <a:ext cx="544131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850265" algn="l"/>
                <a:tab pos="1069340" algn="l"/>
                <a:tab pos="1611630" algn="l"/>
              </a:tabLst>
            </a:pPr>
            <a:r>
              <a:rPr dirty="0" sz="1400" spc="-10">
                <a:latin typeface="Times New Roman"/>
                <a:cs typeface="Times New Roman"/>
              </a:rPr>
              <a:t>відклику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0">
                <a:latin typeface="Times New Roman"/>
                <a:cs typeface="Times New Roman"/>
              </a:rPr>
              <a:t>з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обігу</a:t>
            </a:r>
            <a:r>
              <a:rPr dirty="0" sz="1400">
                <a:latin typeface="Times New Roman"/>
                <a:cs typeface="Times New Roman"/>
              </a:rPr>
              <a:t>	серій</a:t>
            </a:r>
            <a:r>
              <a:rPr dirty="0" sz="1400" spc="3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02102554,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03102554,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04102554,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baseline="-5952" sz="2100" spc="-15">
                <a:latin typeface="Times New Roman"/>
                <a:cs typeface="Times New Roman"/>
              </a:rPr>
              <a:t>лікарського</a:t>
            </a:r>
            <a:endParaRPr baseline="-5952" sz="2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12152" y="589788"/>
            <a:ext cx="511809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Times New Roman"/>
                <a:cs typeface="Times New Roman"/>
              </a:rPr>
              <a:t>засобу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68753" y="803147"/>
            <a:ext cx="609028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2524125" algn="l"/>
                <a:tab pos="3187065" algn="l"/>
                <a:tab pos="3918585" algn="l"/>
                <a:tab pos="4316095" algn="l"/>
              </a:tabLst>
            </a:pPr>
            <a:r>
              <a:rPr dirty="0" baseline="-1984" sz="2100" spc="-15">
                <a:latin typeface="Times New Roman"/>
                <a:cs typeface="Times New Roman"/>
              </a:rPr>
              <a:t>O</a:t>
            </a:r>
            <a:r>
              <a:rPr dirty="0" sz="1400" spc="-10">
                <a:latin typeface="Times New Roman"/>
                <a:cs typeface="Times New Roman"/>
              </a:rPr>
              <a:t>RNISPAR </a:t>
            </a:r>
            <a:r>
              <a:rPr dirty="0" sz="1400">
                <a:latin typeface="Times New Roman"/>
                <a:cs typeface="Times New Roman"/>
              </a:rPr>
              <a:t>(Ornithini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aspartas),</a:t>
            </a:r>
            <a:r>
              <a:rPr dirty="0" sz="1400">
                <a:latin typeface="Times New Roman"/>
                <a:cs typeface="Times New Roman"/>
              </a:rPr>
              <a:t>	3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g/5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g,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гранули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для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перорального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baseline="-5952" sz="2100" spc="-15">
                <a:latin typeface="Times New Roman"/>
                <a:cs typeface="Times New Roman"/>
              </a:rPr>
              <a:t>розчину,</a:t>
            </a:r>
            <a:endParaRPr baseline="-5952" sz="2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67788" y="1040892"/>
            <a:ext cx="383603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5952" sz="2100">
                <a:latin typeface="Times New Roman"/>
                <a:cs typeface="Times New Roman"/>
              </a:rPr>
              <a:t>в</a:t>
            </a:r>
            <a:r>
              <a:rPr dirty="0" baseline="5952" sz="2100" spc="17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саше,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виробництва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Medicofarma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Ѕ.А.,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Польща,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54066" y="1059179"/>
            <a:ext cx="220599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5952" sz="2100">
                <a:latin typeface="Times New Roman"/>
                <a:cs typeface="Times New Roman"/>
              </a:rPr>
              <a:t>у</a:t>
            </a:r>
            <a:r>
              <a:rPr dirty="0" baseline="5952" sz="2100" spc="-112">
                <a:latin typeface="Times New Roman"/>
                <a:cs typeface="Times New Roman"/>
              </a:rPr>
              <a:t> </a:t>
            </a:r>
            <a:r>
              <a:rPr dirty="0" baseline="5952" sz="2100">
                <a:latin typeface="Times New Roman"/>
                <a:cs typeface="Times New Roman"/>
              </a:rPr>
              <a:t>зв’язку</a:t>
            </a:r>
            <a:r>
              <a:rPr dirty="0" baseline="5952" sz="2100" spc="419">
                <a:latin typeface="Times New Roman"/>
                <a:cs typeface="Times New Roman"/>
              </a:rPr>
              <a:t> </a:t>
            </a:r>
            <a:r>
              <a:rPr dirty="0" baseline="5952" sz="2100">
                <a:latin typeface="Times New Roman"/>
                <a:cs typeface="Times New Roman"/>
              </a:rPr>
              <a:t>з</a:t>
            </a:r>
            <a:r>
              <a:rPr dirty="0" baseline="5952" sz="2100" spc="337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невідповідністю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86128" y="1248156"/>
            <a:ext cx="6046470" cy="4716780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algn="just" marL="22225">
              <a:lnSpc>
                <a:spcPct val="100000"/>
              </a:lnSpc>
              <a:spcBef>
                <a:spcPts val="315"/>
              </a:spcBef>
            </a:pPr>
            <a:r>
              <a:rPr dirty="0" sz="1400" spc="-20">
                <a:latin typeface="Times New Roman"/>
                <a:cs typeface="Times New Roman"/>
              </a:rPr>
              <a:t>вимогам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нормативних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документів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,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показником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«Супровідні</a:t>
            </a:r>
            <a:r>
              <a:rPr dirty="0" sz="1400" spc="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домішки».</a:t>
            </a:r>
            <a:endParaRPr sz="1400">
              <a:latin typeface="Times New Roman"/>
              <a:cs typeface="Times New Roman"/>
            </a:endParaRPr>
          </a:p>
          <a:p>
            <a:pPr algn="just" marL="16510" marR="15240" indent="444500">
              <a:lnSpc>
                <a:spcPct val="110000"/>
              </a:lnSpc>
              <a:spcBef>
                <a:spcPts val="45"/>
              </a:spcBef>
            </a:pPr>
            <a:r>
              <a:rPr dirty="0" sz="1400">
                <a:latin typeface="Times New Roman"/>
                <a:cs typeface="Times New Roman"/>
              </a:rPr>
              <a:t>3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метою</a:t>
            </a:r>
            <a:r>
              <a:rPr dirty="0" sz="1400" spc="-45">
                <a:latin typeface="Times New Roman"/>
                <a:cs typeface="Times New Roman"/>
              </a:rPr>
              <a:t> активной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протидіі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поширенню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-10">
                <a:latin typeface="Times New Roman"/>
                <a:cs typeface="Times New Roman"/>
              </a:rPr>
              <a:t> засобів,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огляду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те,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така</a:t>
            </a:r>
            <a:r>
              <a:rPr dirty="0" sz="1400" spc="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продукція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е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небезпечною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може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нести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загрозу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життю</a:t>
            </a:r>
            <a:r>
              <a:rPr dirty="0" sz="1400" spc="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здоров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ю </a:t>
            </a:r>
            <a:r>
              <a:rPr dirty="0" sz="1400" spc="-10">
                <a:latin typeface="Times New Roman"/>
                <a:cs typeface="Times New Roman"/>
              </a:rPr>
              <a:t>населения:</a:t>
            </a:r>
            <a:endParaRPr sz="1400">
              <a:latin typeface="Times New Roman"/>
              <a:cs typeface="Times New Roman"/>
            </a:endParaRPr>
          </a:p>
          <a:p>
            <a:pPr algn="just" marL="13970" marR="20955" indent="444500">
              <a:lnSpc>
                <a:spcPct val="104299"/>
              </a:lnSpc>
              <a:spcBef>
                <a:spcPts val="170"/>
              </a:spcBef>
            </a:pPr>
            <a:r>
              <a:rPr dirty="0" baseline="1984" sz="2100" b="1">
                <a:latin typeface="Times New Roman"/>
                <a:cs typeface="Times New Roman"/>
              </a:rPr>
              <a:t>ЗАБОРОПЯЮ</a:t>
            </a:r>
            <a:r>
              <a:rPr dirty="0" baseline="1984" sz="2100" spc="187" b="1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Times New Roman"/>
                <a:cs typeface="Times New Roman"/>
              </a:rPr>
              <a:t>реалізацію,</a:t>
            </a:r>
            <a:r>
              <a:rPr dirty="0" baseline="1984" sz="2100" spc="142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Times New Roman"/>
                <a:cs typeface="Times New Roman"/>
              </a:rPr>
              <a:t>зберігання</a:t>
            </a:r>
            <a:r>
              <a:rPr dirty="0" baseline="1984" sz="2100" spc="127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Times New Roman"/>
                <a:cs typeface="Times New Roman"/>
              </a:rPr>
              <a:t>та</a:t>
            </a:r>
            <a:r>
              <a:rPr dirty="0" baseline="1984" sz="2100" spc="-7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Times New Roman"/>
                <a:cs typeface="Times New Roman"/>
              </a:rPr>
              <a:t>застосування</a:t>
            </a:r>
            <a:r>
              <a:rPr dirty="0" baseline="1984" sz="2100" spc="150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Times New Roman"/>
                <a:cs typeface="Times New Roman"/>
              </a:rPr>
              <a:t>серій</a:t>
            </a:r>
            <a:r>
              <a:rPr dirty="0" baseline="1984" sz="2100" spc="55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0</a:t>
            </a:r>
            <a:r>
              <a:rPr dirty="0" baseline="1984" sz="2100" spc="-15" b="1">
                <a:latin typeface="Times New Roman"/>
                <a:cs typeface="Times New Roman"/>
              </a:rPr>
              <a:t>2102554, </a:t>
            </a:r>
            <a:r>
              <a:rPr dirty="0" sz="1400" spc="-10" b="1">
                <a:latin typeface="Times New Roman"/>
                <a:cs typeface="Times New Roman"/>
              </a:rPr>
              <a:t>03102554,</a:t>
            </a:r>
            <a:r>
              <a:rPr dirty="0" sz="1400" spc="7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04102554,</a:t>
            </a:r>
            <a:r>
              <a:rPr dirty="0" sz="1400" spc="170" b="1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засобу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ORNISPAR</a:t>
            </a:r>
            <a:r>
              <a:rPr dirty="0" sz="1400" spc="325" b="1">
                <a:latin typeface="Times New Roman"/>
                <a:cs typeface="Times New Roman"/>
              </a:rPr>
              <a:t>  </a:t>
            </a:r>
            <a:r>
              <a:rPr dirty="0" sz="1400" spc="-10" b="1">
                <a:latin typeface="Times New Roman"/>
                <a:cs typeface="Times New Roman"/>
              </a:rPr>
              <a:t>(Ornithini</a:t>
            </a:r>
            <a:r>
              <a:rPr dirty="0" sz="1400" spc="7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aspartas),</a:t>
            </a:r>
            <a:endParaRPr sz="1400">
              <a:latin typeface="Times New Roman"/>
              <a:cs typeface="Times New Roman"/>
            </a:endParaRPr>
          </a:p>
          <a:p>
            <a:pPr algn="just" marL="13970" marR="38735" indent="635">
              <a:lnSpc>
                <a:spcPct val="108600"/>
              </a:lnSpc>
            </a:pPr>
            <a:r>
              <a:rPr dirty="0" sz="1400" b="1">
                <a:latin typeface="Times New Roman"/>
                <a:cs typeface="Times New Roman"/>
              </a:rPr>
              <a:t>3</a:t>
            </a:r>
            <a:r>
              <a:rPr dirty="0" sz="1400" spc="135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g/5</a:t>
            </a:r>
            <a:r>
              <a:rPr dirty="0" sz="1400" spc="140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g,</a:t>
            </a:r>
            <a:r>
              <a:rPr dirty="0" sz="1400" spc="150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гранули</a:t>
            </a:r>
            <a:r>
              <a:rPr dirty="0" sz="1400" spc="170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для</a:t>
            </a:r>
            <a:r>
              <a:rPr dirty="0" sz="1400" spc="155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перорального</a:t>
            </a:r>
            <a:r>
              <a:rPr dirty="0" sz="1400" spc="240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розчину,</a:t>
            </a:r>
            <a:r>
              <a:rPr dirty="0" sz="1400" spc="195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в</a:t>
            </a:r>
            <a:r>
              <a:rPr dirty="0" sz="1400" spc="140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саше,</a:t>
            </a:r>
            <a:r>
              <a:rPr dirty="0" sz="1400" spc="165" b="1">
                <a:latin typeface="Times New Roman"/>
                <a:cs typeface="Times New Roman"/>
              </a:rPr>
              <a:t>  </a:t>
            </a:r>
            <a:r>
              <a:rPr dirty="0" sz="1400" spc="-10" b="1">
                <a:latin typeface="Times New Roman"/>
                <a:cs typeface="Times New Roman"/>
              </a:rPr>
              <a:t>виробництва </a:t>
            </a:r>
            <a:r>
              <a:rPr dirty="0" sz="1400" spc="-20" b="1">
                <a:latin typeface="Times New Roman"/>
                <a:cs typeface="Times New Roman"/>
              </a:rPr>
              <a:t>Medicofarma</a:t>
            </a:r>
            <a:r>
              <a:rPr dirty="0" sz="1400" spc="13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Ѕ.А.,</a:t>
            </a:r>
            <a:r>
              <a:rPr dirty="0" sz="1400" spc="-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Польща.</a:t>
            </a:r>
            <a:endParaRPr sz="1400">
              <a:latin typeface="Times New Roman"/>
              <a:cs typeface="Times New Roman"/>
            </a:endParaRPr>
          </a:p>
          <a:p>
            <a:pPr algn="just" marL="12700" marR="5080" indent="443230">
              <a:lnSpc>
                <a:spcPct val="109400"/>
              </a:lnSpc>
              <a:spcBef>
                <a:spcPts val="35"/>
              </a:spcBef>
            </a:pPr>
            <a:r>
              <a:rPr dirty="0" sz="1400">
                <a:latin typeface="Times New Roman"/>
                <a:cs typeface="Times New Roman"/>
              </a:rPr>
              <a:t>Суб'ектам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господарювання,</a:t>
            </a:r>
            <a:r>
              <a:rPr dirty="0" sz="1400" spc="1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які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здійснюють</a:t>
            </a:r>
            <a:r>
              <a:rPr dirty="0" sz="1400" spc="3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реалізацію,</a:t>
            </a:r>
            <a:r>
              <a:rPr dirty="0" sz="1400" spc="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зберігання</a:t>
            </a:r>
            <a:r>
              <a:rPr dirty="0" sz="1400" spc="37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та </a:t>
            </a:r>
            <a:r>
              <a:rPr dirty="0" sz="1400">
                <a:latin typeface="Times New Roman"/>
                <a:cs typeface="Times New Roman"/>
              </a:rPr>
              <a:t>застосування</a:t>
            </a:r>
            <a:r>
              <a:rPr dirty="0" sz="1400" spc="25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2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2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невідкладно</a:t>
            </a:r>
            <a:r>
              <a:rPr dirty="0" sz="1400" spc="26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після</a:t>
            </a:r>
            <a:r>
              <a:rPr dirty="0" sz="1400" spc="2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одержання</a:t>
            </a:r>
            <a:r>
              <a:rPr dirty="0" sz="1400" spc="229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даного розпорядження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перевірити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наявність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вказаних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серій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засобу,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вжити </a:t>
            </a:r>
            <a:r>
              <a:rPr dirty="0" sz="1400">
                <a:latin typeface="Times New Roman"/>
                <a:cs typeface="Times New Roman"/>
              </a:rPr>
              <a:t>заходи</a:t>
            </a:r>
            <a:r>
              <a:rPr dirty="0" sz="1400" spc="17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щодо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вилучення</a:t>
            </a:r>
            <a:r>
              <a:rPr dirty="0" sz="1400" spc="1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ïx</a:t>
            </a:r>
            <a:r>
              <a:rPr dirty="0" sz="1400" spc="1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1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обігу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шляхом</a:t>
            </a:r>
            <a:r>
              <a:rPr dirty="0" sz="1400" spc="1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повернення</a:t>
            </a:r>
            <a:r>
              <a:rPr dirty="0" sz="1400" spc="19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постачальнику </a:t>
            </a:r>
            <a:r>
              <a:rPr dirty="0" sz="1400">
                <a:latin typeface="Times New Roman"/>
                <a:cs typeface="Times New Roman"/>
              </a:rPr>
              <a:t>a6o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знищення,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повідомити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територіальний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орган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Укрфармагентства. </a:t>
            </a: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разі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знищення</a:t>
            </a:r>
            <a:r>
              <a:rPr dirty="0" sz="1400" spc="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відходів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зазначених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серій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засобу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двотижневий </a:t>
            </a:r>
            <a:r>
              <a:rPr dirty="0" sz="1400">
                <a:latin typeface="Times New Roman"/>
                <a:cs typeface="Times New Roman"/>
              </a:rPr>
              <a:t>строк</a:t>
            </a:r>
            <a:r>
              <a:rPr dirty="0" sz="1400" spc="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направили</a:t>
            </a:r>
            <a:r>
              <a:rPr dirty="0" sz="1400" spc="4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територіального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органу</a:t>
            </a:r>
            <a:r>
              <a:rPr dirty="0" sz="1400" spc="3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Укрфармагентства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копію</a:t>
            </a:r>
            <a:r>
              <a:rPr dirty="0" sz="1400" spc="35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акта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знищення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відходів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засобу.</a:t>
            </a:r>
            <a:endParaRPr sz="1400">
              <a:latin typeface="Times New Roman"/>
              <a:cs typeface="Times New Roman"/>
            </a:endParaRPr>
          </a:p>
          <a:p>
            <a:pPr algn="just" marL="19685" marR="25400" indent="442595">
              <a:lnSpc>
                <a:spcPts val="1820"/>
              </a:lnSpc>
              <a:spcBef>
                <a:spcPts val="65"/>
              </a:spcBef>
            </a:pPr>
            <a:r>
              <a:rPr dirty="0" sz="1400">
                <a:latin typeface="Times New Roman"/>
                <a:cs typeface="Times New Roman"/>
              </a:rPr>
              <a:t>Контроль</a:t>
            </a:r>
            <a:r>
              <a:rPr dirty="0" sz="1400" spc="245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220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виконанням</a:t>
            </a:r>
            <a:r>
              <a:rPr dirty="0" sz="1400" spc="254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даного</a:t>
            </a:r>
            <a:r>
              <a:rPr dirty="0" sz="1400" spc="250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розпорядження</a:t>
            </a:r>
            <a:r>
              <a:rPr dirty="0" sz="1400" spc="270">
                <a:latin typeface="Times New Roman"/>
                <a:cs typeface="Times New Roman"/>
              </a:rPr>
              <a:t>   </a:t>
            </a:r>
            <a:r>
              <a:rPr dirty="0" sz="1400" spc="-10">
                <a:latin typeface="Times New Roman"/>
                <a:cs typeface="Times New Roman"/>
              </a:rPr>
              <a:t>здійснюють </a:t>
            </a:r>
            <a:r>
              <a:rPr dirty="0" sz="1400" spc="-20">
                <a:latin typeface="Times New Roman"/>
                <a:cs typeface="Times New Roman"/>
              </a:rPr>
              <a:t>територіальні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органи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Укрфармагентства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відповідній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території.</a:t>
            </a:r>
            <a:endParaRPr sz="1400">
              <a:latin typeface="Times New Roman"/>
              <a:cs typeface="Times New Roman"/>
            </a:endParaRPr>
          </a:p>
          <a:p>
            <a:pPr algn="just" marL="17780">
              <a:lnSpc>
                <a:spcPct val="100000"/>
              </a:lnSpc>
              <a:spcBef>
                <a:spcPts val="110"/>
              </a:spcBef>
            </a:pPr>
            <a:r>
              <a:rPr dirty="0" sz="1400" spc="-10">
                <a:latin typeface="Times New Roman"/>
                <a:cs typeface="Times New Roman"/>
              </a:rPr>
              <a:t>Невиконання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даного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розпорядження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тягне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собою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відповідальність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згідно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з</a:t>
            </a:r>
            <a:endParaRPr sz="1400">
              <a:latin typeface="Times New Roman"/>
              <a:cs typeface="Times New Roman"/>
            </a:endParaRPr>
          </a:p>
          <a:p>
            <a:pPr algn="just" marL="24130">
              <a:lnSpc>
                <a:spcPct val="100000"/>
              </a:lnSpc>
              <a:spcBef>
                <a:spcPts val="215"/>
              </a:spcBef>
            </a:pPr>
            <a:r>
              <a:rPr dirty="0" sz="1400" spc="-10">
                <a:latin typeface="Times New Roman"/>
                <a:cs typeface="Times New Roman"/>
              </a:rPr>
              <a:t>чинним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законодавством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04241" y="6176771"/>
            <a:ext cx="4493260" cy="9645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50850" marR="974090" indent="-400050">
              <a:lnSpc>
                <a:spcPct val="108600"/>
              </a:lnSpc>
              <a:spcBef>
                <a:spcPts val="100"/>
              </a:spcBef>
            </a:pPr>
            <a:r>
              <a:rPr dirty="0" sz="1400" spc="-10">
                <a:latin typeface="Times New Roman"/>
                <a:cs typeface="Times New Roman"/>
              </a:rPr>
              <a:t>Копії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даного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розпорядження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направлені: </a:t>
            </a:r>
            <a:r>
              <a:rPr dirty="0" sz="1400">
                <a:latin typeface="Times New Roman"/>
                <a:cs typeface="Times New Roman"/>
              </a:rPr>
              <a:t>Міністерство </a:t>
            </a:r>
            <a:r>
              <a:rPr dirty="0" sz="1400" spc="-10">
                <a:latin typeface="Times New Roman"/>
                <a:cs typeface="Times New Roman"/>
              </a:rPr>
              <a:t>охорони здоров'я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Украіни;</a:t>
            </a:r>
            <a:endParaRPr sz="1400">
              <a:latin typeface="Times New Roman"/>
              <a:cs typeface="Times New Roman"/>
            </a:endParaRPr>
          </a:p>
          <a:p>
            <a:pPr marL="454659">
              <a:lnSpc>
                <a:spcPct val="100000"/>
              </a:lnSpc>
              <a:spcBef>
                <a:spcPts val="120"/>
              </a:spcBef>
              <a:tabLst>
                <a:tab pos="838200" algn="l"/>
                <a:tab pos="1928495" algn="l"/>
                <a:tab pos="2927350" algn="l"/>
                <a:tab pos="3489960" algn="l"/>
              </a:tabLst>
            </a:pPr>
            <a:r>
              <a:rPr dirty="0" sz="1400" spc="-25">
                <a:latin typeface="Times New Roman"/>
                <a:cs typeface="Times New Roman"/>
              </a:rPr>
              <a:t>ДП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«Державний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експертний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центр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@іністерства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dirty="0" sz="1400" spc="-10">
                <a:latin typeface="Times New Roman"/>
                <a:cs typeface="Times New Roman"/>
              </a:rPr>
              <a:t>України».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24326" y="6655307"/>
            <a:ext cx="140335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76605" algn="l"/>
              </a:tabLst>
            </a:pPr>
            <a:r>
              <a:rPr dirty="0" sz="1400" spc="-10">
                <a:latin typeface="Times New Roman"/>
                <a:cs typeface="Times New Roman"/>
              </a:rPr>
              <a:t>охоронИ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65">
                <a:latin typeface="Times New Roman"/>
                <a:cs typeface="Times New Roman"/>
              </a:rPr>
              <a:t>ЗДО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 spc="-229">
                <a:latin typeface="Times New Roman"/>
                <a:cs typeface="Times New Roman"/>
              </a:rPr>
              <a:t>ОВ'Я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75062" y="7663180"/>
            <a:ext cx="45085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70" b="1">
                <a:latin typeface="Times New Roman"/>
                <a:cs typeface="Times New Roman"/>
              </a:rPr>
              <a:t>T.B.O.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66003" y="7663180"/>
            <a:ext cx="486409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20" b="1">
                <a:latin typeface="Times New Roman"/>
                <a:cs typeface="Times New Roman"/>
              </a:rPr>
              <a:t>ОЛОВИ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94632" y="7263383"/>
            <a:ext cx="560832" cy="633983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6028800" y="7581900"/>
            <a:ext cx="124904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Cambria"/>
                <a:cs typeface="Cambria"/>
              </a:rPr>
              <a:t>Tapac</a:t>
            </a:r>
            <a:r>
              <a:rPr dirty="0" sz="1400" spc="120">
                <a:latin typeface="Cambria"/>
                <a:cs typeface="Cambria"/>
              </a:rPr>
              <a:t> </a:t>
            </a:r>
            <a:r>
              <a:rPr dirty="0" sz="1400" spc="90">
                <a:latin typeface="Cambria"/>
                <a:cs typeface="Cambria"/>
              </a:rPr>
              <a:t>ПPOПIB</a:t>
            </a:r>
            <a:endParaRPr sz="1400">
              <a:latin typeface="Cambria"/>
              <a:cs typeface="Cambria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86328" y="8226552"/>
            <a:ext cx="588263" cy="176783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1220323" y="9440164"/>
            <a:ext cx="282702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>
                <a:latin typeface="Times New Roman"/>
                <a:cs typeface="Times New Roman"/>
              </a:rPr>
              <a:t>Олександра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САВЧЕНКО,</a:t>
            </a:r>
            <a:r>
              <a:rPr dirty="0" sz="1000" spc="8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тел.044-422-55-</a:t>
            </a:r>
            <a:r>
              <a:rPr dirty="0" sz="1000">
                <a:latin typeface="Times New Roman"/>
                <a:cs typeface="Times New Roman"/>
              </a:rPr>
              <a:t>04,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ви.109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64864" y="158495"/>
            <a:ext cx="451103" cy="615696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206266" y="778764"/>
            <a:ext cx="5792470" cy="11195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833755" marR="863600">
              <a:lnSpc>
                <a:spcPct val="110000"/>
              </a:lnSpc>
              <a:spcBef>
                <a:spcPts val="100"/>
              </a:spcBef>
            </a:pPr>
            <a:r>
              <a:rPr dirty="0" sz="1400" spc="60">
                <a:latin typeface="Times New Roman"/>
                <a:cs typeface="Times New Roman"/>
              </a:rPr>
              <a:t>YEPAÏHCЬEE</a:t>
            </a:r>
            <a:r>
              <a:rPr dirty="0" sz="1400" spc="43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ФАРМАЦЕВТИЧПЕ</a:t>
            </a:r>
            <a:r>
              <a:rPr dirty="0" sz="1400" spc="11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АГЕНТСТВО (УКРФАРМАГЕПТСТВО)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0"/>
              </a:spcBef>
            </a:pPr>
            <a:endParaRPr sz="1400">
              <a:latin typeface="Times New Roman"/>
              <a:cs typeface="Times New Roman"/>
            </a:endParaRPr>
          </a:p>
          <a:p>
            <a:pPr algn="ctr" marL="12700" marR="5080">
              <a:lnSpc>
                <a:spcPct val="106100"/>
              </a:lnSpc>
            </a:pPr>
            <a:r>
              <a:rPr dirty="0" sz="1150" spc="-25">
                <a:latin typeface="Times New Roman"/>
                <a:cs typeface="Times New Roman"/>
              </a:rPr>
              <a:t>проспект</a:t>
            </a:r>
            <a:r>
              <a:rPr dirty="0" sz="1150" spc="5">
                <a:latin typeface="Times New Roman"/>
                <a:cs typeface="Times New Roman"/>
              </a:rPr>
              <a:t> </a:t>
            </a:r>
            <a:r>
              <a:rPr dirty="0" sz="1150" spc="-35">
                <a:latin typeface="Times New Roman"/>
                <a:cs typeface="Times New Roman"/>
              </a:rPr>
              <a:t>Берестейський,</a:t>
            </a:r>
            <a:r>
              <a:rPr dirty="0" sz="1150" spc="-50">
                <a:latin typeface="Times New Roman"/>
                <a:cs typeface="Times New Roman"/>
              </a:rPr>
              <a:t> </a:t>
            </a:r>
            <a:r>
              <a:rPr dirty="0" sz="1150" spc="-45">
                <a:latin typeface="Times New Roman"/>
                <a:cs typeface="Times New Roman"/>
              </a:rPr>
              <a:t>120-</a:t>
            </a:r>
            <a:r>
              <a:rPr dirty="0" sz="1150">
                <a:latin typeface="Times New Roman"/>
                <a:cs typeface="Times New Roman"/>
              </a:rPr>
              <a:t>A,</a:t>
            </a:r>
            <a:r>
              <a:rPr dirty="0" sz="1150" spc="20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Times New Roman"/>
                <a:cs typeface="Times New Roman"/>
              </a:rPr>
              <a:t>м.</a:t>
            </a:r>
            <a:r>
              <a:rPr dirty="0" sz="1150" spc="-20">
                <a:latin typeface="Times New Roman"/>
                <a:cs typeface="Times New Roman"/>
              </a:rPr>
              <a:t> Київ.</a:t>
            </a:r>
            <a:r>
              <a:rPr dirty="0" sz="1150" spc="-40">
                <a:latin typeface="Times New Roman"/>
                <a:cs typeface="Times New Roman"/>
              </a:rPr>
              <a:t> </a:t>
            </a:r>
            <a:r>
              <a:rPr dirty="0" sz="1150" spc="-20">
                <a:latin typeface="Times New Roman"/>
                <a:cs typeface="Times New Roman"/>
              </a:rPr>
              <a:t>03115,</a:t>
            </a:r>
            <a:r>
              <a:rPr dirty="0" sz="1150" spc="-5">
                <a:latin typeface="Times New Roman"/>
                <a:cs typeface="Times New Roman"/>
              </a:rPr>
              <a:t> </a:t>
            </a:r>
            <a:r>
              <a:rPr dirty="0" sz="1150" spc="-35">
                <a:latin typeface="Times New Roman"/>
                <a:cs typeface="Times New Roman"/>
              </a:rPr>
              <a:t>тел/факс:</a:t>
            </a:r>
            <a:r>
              <a:rPr dirty="0" sz="1150" spc="15">
                <a:latin typeface="Times New Roman"/>
                <a:cs typeface="Times New Roman"/>
              </a:rPr>
              <a:t> </a:t>
            </a:r>
            <a:r>
              <a:rPr dirty="0" sz="1150" spc="-20">
                <a:latin typeface="Times New Roman"/>
                <a:cs typeface="Times New Roman"/>
              </a:rPr>
              <a:t>(044) </a:t>
            </a:r>
            <a:r>
              <a:rPr dirty="0" sz="1150" spc="-50">
                <a:latin typeface="Times New Roman"/>
                <a:cs typeface="Times New Roman"/>
              </a:rPr>
              <a:t>422-55-</a:t>
            </a:r>
            <a:r>
              <a:rPr dirty="0" sz="1150">
                <a:latin typeface="Times New Roman"/>
                <a:cs typeface="Times New Roman"/>
              </a:rPr>
              <a:t>77,</a:t>
            </a:r>
            <a:r>
              <a:rPr dirty="0" sz="1150" spc="35">
                <a:latin typeface="Times New Roman"/>
                <a:cs typeface="Times New Roman"/>
              </a:rPr>
              <a:t> </a:t>
            </a:r>
            <a:r>
              <a:rPr dirty="0" sz="1150" spc="-45">
                <a:latin typeface="Times New Roman"/>
                <a:cs typeface="Times New Roman"/>
              </a:rPr>
              <a:t>e-</a:t>
            </a:r>
            <a:r>
              <a:rPr dirty="0" sz="1150" spc="-20">
                <a:latin typeface="Times New Roman"/>
                <a:cs typeface="Times New Roman"/>
              </a:rPr>
              <a:t>mail:</a:t>
            </a:r>
            <a:r>
              <a:rPr dirty="0" sz="1150" spc="5">
                <a:latin typeface="Times New Roman"/>
                <a:cs typeface="Times New Roman"/>
              </a:rPr>
              <a:t> </a:t>
            </a:r>
            <a:r>
              <a:rPr dirty="0" u="sng" sz="115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dlsFdls.gov.na</a:t>
            </a:r>
            <a:r>
              <a:rPr dirty="0" sz="1150" spc="-10">
                <a:latin typeface="Times New Roman"/>
                <a:cs typeface="Times New Roman"/>
              </a:rPr>
              <a:t>, </a:t>
            </a:r>
            <a:r>
              <a:rPr dirty="0" u="sng" sz="1150" spc="-3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https://www.dls.яov.ua,</a:t>
            </a:r>
            <a:r>
              <a:rPr dirty="0" sz="1150" spc="-25">
                <a:latin typeface="Times New Roman"/>
                <a:cs typeface="Times New Roman"/>
              </a:rPr>
              <a:t> </a:t>
            </a:r>
            <a:r>
              <a:rPr dirty="0" sz="1150" spc="-45">
                <a:latin typeface="Times New Roman"/>
                <a:cs typeface="Times New Roman"/>
              </a:rPr>
              <a:t>Код</a:t>
            </a:r>
            <a:r>
              <a:rPr dirty="0" sz="1150" spc="20">
                <a:latin typeface="Times New Roman"/>
                <a:cs typeface="Times New Roman"/>
              </a:rPr>
              <a:t> </a:t>
            </a:r>
            <a:r>
              <a:rPr dirty="0" sz="1150" spc="-35">
                <a:latin typeface="Times New Roman"/>
                <a:cs typeface="Times New Roman"/>
              </a:rPr>
              <a:t>СДРПОУ</a:t>
            </a:r>
            <a:r>
              <a:rPr dirty="0" sz="1150" spc="90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Times New Roman"/>
                <a:cs typeface="Times New Roman"/>
              </a:rPr>
              <a:t>40517815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72972" y="2114550"/>
            <a:ext cx="2625090" cy="215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81735" algn="l"/>
                <a:tab pos="2611755" algn="l"/>
              </a:tabLst>
            </a:pPr>
            <a:r>
              <a:rPr dirty="0" u="sng" sz="1250">
                <a:uFill>
                  <a:solidFill>
                    <a:srgbClr val="000000"/>
                  </a:solidFill>
                </a:uFill>
                <a:latin typeface="Courier New"/>
                <a:cs typeface="Courier New"/>
              </a:rPr>
              <a:t>	</a:t>
            </a:r>
            <a:r>
              <a:rPr dirty="0" sz="1250">
                <a:latin typeface="Courier New"/>
                <a:cs typeface="Courier New"/>
              </a:rPr>
              <a:t>№ </a:t>
            </a:r>
            <a:r>
              <a:rPr dirty="0" u="sng" sz="1250">
                <a:uFill>
                  <a:solidFill>
                    <a:srgbClr val="000000"/>
                  </a:solidFill>
                </a:uFill>
                <a:latin typeface="Courier New"/>
                <a:cs typeface="Courier New"/>
              </a:rPr>
              <a:t>	</a:t>
            </a:r>
            <a:endParaRPr sz="1250">
              <a:latin typeface="Courier New"/>
              <a:cs typeface="Courier Ne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302126" y="2097785"/>
            <a:ext cx="2740025" cy="7200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94485" algn="l"/>
                <a:tab pos="2709545" algn="l"/>
              </a:tabLst>
            </a:pPr>
            <a:r>
              <a:rPr dirty="0" sz="1550">
                <a:latin typeface="Courier New"/>
                <a:cs typeface="Courier New"/>
              </a:rPr>
              <a:t>HaN•</a:t>
            </a:r>
            <a:r>
              <a:rPr dirty="0" sz="1550" spc="-560">
                <a:latin typeface="Courier New"/>
                <a:cs typeface="Courier New"/>
              </a:rPr>
              <a:t> </a:t>
            </a:r>
            <a:r>
              <a:rPr dirty="0" u="sng" sz="1550">
                <a:uFill>
                  <a:solidFill>
                    <a:srgbClr val="000000"/>
                  </a:solidFill>
                </a:uFill>
                <a:latin typeface="Courier New"/>
                <a:cs typeface="Courier New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від </a:t>
            </a:r>
            <a:r>
              <a:rPr dirty="0" u="sng" sz="1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4"/>
              </a:spcBef>
            </a:pPr>
            <a:endParaRPr sz="1550">
              <a:latin typeface="Times New Roman"/>
              <a:cs typeface="Times New Roman"/>
            </a:endParaRPr>
          </a:p>
          <a:p>
            <a:pPr marL="25400">
              <a:lnSpc>
                <a:spcPct val="100000"/>
              </a:lnSpc>
              <a:tabLst>
                <a:tab pos="2012950" algn="l"/>
              </a:tabLst>
            </a:pPr>
            <a:r>
              <a:rPr dirty="0" sz="1350" spc="55">
                <a:latin typeface="Times New Roman"/>
                <a:cs typeface="Times New Roman"/>
              </a:rPr>
              <a:t>Керівникам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45">
                <a:latin typeface="Times New Roman"/>
                <a:cs typeface="Times New Roman"/>
              </a:rPr>
              <a:t>суб'сктів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22008" y="2824226"/>
            <a:ext cx="2713990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50" spc="55">
                <a:latin typeface="Times New Roman"/>
                <a:cs typeface="Times New Roman"/>
              </a:rPr>
              <a:t>господарювання,</a:t>
            </a:r>
            <a:r>
              <a:rPr dirty="0" sz="1350" spc="220">
                <a:latin typeface="Times New Roman"/>
                <a:cs typeface="Times New Roman"/>
              </a:rPr>
              <a:t> </a:t>
            </a:r>
            <a:r>
              <a:rPr dirty="0" sz="1350" spc="50">
                <a:latin typeface="Times New Roman"/>
                <a:cs typeface="Times New Roman"/>
              </a:rPr>
              <a:t>які</a:t>
            </a:r>
            <a:r>
              <a:rPr dirty="0" sz="1350" spc="204">
                <a:latin typeface="Times New Roman"/>
                <a:cs typeface="Times New Roman"/>
              </a:rPr>
              <a:t> </a:t>
            </a:r>
            <a:r>
              <a:rPr dirty="0" sz="1350" spc="40">
                <a:latin typeface="Times New Roman"/>
                <a:cs typeface="Times New Roman"/>
              </a:rPr>
              <a:t>*аймаються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322594" y="3020822"/>
            <a:ext cx="1179830" cy="73596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 indent="5080">
              <a:lnSpc>
                <a:spcPct val="115599"/>
              </a:lnSpc>
              <a:spcBef>
                <a:spcPts val="75"/>
              </a:spcBef>
            </a:pPr>
            <a:r>
              <a:rPr dirty="0" sz="1350" spc="-10">
                <a:latin typeface="Times New Roman"/>
                <a:cs typeface="Times New Roman"/>
              </a:rPr>
              <a:t>реалізацісю, застосуванням засобів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57619" y="3020822"/>
            <a:ext cx="1397000" cy="495300"/>
          </a:xfrm>
          <a:prstGeom prst="rect">
            <a:avLst/>
          </a:prstGeom>
        </p:spPr>
        <p:txBody>
          <a:bodyPr wrap="square" lIns="0" tIns="41275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325"/>
              </a:spcBef>
              <a:tabLst>
                <a:tab pos="1322705" algn="l"/>
              </a:tabLst>
            </a:pPr>
            <a:r>
              <a:rPr dirty="0" sz="1350" spc="-10">
                <a:latin typeface="Times New Roman"/>
                <a:cs typeface="Times New Roman"/>
              </a:rPr>
              <a:t>зберіганням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50">
                <a:latin typeface="Times New Roman"/>
                <a:cs typeface="Times New Roman"/>
              </a:rPr>
              <a:t>i</a:t>
            </a:r>
            <a:endParaRPr sz="1350">
              <a:latin typeface="Times New Roman"/>
              <a:cs typeface="Times New Roman"/>
            </a:endParaRPr>
          </a:p>
          <a:p>
            <a:pPr algn="r" marR="21590">
              <a:lnSpc>
                <a:spcPct val="100000"/>
              </a:lnSpc>
              <a:spcBef>
                <a:spcPts val="229"/>
              </a:spcBef>
            </a:pPr>
            <a:r>
              <a:rPr dirty="0" sz="1350" spc="55">
                <a:latin typeface="Times New Roman"/>
                <a:cs typeface="Times New Roman"/>
              </a:rPr>
              <a:t>лікарських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14819" y="3963923"/>
            <a:ext cx="6033135" cy="47409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21990" marR="96520" indent="-635">
              <a:lnSpc>
                <a:spcPct val="111400"/>
              </a:lnSpc>
              <a:spcBef>
                <a:spcPts val="100"/>
              </a:spcBef>
              <a:tabLst>
                <a:tab pos="4671695" algn="l"/>
              </a:tabLst>
            </a:pPr>
            <a:r>
              <a:rPr dirty="0" sz="1400" spc="-10">
                <a:latin typeface="Times New Roman"/>
                <a:cs typeface="Times New Roman"/>
              </a:rPr>
              <a:t>Керівникам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територіальпих </a:t>
            </a:r>
            <a:r>
              <a:rPr dirty="0" sz="1400">
                <a:latin typeface="Times New Roman"/>
                <a:cs typeface="Times New Roman"/>
              </a:rPr>
              <a:t>органів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 spc="40">
                <a:latin typeface="Times New Roman"/>
                <a:cs typeface="Times New Roman"/>
              </a:rPr>
              <a:t>Укрфармагентства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0"/>
              </a:spcBef>
            </a:pPr>
            <a:endParaRPr sz="1400">
              <a:latin typeface="Times New Roman"/>
              <a:cs typeface="Times New Roman"/>
            </a:endParaRPr>
          </a:p>
          <a:p>
            <a:pPr algn="ctr" marR="24130">
              <a:lnSpc>
                <a:spcPct val="100000"/>
              </a:lnSpc>
            </a:pPr>
            <a:r>
              <a:rPr dirty="0" sz="1400" spc="40">
                <a:latin typeface="Times New Roman"/>
                <a:cs typeface="Times New Roman"/>
              </a:rPr>
              <a:t>РОЗПОРЯДЖЕННЯ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5"/>
              </a:spcBef>
            </a:pPr>
            <a:endParaRPr sz="1400">
              <a:latin typeface="Times New Roman"/>
              <a:cs typeface="Times New Roman"/>
            </a:endParaRPr>
          </a:p>
          <a:p>
            <a:pPr algn="r" marR="29845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Відповідно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Конституціі</a:t>
            </a:r>
            <a:r>
              <a:rPr dirty="0" sz="1400" spc="3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Украіни,</a:t>
            </a:r>
            <a:r>
              <a:rPr dirty="0" sz="1400" spc="3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статей</a:t>
            </a:r>
            <a:r>
              <a:rPr dirty="0" sz="1400" spc="3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15,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22,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55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Закону</a:t>
            </a:r>
            <a:r>
              <a:rPr dirty="0" sz="1400" spc="3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  <a:p>
            <a:pPr algn="r" marR="26670">
              <a:lnSpc>
                <a:spcPct val="100000"/>
              </a:lnSpc>
              <a:spcBef>
                <a:spcPts val="170"/>
              </a:spcBef>
            </a:pPr>
            <a:r>
              <a:rPr dirty="0" sz="1350">
                <a:latin typeface="Times New Roman"/>
                <a:cs typeface="Times New Roman"/>
              </a:rPr>
              <a:t>«Основи</a:t>
            </a:r>
            <a:r>
              <a:rPr dirty="0" sz="1350" spc="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законодавства</a:t>
            </a:r>
            <a:r>
              <a:rPr dirty="0" sz="1350" spc="1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</a:t>
            </a:r>
            <a:r>
              <a:rPr dirty="0" sz="1350" spc="-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охорону</a:t>
            </a:r>
            <a:r>
              <a:rPr dirty="0" sz="1350" spc="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здоров'я»,</a:t>
            </a:r>
            <a:r>
              <a:rPr dirty="0" sz="1350" spc="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статей</a:t>
            </a:r>
            <a:r>
              <a:rPr dirty="0" sz="1350" spc="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15,</a:t>
            </a:r>
            <a:r>
              <a:rPr dirty="0" sz="1350" spc="-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17,</a:t>
            </a:r>
            <a:r>
              <a:rPr dirty="0" sz="1350" spc="-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21</a:t>
            </a:r>
            <a:r>
              <a:rPr dirty="0" sz="1350" spc="1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Закону</a:t>
            </a:r>
            <a:endParaRPr sz="1350">
              <a:latin typeface="Times New Roman"/>
              <a:cs typeface="Times New Roman"/>
            </a:endParaRPr>
          </a:p>
          <a:p>
            <a:pPr algn="r" marR="24130">
              <a:lnSpc>
                <a:spcPct val="100000"/>
              </a:lnSpc>
              <a:spcBef>
                <a:spcPts val="204"/>
              </a:spcBef>
            </a:pP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«Про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лікарські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засоби»,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lЗоложення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Українське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фармацевтичне</a:t>
            </a:r>
            <a:endParaRPr sz="1400">
              <a:latin typeface="Times New Roman"/>
              <a:cs typeface="Times New Roman"/>
            </a:endParaRPr>
          </a:p>
          <a:p>
            <a:pPr algn="just" marL="17780" marR="5080" indent="-5715">
              <a:lnSpc>
                <a:spcPct val="112100"/>
              </a:lnSpc>
              <a:spcBef>
                <a:spcPts val="10"/>
              </a:spcBef>
            </a:pPr>
            <a:r>
              <a:rPr dirty="0" sz="1400" spc="-15">
                <a:latin typeface="Times New Roman"/>
                <a:cs typeface="Times New Roman"/>
              </a:rPr>
              <a:t>агентство,</a:t>
            </a:r>
            <a:r>
              <a:rPr dirty="0" sz="1400" spc="161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затвердженого</a:t>
            </a:r>
            <a:r>
              <a:rPr dirty="0" sz="1400" spc="1695">
                <a:latin typeface="Times New Roman"/>
                <a:cs typeface="Times New Roman"/>
              </a:rPr>
              <a:t> </a:t>
            </a:r>
            <a:r>
              <a:rPr dirty="0" sz="1400" spc="-35">
                <a:latin typeface="Times New Roman"/>
                <a:cs typeface="Times New Roman"/>
              </a:rPr>
              <a:t>постановою</a:t>
            </a:r>
            <a:r>
              <a:rPr dirty="0" sz="1400" spc="166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Кабінету</a:t>
            </a:r>
            <a:r>
              <a:rPr dirty="0" sz="1400" spc="157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Міністрів</a:t>
            </a:r>
            <a:r>
              <a:rPr dirty="0" sz="1400" spc="1565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Украіни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від</a:t>
            </a:r>
            <a:r>
              <a:rPr dirty="0" sz="1400" spc="59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12.08.2015</a:t>
            </a:r>
            <a:r>
              <a:rPr dirty="0" sz="1400" spc="685">
                <a:latin typeface="Times New Roman"/>
                <a:cs typeface="Times New Roman"/>
              </a:rPr>
              <a:t>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8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647,</a:t>
            </a:r>
            <a:r>
              <a:rPr dirty="0" sz="1400" spc="59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Порядку</a:t>
            </a:r>
            <a:r>
              <a:rPr dirty="0" sz="1400" spc="66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здійснення</a:t>
            </a:r>
            <a:r>
              <a:rPr dirty="0" sz="1400" spc="69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державного</a:t>
            </a:r>
            <a:r>
              <a:rPr dirty="0" sz="1400" spc="665">
                <a:latin typeface="Times New Roman"/>
                <a:cs typeface="Times New Roman"/>
              </a:rPr>
              <a:t> </a:t>
            </a:r>
            <a:r>
              <a:rPr dirty="0" sz="1400" spc="-35">
                <a:latin typeface="Times New Roman"/>
                <a:cs typeface="Times New Roman"/>
              </a:rPr>
              <a:t>контролю</a:t>
            </a:r>
            <a:r>
              <a:rPr dirty="0" sz="1400" spc="690">
                <a:latin typeface="Times New Roman"/>
                <a:cs typeface="Times New Roman"/>
              </a:rPr>
              <a:t> </a:t>
            </a:r>
            <a:r>
              <a:rPr dirty="0" sz="1400" spc="-40">
                <a:latin typeface="Times New Roman"/>
                <a:cs typeface="Times New Roman"/>
              </a:rPr>
              <a:t>якості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лікарських</a:t>
            </a:r>
            <a:r>
              <a:rPr dirty="0" sz="1400" spc="78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засобів,</a:t>
            </a:r>
            <a:r>
              <a:rPr dirty="0" sz="1400" spc="73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що</a:t>
            </a:r>
            <a:r>
              <a:rPr dirty="0" sz="1400" spc="69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ввозяться</a:t>
            </a:r>
            <a:r>
              <a:rPr dirty="0" sz="1400" spc="735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в</a:t>
            </a:r>
            <a:r>
              <a:rPr dirty="0" sz="1400" spc="62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Україну,</a:t>
            </a:r>
            <a:r>
              <a:rPr dirty="0" sz="1400" spc="71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затвердженого</a:t>
            </a:r>
            <a:r>
              <a:rPr dirty="0" sz="1400" spc="785">
                <a:latin typeface="Times New Roman"/>
                <a:cs typeface="Times New Roman"/>
              </a:rPr>
              <a:t> </a:t>
            </a:r>
            <a:r>
              <a:rPr dirty="0" sz="1400" spc="-35">
                <a:latin typeface="Times New Roman"/>
                <a:cs typeface="Times New Roman"/>
              </a:rPr>
              <a:t>постановою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Кабінету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Міністрів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Украіни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від </a:t>
            </a:r>
            <a:r>
              <a:rPr dirty="0" sz="1400" spc="-15">
                <a:latin typeface="Times New Roman"/>
                <a:cs typeface="Times New Roman"/>
              </a:rPr>
              <a:t>14.09.2005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902,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п.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4.3.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Порядку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 spc="-35">
                <a:latin typeface="Times New Roman"/>
                <a:cs typeface="Times New Roman"/>
              </a:rPr>
              <a:t>встановлення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заборони</a:t>
            </a:r>
            <a:r>
              <a:rPr dirty="0" sz="1350" spc="705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(тимчасової</a:t>
            </a:r>
            <a:r>
              <a:rPr dirty="0" sz="1350" spc="7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заборони)</a:t>
            </a:r>
            <a:r>
              <a:rPr dirty="0" sz="1350" spc="705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та</a:t>
            </a:r>
            <a:r>
              <a:rPr dirty="0" sz="1350" spc="635">
                <a:latin typeface="Times New Roman"/>
                <a:cs typeface="Times New Roman"/>
              </a:rPr>
              <a:t> </a:t>
            </a:r>
            <a:r>
              <a:rPr dirty="0" sz="1350" spc="-5">
                <a:latin typeface="Times New Roman"/>
                <a:cs typeface="Times New Roman"/>
              </a:rPr>
              <a:t>поновленн</a:t>
            </a:r>
            <a:r>
              <a:rPr dirty="0" sz="1350">
                <a:latin typeface="Times New Roman"/>
                <a:cs typeface="Times New Roman"/>
              </a:rPr>
              <a:t>я</a:t>
            </a:r>
            <a:r>
              <a:rPr dirty="0" sz="1350" spc="785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обігу</a:t>
            </a:r>
            <a:r>
              <a:rPr dirty="0" sz="1350" spc="685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лікарських</a:t>
            </a:r>
            <a:r>
              <a:rPr dirty="0" sz="1350" spc="785">
                <a:latin typeface="Times New Roman"/>
                <a:cs typeface="Times New Roman"/>
              </a:rPr>
              <a:t> </a:t>
            </a:r>
            <a:r>
              <a:rPr dirty="0" sz="1350" spc="-15">
                <a:latin typeface="Times New Roman"/>
                <a:cs typeface="Times New Roman"/>
              </a:rPr>
              <a:t>засобів</a:t>
            </a:r>
            <a:r>
              <a:rPr dirty="0" sz="1350" spc="-1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</a:t>
            </a:r>
            <a:r>
              <a:rPr dirty="0" sz="1400" spc="39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територїі</a:t>
            </a:r>
            <a:r>
              <a:rPr dirty="0" sz="1400" spc="415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України,</a:t>
            </a:r>
            <a:r>
              <a:rPr dirty="0" sz="1400" spc="45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затвердженого</a:t>
            </a:r>
            <a:r>
              <a:rPr dirty="0" sz="1400" spc="520">
                <a:latin typeface="Times New Roman"/>
                <a:cs typeface="Times New Roman"/>
              </a:rPr>
              <a:t> </a:t>
            </a:r>
            <a:r>
              <a:rPr dirty="0" sz="1400" spc="-35">
                <a:latin typeface="Times New Roman"/>
                <a:cs typeface="Times New Roman"/>
              </a:rPr>
              <a:t>наказом</a:t>
            </a:r>
            <a:r>
              <a:rPr dirty="0" sz="1400" spc="515">
                <a:latin typeface="Times New Roman"/>
                <a:cs typeface="Times New Roman"/>
              </a:rPr>
              <a:t> </a:t>
            </a:r>
            <a:r>
              <a:rPr dirty="0" sz="1400" spc="-45">
                <a:latin typeface="Times New Roman"/>
                <a:cs typeface="Times New Roman"/>
              </a:rPr>
              <a:t>МОЗ</a:t>
            </a:r>
            <a:r>
              <a:rPr dirty="0" sz="1400" spc="459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України</a:t>
            </a:r>
            <a:r>
              <a:rPr dirty="0" sz="1400" spc="47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від</a:t>
            </a:r>
            <a:r>
              <a:rPr dirty="0" sz="1400" spc="39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22.11.2011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</a:t>
            </a:r>
            <a:r>
              <a:rPr dirty="0" sz="1400" spc="615">
                <a:latin typeface="Times New Roman"/>
                <a:cs typeface="Times New Roman"/>
              </a:rPr>
              <a:t>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9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809</a:t>
            </a:r>
            <a:r>
              <a:rPr dirty="0" sz="1400" spc="625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(зі</a:t>
            </a:r>
            <a:r>
              <a:rPr dirty="0" sz="1400" spc="66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змінами),</a:t>
            </a:r>
            <a:r>
              <a:rPr dirty="0" sz="1400" spc="71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заресстрованого</a:t>
            </a:r>
            <a:r>
              <a:rPr dirty="0" sz="1400" spc="54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Міністерством</a:t>
            </a:r>
            <a:r>
              <a:rPr dirty="0" sz="1400" spc="74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юстиції</a:t>
            </a:r>
            <a:r>
              <a:rPr dirty="0" sz="1400" spc="675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України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від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30.01.2012</a:t>
            </a:r>
            <a:r>
              <a:rPr dirty="0" sz="1400" spc="35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за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5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126/20439,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Порядку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контролю</a:t>
            </a:r>
            <a:r>
              <a:rPr dirty="0" sz="1400" spc="32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якості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лікарських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засобів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під</a:t>
            </a:r>
            <a:r>
              <a:rPr dirty="0" sz="1350" spc="27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час</a:t>
            </a:r>
            <a:r>
              <a:rPr dirty="0" sz="1350" spc="235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оптової</a:t>
            </a:r>
            <a:r>
              <a:rPr dirty="0" sz="1350" spc="310">
                <a:latin typeface="Times New Roman"/>
                <a:cs typeface="Times New Roman"/>
              </a:rPr>
              <a:t> </a:t>
            </a:r>
            <a:r>
              <a:rPr dirty="0" sz="1350" spc="-15">
                <a:latin typeface="Times New Roman"/>
                <a:cs typeface="Times New Roman"/>
              </a:rPr>
              <a:t>та</a:t>
            </a:r>
            <a:r>
              <a:rPr dirty="0" sz="1350" spc="2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роздрібної</a:t>
            </a:r>
            <a:r>
              <a:rPr dirty="0" sz="1350" spc="320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торгівлі,</a:t>
            </a:r>
            <a:r>
              <a:rPr dirty="0" sz="1350" spc="300">
                <a:latin typeface="Times New Roman"/>
                <a:cs typeface="Times New Roman"/>
              </a:rPr>
              <a:t> </a:t>
            </a:r>
            <a:r>
              <a:rPr dirty="0" sz="1350" spc="5">
                <a:latin typeface="Times New Roman"/>
                <a:cs typeface="Times New Roman"/>
              </a:rPr>
              <a:t>затвердженого</a:t>
            </a:r>
            <a:r>
              <a:rPr dirty="0" sz="1350" spc="3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наказом</a:t>
            </a:r>
            <a:r>
              <a:rPr dirty="0" sz="1350" spc="315">
                <a:latin typeface="Times New Roman"/>
                <a:cs typeface="Times New Roman"/>
              </a:rPr>
              <a:t> </a:t>
            </a:r>
            <a:r>
              <a:rPr dirty="0" sz="1350" spc="15">
                <a:latin typeface="Times New Roman"/>
                <a:cs typeface="Times New Roman"/>
              </a:rPr>
              <a:t>МОЗ</a:t>
            </a:r>
            <a:r>
              <a:rPr dirty="0" sz="1350" spc="2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-5">
                <a:latin typeface="Times New Roman"/>
                <a:cs typeface="Times New Roman"/>
              </a:rPr>
              <a:t> </a:t>
            </a:r>
            <a:r>
              <a:rPr dirty="0" sz="1300" spc="30">
                <a:latin typeface="Times New Roman"/>
                <a:cs typeface="Times New Roman"/>
              </a:rPr>
              <a:t>від</a:t>
            </a:r>
            <a:r>
              <a:rPr dirty="0" sz="1300" spc="765">
                <a:latin typeface="Times New Roman"/>
                <a:cs typeface="Times New Roman"/>
              </a:rPr>
              <a:t> </a:t>
            </a:r>
            <a:r>
              <a:rPr dirty="0" sz="1300" spc="35">
                <a:latin typeface="Times New Roman"/>
                <a:cs typeface="Times New Roman"/>
              </a:rPr>
              <a:t>29.09.2014</a:t>
            </a:r>
            <a:r>
              <a:rPr dirty="0" sz="1300" spc="835">
                <a:latin typeface="Times New Roman"/>
                <a:cs typeface="Times New Roman"/>
              </a:rPr>
              <a:t> </a:t>
            </a:r>
            <a:r>
              <a:rPr dirty="0" sz="1300" spc="-260">
                <a:latin typeface="Times New Roman"/>
                <a:cs typeface="Times New Roman"/>
              </a:rPr>
              <a:t>№</a:t>
            </a:r>
            <a:r>
              <a:rPr dirty="0" sz="1300" spc="1095">
                <a:latin typeface="Times New Roman"/>
                <a:cs typeface="Times New Roman"/>
              </a:rPr>
              <a:t> </a:t>
            </a:r>
            <a:r>
              <a:rPr dirty="0" sz="1300" spc="35">
                <a:latin typeface="Times New Roman"/>
                <a:cs typeface="Times New Roman"/>
              </a:rPr>
              <a:t>677,</a:t>
            </a:r>
            <a:r>
              <a:rPr dirty="0" sz="1300" spc="760">
                <a:latin typeface="Times New Roman"/>
                <a:cs typeface="Times New Roman"/>
              </a:rPr>
              <a:t> </a:t>
            </a:r>
            <a:r>
              <a:rPr dirty="0" sz="1300" spc="45">
                <a:latin typeface="Times New Roman"/>
                <a:cs typeface="Times New Roman"/>
              </a:rPr>
              <a:t>зареестрованого</a:t>
            </a:r>
            <a:r>
              <a:rPr dirty="0" sz="1300" spc="660">
                <a:latin typeface="Times New Roman"/>
                <a:cs typeface="Times New Roman"/>
              </a:rPr>
              <a:t> </a:t>
            </a:r>
            <a:r>
              <a:rPr dirty="0" sz="1300" spc="30">
                <a:latin typeface="Times New Roman"/>
                <a:cs typeface="Times New Roman"/>
              </a:rPr>
              <a:t>Міністерством</a:t>
            </a:r>
            <a:r>
              <a:rPr dirty="0" sz="1300" spc="850">
                <a:latin typeface="Times New Roman"/>
                <a:cs typeface="Times New Roman"/>
              </a:rPr>
              <a:t> </a:t>
            </a:r>
            <a:r>
              <a:rPr dirty="0" sz="1300" spc="25">
                <a:latin typeface="Times New Roman"/>
                <a:cs typeface="Times New Roman"/>
              </a:rPr>
              <a:t>юстиції</a:t>
            </a:r>
            <a:r>
              <a:rPr dirty="0" sz="1300" spc="825">
                <a:latin typeface="Times New Roman"/>
                <a:cs typeface="Times New Roman"/>
              </a:rPr>
              <a:t> </a:t>
            </a:r>
            <a:r>
              <a:rPr dirty="0" sz="1300" spc="20">
                <a:latin typeface="Times New Roman"/>
                <a:cs typeface="Times New Roman"/>
              </a:rPr>
              <a:t>України</a:t>
            </a:r>
            <a:r>
              <a:rPr dirty="0" sz="13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від</a:t>
            </a:r>
            <a:r>
              <a:rPr dirty="0" sz="1400" spc="315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26.11.2014</a:t>
            </a:r>
            <a:r>
              <a:rPr dirty="0" sz="1400" spc="44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за</a:t>
            </a:r>
            <a:r>
              <a:rPr dirty="0" sz="1400" spc="335">
                <a:latin typeface="Times New Roman"/>
                <a:cs typeface="Times New Roman"/>
              </a:rPr>
              <a:t> </a:t>
            </a:r>
            <a:r>
              <a:rPr dirty="0" sz="1400" spc="-65">
                <a:latin typeface="Times New Roman"/>
                <a:cs typeface="Times New Roman"/>
              </a:rPr>
              <a:t>N</a:t>
            </a:r>
            <a:r>
              <a:rPr dirty="0" sz="1400" spc="665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1515/26292,</a:t>
            </a:r>
            <a:r>
              <a:rPr dirty="0" sz="1400" spc="40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Правил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утилізації</a:t>
            </a:r>
            <a:r>
              <a:rPr dirty="0" sz="1400" spc="37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та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 spc="-35">
                <a:latin typeface="Times New Roman"/>
                <a:cs typeface="Times New Roman"/>
              </a:rPr>
              <a:t>знищення</a:t>
            </a:r>
            <a:r>
              <a:rPr dirty="0" sz="1400" spc="43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лікарських</a:t>
            </a:r>
            <a:r>
              <a:rPr dirty="0" sz="1400" spc="-15">
                <a:latin typeface="Times New Roman"/>
                <a:cs typeface="Times New Roman"/>
              </a:rPr>
              <a:t> засобів,</a:t>
            </a:r>
            <a:r>
              <a:rPr dirty="0" sz="1400" spc="68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затверджених</a:t>
            </a:r>
            <a:r>
              <a:rPr dirty="0" sz="1400" spc="79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наказом</a:t>
            </a:r>
            <a:r>
              <a:rPr dirty="0" sz="1400" spc="66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МОЗ</a:t>
            </a:r>
            <a:r>
              <a:rPr dirty="0" sz="1400" spc="66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України</a:t>
            </a:r>
            <a:r>
              <a:rPr dirty="0" sz="1400" spc="705">
                <a:latin typeface="Times New Roman"/>
                <a:cs typeface="Times New Roman"/>
              </a:rPr>
              <a:t> </a:t>
            </a:r>
            <a:r>
              <a:rPr dirty="0" sz="1400" spc="-30">
                <a:latin typeface="Times New Roman"/>
                <a:cs typeface="Times New Roman"/>
              </a:rPr>
              <a:t>від</a:t>
            </a:r>
            <a:r>
              <a:rPr dirty="0" sz="1400" spc="68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24.04.2015</a:t>
            </a:r>
            <a:r>
              <a:rPr dirty="0" sz="1400" spc="75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за</a:t>
            </a:r>
            <a:r>
              <a:rPr dirty="0" sz="1400" spc="615">
                <a:latin typeface="Times New Roman"/>
                <a:cs typeface="Times New Roman"/>
              </a:rPr>
              <a:t>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98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242,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38439" y="8678126"/>
            <a:ext cx="6005195" cy="962660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4604">
              <a:lnSpc>
                <a:spcPct val="100000"/>
              </a:lnSpc>
              <a:spcBef>
                <a:spcPts val="275"/>
              </a:spcBef>
            </a:pPr>
            <a:r>
              <a:rPr dirty="0" sz="1400" spc="-10">
                <a:latin typeface="Times New Roman"/>
                <a:cs typeface="Times New Roman"/>
              </a:rPr>
              <a:t>зареестрованого</a:t>
            </a:r>
            <a:r>
              <a:rPr dirty="0" sz="1400" spc="-11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Міністерством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юстицїі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18.05.2015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550/26995,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 sz="1350">
                <a:latin typeface="Times New Roman"/>
                <a:cs typeface="Times New Roman"/>
              </a:rPr>
              <a:t>у</a:t>
            </a:r>
            <a:r>
              <a:rPr dirty="0" sz="1350" spc="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зв’язку</a:t>
            </a:r>
            <a:r>
              <a:rPr dirty="0" sz="1350" spc="11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із</a:t>
            </a:r>
            <a:r>
              <a:rPr dirty="0" sz="1350" spc="65">
                <a:latin typeface="Times New Roman"/>
                <a:cs typeface="Times New Roman"/>
              </a:rPr>
              <a:t> </a:t>
            </a:r>
            <a:r>
              <a:rPr dirty="0" sz="1350" spc="55">
                <a:latin typeface="Times New Roman"/>
                <a:cs typeface="Times New Roman"/>
              </a:rPr>
              <a:t>закінченням</a:t>
            </a:r>
            <a:r>
              <a:rPr dirty="0" sz="1350" spc="160">
                <a:latin typeface="Times New Roman"/>
                <a:cs typeface="Times New Roman"/>
              </a:rPr>
              <a:t> </a:t>
            </a:r>
            <a:r>
              <a:rPr dirty="0" sz="1350" spc="55">
                <a:latin typeface="Times New Roman"/>
                <a:cs typeface="Times New Roman"/>
              </a:rPr>
              <a:t>строку</a:t>
            </a:r>
            <a:r>
              <a:rPr dirty="0" sz="1350" spc="140">
                <a:latin typeface="Times New Roman"/>
                <a:cs typeface="Times New Roman"/>
              </a:rPr>
              <a:t> </a:t>
            </a:r>
            <a:r>
              <a:rPr dirty="0" sz="1350" spc="50">
                <a:latin typeface="Times New Roman"/>
                <a:cs typeface="Times New Roman"/>
              </a:rPr>
              <a:t>тимчасової</a:t>
            </a:r>
            <a:r>
              <a:rPr dirty="0" sz="1350" spc="15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заборони:</a:t>
            </a:r>
            <a:endParaRPr sz="1350">
              <a:latin typeface="Times New Roman"/>
              <a:cs typeface="Times New Roman"/>
            </a:endParaRPr>
          </a:p>
          <a:p>
            <a:pPr marL="15240" marR="5080" indent="359410">
              <a:lnSpc>
                <a:spcPct val="108600"/>
              </a:lnSpc>
              <a:spcBef>
                <a:spcPts val="80"/>
              </a:spcBef>
              <a:tabLst>
                <a:tab pos="1696720" algn="l"/>
                <a:tab pos="2675255" algn="l"/>
                <a:tab pos="3599815" algn="l"/>
                <a:tab pos="3885565" algn="l"/>
                <a:tab pos="5003165" algn="l"/>
              </a:tabLst>
            </a:pPr>
            <a:r>
              <a:rPr dirty="0" sz="1400" spc="40">
                <a:latin typeface="Times New Roman"/>
                <a:cs typeface="Times New Roman"/>
              </a:rPr>
              <a:t>ЗАБОРОНЯЮ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реалізацію,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зберігання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та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застосування</a:t>
            </a:r>
            <a:r>
              <a:rPr dirty="0" sz="1400">
                <a:latin typeface="Times New Roman"/>
                <a:cs typeface="Times New Roman"/>
              </a:rPr>
              <a:t>	cepii</a:t>
            </a:r>
            <a:r>
              <a:rPr dirty="0" sz="1400" spc="8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170226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засобу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09953" y="9413747"/>
            <a:ext cx="444627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ДРОТАВЕРИПУ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ГІДРОХЛОРИД,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таблетки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</a:t>
            </a:r>
            <a:r>
              <a:rPr dirty="0" sz="1400" spc="4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40</a:t>
            </a:r>
            <a:r>
              <a:rPr dirty="0" sz="1400" spc="41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мг,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508504" y="9966959"/>
            <a:ext cx="100583" cy="57912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2665040" y="9888728"/>
            <a:ext cx="918844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0">
                <a:latin typeface="Times New Roman"/>
                <a:cs typeface="Times New Roman"/>
              </a:rPr>
              <a:t>Ухрфармагентсг</a:t>
            </a:r>
            <a:r>
              <a:rPr dirty="0" baseline="3086" sz="1350" spc="-30">
                <a:latin typeface="Times New Roman"/>
                <a:cs typeface="Times New Roman"/>
              </a:rPr>
              <a:t>во</a:t>
            </a:r>
            <a:endParaRPr baseline="3086" sz="13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95609" y="10198100"/>
            <a:ext cx="139065" cy="229870"/>
          </a:xfrm>
          <a:prstGeom prst="rect">
            <a:avLst/>
          </a:prstGeom>
        </p:spPr>
        <p:txBody>
          <a:bodyPr wrap="square" lIns="0" tIns="3175" rIns="0" bIns="0" rtlCol="0" vert="vert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800" spc="-55">
                <a:latin typeface="Arial"/>
                <a:cs typeface="Arial"/>
              </a:rPr>
              <a:t>Ł'č00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740151" y="10134600"/>
            <a:ext cx="1655445" cy="287020"/>
            <a:chOff x="2740151" y="10134600"/>
            <a:chExt cx="1655445" cy="28702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40151" y="10171176"/>
              <a:ext cx="274319" cy="2499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20567" y="10134600"/>
              <a:ext cx="1374647" cy="27736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40151" y="10171176"/>
              <a:ext cx="274319" cy="24993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20567" y="10134600"/>
              <a:ext cx="1374647" cy="277368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2640749" y="9964419"/>
            <a:ext cx="235712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22222" sz="1500" spc="-172">
                <a:latin typeface="Arial Black"/>
                <a:cs typeface="Arial Black"/>
              </a:rPr>
              <a:t>N•51</a:t>
            </a:r>
            <a:r>
              <a:rPr dirty="0" baseline="-19444" sz="1500" spc="-172">
                <a:latin typeface="Arial Black"/>
                <a:cs typeface="Arial Black"/>
              </a:rPr>
              <a:t>0-</a:t>
            </a:r>
            <a:r>
              <a:rPr dirty="0" baseline="-19444" sz="1500" spc="-157">
                <a:latin typeface="Arial Black"/>
                <a:cs typeface="Arial Black"/>
              </a:rPr>
              <a:t>0</a:t>
            </a:r>
            <a:r>
              <a:rPr dirty="0" baseline="-13888" sz="1500" spc="-157">
                <a:latin typeface="Arial Black"/>
                <a:cs typeface="Arial Black"/>
              </a:rPr>
              <a:t>01.1/00</a:t>
            </a:r>
            <a:r>
              <a:rPr dirty="0" baseline="-11111" sz="1500" spc="-157">
                <a:latin typeface="Arial Black"/>
                <a:cs typeface="Arial Black"/>
              </a:rPr>
              <a:t>2.111</a:t>
            </a:r>
            <a:r>
              <a:rPr dirty="0" baseline="-5555" sz="1500" spc="-157">
                <a:latin typeface="Arial Black"/>
                <a:cs typeface="Arial Black"/>
              </a:rPr>
              <a:t>7-</a:t>
            </a:r>
            <a:r>
              <a:rPr dirty="0" baseline="-5555" sz="1500" spc="-75">
                <a:latin typeface="Arial Black"/>
                <a:cs typeface="Arial Black"/>
              </a:rPr>
              <a:t>26</a:t>
            </a:r>
            <a:r>
              <a:rPr dirty="0" sz="950" spc="-50">
                <a:latin typeface="Arial Black"/>
                <a:cs typeface="Arial Black"/>
              </a:rPr>
              <a:t>від</a:t>
            </a:r>
            <a:r>
              <a:rPr dirty="0" sz="950" spc="125">
                <a:latin typeface="Arial Black"/>
                <a:cs typeface="Arial Black"/>
              </a:rPr>
              <a:t> </a:t>
            </a:r>
            <a:r>
              <a:rPr dirty="0" sz="950" spc="-60">
                <a:latin typeface="Arial Black"/>
                <a:cs typeface="Arial Black"/>
              </a:rPr>
              <a:t>20.10.2026</a:t>
            </a:r>
            <a:endParaRPr sz="950">
              <a:latin typeface="Arial Black"/>
              <a:cs typeface="Arial Black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616307" y="9577578"/>
            <a:ext cx="1629410" cy="927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060"/>
              </a:lnSpc>
              <a:spcBef>
                <a:spcPts val="100"/>
              </a:spcBef>
              <a:tabLst>
                <a:tab pos="314325" algn="l"/>
              </a:tabLst>
            </a:pPr>
            <a:r>
              <a:rPr dirty="0" baseline="2923" sz="1425" spc="-37">
                <a:latin typeface="Times New Roman"/>
                <a:cs typeface="Times New Roman"/>
              </a:rPr>
              <a:t>UB</a:t>
            </a:r>
            <a:r>
              <a:rPr dirty="0" baseline="2923" sz="1425">
                <a:latin typeface="Times New Roman"/>
                <a:cs typeface="Times New Roman"/>
              </a:rPr>
              <a:t>	</a:t>
            </a:r>
            <a:r>
              <a:rPr dirty="0" baseline="2923" sz="1425" spc="15">
                <a:latin typeface="Times New Roman"/>
                <a:cs typeface="Times New Roman"/>
              </a:rPr>
              <a:t>Територіальний</a:t>
            </a:r>
            <a:r>
              <a:rPr dirty="0" baseline="2923" sz="1425" spc="179">
                <a:latin typeface="Times New Roman"/>
                <a:cs typeface="Times New Roman"/>
              </a:rPr>
              <a:t> </a:t>
            </a:r>
            <a:r>
              <a:rPr dirty="0" sz="950" spc="-10">
                <a:latin typeface="Times New Roman"/>
                <a:cs typeface="Times New Roman"/>
              </a:rPr>
              <a:t>орган</a:t>
            </a:r>
            <a:endParaRPr sz="950">
              <a:latin typeface="Times New Roman"/>
              <a:cs typeface="Times New Roman"/>
            </a:endParaRPr>
          </a:p>
          <a:p>
            <a:pPr marL="596900">
              <a:lnSpc>
                <a:spcPts val="969"/>
              </a:lnSpc>
            </a:pPr>
            <a:r>
              <a:rPr dirty="0" sz="950" spc="-10">
                <a:latin typeface="Times New Roman"/>
                <a:cs typeface="Times New Roman"/>
              </a:rPr>
              <a:t>Українського</a:t>
            </a:r>
            <a:endParaRPr sz="950">
              <a:latin typeface="Times New Roman"/>
              <a:cs typeface="Times New Roman"/>
            </a:endParaRPr>
          </a:p>
          <a:p>
            <a:pPr marL="688340" marR="215265" indent="-235585">
              <a:lnSpc>
                <a:spcPts val="1010"/>
              </a:lnSpc>
              <a:spcBef>
                <a:spcPts val="100"/>
              </a:spcBef>
            </a:pPr>
            <a:r>
              <a:rPr dirty="0" sz="1000" spc="-10">
                <a:latin typeface="Times New Roman"/>
                <a:cs typeface="Times New Roman"/>
              </a:rPr>
              <a:t>фармацевти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Times New Roman"/>
                <a:cs typeface="Times New Roman"/>
              </a:rPr>
              <a:t>шого </a:t>
            </a:r>
            <a:r>
              <a:rPr dirty="0" sz="1000" spc="-10">
                <a:latin typeface="Times New Roman"/>
                <a:cs typeface="Times New Roman"/>
              </a:rPr>
              <a:t>агентства</a:t>
            </a:r>
            <a:r>
              <a:rPr dirty="0" sz="1000" spc="45">
                <a:latin typeface="Times New Roman"/>
                <a:cs typeface="Times New Roman"/>
              </a:rPr>
              <a:t> </a:t>
            </a:r>
            <a:r>
              <a:rPr dirty="0" sz="1000" spc="-50">
                <a:latin typeface="Times New Roman"/>
                <a:cs typeface="Times New Roman"/>
              </a:rPr>
              <a:t>у</a:t>
            </a:r>
            <a:endParaRPr sz="1000">
              <a:latin typeface="Times New Roman"/>
              <a:cs typeface="Times New Roman"/>
            </a:endParaRPr>
          </a:p>
          <a:p>
            <a:pPr marL="498475">
              <a:lnSpc>
                <a:spcPts val="905"/>
              </a:lnSpc>
            </a:pPr>
            <a:r>
              <a:rPr dirty="0" sz="950" spc="-10">
                <a:latin typeface="Times New Roman"/>
                <a:cs typeface="Times New Roman"/>
              </a:rPr>
              <a:t>Кіровоградській</a:t>
            </a:r>
            <a:endParaRPr sz="950">
              <a:latin typeface="Times New Roman"/>
              <a:cs typeface="Times New Roman"/>
            </a:endParaRPr>
          </a:p>
          <a:p>
            <a:pPr marL="813435">
              <a:lnSpc>
                <a:spcPts val="1075"/>
              </a:lnSpc>
            </a:pPr>
            <a:r>
              <a:rPr dirty="0" sz="950" spc="-10">
                <a:latin typeface="Times New Roman"/>
                <a:cs typeface="Times New Roman"/>
              </a:rPr>
              <a:t>області</a:t>
            </a:r>
            <a:endParaRPr sz="950">
              <a:latin typeface="Times New Roman"/>
              <a:cs typeface="Times New Roman"/>
            </a:endParaRPr>
          </a:p>
          <a:p>
            <a:pPr marL="350520">
              <a:lnSpc>
                <a:spcPct val="100000"/>
              </a:lnSpc>
              <a:spcBef>
                <a:spcPts val="65"/>
              </a:spcBef>
            </a:pPr>
            <a:r>
              <a:rPr dirty="0" sz="750">
                <a:latin typeface="Times New Roman"/>
                <a:cs typeface="Times New Roman"/>
              </a:rPr>
              <a:t>№999'02.</a:t>
            </a:r>
            <a:r>
              <a:rPr dirty="0" sz="750" spc="-55">
                <a:latin typeface="Times New Roman"/>
                <a:cs typeface="Times New Roman"/>
              </a:rPr>
              <a:t> </a:t>
            </a:r>
            <a:r>
              <a:rPr dirty="0" sz="750">
                <a:latin typeface="Times New Roman"/>
                <a:cs typeface="Times New Roman"/>
              </a:rPr>
              <a:t>12-26</a:t>
            </a:r>
            <a:r>
              <a:rPr dirty="0" sz="750" spc="170">
                <a:latin typeface="Times New Roman"/>
                <a:cs typeface="Times New Roman"/>
              </a:rPr>
              <a:t> </a:t>
            </a:r>
            <a:r>
              <a:rPr dirty="0" sz="750">
                <a:latin typeface="Times New Roman"/>
                <a:cs typeface="Times New Roman"/>
              </a:rPr>
              <a:t>від</a:t>
            </a:r>
            <a:r>
              <a:rPr dirty="0" sz="750" spc="90">
                <a:latin typeface="Times New Roman"/>
                <a:cs typeface="Times New Roman"/>
              </a:rPr>
              <a:t> </a:t>
            </a:r>
            <a:r>
              <a:rPr dirty="0" sz="750">
                <a:latin typeface="Times New Roman"/>
                <a:cs typeface="Times New Roman"/>
              </a:rPr>
              <a:t>20.</a:t>
            </a:r>
            <a:r>
              <a:rPr dirty="0" sz="750" spc="-95">
                <a:latin typeface="Times New Roman"/>
                <a:cs typeface="Times New Roman"/>
              </a:rPr>
              <a:t> </a:t>
            </a:r>
            <a:r>
              <a:rPr dirty="0" sz="750" spc="-10">
                <a:latin typeface="Times New Roman"/>
                <a:cs typeface="Times New Roman"/>
              </a:rPr>
              <a:t>10.2026</a:t>
            </a:r>
            <a:endParaRPr sz="75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26608" y="10506455"/>
            <a:ext cx="1822704" cy="15544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129789" y="580642"/>
            <a:ext cx="6050915" cy="3326765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algn="r" marL="12700" marR="5080">
              <a:lnSpc>
                <a:spcPct val="111100"/>
              </a:lnSpc>
              <a:spcBef>
                <a:spcPts val="80"/>
              </a:spcBef>
              <a:tabLst>
                <a:tab pos="668655" algn="l"/>
                <a:tab pos="1171575" algn="l"/>
                <a:tab pos="1217295" algn="l"/>
                <a:tab pos="2155190" algn="l"/>
                <a:tab pos="2399030" algn="l"/>
                <a:tab pos="2608580" algn="l"/>
                <a:tab pos="2896870" algn="l"/>
                <a:tab pos="3137535" algn="l"/>
                <a:tab pos="3878579" algn="l"/>
                <a:tab pos="3982085" algn="l"/>
                <a:tab pos="4531360" algn="l"/>
                <a:tab pos="4899660" algn="l"/>
                <a:tab pos="5504815" algn="l"/>
              </a:tabLst>
            </a:pPr>
            <a:r>
              <a:rPr dirty="0" sz="1400" b="1">
                <a:latin typeface="Times New Roman"/>
                <a:cs typeface="Times New Roman"/>
              </a:rPr>
              <a:t>по</a:t>
            </a:r>
            <a:r>
              <a:rPr dirty="0" sz="1400" spc="12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10</a:t>
            </a:r>
            <a:r>
              <a:rPr dirty="0" sz="1400" spc="12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таблеток</a:t>
            </a:r>
            <a:r>
              <a:rPr dirty="0" sz="1400" spc="16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у</a:t>
            </a:r>
            <a:r>
              <a:rPr dirty="0" sz="1400" spc="12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блістері;</a:t>
            </a:r>
            <a:r>
              <a:rPr dirty="0" sz="1400" spc="22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по</a:t>
            </a:r>
            <a:r>
              <a:rPr dirty="0" sz="1400" spc="11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2</a:t>
            </a:r>
            <a:r>
              <a:rPr dirty="0" sz="1400" spc="12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блістери</a:t>
            </a:r>
            <a:r>
              <a:rPr dirty="0" sz="1400" spc="18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в</a:t>
            </a:r>
            <a:r>
              <a:rPr dirty="0" sz="1400" spc="13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пачці</a:t>
            </a:r>
            <a:r>
              <a:rPr dirty="0" sz="1400" spc="215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картону,</a:t>
            </a:r>
            <a:r>
              <a:rPr dirty="0" sz="1400" spc="18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виробництва </a:t>
            </a:r>
            <a:r>
              <a:rPr dirty="0" sz="1400" b="1">
                <a:latin typeface="Times New Roman"/>
                <a:cs typeface="Times New Roman"/>
              </a:rPr>
              <a:t>ПАТ</a:t>
            </a:r>
            <a:r>
              <a:rPr dirty="0" sz="1400" spc="-8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«Лубнифарм»,</a:t>
            </a:r>
            <a:r>
              <a:rPr dirty="0" sz="1400" spc="9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Україна</a:t>
            </a:r>
            <a:r>
              <a:rPr dirty="0" sz="1400" spc="65" b="1">
                <a:latin typeface="Times New Roman"/>
                <a:cs typeface="Times New Roman"/>
              </a:rPr>
              <a:t> </a:t>
            </a:r>
            <a:r>
              <a:rPr dirty="0" sz="1400" spc="-20" b="1">
                <a:latin typeface="Times New Roman"/>
                <a:cs typeface="Times New Roman"/>
              </a:rPr>
              <a:t>(ресстраційне</a:t>
            </a:r>
            <a:r>
              <a:rPr dirty="0" sz="1400" spc="8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посвідчення</a:t>
            </a:r>
            <a:r>
              <a:rPr dirty="0" sz="1400" spc="40" b="1">
                <a:latin typeface="Times New Roman"/>
                <a:cs typeface="Times New Roman"/>
              </a:rPr>
              <a:t> </a:t>
            </a:r>
            <a:r>
              <a:rPr dirty="0" sz="1400" spc="-170" b="1">
                <a:latin typeface="Times New Roman"/>
                <a:cs typeface="Times New Roman"/>
              </a:rPr>
              <a:t>N•.</a:t>
            </a:r>
            <a:r>
              <a:rPr dirty="0" sz="1400" spc="1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UA/0834/01/01). </a:t>
            </a:r>
            <a:r>
              <a:rPr dirty="0" sz="1400">
                <a:latin typeface="Times New Roman"/>
                <a:cs typeface="Times New Roman"/>
              </a:rPr>
              <a:t>Суб'сктам</a:t>
            </a:r>
            <a:r>
              <a:rPr dirty="0" sz="1400" spc="4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господарювання,</a:t>
            </a:r>
            <a:r>
              <a:rPr dirty="0" sz="1400" spc="3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які</a:t>
            </a:r>
            <a:r>
              <a:rPr dirty="0" sz="1400" spc="3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здійснюють</a:t>
            </a:r>
            <a:r>
              <a:rPr dirty="0" sz="1400" spc="45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реалізацію,</a:t>
            </a:r>
            <a:r>
              <a:rPr dirty="0" sz="1400" spc="4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зберігання</a:t>
            </a:r>
            <a:r>
              <a:rPr dirty="0" sz="1400" spc="45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та </a:t>
            </a:r>
            <a:r>
              <a:rPr dirty="0" sz="1400" spc="-10">
                <a:latin typeface="Times New Roman"/>
                <a:cs typeface="Times New Roman"/>
              </a:rPr>
              <a:t>застосування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лікарських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засобів,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невідкладно</a:t>
            </a:r>
            <a:r>
              <a:rPr dirty="0" sz="1400">
                <a:latin typeface="Times New Roman"/>
                <a:cs typeface="Times New Roman"/>
              </a:rPr>
              <a:t>		</a:t>
            </a:r>
            <a:r>
              <a:rPr dirty="0" sz="1400" spc="-10">
                <a:latin typeface="Times New Roman"/>
                <a:cs typeface="Times New Roman"/>
              </a:rPr>
              <a:t>після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одержання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даного розпорядження</a:t>
            </a:r>
            <a:r>
              <a:rPr dirty="0" sz="1400" spc="1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перевірити</a:t>
            </a:r>
            <a:r>
              <a:rPr dirty="0" sz="1400" spc="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наявність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вказаної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cepiï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засобу,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вжити заходи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0">
                <a:latin typeface="Times New Roman"/>
                <a:cs typeface="Times New Roman"/>
              </a:rPr>
              <a:t>щодо</a:t>
            </a:r>
            <a:r>
              <a:rPr dirty="0" sz="1400">
                <a:latin typeface="Times New Roman"/>
                <a:cs typeface="Times New Roman"/>
              </a:rPr>
              <a:t>		</a:t>
            </a:r>
            <a:r>
              <a:rPr dirty="0" sz="1400" spc="-10">
                <a:latin typeface="Times New Roman"/>
                <a:cs typeface="Times New Roman"/>
              </a:rPr>
              <a:t>вилучення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ii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0">
                <a:latin typeface="Times New Roman"/>
                <a:cs typeface="Times New Roman"/>
              </a:rPr>
              <a:t>з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обігу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шляхом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повернення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постачальнику </a:t>
            </a:r>
            <a:r>
              <a:rPr dirty="0" sz="1400">
                <a:latin typeface="Times New Roman"/>
                <a:cs typeface="Times New Roman"/>
              </a:rPr>
              <a:t>a6o</a:t>
            </a:r>
            <a:r>
              <a:rPr dirty="0" sz="1400" spc="1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знищення,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1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повідомити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територіальний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орган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Укрфармагентства. </a:t>
            </a: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разі</a:t>
            </a:r>
            <a:r>
              <a:rPr dirty="0" sz="1400" spc="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знищення</a:t>
            </a:r>
            <a:r>
              <a:rPr dirty="0" sz="1400" spc="1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відходів</a:t>
            </a:r>
            <a:r>
              <a:rPr dirty="0" sz="1400" spc="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зазначеної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cepii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1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засобу</a:t>
            </a:r>
            <a:r>
              <a:rPr dirty="0" sz="1400" spc="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двотижневий </a:t>
            </a:r>
            <a:r>
              <a:rPr dirty="0" sz="1400">
                <a:latin typeface="Times New Roman"/>
                <a:cs typeface="Times New Roman"/>
              </a:rPr>
              <a:t>строк</a:t>
            </a:r>
            <a:r>
              <a:rPr dirty="0" sz="1400" spc="3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направити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</a:t>
            </a:r>
            <a:r>
              <a:rPr dirty="0" sz="1400" spc="3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територіального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органу</a:t>
            </a:r>
            <a:r>
              <a:rPr dirty="0" sz="1400" spc="3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Укрфармагентства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копію</a:t>
            </a:r>
            <a:r>
              <a:rPr dirty="0" sz="1400" spc="32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акта</a:t>
            </a:r>
            <a:endParaRPr sz="1400">
              <a:latin typeface="Times New Roman"/>
              <a:cs typeface="Times New Roman"/>
            </a:endParaRPr>
          </a:p>
          <a:p>
            <a:pPr marL="30480">
              <a:lnSpc>
                <a:spcPct val="100000"/>
              </a:lnSpc>
              <a:spcBef>
                <a:spcPts val="170"/>
              </a:spcBef>
            </a:pP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знищення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відходів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засобу.</a:t>
            </a:r>
            <a:endParaRPr sz="1400">
              <a:latin typeface="Times New Roman"/>
              <a:cs typeface="Times New Roman"/>
            </a:endParaRPr>
          </a:p>
          <a:p>
            <a:pPr marL="31115" marR="32384" indent="358775">
              <a:lnSpc>
                <a:spcPts val="1850"/>
              </a:lnSpc>
              <a:spcBef>
                <a:spcPts val="15"/>
              </a:spcBef>
            </a:pPr>
            <a:r>
              <a:rPr dirty="0" sz="1400" spc="-10">
                <a:latin typeface="Times New Roman"/>
                <a:cs typeface="Times New Roman"/>
              </a:rPr>
              <a:t>Контроль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виконанням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даного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розпорядкення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здійснюють</a:t>
            </a:r>
            <a:r>
              <a:rPr dirty="0" sz="1400" spc="-10">
                <a:latin typeface="Times New Roman"/>
                <a:cs typeface="Times New Roman"/>
              </a:rPr>
              <a:t> територіальні </a:t>
            </a:r>
            <a:r>
              <a:rPr dirty="0" sz="1400">
                <a:latin typeface="Times New Roman"/>
                <a:cs typeface="Times New Roman"/>
              </a:rPr>
              <a:t>органи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Держлікслужби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відповідній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територіі.</a:t>
            </a:r>
            <a:endParaRPr sz="1400">
              <a:latin typeface="Times New Roman"/>
              <a:cs typeface="Times New Roman"/>
            </a:endParaRPr>
          </a:p>
          <a:p>
            <a:pPr marL="393700">
              <a:lnSpc>
                <a:spcPct val="100000"/>
              </a:lnSpc>
              <a:spcBef>
                <a:spcPts val="75"/>
              </a:spcBef>
              <a:tabLst>
                <a:tab pos="3419475" algn="l"/>
              </a:tabLst>
            </a:pPr>
            <a:r>
              <a:rPr dirty="0" sz="1400">
                <a:latin typeface="Times New Roman"/>
                <a:cs typeface="Times New Roman"/>
              </a:rPr>
              <a:t>Невиконання</a:t>
            </a:r>
            <a:r>
              <a:rPr dirty="0" sz="1400" spc="4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даного</a:t>
            </a:r>
            <a:r>
              <a:rPr dirty="0" sz="1400" spc="4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розпорядження</a:t>
            </a:r>
            <a:r>
              <a:rPr dirty="0" sz="1400">
                <a:latin typeface="Times New Roman"/>
                <a:cs typeface="Times New Roman"/>
              </a:rPr>
              <a:t>	тягне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4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собою</a:t>
            </a:r>
            <a:r>
              <a:rPr dirty="0" sz="1400" spc="484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відповідальність</a:t>
            </a:r>
            <a:endParaRPr sz="1400">
              <a:latin typeface="Times New Roman"/>
              <a:cs typeface="Times New Roman"/>
            </a:endParaRPr>
          </a:p>
          <a:p>
            <a:pPr marL="34925">
              <a:lnSpc>
                <a:spcPct val="100000"/>
              </a:lnSpc>
              <a:spcBef>
                <a:spcPts val="215"/>
              </a:spcBef>
            </a:pPr>
            <a:r>
              <a:rPr dirty="0" sz="1400">
                <a:latin typeface="Times New Roman"/>
                <a:cs typeface="Times New Roman"/>
              </a:rPr>
              <a:t>згідно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чинним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законодавством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51730" y="4122419"/>
            <a:ext cx="3448685" cy="9645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75285" marR="5080" indent="-363220">
              <a:lnSpc>
                <a:spcPct val="108600"/>
              </a:lnSpc>
              <a:spcBef>
                <a:spcPts val="100"/>
              </a:spcBef>
              <a:tabLst>
                <a:tab pos="774065" algn="l"/>
                <a:tab pos="1873250" algn="l"/>
                <a:tab pos="2893695" algn="l"/>
              </a:tabLst>
            </a:pPr>
            <a:r>
              <a:rPr dirty="0" sz="1400">
                <a:latin typeface="Times New Roman"/>
                <a:cs typeface="Times New Roman"/>
              </a:rPr>
              <a:t>Koпii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даного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розпорядження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направлені: </a:t>
            </a:r>
            <a:r>
              <a:rPr dirty="0" sz="1400">
                <a:latin typeface="Times New Roman"/>
                <a:cs typeface="Times New Roman"/>
              </a:rPr>
              <a:t>Міністерство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охорони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здоров'я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України; </a:t>
            </a:r>
            <a:r>
              <a:rPr dirty="0" sz="1400" spc="-25">
                <a:latin typeface="Times New Roman"/>
                <a:cs typeface="Times New Roman"/>
              </a:rPr>
              <a:t>ДП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«Державний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експертний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центр</a:t>
            </a:r>
            <a:endParaRPr sz="1400">
              <a:latin typeface="Times New Roman"/>
              <a:cs typeface="Times New Roman"/>
            </a:endParaRPr>
          </a:p>
          <a:p>
            <a:pPr marL="19050">
              <a:lnSpc>
                <a:spcPct val="100000"/>
              </a:lnSpc>
              <a:spcBef>
                <a:spcPts val="240"/>
              </a:spcBef>
            </a:pPr>
            <a:r>
              <a:rPr dirty="0" sz="1400" spc="-10">
                <a:latin typeface="Times New Roman"/>
                <a:cs typeface="Times New Roman"/>
              </a:rPr>
              <a:t>України»;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17307" y="4604003"/>
            <a:ext cx="100012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">
                <a:latin typeface="Times New Roman"/>
                <a:cs typeface="Times New Roman"/>
              </a:rPr>
              <a:t>Міністерства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66414" y="4604003"/>
            <a:ext cx="64135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">
                <a:latin typeface="Times New Roman"/>
                <a:cs typeface="Times New Roman"/>
              </a:rPr>
              <a:t>охорони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41464" y="4604003"/>
            <a:ext cx="63055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">
                <a:latin typeface="Times New Roman"/>
                <a:cs typeface="Times New Roman"/>
              </a:rPr>
              <a:t>здоров'я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20280" y="5079491"/>
            <a:ext cx="152400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ПАТ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«Лубнифарм».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27832" y="5800344"/>
            <a:ext cx="274319" cy="234696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226338" y="5921755"/>
            <a:ext cx="10960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40">
                <a:latin typeface="Courier New"/>
                <a:cs typeface="Courier New"/>
              </a:rPr>
              <a:t>Т.в.О.</a:t>
            </a:r>
            <a:r>
              <a:rPr dirty="0" sz="1200" spc="-430">
                <a:latin typeface="Courier New"/>
                <a:cs typeface="Courier New"/>
              </a:rPr>
              <a:t> </a:t>
            </a:r>
            <a:r>
              <a:rPr dirty="0" sz="1200" spc="-10">
                <a:latin typeface="Courier New"/>
                <a:cs typeface="Courier New"/>
              </a:rPr>
              <a:t>ЬОлОВИ</a:t>
            </a:r>
            <a:endParaRPr sz="1200">
              <a:latin typeface="Courier New"/>
              <a:cs typeface="Courier New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9496" y="5952744"/>
            <a:ext cx="252984" cy="1706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5985433" y="5890259"/>
            <a:ext cx="123952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latin typeface="Times New Roman"/>
                <a:cs typeface="Times New Roman"/>
              </a:rPr>
              <a:t>Tapac</a:t>
            </a:r>
            <a:r>
              <a:rPr dirty="0" sz="1400" spc="-35" b="1">
                <a:latin typeface="Times New Roman"/>
                <a:cs typeface="Times New Roman"/>
              </a:rPr>
              <a:t> </a:t>
            </a:r>
            <a:r>
              <a:rPr dirty="0" sz="1400" spc="-20" b="1">
                <a:latin typeface="Times New Roman"/>
                <a:cs typeface="Times New Roman"/>
              </a:rPr>
              <a:t>ПРОШВ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48000" y="6153911"/>
            <a:ext cx="701039" cy="195071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189843" y="9577323"/>
            <a:ext cx="255587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Олена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ВЯЗОВСЬКА,</a:t>
            </a:r>
            <a:r>
              <a:rPr dirty="0" sz="1000" spc="8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тел.(044)</a:t>
            </a:r>
            <a:r>
              <a:rPr dirty="0" sz="1000" spc="-20">
                <a:latin typeface="Times New Roman"/>
                <a:cs typeface="Times New Roman"/>
              </a:rPr>
              <a:t> 422-55-</a:t>
            </a:r>
            <a:r>
              <a:rPr dirty="0" sz="1000">
                <a:latin typeface="Times New Roman"/>
                <a:cs typeface="Times New Roman"/>
              </a:rPr>
              <a:t>76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(127)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32503" y="91439"/>
            <a:ext cx="441960" cy="61569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407434" y="739140"/>
            <a:ext cx="5787390" cy="9582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147320">
              <a:lnSpc>
                <a:spcPts val="1645"/>
              </a:lnSpc>
              <a:spcBef>
                <a:spcPts val="100"/>
              </a:spcBef>
            </a:pPr>
            <a:r>
              <a:rPr dirty="0" baseline="1984" sz="2100" spc="179">
                <a:latin typeface="Cambria"/>
                <a:cs typeface="Cambria"/>
              </a:rPr>
              <a:t>УKPAÏHCЬEE</a:t>
            </a:r>
            <a:r>
              <a:rPr dirty="0" baseline="1984" sz="2100" spc="307">
                <a:latin typeface="Cambria"/>
                <a:cs typeface="Cambria"/>
              </a:rPr>
              <a:t> </a:t>
            </a:r>
            <a:r>
              <a:rPr dirty="0" baseline="1984" sz="2100" spc="150">
                <a:latin typeface="Cambria"/>
                <a:cs typeface="Cambria"/>
              </a:rPr>
              <a:t>ФАРМАЦЕВТИЧНЕ</a:t>
            </a:r>
            <a:r>
              <a:rPr dirty="0" baseline="1984" sz="2100" spc="390">
                <a:latin typeface="Cambria"/>
                <a:cs typeface="Cambria"/>
              </a:rPr>
              <a:t> </a:t>
            </a:r>
            <a:r>
              <a:rPr dirty="0" baseline="1984" sz="2100" spc="157">
                <a:latin typeface="Cambria"/>
                <a:cs typeface="Cambria"/>
              </a:rPr>
              <a:t>АГЕНТСТВ</a:t>
            </a:r>
            <a:r>
              <a:rPr dirty="0" sz="1400" spc="105">
                <a:latin typeface="Cambria"/>
                <a:cs typeface="Cambria"/>
              </a:rPr>
              <a:t>О</a:t>
            </a:r>
            <a:endParaRPr sz="1400">
              <a:latin typeface="Cambria"/>
              <a:cs typeface="Cambria"/>
            </a:endParaRPr>
          </a:p>
          <a:p>
            <a:pPr algn="ctr" marL="40640">
              <a:lnSpc>
                <a:spcPts val="1645"/>
              </a:lnSpc>
            </a:pPr>
            <a:r>
              <a:rPr dirty="0" baseline="3968" sz="2100" spc="-15">
                <a:latin typeface="Times New Roman"/>
                <a:cs typeface="Times New Roman"/>
              </a:rPr>
              <a:t>(УКРФАРМАГЕП</a:t>
            </a:r>
            <a:r>
              <a:rPr dirty="0" sz="1400" spc="-10">
                <a:latin typeface="Times New Roman"/>
                <a:cs typeface="Times New Roman"/>
              </a:rPr>
              <a:t>ТС</a:t>
            </a:r>
            <a:r>
              <a:rPr dirty="0" baseline="3968" sz="2100" spc="-15">
                <a:latin typeface="Times New Roman"/>
                <a:cs typeface="Times New Roman"/>
              </a:rPr>
              <a:t>ТВ</a:t>
            </a:r>
            <a:r>
              <a:rPr dirty="0" sz="1400" spc="-10">
                <a:latin typeface="Times New Roman"/>
                <a:cs typeface="Times New Roman"/>
              </a:rPr>
              <a:t>О)</a:t>
            </a:r>
            <a:endParaRPr sz="1400">
              <a:latin typeface="Times New Roman"/>
              <a:cs typeface="Times New Roman"/>
            </a:endParaRPr>
          </a:p>
          <a:p>
            <a:pPr algn="ctr" marL="12065" marR="5080">
              <a:lnSpc>
                <a:spcPts val="1250"/>
              </a:lnSpc>
              <a:spcBef>
                <a:spcPts val="1575"/>
              </a:spcBef>
            </a:pPr>
            <a:r>
              <a:rPr dirty="0" sz="1150" spc="-30">
                <a:latin typeface="Times New Roman"/>
                <a:cs typeface="Times New Roman"/>
              </a:rPr>
              <a:t>проспект</a:t>
            </a:r>
            <a:r>
              <a:rPr dirty="0" sz="1150" spc="-25">
                <a:latin typeface="Times New Roman"/>
                <a:cs typeface="Times New Roman"/>
              </a:rPr>
              <a:t> </a:t>
            </a:r>
            <a:r>
              <a:rPr dirty="0" sz="1150" spc="-30">
                <a:latin typeface="Times New Roman"/>
                <a:cs typeface="Times New Roman"/>
              </a:rPr>
              <a:t>Берестейський,</a:t>
            </a:r>
            <a:r>
              <a:rPr dirty="0" sz="1150" spc="-40">
                <a:latin typeface="Times New Roman"/>
                <a:cs typeface="Times New Roman"/>
              </a:rPr>
              <a:t> </a:t>
            </a:r>
            <a:r>
              <a:rPr dirty="0" sz="1150" spc="-50">
                <a:latin typeface="Times New Roman"/>
                <a:cs typeface="Times New Roman"/>
              </a:rPr>
              <a:t>120-</a:t>
            </a:r>
            <a:r>
              <a:rPr dirty="0" sz="1150">
                <a:latin typeface="Times New Roman"/>
                <a:cs typeface="Times New Roman"/>
              </a:rPr>
              <a:t>A,</a:t>
            </a:r>
            <a:r>
              <a:rPr dirty="0" sz="1150" spc="30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Times New Roman"/>
                <a:cs typeface="Times New Roman"/>
              </a:rPr>
              <a:t>м.</a:t>
            </a:r>
            <a:r>
              <a:rPr dirty="0" sz="1150" spc="-35">
                <a:latin typeface="Times New Roman"/>
                <a:cs typeface="Times New Roman"/>
              </a:rPr>
              <a:t> </a:t>
            </a:r>
            <a:r>
              <a:rPr dirty="0" sz="1150" spc="-20">
                <a:latin typeface="Times New Roman"/>
                <a:cs typeface="Times New Roman"/>
              </a:rPr>
              <a:t>Київ,</a:t>
            </a:r>
            <a:r>
              <a:rPr dirty="0" sz="1150" spc="-5">
                <a:latin typeface="Times New Roman"/>
                <a:cs typeface="Times New Roman"/>
              </a:rPr>
              <a:t> </a:t>
            </a:r>
            <a:r>
              <a:rPr dirty="0" sz="1150" spc="-25">
                <a:latin typeface="Times New Roman"/>
                <a:cs typeface="Times New Roman"/>
              </a:rPr>
              <a:t>03115,</a:t>
            </a:r>
            <a:r>
              <a:rPr dirty="0" sz="1150" spc="-5">
                <a:latin typeface="Times New Roman"/>
                <a:cs typeface="Times New Roman"/>
              </a:rPr>
              <a:t> </a:t>
            </a:r>
            <a:r>
              <a:rPr dirty="0" sz="1150" spc="-35">
                <a:latin typeface="Times New Roman"/>
                <a:cs typeface="Times New Roman"/>
              </a:rPr>
              <a:t>тел/факс:</a:t>
            </a:r>
            <a:r>
              <a:rPr dirty="0" sz="1150">
                <a:latin typeface="Times New Roman"/>
                <a:cs typeface="Times New Roman"/>
              </a:rPr>
              <a:t> </a:t>
            </a:r>
            <a:r>
              <a:rPr dirty="0" sz="1150" spc="-20">
                <a:latin typeface="Times New Roman"/>
                <a:cs typeface="Times New Roman"/>
              </a:rPr>
              <a:t>(044)</a:t>
            </a:r>
            <a:r>
              <a:rPr dirty="0" sz="1150" spc="-35">
                <a:latin typeface="Times New Roman"/>
                <a:cs typeface="Times New Roman"/>
              </a:rPr>
              <a:t> </a:t>
            </a:r>
            <a:r>
              <a:rPr dirty="0" sz="1150" spc="-50">
                <a:latin typeface="Times New Roman"/>
                <a:cs typeface="Times New Roman"/>
              </a:rPr>
              <a:t>422-55-</a:t>
            </a:r>
            <a:r>
              <a:rPr dirty="0" sz="1150">
                <a:latin typeface="Times New Roman"/>
                <a:cs typeface="Times New Roman"/>
              </a:rPr>
              <a:t>77,</a:t>
            </a:r>
            <a:r>
              <a:rPr dirty="0" sz="1150" spc="40">
                <a:latin typeface="Times New Roman"/>
                <a:cs typeface="Times New Roman"/>
              </a:rPr>
              <a:t> </a:t>
            </a:r>
            <a:r>
              <a:rPr dirty="0" sz="1150" spc="-45">
                <a:latin typeface="Times New Roman"/>
                <a:cs typeface="Times New Roman"/>
              </a:rPr>
              <a:t>e-</a:t>
            </a:r>
            <a:r>
              <a:rPr dirty="0" sz="1150" spc="-20">
                <a:latin typeface="Times New Roman"/>
                <a:cs typeface="Times New Roman"/>
              </a:rPr>
              <a:t>mail:</a:t>
            </a:r>
            <a:r>
              <a:rPr dirty="0" sz="1150" spc="-5">
                <a:latin typeface="Times New Roman"/>
                <a:cs typeface="Times New Roman"/>
              </a:rPr>
              <a:t> </a:t>
            </a:r>
            <a:r>
              <a:rPr dirty="0" u="sng" sz="115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dls@dls.яov.ua</a:t>
            </a:r>
            <a:r>
              <a:rPr dirty="0" sz="1150" spc="-10">
                <a:latin typeface="Times New Roman"/>
                <a:cs typeface="Times New Roman"/>
              </a:rPr>
              <a:t>, </a:t>
            </a:r>
            <a:r>
              <a:rPr dirty="0" u="sng" sz="1150" spc="-3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https://www.dls.яov.ua,</a:t>
            </a:r>
            <a:r>
              <a:rPr dirty="0" sz="1150" spc="-75">
                <a:latin typeface="Times New Roman"/>
                <a:cs typeface="Times New Roman"/>
              </a:rPr>
              <a:t> </a:t>
            </a:r>
            <a:r>
              <a:rPr dirty="0" sz="1150" spc="-20">
                <a:latin typeface="Times New Roman"/>
                <a:cs typeface="Times New Roman"/>
              </a:rPr>
              <a:t>Код</a:t>
            </a:r>
            <a:r>
              <a:rPr dirty="0" sz="1150" spc="5">
                <a:latin typeface="Times New Roman"/>
                <a:cs typeface="Times New Roman"/>
              </a:rPr>
              <a:t> </a:t>
            </a:r>
            <a:r>
              <a:rPr dirty="0" sz="1150" spc="-35">
                <a:latin typeface="Times New Roman"/>
                <a:cs typeface="Times New Roman"/>
              </a:rPr>
              <a:t>СДРПОУ</a:t>
            </a:r>
            <a:r>
              <a:rPr dirty="0" sz="1150" spc="85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Times New Roman"/>
                <a:cs typeface="Times New Roman"/>
              </a:rPr>
              <a:t>40517815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13180" y="1823973"/>
            <a:ext cx="2560955" cy="2463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72210" algn="l"/>
                <a:tab pos="2547620" algn="l"/>
              </a:tabLst>
            </a:pPr>
            <a:r>
              <a:rPr dirty="0" u="sng" sz="1450">
                <a:uFill>
                  <a:solidFill>
                    <a:srgbClr val="000000"/>
                  </a:solidFill>
                </a:uFill>
                <a:latin typeface="Courier New"/>
                <a:cs typeface="Courier New"/>
              </a:rPr>
              <a:t>	</a:t>
            </a:r>
            <a:r>
              <a:rPr dirty="0" sz="1450">
                <a:latin typeface="Courier New"/>
                <a:cs typeface="Courier New"/>
              </a:rPr>
              <a:t>N.</a:t>
            </a:r>
            <a:r>
              <a:rPr dirty="0" sz="1450" spc="-705">
                <a:latin typeface="Courier New"/>
                <a:cs typeface="Courier New"/>
              </a:rPr>
              <a:t> </a:t>
            </a:r>
            <a:r>
              <a:rPr dirty="0" u="sng" sz="1450">
                <a:uFill>
                  <a:solidFill>
                    <a:srgbClr val="000000"/>
                  </a:solidFill>
                </a:uFill>
                <a:latin typeface="Courier New"/>
                <a:cs typeface="Courier New"/>
              </a:rPr>
              <a:t>	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47939" y="1822195"/>
            <a:ext cx="259651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31595" algn="l"/>
                <a:tab pos="2583180" algn="l"/>
              </a:tabLst>
            </a:pPr>
            <a:r>
              <a:rPr dirty="0" sz="1800" spc="-385">
                <a:latin typeface="Courier New"/>
                <a:cs typeface="Courier New"/>
              </a:rPr>
              <a:t>HaN•.</a:t>
            </a:r>
            <a:r>
              <a:rPr dirty="0" sz="1800" spc="-640">
                <a:latin typeface="Courier New"/>
                <a:cs typeface="Courier New"/>
              </a:rPr>
              <a:t> </a:t>
            </a:r>
            <a:r>
              <a:rPr dirty="0" u="sng" sz="1800">
                <a:uFill>
                  <a:solidFill>
                    <a:srgbClr val="000000"/>
                  </a:solidFill>
                </a:uFill>
                <a:latin typeface="Courier New"/>
                <a:cs typeface="Courier New"/>
              </a:rPr>
              <a:t>	</a:t>
            </a:r>
            <a:r>
              <a:rPr dirty="0" sz="1200">
                <a:latin typeface="Courier New"/>
                <a:cs typeface="Courier New"/>
              </a:rPr>
              <a:t>BіД</a:t>
            </a:r>
            <a:r>
              <a:rPr dirty="0" sz="1200" spc="-50">
                <a:latin typeface="Courier New"/>
                <a:cs typeface="Courier New"/>
              </a:rPr>
              <a:t> </a:t>
            </a:r>
            <a:r>
              <a:rPr dirty="0" u="sng" sz="1200">
                <a:uFill>
                  <a:solidFill>
                    <a:srgbClr val="000000"/>
                  </a:solidFill>
                </a:uFill>
                <a:latin typeface="Courier New"/>
                <a:cs typeface="Courier New"/>
              </a:rPr>
              <a:t>	</a:t>
            </a:r>
            <a:endParaRPr sz="1200">
              <a:latin typeface="Courier New"/>
              <a:cs typeface="Courier Ne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53739" y="2482850"/>
            <a:ext cx="1415415" cy="647065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marL="15875" marR="5080" indent="-3810">
              <a:lnSpc>
                <a:spcPts val="1630"/>
              </a:lnSpc>
              <a:spcBef>
                <a:spcPts val="145"/>
              </a:spcBef>
            </a:pPr>
            <a:r>
              <a:rPr dirty="0" sz="1350" spc="65">
                <a:latin typeface="Times New Roman"/>
                <a:cs typeface="Times New Roman"/>
              </a:rPr>
              <a:t>Керівникам </a:t>
            </a:r>
            <a:r>
              <a:rPr dirty="0" sz="1350" spc="55">
                <a:latin typeface="Times New Roman"/>
                <a:cs typeface="Times New Roman"/>
              </a:rPr>
              <a:t>господарювання, </a:t>
            </a:r>
            <a:r>
              <a:rPr dirty="0" sz="1400" spc="-10">
                <a:latin typeface="Times New Roman"/>
                <a:cs typeface="Times New Roman"/>
              </a:rPr>
              <a:t>займаються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87540" y="2482850"/>
            <a:ext cx="982980" cy="6470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350" spc="45">
                <a:latin typeface="Times New Roman"/>
                <a:cs typeface="Times New Roman"/>
              </a:rPr>
              <a:t>суб'ектів</a:t>
            </a:r>
            <a:endParaRPr sz="1350">
              <a:latin typeface="Times New Roman"/>
              <a:cs typeface="Times New Roman"/>
            </a:endParaRPr>
          </a:p>
          <a:p>
            <a:pPr algn="r" marR="5080">
              <a:lnSpc>
                <a:spcPts val="1600"/>
              </a:lnSpc>
              <a:spcBef>
                <a:spcPts val="10"/>
              </a:spcBef>
            </a:pPr>
            <a:r>
              <a:rPr dirty="0" sz="1350" spc="30">
                <a:latin typeface="Times New Roman"/>
                <a:cs typeface="Times New Roman"/>
              </a:rPr>
              <a:t>які</a:t>
            </a:r>
            <a:endParaRPr sz="1350">
              <a:latin typeface="Times New Roman"/>
              <a:cs typeface="Times New Roman"/>
            </a:endParaRPr>
          </a:p>
          <a:p>
            <a:pPr algn="r" marR="8890">
              <a:lnSpc>
                <a:spcPts val="1660"/>
              </a:lnSpc>
            </a:pPr>
            <a:r>
              <a:rPr dirty="0" sz="1400" spc="-10">
                <a:latin typeface="Times New Roman"/>
                <a:cs typeface="Times New Roman"/>
              </a:rPr>
              <a:t>реалізацісю,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43659" y="3095497"/>
            <a:ext cx="2537460" cy="1038860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21590" marR="31750" indent="1905">
              <a:lnSpc>
                <a:spcPts val="1610"/>
              </a:lnSpc>
              <a:spcBef>
                <a:spcPts val="160"/>
              </a:spcBef>
              <a:tabLst>
                <a:tab pos="1148080" algn="l"/>
                <a:tab pos="1343025" algn="l"/>
              </a:tabLst>
            </a:pPr>
            <a:r>
              <a:rPr dirty="0" sz="1350" spc="-10">
                <a:latin typeface="Times New Roman"/>
                <a:cs typeface="Times New Roman"/>
              </a:rPr>
              <a:t>зберіганням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50">
                <a:latin typeface="Times New Roman"/>
                <a:cs typeface="Times New Roman"/>
              </a:rPr>
              <a:t>i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застосуванням </a:t>
            </a:r>
            <a:r>
              <a:rPr dirty="0" sz="1350" spc="80">
                <a:latin typeface="Times New Roman"/>
                <a:cs typeface="Times New Roman"/>
              </a:rPr>
              <a:t>лікарських</a:t>
            </a:r>
            <a:r>
              <a:rPr dirty="0" sz="1350" spc="114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засобів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>
              <a:latin typeface="Times New Roman"/>
              <a:cs typeface="Times New Roman"/>
            </a:endParaRPr>
          </a:p>
          <a:p>
            <a:pPr marL="13970" marR="5080" indent="-1905">
              <a:lnSpc>
                <a:spcPts val="1580"/>
              </a:lnSpc>
              <a:spcBef>
                <a:spcPts val="5"/>
              </a:spcBef>
              <a:tabLst>
                <a:tab pos="973455" algn="l"/>
                <a:tab pos="1257935" algn="l"/>
              </a:tabLst>
            </a:pPr>
            <a:r>
              <a:rPr dirty="0" sz="1350" spc="-10">
                <a:latin typeface="Cambria"/>
                <a:cs typeface="Cambria"/>
              </a:rPr>
              <a:t>Керівникам</a:t>
            </a:r>
            <a:r>
              <a:rPr dirty="0" sz="1350">
                <a:latin typeface="Cambria"/>
                <a:cs typeface="Cambria"/>
              </a:rPr>
              <a:t>		</a:t>
            </a:r>
            <a:r>
              <a:rPr dirty="0" sz="1350" spc="-10">
                <a:latin typeface="Cambria"/>
                <a:cs typeface="Cambria"/>
              </a:rPr>
              <a:t>територіальних органів</a:t>
            </a:r>
            <a:r>
              <a:rPr dirty="0" sz="1350">
                <a:latin typeface="Cambria"/>
                <a:cs typeface="Cambria"/>
              </a:rPr>
              <a:t>	</a:t>
            </a:r>
            <a:r>
              <a:rPr dirty="0" sz="1350" spc="-10">
                <a:latin typeface="Cambria"/>
                <a:cs typeface="Cambria"/>
              </a:rPr>
              <a:t>Укрфармагентства</a:t>
            </a:r>
            <a:endParaRPr sz="1350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20735" y="4701539"/>
            <a:ext cx="6022340" cy="37096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88900">
              <a:lnSpc>
                <a:spcPct val="100000"/>
              </a:lnSpc>
              <a:spcBef>
                <a:spcPts val="100"/>
              </a:spcBef>
            </a:pPr>
            <a:r>
              <a:rPr dirty="0" sz="1400" spc="40">
                <a:latin typeface="Times New Roman"/>
                <a:cs typeface="Times New Roman"/>
              </a:rPr>
              <a:t>РОЗПОРЯДЖЕПНЯ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458470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Відповідно</a:t>
            </a:r>
            <a:r>
              <a:rPr dirty="0" sz="1400" spc="2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</a:t>
            </a:r>
            <a:r>
              <a:rPr dirty="0" sz="1400" spc="17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Конституціі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України,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статей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15,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22,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55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Закону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  <a:p>
            <a:pPr algn="just" marL="12700" marR="5080" indent="4445">
              <a:lnSpc>
                <a:spcPct val="112599"/>
              </a:lnSpc>
              <a:spcBef>
                <a:spcPts val="30"/>
              </a:spcBef>
            </a:pPr>
            <a:r>
              <a:rPr dirty="0" sz="1400" spc="-25">
                <a:latin typeface="Times New Roman"/>
                <a:cs typeface="Times New Roman"/>
              </a:rPr>
              <a:t>«Основи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законодавства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r>
              <a:rPr dirty="0" sz="1400" spc="-35">
                <a:latin typeface="Times New Roman"/>
                <a:cs typeface="Times New Roman"/>
              </a:rPr>
              <a:t> про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охорону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здоров'я»,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статей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15,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17,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21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Закону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3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«Про</a:t>
            </a:r>
            <a:r>
              <a:rPr dirty="0" sz="1350" spc="3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лікарські</a:t>
            </a:r>
            <a:r>
              <a:rPr dirty="0" sz="1350" spc="4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засоби»,</a:t>
            </a:r>
            <a:r>
              <a:rPr dirty="0" sz="1350" spc="33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Положения</a:t>
            </a:r>
            <a:r>
              <a:rPr dirty="0" sz="1350" spc="37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про</a:t>
            </a:r>
            <a:r>
              <a:rPr dirty="0" sz="1350" spc="3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Українське</a:t>
            </a:r>
            <a:r>
              <a:rPr dirty="0" sz="1350" spc="36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фармацевтичне </a:t>
            </a:r>
            <a:r>
              <a:rPr dirty="0" sz="1350">
                <a:latin typeface="Times New Roman"/>
                <a:cs typeface="Times New Roman"/>
              </a:rPr>
              <a:t>агентство,</a:t>
            </a:r>
            <a:r>
              <a:rPr dirty="0" sz="1350" spc="325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затвердженого</a:t>
            </a:r>
            <a:r>
              <a:rPr dirty="0" sz="1350" spc="345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постановою</a:t>
            </a:r>
            <a:r>
              <a:rPr dirty="0" sz="1350" spc="325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Кабінету</a:t>
            </a:r>
            <a:r>
              <a:rPr dirty="0" sz="1350" spc="325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Міністрів</a:t>
            </a:r>
            <a:r>
              <a:rPr dirty="0" sz="1350" spc="320">
                <a:latin typeface="Times New Roman"/>
                <a:cs typeface="Times New Roman"/>
              </a:rPr>
              <a:t>   </a:t>
            </a:r>
            <a:r>
              <a:rPr dirty="0" sz="1350" spc="-10">
                <a:latin typeface="Times New Roman"/>
                <a:cs typeface="Times New Roman"/>
              </a:rPr>
              <a:t>України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14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12.08.2015</a:t>
            </a:r>
            <a:r>
              <a:rPr dirty="0" sz="1350" spc="1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3o</a:t>
            </a:r>
            <a:r>
              <a:rPr dirty="0" sz="1350" spc="14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647,</a:t>
            </a:r>
            <a:r>
              <a:rPr dirty="0" sz="1350" spc="15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Порядку</a:t>
            </a:r>
            <a:r>
              <a:rPr dirty="0" sz="1350" spc="17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здійснения</a:t>
            </a:r>
            <a:r>
              <a:rPr dirty="0" sz="1350" spc="1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державного</a:t>
            </a:r>
            <a:r>
              <a:rPr dirty="0" sz="1350" spc="2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контролю</a:t>
            </a:r>
            <a:r>
              <a:rPr dirty="0" sz="1350" spc="17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якості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25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засобів,</a:t>
            </a:r>
            <a:r>
              <a:rPr dirty="0" sz="1350" spc="21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що</a:t>
            </a:r>
            <a:r>
              <a:rPr dirty="0" sz="1350" spc="1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ввозяться</a:t>
            </a:r>
            <a:r>
              <a:rPr dirty="0" sz="1350" spc="225">
                <a:latin typeface="Times New Roman"/>
                <a:cs typeface="Times New Roman"/>
              </a:rPr>
              <a:t>  </a:t>
            </a:r>
            <a:r>
              <a:rPr dirty="0" sz="1350" spc="55">
                <a:latin typeface="Times New Roman"/>
                <a:cs typeface="Times New Roman"/>
              </a:rPr>
              <a:t>в</a:t>
            </a:r>
            <a:r>
              <a:rPr dirty="0" sz="1350" spc="16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Україну,</a:t>
            </a:r>
            <a:r>
              <a:rPr dirty="0" sz="1350" spc="229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затвердженого</a:t>
            </a:r>
            <a:r>
              <a:rPr dirty="0" sz="1350" spc="24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постановою </a:t>
            </a:r>
            <a:r>
              <a:rPr dirty="0" sz="1350">
                <a:latin typeface="Times New Roman"/>
                <a:cs typeface="Times New Roman"/>
              </a:rPr>
              <a:t>Кабінету</a:t>
            </a:r>
            <a:r>
              <a:rPr dirty="0" sz="1350" spc="1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Міністрів</a:t>
            </a:r>
            <a:r>
              <a:rPr dirty="0" sz="1350" spc="13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13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1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14.09.2005</a:t>
            </a:r>
            <a:r>
              <a:rPr dirty="0" sz="1350" spc="11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3o</a:t>
            </a:r>
            <a:r>
              <a:rPr dirty="0" sz="1350" spc="1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902,</a:t>
            </a:r>
            <a:r>
              <a:rPr dirty="0" sz="1350" spc="11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пункту</a:t>
            </a:r>
            <a:r>
              <a:rPr dirty="0" sz="1350" spc="1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3.2.3</a:t>
            </a:r>
            <a:r>
              <a:rPr dirty="0" sz="1350" spc="10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Порядку </a:t>
            </a:r>
            <a:r>
              <a:rPr dirty="0" sz="1400" spc="-10">
                <a:latin typeface="Times New Roman"/>
                <a:cs typeface="Times New Roman"/>
              </a:rPr>
              <a:t>встановлення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заборони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(тимчасової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заборони)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поновлення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обігу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лікарських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1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територіі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України,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наказом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Міністерства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охорони </a:t>
            </a:r>
            <a:r>
              <a:rPr dirty="0" sz="1350">
                <a:latin typeface="Times New Roman"/>
                <a:cs typeface="Times New Roman"/>
              </a:rPr>
              <a:t>здоров'я</a:t>
            </a:r>
            <a:r>
              <a:rPr dirty="0" sz="1350" spc="23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22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2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22.11.2011</a:t>
            </a:r>
            <a:r>
              <a:rPr dirty="0" sz="1350" spc="240">
                <a:latin typeface="Times New Roman"/>
                <a:cs typeface="Times New Roman"/>
              </a:rPr>
              <a:t>  </a:t>
            </a:r>
            <a:r>
              <a:rPr dirty="0" sz="1350" spc="-285">
                <a:latin typeface="Times New Roman"/>
                <a:cs typeface="Times New Roman"/>
              </a:rPr>
              <a:t>№</a:t>
            </a:r>
            <a:r>
              <a:rPr dirty="0" sz="1350" spc="35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809</a:t>
            </a:r>
            <a:r>
              <a:rPr dirty="0" sz="1350" spc="350">
                <a:latin typeface="Times New Roman"/>
                <a:cs typeface="Times New Roman"/>
              </a:rPr>
              <a:t>   </a:t>
            </a:r>
            <a:r>
              <a:rPr dirty="0" sz="1350">
                <a:latin typeface="Times New Roman"/>
                <a:cs typeface="Times New Roman"/>
              </a:rPr>
              <a:t>(зі</a:t>
            </a:r>
            <a:r>
              <a:rPr dirty="0" sz="1350" spc="21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змінами),</a:t>
            </a:r>
            <a:r>
              <a:rPr dirty="0" sz="1350" spc="23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заресстрованого </a:t>
            </a:r>
            <a:r>
              <a:rPr dirty="0" sz="1350">
                <a:latin typeface="Times New Roman"/>
                <a:cs typeface="Times New Roman"/>
              </a:rPr>
              <a:t>Міністерством</a:t>
            </a:r>
            <a:r>
              <a:rPr dirty="0" sz="1350" spc="18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юетиції</a:t>
            </a:r>
            <a:r>
              <a:rPr dirty="0" sz="1350" spc="15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Укрfiіни</a:t>
            </a:r>
            <a:r>
              <a:rPr dirty="0" sz="1350" spc="14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114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30.01.2012</a:t>
            </a:r>
            <a:r>
              <a:rPr dirty="0" sz="1350" spc="17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125">
                <a:latin typeface="Times New Roman"/>
                <a:cs typeface="Times New Roman"/>
              </a:rPr>
              <a:t>  </a:t>
            </a:r>
            <a:r>
              <a:rPr dirty="0" sz="1350" spc="-310">
                <a:latin typeface="Times New Roman"/>
                <a:cs typeface="Times New Roman"/>
              </a:rPr>
              <a:t>№</a:t>
            </a:r>
            <a:r>
              <a:rPr dirty="0" sz="1350" spc="2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126/20439,</a:t>
            </a:r>
            <a:r>
              <a:rPr dirty="0" sz="1350" spc="140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Порядку </a:t>
            </a:r>
            <a:r>
              <a:rPr dirty="0" sz="1350">
                <a:latin typeface="Times New Roman"/>
                <a:cs typeface="Times New Roman"/>
              </a:rPr>
              <a:t>контролю</a:t>
            </a:r>
            <a:r>
              <a:rPr dirty="0" sz="1350" spc="4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якості</a:t>
            </a:r>
            <a:r>
              <a:rPr dirty="0" sz="1350" spc="45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46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засобів</a:t>
            </a:r>
            <a:r>
              <a:rPr dirty="0" sz="1350" spc="4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під</a:t>
            </a:r>
            <a:r>
              <a:rPr dirty="0" sz="1350" spc="4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час</a:t>
            </a:r>
            <a:r>
              <a:rPr dirty="0" sz="1350" spc="3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оптової</a:t>
            </a:r>
            <a:r>
              <a:rPr dirty="0" sz="1350" spc="4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3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роздрібної</a:t>
            </a:r>
            <a:r>
              <a:rPr dirty="0" sz="1350" spc="49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торгівлі, </a:t>
            </a:r>
            <a:r>
              <a:rPr dirty="0" sz="1300">
                <a:latin typeface="Times New Roman"/>
                <a:cs typeface="Times New Roman"/>
              </a:rPr>
              <a:t>затвердженого</a:t>
            </a:r>
            <a:r>
              <a:rPr dirty="0" sz="1300" spc="95">
                <a:latin typeface="Times New Roman"/>
                <a:cs typeface="Times New Roman"/>
              </a:rPr>
              <a:t>  </a:t>
            </a:r>
            <a:r>
              <a:rPr dirty="0" sz="1300">
                <a:latin typeface="Times New Roman"/>
                <a:cs typeface="Times New Roman"/>
              </a:rPr>
              <a:t>наказом</a:t>
            </a:r>
            <a:r>
              <a:rPr dirty="0" sz="1300" spc="42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Мініотерства</a:t>
            </a:r>
            <a:r>
              <a:rPr dirty="0" sz="1300" spc="95">
                <a:latin typeface="Times New Roman"/>
                <a:cs typeface="Times New Roman"/>
              </a:rPr>
              <a:t>  </a:t>
            </a:r>
            <a:r>
              <a:rPr dirty="0" sz="1300">
                <a:latin typeface="Times New Roman"/>
                <a:cs typeface="Times New Roman"/>
              </a:rPr>
              <a:t>охорони</a:t>
            </a:r>
            <a:r>
              <a:rPr dirty="0" sz="1300" spc="35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здоров'я</a:t>
            </a:r>
            <a:r>
              <a:rPr dirty="0" sz="1300" spc="430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України</a:t>
            </a:r>
            <a:r>
              <a:rPr dirty="0" sz="1300" spc="395">
                <a:latin typeface="Times New Roman"/>
                <a:cs typeface="Times New Roman"/>
              </a:rPr>
              <a:t> </a:t>
            </a:r>
            <a:r>
              <a:rPr dirty="0" sz="1300">
                <a:latin typeface="Times New Roman"/>
                <a:cs typeface="Times New Roman"/>
              </a:rPr>
              <a:t>від</a:t>
            </a:r>
            <a:r>
              <a:rPr dirty="0" sz="1300" spc="280">
                <a:latin typeface="Times New Roman"/>
                <a:cs typeface="Times New Roman"/>
              </a:rPr>
              <a:t> </a:t>
            </a:r>
            <a:r>
              <a:rPr dirty="0" sz="1300" spc="-10">
                <a:latin typeface="Times New Roman"/>
                <a:cs typeface="Times New Roman"/>
              </a:rPr>
              <a:t>29.09.2014</a:t>
            </a:r>
            <a:endParaRPr sz="1300">
              <a:latin typeface="Times New Roman"/>
              <a:cs typeface="Times New Roman"/>
            </a:endParaRPr>
          </a:p>
          <a:p>
            <a:pPr algn="just" marL="18415">
              <a:lnSpc>
                <a:spcPct val="100000"/>
              </a:lnSpc>
              <a:spcBef>
                <a:spcPts val="215"/>
              </a:spcBef>
            </a:pPr>
            <a:r>
              <a:rPr dirty="0" sz="1350" spc="-310">
                <a:latin typeface="Times New Roman"/>
                <a:cs typeface="Times New Roman"/>
              </a:rPr>
              <a:t>№</a:t>
            </a:r>
            <a:r>
              <a:rPr dirty="0" sz="1350" spc="38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677,</a:t>
            </a:r>
            <a:r>
              <a:rPr dirty="0" sz="1350" spc="25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зареестрованого</a:t>
            </a:r>
            <a:r>
              <a:rPr dirty="0" sz="1350" spc="19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Міністеретвом</a:t>
            </a:r>
            <a:r>
              <a:rPr dirty="0" sz="1350" spc="33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юстиції</a:t>
            </a:r>
            <a:r>
              <a:rPr dirty="0" sz="1350" spc="27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27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23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26.11.2014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28874" y="8414257"/>
            <a:ext cx="4308475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2260" algn="l"/>
                <a:tab pos="615950" algn="l"/>
                <a:tab pos="1657350" algn="l"/>
                <a:tab pos="2372360" algn="l"/>
                <a:tab pos="3256279" algn="l"/>
                <a:tab pos="3560445" algn="l"/>
              </a:tabLst>
            </a:pPr>
            <a:r>
              <a:rPr dirty="0" sz="1350" spc="-25">
                <a:latin typeface="Times New Roman"/>
                <a:cs typeface="Times New Roman"/>
              </a:rPr>
              <a:t>за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360">
                <a:latin typeface="Times New Roman"/>
                <a:cs typeface="Times New Roman"/>
              </a:rPr>
              <a:t>№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1515/26292,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Правил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утилізацfі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25">
                <a:latin typeface="Times New Roman"/>
                <a:cs typeface="Times New Roman"/>
              </a:rPr>
              <a:t>та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знищення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61912" y="8392459"/>
            <a:ext cx="3938904" cy="488950"/>
          </a:xfrm>
          <a:prstGeom prst="rect">
            <a:avLst/>
          </a:prstGeom>
        </p:spPr>
        <p:txBody>
          <a:bodyPr wrap="square" lIns="0" tIns="34290" rIns="0" bIns="0" rtlCol="0" vert="horz">
            <a:spAutoFit/>
          </a:bodyPr>
          <a:lstStyle/>
          <a:p>
            <a:pPr marL="3124200">
              <a:lnSpc>
                <a:spcPct val="100000"/>
              </a:lnSpc>
              <a:spcBef>
                <a:spcPts val="270"/>
              </a:spcBef>
            </a:pPr>
            <a:r>
              <a:rPr dirty="0" sz="1350" spc="-10">
                <a:latin typeface="Times New Roman"/>
                <a:cs typeface="Times New Roman"/>
              </a:rPr>
              <a:t>лікарських</a:t>
            </a:r>
            <a:endParaRPr sz="1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  <a:tabLst>
                <a:tab pos="912494" algn="l"/>
                <a:tab pos="2189480" algn="l"/>
                <a:tab pos="3117215" algn="l"/>
              </a:tabLst>
            </a:pPr>
            <a:r>
              <a:rPr dirty="0" sz="1400" spc="-10">
                <a:latin typeface="Times New Roman"/>
                <a:cs typeface="Times New Roman"/>
              </a:rPr>
              <a:t>наказом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Міністерства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охорони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здоров'я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25752" y="8615171"/>
            <a:ext cx="1176655" cy="7378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335" marR="5080" indent="-1270">
              <a:lnSpc>
                <a:spcPct val="112900"/>
              </a:lnSpc>
              <a:spcBef>
                <a:spcPts val="100"/>
              </a:spcBef>
              <a:tabLst>
                <a:tab pos="379095" algn="l"/>
              </a:tabLst>
            </a:pPr>
            <a:r>
              <a:rPr dirty="0" sz="1400" spc="-10">
                <a:latin typeface="Times New Roman"/>
                <a:cs typeface="Times New Roman"/>
              </a:rPr>
              <a:t>затверджених </a:t>
            </a:r>
            <a:r>
              <a:rPr dirty="0" sz="1400" spc="-25">
                <a:latin typeface="Times New Roman"/>
                <a:cs typeface="Times New Roman"/>
              </a:rPr>
              <a:t>від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24.04.2015</a:t>
            </a:r>
            <a:endParaRPr sz="1400">
              <a:latin typeface="Times New Roman"/>
              <a:cs typeface="Times New Roman"/>
            </a:endParaRPr>
          </a:p>
          <a:p>
            <a:pPr marL="13335">
              <a:lnSpc>
                <a:spcPct val="100000"/>
              </a:lnSpc>
              <a:spcBef>
                <a:spcPts val="190"/>
              </a:spcBef>
              <a:tabLst>
                <a:tab pos="363220" algn="l"/>
              </a:tabLst>
            </a:pPr>
            <a:r>
              <a:rPr dirty="0" sz="1350" spc="-25">
                <a:latin typeface="Times New Roman"/>
                <a:cs typeface="Times New Roman"/>
              </a:rPr>
              <a:t>від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18.05.2015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43868" y="8883395"/>
            <a:ext cx="319659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3215" algn="l"/>
                <a:tab pos="782320" algn="l"/>
                <a:tab pos="2088514" algn="l"/>
              </a:tabLst>
            </a:pPr>
            <a:r>
              <a:rPr dirty="0" sz="1400" spc="-50">
                <a:latin typeface="Times New Roman"/>
                <a:cs typeface="Times New Roman"/>
              </a:rPr>
              <a:t>N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0">
                <a:latin typeface="Times New Roman"/>
                <a:cs typeface="Times New Roman"/>
              </a:rPr>
              <a:t>242,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заресстрованих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0">
                <a:latin typeface="Times New Roman"/>
                <a:cs typeface="Times New Roman"/>
              </a:rPr>
              <a:t>Міністерством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84321" y="8883395"/>
            <a:ext cx="59563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">
                <a:latin typeface="Times New Roman"/>
                <a:cs typeface="Times New Roman"/>
              </a:rPr>
              <a:t>юстицfі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602249" y="8392459"/>
            <a:ext cx="635000" cy="73025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algn="just" marL="12700" marR="5080" indent="33655">
              <a:lnSpc>
                <a:spcPct val="111900"/>
              </a:lnSpc>
              <a:spcBef>
                <a:spcPts val="75"/>
              </a:spcBef>
            </a:pPr>
            <a:r>
              <a:rPr dirty="0" sz="1350" spc="-10">
                <a:latin typeface="Times New Roman"/>
                <a:cs typeface="Times New Roman"/>
              </a:rPr>
              <a:t>засобів, </a:t>
            </a:r>
            <a:r>
              <a:rPr dirty="0" sz="1400" spc="-25">
                <a:latin typeface="Times New Roman"/>
                <a:cs typeface="Times New Roman"/>
              </a:rPr>
              <a:t>України України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499890" y="9121393"/>
            <a:ext cx="3538854" cy="231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0830" algn="l"/>
                <a:tab pos="582295" algn="l"/>
                <a:tab pos="1510030" algn="l"/>
                <a:tab pos="1809114" algn="l"/>
                <a:tab pos="2537460" algn="l"/>
              </a:tabLst>
            </a:pPr>
            <a:r>
              <a:rPr dirty="0" sz="1350" spc="-25">
                <a:latin typeface="Times New Roman"/>
                <a:cs typeface="Times New Roman"/>
              </a:rPr>
              <a:t>за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50">
                <a:latin typeface="Times New Roman"/>
                <a:cs typeface="Times New Roman"/>
              </a:rPr>
              <a:t>N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550/26995,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25">
                <a:latin typeface="Times New Roman"/>
                <a:cs typeface="Times New Roman"/>
              </a:rPr>
              <a:t>на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підставі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надходження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26889" y="9343643"/>
            <a:ext cx="459105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">
                <a:latin typeface="Times New Roman"/>
                <a:cs typeface="Times New Roman"/>
              </a:rPr>
              <a:t>повідомлення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від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регуляторного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органу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Мексики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 spc="-100">
                <a:latin typeface="Times New Roman"/>
                <a:cs typeface="Times New Roman"/>
              </a:rPr>
              <a:t>N•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52/2026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41507" y="10134092"/>
            <a:ext cx="132080" cy="236854"/>
          </a:xfrm>
          <a:prstGeom prst="rect">
            <a:avLst/>
          </a:prstGeom>
        </p:spPr>
        <p:txBody>
          <a:bodyPr wrap="square" lIns="0" tIns="3175" rIns="0" bIns="0" rtlCol="0" vert="vert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750" spc="-35">
                <a:latin typeface="Arial"/>
                <a:cs typeface="Arial"/>
              </a:rPr>
              <a:t>Ł”č00</a:t>
            </a:r>
            <a:endParaRPr sz="7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87751" y="10122407"/>
            <a:ext cx="1655064" cy="271272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2331450" y="9861550"/>
            <a:ext cx="2518410" cy="285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ts val="900"/>
              </a:lnSpc>
              <a:spcBef>
                <a:spcPts val="100"/>
              </a:spcBef>
            </a:pPr>
            <a:r>
              <a:rPr dirty="0" baseline="6535" sz="1275" spc="-142">
                <a:latin typeface="Times New Roman"/>
                <a:cs typeface="Times New Roman"/>
              </a:rPr>
              <a:t>M2</a:t>
            </a:r>
            <a:r>
              <a:rPr dirty="0" baseline="6535" sz="1275" spc="262">
                <a:latin typeface="Times New Roman"/>
                <a:cs typeface="Times New Roman"/>
              </a:rPr>
              <a:t> </a:t>
            </a:r>
            <a:r>
              <a:rPr dirty="0" baseline="13071" sz="1275" spc="-15">
                <a:latin typeface="Times New Roman"/>
                <a:cs typeface="Times New Roman"/>
              </a:rPr>
              <a:t>\гg</a:t>
            </a:r>
            <a:r>
              <a:rPr dirty="0" baseline="3267" sz="1275" spc="-15">
                <a:latin typeface="Times New Roman"/>
                <a:cs typeface="Times New Roman"/>
              </a:rPr>
              <a:t>рфармагентстs</a:t>
            </a:r>
            <a:r>
              <a:rPr dirty="0" sz="850" spc="-10">
                <a:latin typeface="Times New Roman"/>
                <a:cs typeface="Times New Roman"/>
              </a:rPr>
              <a:t>о</a:t>
            </a:r>
            <a:endParaRPr sz="850">
              <a:latin typeface="Times New Roman"/>
              <a:cs typeface="Times New Roman"/>
            </a:endParaRPr>
          </a:p>
          <a:p>
            <a:pPr marL="201295">
              <a:lnSpc>
                <a:spcPts val="1140"/>
              </a:lnSpc>
            </a:pPr>
            <a:r>
              <a:rPr dirty="0" sz="950">
                <a:latin typeface="Arial"/>
                <a:cs typeface="Arial"/>
              </a:rPr>
              <a:t>N•511-001.1/002.1/17-26</a:t>
            </a:r>
            <a:r>
              <a:rPr dirty="0" sz="950" spc="240">
                <a:latin typeface="Arial"/>
                <a:cs typeface="Arial"/>
              </a:rPr>
              <a:t> </a:t>
            </a:r>
            <a:r>
              <a:rPr dirty="0" baseline="-2645" sz="1575">
                <a:latin typeface="Times New Roman"/>
                <a:cs typeface="Times New Roman"/>
              </a:rPr>
              <a:t>від</a:t>
            </a:r>
            <a:r>
              <a:rPr dirty="0" baseline="-2645" sz="1575" spc="427">
                <a:latin typeface="Times New Roman"/>
                <a:cs typeface="Times New Roman"/>
              </a:rPr>
              <a:t> </a:t>
            </a:r>
            <a:r>
              <a:rPr dirty="0" baseline="-8333" sz="1500" spc="-120">
                <a:latin typeface="Arial Black"/>
                <a:cs typeface="Arial Black"/>
              </a:rPr>
              <a:t>20.10.2026</a:t>
            </a:r>
            <a:endParaRPr baseline="-8333" sz="1500">
              <a:latin typeface="Arial Black"/>
              <a:cs typeface="Arial Black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97879" y="10326623"/>
            <a:ext cx="1600200" cy="213359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6089413" y="9105473"/>
            <a:ext cx="1423035" cy="1225550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78740">
              <a:lnSpc>
                <a:spcPct val="100000"/>
              </a:lnSpc>
              <a:spcBef>
                <a:spcPts val="225"/>
              </a:spcBef>
            </a:pPr>
            <a:r>
              <a:rPr dirty="0" sz="1350" spc="-10">
                <a:latin typeface="Times New Roman"/>
                <a:cs typeface="Times New Roman"/>
              </a:rPr>
              <a:t>міжнародного</a:t>
            </a:r>
            <a:endParaRPr sz="1350">
              <a:latin typeface="Times New Roman"/>
              <a:cs typeface="Times New Roman"/>
            </a:endParaRPr>
          </a:p>
          <a:p>
            <a:pPr marL="12700">
              <a:lnSpc>
                <a:spcPts val="1545"/>
              </a:lnSpc>
              <a:spcBef>
                <a:spcPts val="130"/>
              </a:spcBef>
              <a:tabLst>
                <a:tab pos="315595" algn="l"/>
                <a:tab pos="479425" algn="l"/>
                <a:tab pos="1170940" algn="l"/>
              </a:tabLst>
            </a:pPr>
            <a:r>
              <a:rPr dirty="0" sz="1400" spc="-25">
                <a:latin typeface="Times New Roman"/>
                <a:cs typeface="Times New Roman"/>
              </a:rPr>
              <a:t>c9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0">
                <a:latin typeface="Times New Roman"/>
                <a:cs typeface="Times New Roman"/>
              </a:rPr>
              <a:t>t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ріщиаак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0">
                <a:latin typeface="Times New Roman"/>
                <a:cs typeface="Times New Roman"/>
              </a:rPr>
              <a:t>»</a:t>
            </a:r>
            <a:endParaRPr sz="1400">
              <a:latin typeface="Times New Roman"/>
              <a:cs typeface="Times New Roman"/>
            </a:endParaRPr>
          </a:p>
          <a:p>
            <a:pPr algn="ctr" marL="43180">
              <a:lnSpc>
                <a:spcPts val="994"/>
              </a:lnSpc>
            </a:pPr>
            <a:r>
              <a:rPr dirty="0" sz="1000" spc="-10">
                <a:latin typeface="Courier New"/>
                <a:cs typeface="Courier New"/>
              </a:rPr>
              <a:t>Укранського</a:t>
            </a:r>
            <a:endParaRPr sz="1000">
              <a:latin typeface="Courier New"/>
              <a:cs typeface="Courier New"/>
            </a:endParaRPr>
          </a:p>
          <a:p>
            <a:pPr marL="234950">
              <a:lnSpc>
                <a:spcPts val="965"/>
              </a:lnSpc>
            </a:pPr>
            <a:r>
              <a:rPr dirty="0" sz="950" spc="-10">
                <a:latin typeface="Cambria"/>
                <a:cs typeface="Cambria"/>
              </a:rPr>
              <a:t>фармацевти•шо</a:t>
            </a:r>
            <a:r>
              <a:rPr dirty="0" baseline="2923" sz="1425" spc="-15">
                <a:latin typeface="Cambria"/>
                <a:cs typeface="Cambria"/>
              </a:rPr>
              <a:t>го</a:t>
            </a:r>
            <a:endParaRPr baseline="2923" sz="1425">
              <a:latin typeface="Cambria"/>
              <a:cs typeface="Cambria"/>
            </a:endParaRPr>
          </a:p>
          <a:p>
            <a:pPr marL="473709">
              <a:lnSpc>
                <a:spcPts val="1040"/>
              </a:lnSpc>
            </a:pPr>
            <a:r>
              <a:rPr dirty="0" sz="1000" spc="-55">
                <a:latin typeface="Cambria"/>
                <a:cs typeface="Cambria"/>
              </a:rPr>
              <a:t>агентства</a:t>
            </a:r>
            <a:r>
              <a:rPr dirty="0" sz="1000" spc="50">
                <a:latin typeface="Cambria"/>
                <a:cs typeface="Cambria"/>
              </a:rPr>
              <a:t> </a:t>
            </a:r>
            <a:r>
              <a:rPr dirty="0" sz="1000" spc="-50">
                <a:latin typeface="Cambria"/>
                <a:cs typeface="Cambria"/>
              </a:rPr>
              <a:t>у</a:t>
            </a:r>
            <a:endParaRPr sz="1000">
              <a:latin typeface="Cambria"/>
              <a:cs typeface="Cambria"/>
            </a:endParaRPr>
          </a:p>
          <a:p>
            <a:pPr marL="283210">
              <a:lnSpc>
                <a:spcPts val="935"/>
              </a:lnSpc>
            </a:pPr>
            <a:r>
              <a:rPr dirty="0" sz="900">
                <a:latin typeface="Cambria"/>
                <a:cs typeface="Cambria"/>
              </a:rPr>
              <a:t>КіровоградсЬ</a:t>
            </a:r>
            <a:r>
              <a:rPr dirty="0" sz="900" spc="229">
                <a:latin typeface="Cambria"/>
                <a:cs typeface="Cambria"/>
              </a:rPr>
              <a:t>  </a:t>
            </a:r>
            <a:r>
              <a:rPr dirty="0" sz="900" spc="-50">
                <a:latin typeface="Cambria"/>
                <a:cs typeface="Cambria"/>
              </a:rPr>
              <a:t>Й</a:t>
            </a:r>
            <a:endParaRPr sz="900">
              <a:latin typeface="Cambria"/>
              <a:cs typeface="Cambria"/>
            </a:endParaRPr>
          </a:p>
          <a:p>
            <a:pPr marL="606425">
              <a:lnSpc>
                <a:spcPts val="1115"/>
              </a:lnSpc>
            </a:pPr>
            <a:r>
              <a:rPr dirty="0" sz="1000" spc="-10">
                <a:latin typeface="Cambria"/>
                <a:cs typeface="Cambria"/>
              </a:rPr>
              <a:t>області</a:t>
            </a:r>
            <a:endParaRPr sz="1000">
              <a:latin typeface="Cambria"/>
              <a:cs typeface="Cambria"/>
            </a:endParaRPr>
          </a:p>
          <a:p>
            <a:pPr algn="ctr" marL="88265">
              <a:lnSpc>
                <a:spcPct val="100000"/>
              </a:lnSpc>
              <a:spcBef>
                <a:spcPts val="80"/>
              </a:spcBef>
            </a:pPr>
            <a:r>
              <a:rPr dirty="0" sz="750" spc="60" i="1">
                <a:latin typeface="Cambria"/>
                <a:cs typeface="Cambria"/>
              </a:rPr>
              <a:t>№</a:t>
            </a:r>
            <a:r>
              <a:rPr dirty="0" sz="750" spc="160" i="1">
                <a:latin typeface="Cambria"/>
                <a:cs typeface="Cambria"/>
              </a:rPr>
              <a:t> </a:t>
            </a:r>
            <a:r>
              <a:rPr dirty="0" sz="750" spc="-20">
                <a:latin typeface="Cambria"/>
                <a:cs typeface="Cambria"/>
              </a:rPr>
              <a:t>t003</a:t>
            </a:r>
            <a:r>
              <a:rPr dirty="0" sz="750" spc="-45">
                <a:latin typeface="Cambria"/>
                <a:cs typeface="Cambria"/>
              </a:rPr>
              <a:t> </a:t>
            </a:r>
            <a:r>
              <a:rPr dirty="0" sz="750" spc="-25">
                <a:latin typeface="Cambria"/>
                <a:cs typeface="Cambria"/>
              </a:rPr>
              <a:t>'02.12-</a:t>
            </a:r>
            <a:r>
              <a:rPr dirty="0" sz="750">
                <a:latin typeface="Cambria"/>
                <a:cs typeface="Cambria"/>
              </a:rPr>
              <a:t>26</a:t>
            </a:r>
            <a:r>
              <a:rPr dirty="0" sz="750" spc="100">
                <a:latin typeface="Cambria"/>
                <a:cs typeface="Cambria"/>
              </a:rPr>
              <a:t> </a:t>
            </a:r>
            <a:r>
              <a:rPr dirty="0" sz="750">
                <a:latin typeface="Cambria"/>
                <a:cs typeface="Cambria"/>
              </a:rPr>
              <a:t>від </a:t>
            </a:r>
            <a:r>
              <a:rPr dirty="0" sz="750" spc="-10">
                <a:latin typeface="Cambria"/>
                <a:cs typeface="Cambria"/>
              </a:rPr>
              <a:t>21.10.202</a:t>
            </a:r>
            <a:endParaRPr sz="75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219656" y="537972"/>
            <a:ext cx="6136005" cy="161544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just" marL="13335" marR="113030" indent="-1270">
              <a:lnSpc>
                <a:spcPct val="111000"/>
              </a:lnSpc>
              <a:spcBef>
                <a:spcPts val="130"/>
              </a:spcBef>
            </a:pP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3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обігу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eepiï</a:t>
            </a:r>
            <a:r>
              <a:rPr dirty="0" sz="1400" spc="100">
                <a:latin typeface="Times New Roman"/>
                <a:cs typeface="Times New Roman"/>
              </a:rPr>
              <a:t>  </a:t>
            </a:r>
            <a:r>
              <a:rPr dirty="0" sz="1400" spc="-45">
                <a:latin typeface="Times New Roman"/>
                <a:cs typeface="Times New Roman"/>
              </a:rPr>
              <a:t>5CE003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А</a:t>
            </a:r>
            <a:r>
              <a:rPr dirty="0" sz="1400" spc="4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засобу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SORTEC</a:t>
            </a:r>
            <a:r>
              <a:rPr dirty="0" sz="1400" spc="1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(Sorafenib),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200</a:t>
            </a:r>
            <a:r>
              <a:rPr dirty="0" sz="1400" spc="85">
                <a:latin typeface="Times New Roman"/>
                <a:cs typeface="Times New Roman"/>
              </a:rPr>
              <a:t>  </a:t>
            </a:r>
            <a:r>
              <a:rPr dirty="0" sz="1400" spc="-25">
                <a:latin typeface="Times New Roman"/>
                <a:cs typeface="Times New Roman"/>
              </a:rPr>
              <a:t>mg, </a:t>
            </a:r>
            <a:r>
              <a:rPr dirty="0" sz="1400">
                <a:latin typeface="Times New Roman"/>
                <a:cs typeface="Times New Roman"/>
              </a:rPr>
              <a:t>таблетки</a:t>
            </a:r>
            <a:r>
              <a:rPr dirty="0" sz="1400" spc="3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25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флаконі,</a:t>
            </a:r>
            <a:r>
              <a:rPr dirty="0" sz="1400" spc="2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флакон</a:t>
            </a:r>
            <a:r>
              <a:rPr dirty="0" sz="1400" spc="470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450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коробці</a:t>
            </a:r>
            <a:r>
              <a:rPr dirty="0" sz="1400" spc="495">
                <a:latin typeface="Times New Roman"/>
                <a:cs typeface="Times New Roman"/>
              </a:rPr>
              <a:t>   </a:t>
            </a:r>
            <a:r>
              <a:rPr dirty="0" sz="1400" spc="-325">
                <a:latin typeface="Times New Roman"/>
                <a:cs typeface="Times New Roman"/>
              </a:rPr>
              <a:t>№</a:t>
            </a:r>
            <a:r>
              <a:rPr dirty="0" sz="1400" spc="409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112,</a:t>
            </a:r>
            <a:r>
              <a:rPr dirty="0" sz="1400" spc="459">
                <a:latin typeface="Times New Roman"/>
                <a:cs typeface="Times New Roman"/>
              </a:rPr>
              <a:t>   </a:t>
            </a:r>
            <a:r>
              <a:rPr dirty="0" sz="1400" spc="-10">
                <a:latin typeface="Times New Roman"/>
                <a:cs typeface="Times New Roman"/>
              </a:rPr>
              <a:t>виробництва </a:t>
            </a:r>
            <a:r>
              <a:rPr dirty="0" sz="1400">
                <a:latin typeface="Times New Roman"/>
                <a:cs typeface="Times New Roman"/>
              </a:rPr>
              <a:t>Ulsa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Tech,</a:t>
            </a:r>
            <a:r>
              <a:rPr dirty="0" sz="1400" spc="3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Ѕ.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А.</a:t>
            </a:r>
            <a:r>
              <a:rPr dirty="0" sz="1400" spc="2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</a:t>
            </a:r>
            <a:r>
              <a:rPr dirty="0" sz="1400" spc="3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С.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V.,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зв'язку</a:t>
            </a:r>
            <a:r>
              <a:rPr dirty="0" sz="1400" spc="3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відсутністю</a:t>
            </a:r>
            <a:r>
              <a:rPr dirty="0" sz="1400" spc="3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осушувача</a:t>
            </a:r>
            <a:r>
              <a:rPr dirty="0" sz="1400" spc="4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одному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з </a:t>
            </a:r>
            <a:r>
              <a:rPr dirty="0" sz="1400" spc="-10">
                <a:latin typeface="Times New Roman"/>
                <a:cs typeface="Times New Roman"/>
              </a:rPr>
              <a:t>флаконів.</a:t>
            </a:r>
            <a:endParaRPr sz="1400">
              <a:latin typeface="Times New Roman"/>
              <a:cs typeface="Times New Roman"/>
            </a:endParaRPr>
          </a:p>
          <a:p>
            <a:pPr algn="just" marL="16510" marR="5080" indent="441325">
              <a:lnSpc>
                <a:spcPts val="1580"/>
              </a:lnSpc>
              <a:spcBef>
                <a:spcPts val="330"/>
              </a:spcBef>
            </a:pPr>
            <a:r>
              <a:rPr dirty="0" sz="1400">
                <a:latin typeface="Times New Roman"/>
                <a:cs typeface="Times New Roman"/>
              </a:rPr>
              <a:t>3 метою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активної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протидії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поширенню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огляду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те,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така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продукція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е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небезпечною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може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неети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загрозу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життю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здоров'ю </a:t>
            </a:r>
            <a:r>
              <a:rPr dirty="0" sz="1350" spc="-10">
                <a:latin typeface="Times New Roman"/>
                <a:cs typeface="Times New Roman"/>
              </a:rPr>
              <a:t>населения: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69110" y="2116835"/>
            <a:ext cx="245046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98295" algn="l"/>
              </a:tabLst>
            </a:pPr>
            <a:r>
              <a:rPr dirty="0" sz="1400" spc="40">
                <a:latin typeface="Times New Roman"/>
                <a:cs typeface="Times New Roman"/>
              </a:rPr>
              <a:t>ЗАБОРОПЯЮ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реалізацію,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86018" y="2116835"/>
            <a:ext cx="154178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63245" algn="l"/>
              </a:tabLst>
            </a:pPr>
            <a:r>
              <a:rPr dirty="0" sz="1400" spc="-25">
                <a:latin typeface="Times New Roman"/>
                <a:cs typeface="Times New Roman"/>
              </a:rPr>
              <a:t>та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застосування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23746" y="2330195"/>
            <a:ext cx="3086100" cy="495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635">
              <a:lnSpc>
                <a:spcPct val="110000"/>
              </a:lnSpc>
              <a:spcBef>
                <a:spcPts val="100"/>
              </a:spcBef>
              <a:tabLst>
                <a:tab pos="547370" algn="l"/>
                <a:tab pos="954405" algn="l"/>
                <a:tab pos="1255395" algn="l"/>
                <a:tab pos="1478280" algn="l"/>
                <a:tab pos="2169795" algn="l"/>
                <a:tab pos="2562225" algn="l"/>
                <a:tab pos="2987040" algn="l"/>
              </a:tabLst>
            </a:pPr>
            <a:r>
              <a:rPr dirty="0" sz="1400" spc="-10">
                <a:latin typeface="Times New Roman"/>
                <a:cs typeface="Times New Roman"/>
              </a:rPr>
              <a:t>cepii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5CE003A</a:t>
            </a:r>
            <a:r>
              <a:rPr dirty="0" sz="1400">
                <a:latin typeface="Times New Roman"/>
                <a:cs typeface="Times New Roman"/>
              </a:rPr>
              <a:t>		</a:t>
            </a:r>
            <a:r>
              <a:rPr dirty="0" sz="1400" spc="-10">
                <a:latin typeface="Times New Roman"/>
                <a:cs typeface="Times New Roman"/>
              </a:rPr>
              <a:t>лікарського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засобу таблетки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0">
                <a:latin typeface="Times New Roman"/>
                <a:cs typeface="Times New Roman"/>
              </a:rPr>
              <a:t>у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флаконі,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флакон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60">
                <a:latin typeface="Times New Roman"/>
                <a:cs typeface="Times New Roman"/>
              </a:rPr>
              <a:t>у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59795" y="2095500"/>
            <a:ext cx="846455" cy="7296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6195">
              <a:lnSpc>
                <a:spcPct val="110000"/>
              </a:lnSpc>
              <a:spcBef>
                <a:spcPts val="100"/>
              </a:spcBef>
            </a:pPr>
            <a:r>
              <a:rPr dirty="0" sz="1400" spc="-25">
                <a:latin typeface="Times New Roman"/>
                <a:cs typeface="Times New Roman"/>
              </a:rPr>
              <a:t>зберігання </a:t>
            </a:r>
            <a:r>
              <a:rPr dirty="0" sz="1400" spc="-10">
                <a:latin typeface="Times New Roman"/>
                <a:cs typeface="Times New Roman"/>
              </a:rPr>
              <a:t>SORTEC</a:t>
            </a:r>
            <a:endParaRPr sz="1400">
              <a:latin typeface="Times New Roman"/>
              <a:cs typeface="Times New Roman"/>
            </a:endParaRPr>
          </a:p>
          <a:p>
            <a:pPr marL="53340">
              <a:lnSpc>
                <a:spcPct val="100000"/>
              </a:lnSpc>
              <a:spcBef>
                <a:spcPts val="165"/>
              </a:spcBef>
            </a:pPr>
            <a:r>
              <a:rPr dirty="0" sz="1400" spc="-10">
                <a:latin typeface="Times New Roman"/>
                <a:cs typeface="Times New Roman"/>
              </a:rPr>
              <a:t>коробці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90207" y="2330195"/>
            <a:ext cx="1855470" cy="495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225" marR="5080" indent="-10160">
              <a:lnSpc>
                <a:spcPct val="110000"/>
              </a:lnSpc>
              <a:spcBef>
                <a:spcPts val="100"/>
              </a:spcBef>
              <a:tabLst>
                <a:tab pos="802005" algn="l"/>
                <a:tab pos="1106805" algn="l"/>
                <a:tab pos="1575435" algn="l"/>
              </a:tabLst>
            </a:pPr>
            <a:r>
              <a:rPr dirty="0" sz="1400" spc="-10">
                <a:latin typeface="Times New Roman"/>
                <a:cs typeface="Times New Roman"/>
              </a:rPr>
              <a:t>(Sorafenib),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200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30">
                <a:latin typeface="Times New Roman"/>
                <a:cs typeface="Times New Roman"/>
              </a:rPr>
              <a:t>mg, </a:t>
            </a:r>
            <a:r>
              <a:rPr dirty="0" sz="1400" spc="-100">
                <a:latin typeface="Times New Roman"/>
                <a:cs typeface="Times New Roman"/>
              </a:rPr>
              <a:t>J'</a:t>
            </a:r>
            <a:r>
              <a:rPr dirty="0" sz="1400" spc="-95">
                <a:latin typeface="Times New Roman"/>
                <a:cs typeface="Times New Roman"/>
              </a:rPr>
              <a:t> </a:t>
            </a:r>
            <a:r>
              <a:rPr dirty="0" sz="1400" spc="-75">
                <a:latin typeface="Times New Roman"/>
                <a:cs typeface="Times New Roman"/>
              </a:rPr>
              <a:t>•.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112,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виробництва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21499" y="2802636"/>
            <a:ext cx="6038850" cy="3061335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algn="just" marL="17780">
              <a:lnSpc>
                <a:spcPct val="100000"/>
              </a:lnSpc>
              <a:spcBef>
                <a:spcPts val="220"/>
              </a:spcBef>
            </a:pPr>
            <a:r>
              <a:rPr dirty="0" sz="1400">
                <a:latin typeface="Times New Roman"/>
                <a:cs typeface="Times New Roman"/>
              </a:rPr>
              <a:t>Ulsa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Tech,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Ѕ.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А.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</a:t>
            </a:r>
            <a:r>
              <a:rPr dirty="0" sz="1400" spc="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С.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V.</a:t>
            </a:r>
            <a:endParaRPr sz="1400">
              <a:latin typeface="Times New Roman"/>
              <a:cs typeface="Times New Roman"/>
            </a:endParaRPr>
          </a:p>
          <a:p>
            <a:pPr algn="just" marL="13335" marR="19685" indent="443230">
              <a:lnSpc>
                <a:spcPts val="1820"/>
              </a:lnSpc>
              <a:spcBef>
                <a:spcPts val="65"/>
              </a:spcBef>
            </a:pPr>
            <a:r>
              <a:rPr dirty="0" sz="1400">
                <a:latin typeface="Times New Roman"/>
                <a:cs typeface="Times New Roman"/>
              </a:rPr>
              <a:t>Cy6’ектам</a:t>
            </a:r>
            <a:r>
              <a:rPr dirty="0" sz="1400" spc="3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господарювання,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які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здійенюють</a:t>
            </a:r>
            <a:r>
              <a:rPr dirty="0" sz="1400" spc="3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реалізацію,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зберігання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та </a:t>
            </a:r>
            <a:r>
              <a:rPr dirty="0" sz="1400">
                <a:latin typeface="Times New Roman"/>
                <a:cs typeface="Times New Roman"/>
              </a:rPr>
              <a:t>застосування</a:t>
            </a:r>
            <a:r>
              <a:rPr dirty="0" sz="1400" spc="26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26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2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невідкладно</a:t>
            </a:r>
            <a:r>
              <a:rPr dirty="0" sz="1400" spc="25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після</a:t>
            </a:r>
            <a:r>
              <a:rPr dirty="0" sz="1400" spc="2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одериання</a:t>
            </a:r>
            <a:r>
              <a:rPr dirty="0" sz="1400" spc="25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даного</a:t>
            </a:r>
            <a:endParaRPr sz="1400">
              <a:latin typeface="Times New Roman"/>
              <a:cs typeface="Times New Roman"/>
            </a:endParaRPr>
          </a:p>
          <a:p>
            <a:pPr algn="just" marL="13335" indent="-635">
              <a:lnSpc>
                <a:spcPct val="100000"/>
              </a:lnSpc>
              <a:spcBef>
                <a:spcPts val="135"/>
              </a:spcBef>
            </a:pPr>
            <a:r>
              <a:rPr dirty="0" sz="1400" spc="-10">
                <a:latin typeface="Times New Roman"/>
                <a:cs typeface="Times New Roman"/>
              </a:rPr>
              <a:t>розпорядження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перевірити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наявність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вказаної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cepii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засобу,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вжити</a:t>
            </a:r>
            <a:endParaRPr sz="1400">
              <a:latin typeface="Times New Roman"/>
              <a:cs typeface="Times New Roman"/>
            </a:endParaRPr>
          </a:p>
          <a:p>
            <a:pPr algn="just" marL="12700" marR="5080" indent="635">
              <a:lnSpc>
                <a:spcPct val="108900"/>
              </a:lnSpc>
              <a:spcBef>
                <a:spcPts val="15"/>
              </a:spcBef>
            </a:pPr>
            <a:r>
              <a:rPr dirty="0" sz="1400">
                <a:latin typeface="Times New Roman"/>
                <a:cs typeface="Times New Roman"/>
              </a:rPr>
              <a:t>заходи</a:t>
            </a:r>
            <a:r>
              <a:rPr dirty="0" sz="1400" spc="1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щодо</a:t>
            </a:r>
            <a:r>
              <a:rPr dirty="0" sz="1400" spc="1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вилучення</a:t>
            </a:r>
            <a:r>
              <a:rPr dirty="0" sz="1400" spc="2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ii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1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обігу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шляхом</a:t>
            </a:r>
            <a:r>
              <a:rPr dirty="0" sz="1400" spc="20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повернення</a:t>
            </a:r>
            <a:r>
              <a:rPr dirty="0" sz="1400" spc="229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постачальнику </a:t>
            </a:r>
            <a:r>
              <a:rPr dirty="0" sz="1400">
                <a:latin typeface="Times New Roman"/>
                <a:cs typeface="Times New Roman"/>
              </a:rPr>
              <a:t>a6o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знищення,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повідомити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територіальний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орган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Укрфармагентства. </a:t>
            </a: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разі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знищення</a:t>
            </a:r>
            <a:r>
              <a:rPr dirty="0" sz="1400" spc="1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відходів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зазначеної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cepii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засобу</a:t>
            </a:r>
            <a:r>
              <a:rPr dirty="0" sz="1400" spc="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двотижневий </a:t>
            </a:r>
            <a:r>
              <a:rPr dirty="0" sz="1400">
                <a:latin typeface="Times New Roman"/>
                <a:cs typeface="Times New Roman"/>
              </a:rPr>
              <a:t>строк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направити</a:t>
            </a:r>
            <a:r>
              <a:rPr dirty="0" sz="1400" spc="4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територіального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органу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Укрфармагентства</a:t>
            </a:r>
            <a:r>
              <a:rPr dirty="0" sz="1400" spc="3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копію</a:t>
            </a:r>
            <a:r>
              <a:rPr dirty="0" sz="1400" spc="36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акта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знищення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відходів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засобу.</a:t>
            </a:r>
            <a:endParaRPr sz="1400">
              <a:latin typeface="Times New Roman"/>
              <a:cs typeface="Times New Roman"/>
            </a:endParaRPr>
          </a:p>
          <a:p>
            <a:pPr algn="just" marL="14604" marR="26034" indent="445770">
              <a:lnSpc>
                <a:spcPts val="1870"/>
              </a:lnSpc>
              <a:spcBef>
                <a:spcPts val="50"/>
              </a:spcBef>
            </a:pPr>
            <a:r>
              <a:rPr dirty="0" sz="1400">
                <a:latin typeface="Times New Roman"/>
                <a:cs typeface="Times New Roman"/>
              </a:rPr>
              <a:t>Контроль</a:t>
            </a:r>
            <a:r>
              <a:rPr dirty="0" sz="1400" spc="250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225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виконанням</a:t>
            </a:r>
            <a:r>
              <a:rPr dirty="0" sz="1400" spc="240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даного</a:t>
            </a:r>
            <a:r>
              <a:rPr dirty="0" sz="1400" spc="240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розпорядження</a:t>
            </a:r>
            <a:r>
              <a:rPr dirty="0" sz="1400" spc="275">
                <a:latin typeface="Times New Roman"/>
                <a:cs typeface="Times New Roman"/>
              </a:rPr>
              <a:t>   </a:t>
            </a:r>
            <a:r>
              <a:rPr dirty="0" sz="1400" spc="-10">
                <a:latin typeface="Times New Roman"/>
                <a:cs typeface="Times New Roman"/>
              </a:rPr>
              <a:t>здійснюють </a:t>
            </a:r>
            <a:r>
              <a:rPr dirty="0" sz="1400" spc="-20">
                <a:latin typeface="Times New Roman"/>
                <a:cs typeface="Times New Roman"/>
              </a:rPr>
              <a:t>територіальні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органи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Укрфармагентства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відповідній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території.</a:t>
            </a:r>
            <a:endParaRPr sz="1400">
              <a:latin typeface="Times New Roman"/>
              <a:cs typeface="Times New Roman"/>
            </a:endParaRPr>
          </a:p>
          <a:p>
            <a:pPr algn="just" marL="460375">
              <a:lnSpc>
                <a:spcPct val="100000"/>
              </a:lnSpc>
              <a:spcBef>
                <a:spcPts val="75"/>
              </a:spcBef>
            </a:pPr>
            <a:r>
              <a:rPr dirty="0" sz="1400">
                <a:latin typeface="Times New Roman"/>
                <a:cs typeface="Times New Roman"/>
              </a:rPr>
              <a:t>Невиконання</a:t>
            </a:r>
            <a:r>
              <a:rPr dirty="0" sz="1400" spc="3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даного</a:t>
            </a:r>
            <a:r>
              <a:rPr dirty="0" sz="1400" spc="3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розпорядження</a:t>
            </a:r>
            <a:r>
              <a:rPr dirty="0" sz="1400" spc="4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тягне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собою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відповідальність</a:t>
            </a:r>
            <a:endParaRPr sz="1400">
              <a:latin typeface="Times New Roman"/>
              <a:cs typeface="Times New Roman"/>
            </a:endParaRPr>
          </a:p>
          <a:p>
            <a:pPr algn="just" marL="13335">
              <a:lnSpc>
                <a:spcPct val="100000"/>
              </a:lnSpc>
              <a:spcBef>
                <a:spcPts val="195"/>
              </a:spcBef>
            </a:pPr>
            <a:r>
              <a:rPr dirty="0" sz="1400">
                <a:latin typeface="Times New Roman"/>
                <a:cs typeface="Times New Roman"/>
              </a:rPr>
              <a:t>згідно з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чинним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законодавством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24624" y="6076188"/>
            <a:ext cx="4493895" cy="9613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1009" marR="974090" indent="-448309">
              <a:lnSpc>
                <a:spcPct val="1086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Копіі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даного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розпорядження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направлені: </a:t>
            </a:r>
            <a:r>
              <a:rPr dirty="0" sz="1400">
                <a:latin typeface="Times New Roman"/>
                <a:cs typeface="Times New Roman"/>
              </a:rPr>
              <a:t>Міністерство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охорони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здоров'я України;</a:t>
            </a:r>
            <a:endParaRPr sz="14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95"/>
              </a:spcBef>
              <a:tabLst>
                <a:tab pos="845185" algn="l"/>
                <a:tab pos="1932305" algn="l"/>
                <a:tab pos="2931795" algn="l"/>
                <a:tab pos="3496310" algn="l"/>
              </a:tabLst>
            </a:pPr>
            <a:r>
              <a:rPr dirty="0" sz="1400" spc="-25">
                <a:latin typeface="Times New Roman"/>
                <a:cs typeface="Times New Roman"/>
              </a:rPr>
              <a:t>ДП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«Державний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експертний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центр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Міністерства</a:t>
            </a:r>
            <a:endParaRPr sz="1400">
              <a:latin typeface="Times New Roman"/>
              <a:cs typeface="Times New Roman"/>
            </a:endParaRPr>
          </a:p>
          <a:p>
            <a:pPr marL="19685">
              <a:lnSpc>
                <a:spcPct val="100000"/>
              </a:lnSpc>
              <a:spcBef>
                <a:spcPts val="265"/>
              </a:spcBef>
            </a:pPr>
            <a:r>
              <a:rPr dirty="0" sz="1400" spc="-10">
                <a:latin typeface="Times New Roman"/>
                <a:cs typeface="Times New Roman"/>
              </a:rPr>
              <a:t>України».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42614" y="6551676"/>
            <a:ext cx="139700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78510" algn="l"/>
              </a:tabLst>
            </a:pPr>
            <a:r>
              <a:rPr dirty="0" sz="1400" spc="-10">
                <a:latin typeface="Times New Roman"/>
                <a:cs typeface="Times New Roman"/>
              </a:rPr>
              <a:t>охорони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0">
                <a:latin typeface="Times New Roman"/>
                <a:cs typeface="Times New Roman"/>
              </a:rPr>
              <a:t>здоров'я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72383" y="7403592"/>
            <a:ext cx="460247" cy="256031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299997" y="7550150"/>
            <a:ext cx="1080770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80">
                <a:latin typeface="Times New Roman"/>
                <a:cs typeface="Times New Roman"/>
              </a:rPr>
              <a:t>T.B.O.</a:t>
            </a:r>
            <a:r>
              <a:rPr dirty="0" sz="1050" spc="125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Times New Roman"/>
                <a:cs typeface="Times New Roman"/>
              </a:rPr>
              <a:t>ГОЛОВИ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59352" y="7117079"/>
            <a:ext cx="1018031" cy="701040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6050484" y="7487411"/>
            <a:ext cx="124333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Tapac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ПPOHIB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41435" y="9537445"/>
            <a:ext cx="2825750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-40">
                <a:latin typeface="Times New Roman"/>
                <a:cs typeface="Times New Roman"/>
              </a:rPr>
              <a:t>Олександра</a:t>
            </a:r>
            <a:r>
              <a:rPr dirty="0" sz="1050" spc="70">
                <a:latin typeface="Times New Roman"/>
                <a:cs typeface="Times New Roman"/>
              </a:rPr>
              <a:t> </a:t>
            </a:r>
            <a:r>
              <a:rPr dirty="0" sz="1050" spc="-40">
                <a:latin typeface="Times New Roman"/>
                <a:cs typeface="Times New Roman"/>
              </a:rPr>
              <a:t>САВЧЕНКО,</a:t>
            </a:r>
            <a:r>
              <a:rPr dirty="0" sz="1050" spc="100">
                <a:latin typeface="Times New Roman"/>
                <a:cs typeface="Times New Roman"/>
              </a:rPr>
              <a:t> </a:t>
            </a:r>
            <a:r>
              <a:rPr dirty="0" sz="1050" spc="-30">
                <a:latin typeface="Times New Roman"/>
                <a:cs typeface="Times New Roman"/>
              </a:rPr>
              <a:t>тел.044-422-55-</a:t>
            </a:r>
            <a:r>
              <a:rPr dirty="0" sz="1050" spc="-20">
                <a:latin typeface="Times New Roman"/>
                <a:cs typeface="Times New Roman"/>
              </a:rPr>
              <a:t>04,</a:t>
            </a:r>
            <a:r>
              <a:rPr dirty="0" sz="1050" spc="-35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Times New Roman"/>
                <a:cs typeface="Times New Roman"/>
              </a:rPr>
              <a:t>вн.109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2026-10-26T08:18:12Z</dcterms:created>
  <dcterms:modified xsi:type="dcterms:W3CDTF">2026-10-26T08:18:12Z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2026-10-26T00:00:00Z</vt:filetime>
  </property>
  <property fmtid="{D5CDD505-2E9C-101B-9397-08002B2CF9AE}" pid="4" name="LastSaved">
    <vt:filetime>2026-10-26T00:00:00Z</vt:filetime>
  </property>
  <property fmtid="{D5CDD505-2E9C-101B-9397-08002B2CF9AE}" pid="5" name="Producer">
    <vt:lpwstr>iLovePDF</vt:lpwstr>
  </property>
</Properties>
</file>