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hyperlink" Target="http://www.dl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hyperlink" Target="mailto:dls@dls.gov.na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719072" y="47243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144">
            <a:solidFill>
              <a:srgbClr val="80747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25823" y="222503"/>
            <a:ext cx="420624" cy="59740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690871" y="2205227"/>
            <a:ext cx="1158240" cy="0"/>
          </a:xfrm>
          <a:custGeom>
            <a:avLst/>
            <a:gdLst/>
            <a:ahLst/>
            <a:cxnLst/>
            <a:rect l="l" t="t" r="r" b="b"/>
            <a:pathLst>
              <a:path w="1158239" h="0">
                <a:moveTo>
                  <a:pt x="0" y="0"/>
                </a:moveTo>
                <a:lnTo>
                  <a:pt x="1158240" y="0"/>
                </a:lnTo>
              </a:path>
            </a:pathLst>
          </a:custGeom>
          <a:ln w="9144">
            <a:solidFill>
              <a:srgbClr val="0F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08191" y="2208275"/>
            <a:ext cx="993775" cy="0"/>
          </a:xfrm>
          <a:custGeom>
            <a:avLst/>
            <a:gdLst/>
            <a:ahLst/>
            <a:cxnLst/>
            <a:rect l="l" t="t" r="r" b="b"/>
            <a:pathLst>
              <a:path w="993775" h="0">
                <a:moveTo>
                  <a:pt x="0" y="0"/>
                </a:moveTo>
                <a:lnTo>
                  <a:pt x="993647" y="0"/>
                </a:lnTo>
              </a:path>
            </a:pathLst>
          </a:custGeom>
          <a:ln w="9144">
            <a:solidFill>
              <a:srgbClr val="0F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46632" y="2208275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0F0C1C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1237488" y="1905000"/>
            <a:ext cx="4822190" cy="341630"/>
            <a:chOff x="1237488" y="1905000"/>
            <a:chExt cx="4822190" cy="3416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2391" y="1905000"/>
              <a:ext cx="204215" cy="307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7488" y="1944623"/>
              <a:ext cx="4821936" cy="30175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64539" y="772667"/>
            <a:ext cx="5944870" cy="113855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 marL="11430">
              <a:lnSpc>
                <a:spcPct val="100000"/>
              </a:lnSpc>
              <a:spcBef>
                <a:spcPts val="385"/>
              </a:spcBef>
            </a:pPr>
            <a:r>
              <a:rPr dirty="0" sz="1400" spc="-10">
                <a:latin typeface="Times New Roman"/>
                <a:cs typeface="Times New Roman"/>
              </a:rPr>
              <a:t>УКРФАРМАГЕНТСТВО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30"/>
              </a:lnSpc>
              <a:spcBef>
                <a:spcPts val="290"/>
              </a:spcBef>
            </a:pPr>
            <a:r>
              <a:rPr dirty="0" sz="1400" spc="75">
                <a:latin typeface="Times New Roman"/>
                <a:cs typeface="Times New Roman"/>
              </a:rPr>
              <a:t>ТЕРПТОРІАЛЬНИЙ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УБРАЇНСЬКОГО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ФАРАІАЦЕВТИЧНОГО</a:t>
            </a:r>
            <a:endParaRPr sz="1400">
              <a:latin typeface="Times New Roman"/>
              <a:cs typeface="Times New Roman"/>
            </a:endParaRPr>
          </a:p>
          <a:p>
            <a:pPr algn="ctr" marR="11430">
              <a:lnSpc>
                <a:spcPts val="1630"/>
              </a:lnSpc>
            </a:pPr>
            <a:r>
              <a:rPr dirty="0" sz="1400">
                <a:latin typeface="Times New Roman"/>
                <a:cs typeface="Times New Roman"/>
              </a:rPr>
              <a:t>.АГЕНТСТВА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КІРОВОГРАДСЪБІЙ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ОБ.ЗАСТІ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  <a:spcBef>
                <a:spcPts val="830"/>
              </a:spcBef>
            </a:pPr>
            <a:r>
              <a:rPr dirty="0" sz="1050">
                <a:latin typeface="Times New Roman"/>
                <a:cs typeface="Times New Roman"/>
              </a:rPr>
              <a:t>вул.</a:t>
            </a:r>
            <a:r>
              <a:rPr dirty="0" sz="1050" spc="60">
                <a:latin typeface="Times New Roman"/>
                <a:cs typeface="Times New Roman"/>
              </a:rPr>
              <a:t> </a:t>
            </a:r>
            <a:r>
              <a:rPr dirty="0" sz="1050" spc="-55">
                <a:latin typeface="Times New Roman"/>
                <a:cs typeface="Times New Roman"/>
              </a:rPr>
              <a:t>Преоfiраженськ‹а.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</a:t>
            </a:r>
            <a:r>
              <a:rPr dirty="0" sz="1050" spc="3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Кропіівнпиькпй.</a:t>
            </a:r>
            <a:r>
              <a:rPr dirty="0" sz="1050" spc="-5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25006.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95">
                <a:latin typeface="Times New Roman"/>
                <a:cs typeface="Times New Roman"/>
              </a:rPr>
              <a:t>те.п.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(0522</a:t>
            </a:r>
            <a:r>
              <a:rPr dirty="0" sz="1050" spc="-80">
                <a:latin typeface="Times New Roman"/>
                <a:cs typeface="Times New Roman"/>
              </a:rPr>
              <a:t> </a:t>
            </a:r>
            <a:r>
              <a:rPr dirty="0" sz="1050" spc="-170">
                <a:latin typeface="Times New Roman"/>
                <a:cs typeface="Times New Roman"/>
              </a:rPr>
              <a:t>I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32-</a:t>
            </a:r>
            <a:r>
              <a:rPr dirty="0" sz="1050" spc="-10">
                <a:latin typeface="Times New Roman"/>
                <a:cs typeface="Times New Roman"/>
              </a:rPr>
              <a:t>l4fi1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</a:pPr>
            <a:r>
              <a:rPr dirty="0" sz="1050" spc="-40">
                <a:latin typeface="Times New Roman"/>
                <a:cs typeface="Times New Roman"/>
              </a:rPr>
              <a:t>e-</a:t>
            </a:r>
            <a:r>
              <a:rPr dirty="0" sz="1050" spc="-10">
                <a:latin typeface="Times New Roman"/>
                <a:cs typeface="Times New Roman"/>
              </a:rPr>
              <a:t>mait: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dls.kr(n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dls.gov.na.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75">
                <a:latin typeface="Times New Roman"/>
                <a:cs typeface="Times New Roman"/>
              </a:rPr>
              <a:t>lзttps:,</a:t>
            </a:r>
            <a:r>
              <a:rPr dirty="0" sz="1050" spc="-8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.'wв</a:t>
            </a:r>
            <a:r>
              <a:rPr dirty="0" sz="1050" spc="-9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в</a:t>
            </a:r>
            <a:r>
              <a:rPr dirty="0" sz="1050" spc="-45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.dls.gov.na</a:t>
            </a:r>
            <a:r>
              <a:rPr dirty="0" sz="1050" spc="14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хол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згідно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25">
                <a:latin typeface="Times New Roman"/>
                <a:cs typeface="Times New Roman"/>
              </a:rPr>
              <a:t> ГДРПG¥'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37059505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55328" y="2513583"/>
            <a:ext cx="2724150" cy="57594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 marR="5080" indent="-635">
              <a:lnSpc>
                <a:spcPts val="1390"/>
              </a:lnSpc>
              <a:spcBef>
                <a:spcPts val="285"/>
              </a:spcBef>
            </a:pPr>
            <a:r>
              <a:rPr dirty="0" sz="1300">
                <a:latin typeface="Times New Roman"/>
                <a:cs typeface="Times New Roman"/>
              </a:rPr>
              <a:t>Еерівнинам</a:t>
            </a:r>
            <a:r>
              <a:rPr dirty="0" sz="1300" spc="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та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Times New Roman"/>
                <a:cs typeface="Times New Roman"/>
              </a:rPr>
              <a:t>УповяоважеТlим </a:t>
            </a:r>
            <a:r>
              <a:rPr dirty="0" sz="1300" spc="-60">
                <a:latin typeface="Times New Roman"/>
                <a:cs typeface="Times New Roman"/>
              </a:rPr>
              <a:t>о€обахі </a:t>
            </a:r>
            <a:r>
              <a:rPr dirty="0" sz="1300" spc="-10">
                <a:latin typeface="Times New Roman"/>
                <a:cs typeface="Times New Roman"/>
              </a:rPr>
              <a:t>апте•івих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та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медичвих</a:t>
            </a:r>
            <a:r>
              <a:rPr dirty="0" sz="1300" spc="2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заюзадів </a:t>
            </a:r>
            <a:r>
              <a:rPr dirty="0" sz="1250">
                <a:latin typeface="Times New Roman"/>
                <a:cs typeface="Times New Roman"/>
              </a:rPr>
              <a:t>Кіровоградеької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об.засті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3539" y="3404107"/>
            <a:ext cx="6130925" cy="9093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До </a:t>
            </a:r>
            <a:r>
              <a:rPr dirty="0" sz="1200" spc="-55">
                <a:latin typeface="Cambria"/>
                <a:cs typeface="Cambria"/>
              </a:rPr>
              <a:t>yвaгrr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З'повноважепих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осіб!</a:t>
            </a:r>
            <a:endParaRPr sz="12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200">
              <a:latin typeface="Cambria"/>
              <a:cs typeface="Cambria"/>
            </a:endParaRPr>
          </a:p>
          <a:p>
            <a:pPr marL="15875" marR="5080" indent="349885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Надасмо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Украінсьхого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фармацевтіічного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шодо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заборони </a:t>
            </a:r>
            <a:r>
              <a:rPr dirty="0" sz="1200" spc="-90">
                <a:latin typeface="Times New Roman"/>
                <a:cs typeface="Times New Roman"/>
              </a:rPr>
              <a:t>обіг.5'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.зікарського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засобу.</a:t>
            </a:r>
            <a:endParaRPr sz="1200">
              <a:latin typeface="Times New Roman"/>
              <a:cs typeface="Times New Roman"/>
            </a:endParaRPr>
          </a:p>
          <a:p>
            <a:pPr marL="381000">
              <a:lnSpc>
                <a:spcPts val="1330"/>
              </a:lnSpc>
              <a:tabLst>
                <a:tab pos="798830" algn="l"/>
                <a:tab pos="1276350" algn="l"/>
                <a:tab pos="1617980" algn="l"/>
                <a:tab pos="2385695" algn="l"/>
                <a:tab pos="2649220" algn="l"/>
                <a:tab pos="3792854" algn="l"/>
                <a:tab pos="4700905" algn="l"/>
                <a:tab pos="5534660" algn="l"/>
                <a:tab pos="5982335" algn="l"/>
              </a:tabLst>
            </a:pPr>
            <a:r>
              <a:rPr dirty="0" sz="1200" spc="-50">
                <a:latin typeface="Times New Roman"/>
                <a:cs typeface="Times New Roman"/>
              </a:rPr>
              <a:t>3</a:t>
            </a:r>
            <a:r>
              <a:rPr dirty="0" sz="1200">
                <a:latin typeface="Times New Roman"/>
                <a:cs typeface="Times New Roman"/>
              </a:rPr>
              <a:t>	а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в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т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вгазаннх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у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розпорядженні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.зікарськіtх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засобів,</a:t>
            </a:r>
            <a:r>
              <a:rPr dirty="0" sz="1200">
                <a:latin typeface="Times New Roman"/>
                <a:cs typeface="Times New Roman"/>
              </a:rPr>
              <a:t>	ві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т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4349" y="4989067"/>
            <a:ext cx="72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•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50463" y="4284979"/>
            <a:ext cx="6148705" cy="14401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8575" marR="13335" indent="-1905">
              <a:lnSpc>
                <a:spcPts val="1320"/>
              </a:lnSpc>
              <a:spcBef>
                <a:spcPts val="240"/>
              </a:spcBef>
            </a:pPr>
            <a:r>
              <a:rPr dirty="0" sz="1200">
                <a:latin typeface="Times New Roman"/>
                <a:cs typeface="Times New Roman"/>
              </a:rPr>
              <a:t>Територіальний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орган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Українського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фарМаневпт•іного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Кіровоградськігі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області </a:t>
            </a:r>
            <a:r>
              <a:rPr dirty="0" u="sng" sz="1200" i="1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u="sng" sz="1200" spc="-45" i="1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вжиті</a:t>
            </a:r>
            <a:r>
              <a:rPr dirty="0" u="sng" sz="1200" spc="-25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заходп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внгонання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marL="37465">
              <a:lnSpc>
                <a:spcPts val="1415"/>
              </a:lnSpc>
              <a:spcBef>
                <a:spcPts val="5"/>
              </a:spcBef>
              <a:tabLst>
                <a:tab pos="286385" algn="l"/>
              </a:tabLst>
            </a:pP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	Ін$одмацlю</a:t>
            </a:r>
            <a:r>
              <a:rPr dirty="0" u="sng" sz="1200" spc="1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00" spc="-5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-15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паперових</a:t>
            </a:r>
            <a:r>
              <a:rPr dirty="0" u="sng" sz="1200" spc="55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8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поівтою,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адресом: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аул.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Мрев0ражен</a:t>
            </a:r>
            <a:r>
              <a:rPr dirty="0" sz="1200" spc="295" i="1">
                <a:latin typeface="Times New Roman"/>
                <a:cs typeface="Times New Roman"/>
              </a:rPr>
              <a:t> </a:t>
            </a:r>
            <a:r>
              <a:rPr dirty="0" sz="1200" spc="-145" i="1">
                <a:latin typeface="Times New Roman"/>
                <a:cs typeface="Times New Roman"/>
              </a:rPr>
              <a:t>ьИО,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850" i="1">
                <a:latin typeface="Times New Roman"/>
                <a:cs typeface="Times New Roman"/>
              </a:rPr>
              <a:t>.V.</a:t>
            </a:r>
            <a:r>
              <a:rPr dirty="0" sz="850" spc="229" i="1">
                <a:latin typeface="Times New Roman"/>
                <a:cs typeface="Times New Roman"/>
              </a:rPr>
              <a:t> </a:t>
            </a:r>
            <a:r>
              <a:rPr dirty="0" sz="850" spc="100">
                <a:latin typeface="Times New Roman"/>
                <a:cs typeface="Times New Roman"/>
              </a:rPr>
              <a:t>JJO?fifgH</a:t>
            </a:r>
            <a:r>
              <a:rPr dirty="0" sz="850" spc="-85">
                <a:latin typeface="Times New Roman"/>
                <a:cs typeface="Times New Roman"/>
              </a:rPr>
              <a:t> </a:t>
            </a:r>
            <a:r>
              <a:rPr dirty="0" sz="850" spc="-35" i="1">
                <a:latin typeface="Times New Roman"/>
                <a:cs typeface="Times New Roman"/>
              </a:rPr>
              <a:t>111{VKII</a:t>
            </a:r>
            <a:r>
              <a:rPr dirty="0" sz="850" spc="55" i="1">
                <a:latin typeface="Times New Roman"/>
                <a:cs typeface="Times New Roman"/>
              </a:rPr>
              <a:t> </a:t>
            </a:r>
            <a:r>
              <a:rPr dirty="0" sz="850" spc="-370" i="1">
                <a:latin typeface="Times New Roman"/>
                <a:cs typeface="Times New Roman"/>
              </a:rPr>
              <a:t>Й</a:t>
            </a:r>
            <a:r>
              <a:rPr dirty="0" sz="850" spc="295" i="1">
                <a:latin typeface="Times New Roman"/>
                <a:cs typeface="Times New Roman"/>
              </a:rPr>
              <a:t>  </a:t>
            </a:r>
            <a:r>
              <a:rPr dirty="0" sz="850" spc="-155" i="1">
                <a:latin typeface="Times New Roman"/>
                <a:cs typeface="Times New Roman"/>
              </a:rPr>
              <a:t>Й</a:t>
            </a:r>
            <a:r>
              <a:rPr dirty="0" sz="850" spc="-40" i="1">
                <a:latin typeface="Times New Roman"/>
                <a:cs typeface="Times New Roman"/>
              </a:rPr>
              <a:t> </a:t>
            </a:r>
            <a:r>
              <a:rPr dirty="0" sz="850" spc="65" i="1">
                <a:latin typeface="Times New Roman"/>
                <a:cs typeface="Times New Roman"/>
              </a:rPr>
              <a:t>Йdddz</a:t>
            </a:r>
            <a:r>
              <a:rPr dirty="0" sz="850" spc="140" i="1">
                <a:latin typeface="Times New Roman"/>
                <a:cs typeface="Times New Roman"/>
              </a:rPr>
              <a:t> </a:t>
            </a:r>
            <a:r>
              <a:rPr dirty="0" u="sng" sz="850" spc="6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3</a:t>
            </a:r>
            <a:r>
              <a:rPr dirty="0" u="sng" sz="850" spc="12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ДО,ЦRТКЗМІІІ</a:t>
            </a:r>
            <a:r>
              <a:rPr dirty="0" u="sng" sz="850" spc="5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endParaRPr sz="850">
              <a:latin typeface="Times New Roman"/>
              <a:cs typeface="Times New Roman"/>
            </a:endParaRPr>
          </a:p>
          <a:p>
            <a:pPr marL="379095">
              <a:lnSpc>
                <a:spcPts val="1405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sng" sz="1200" spc="-4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вміщеяні</a:t>
            </a:r>
            <a:r>
              <a:rPr dirty="0" u="sng" sz="1200" spc="6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2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гарантнн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додасться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пріібуткової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7846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6)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u="sng" sz="1200" spc="-2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пpIi</a:t>
            </a:r>
            <a:r>
              <a:rPr dirty="0" u="sng" sz="1200" spc="-3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5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постаяальнпку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додаються: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прпбуткової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нагладної;</a:t>
            </a:r>
            <a:endParaRPr sz="1200">
              <a:latin typeface="Times New Roman"/>
              <a:cs typeface="Times New Roman"/>
            </a:endParaRPr>
          </a:p>
          <a:p>
            <a:pPr marL="3392804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65">
                <a:latin typeface="Times New Roman"/>
                <a:cs typeface="Times New Roman"/>
              </a:rPr>
              <a:t>накладнЫі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  <a:p>
            <a:pPr marL="381000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х'</a:t>
            </a:r>
            <a:r>
              <a:rPr dirty="0" u="sng" sz="1200" spc="37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втіпадку</a:t>
            </a:r>
            <a:r>
              <a:rPr dirty="0" u="sng" sz="1200" spc="47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47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43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00" spc="484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зacosy</a:t>
            </a:r>
            <a:r>
              <a:rPr dirty="0" u="sng" sz="1200" spc="45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3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упілізацію</a:t>
            </a:r>
            <a:r>
              <a:rPr dirty="0" u="sng" sz="1200" spc="49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a6o</a:t>
            </a:r>
            <a:r>
              <a:rPr dirty="0" u="sng" sz="1200" spc="32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.зніпцення,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8179" y="5702300"/>
            <a:ext cx="6157595" cy="212725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5240" marR="5080" indent="4445">
              <a:lnSpc>
                <a:spcPts val="1250"/>
              </a:lnSpc>
              <a:spcBef>
                <a:spcPts val="300"/>
              </a:spcBef>
            </a:pPr>
            <a:r>
              <a:rPr dirty="0" u="sng" baseline="2314" sz="1800">
                <a:solidFill>
                  <a:srgbClr val="131313"/>
                </a:solidFill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baseline="2314" sz="1800" spc="15">
                <a:solidFill>
                  <a:srgbClr val="131313"/>
                </a:solidFill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314" sz="1800" spc="-44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двотижневпН</a:t>
            </a:r>
            <a:r>
              <a:rPr dirty="0" u="sng" baseline="2314" sz="1800" spc="232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314" sz="18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строг</a:t>
            </a:r>
            <a:r>
              <a:rPr dirty="0" u="sng" baseline="2314" sz="1800" spc="217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пoiн$o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p›</a:t>
            </a:r>
            <a:r>
              <a:rPr dirty="0" u="sng" sz="1200" spc="4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baseline="4629" sz="18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ватіі</a:t>
            </a:r>
            <a:r>
              <a:rPr dirty="0" baseline="4629" sz="1800" spc="697">
                <a:latin typeface="Times New Roman"/>
                <a:cs typeface="Times New Roman"/>
              </a:rPr>
              <a:t> </a:t>
            </a:r>
            <a:r>
              <a:rPr dirty="0" baseline="2314" sz="1800" spc="-60">
                <a:latin typeface="Times New Roman"/>
                <a:cs typeface="Times New Roman"/>
              </a:rPr>
              <a:t>ТерМторіальннй</a:t>
            </a:r>
            <a:r>
              <a:rPr dirty="0" baseline="2314" sz="1800" spc="127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орган</a:t>
            </a:r>
            <a:r>
              <a:rPr dirty="0" baseline="2314" sz="1800" spc="270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Українсьгого</a:t>
            </a:r>
            <a:r>
              <a:rPr dirty="0" baseline="2314" sz="1800" spc="232">
                <a:latin typeface="Times New Roman"/>
                <a:cs typeface="Times New Roman"/>
              </a:rPr>
              <a:t> </a:t>
            </a:r>
            <a:r>
              <a:rPr dirty="0" baseline="2314" sz="1800" spc="-15">
                <a:latin typeface="Times New Roman"/>
                <a:cs typeface="Times New Roman"/>
              </a:rPr>
              <a:t>фармацевззі•іного </a:t>
            </a:r>
            <a:r>
              <a:rPr dirty="0" sz="1200" spc="-20">
                <a:latin typeface="Times New Roman"/>
                <a:cs typeface="Times New Roman"/>
              </a:rPr>
              <a:t>агентства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Кіровоградській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1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надати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копію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прНбуткової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накладноі.</a:t>
            </a:r>
            <a:endParaRPr sz="1200">
              <a:latin typeface="Times New Roman"/>
              <a:cs typeface="Times New Roman"/>
            </a:endParaRPr>
          </a:p>
          <a:p>
            <a:pPr marL="15240" marR="22225" indent="358775">
              <a:lnSpc>
                <a:spcPts val="1390"/>
              </a:lnSpc>
              <a:spcBef>
                <a:spcPts val="25"/>
              </a:spcBef>
              <a:tabLst>
                <a:tab pos="1885314" algn="l"/>
                <a:tab pos="2423795" algn="l"/>
                <a:tab pos="3016250" algn="l"/>
                <a:tab pos="3493135" algn="l"/>
                <a:tab pos="4391025" algn="l"/>
                <a:tab pos="5251450" algn="l"/>
                <a:tab pos="5996940" algn="l"/>
              </a:tabLst>
            </a:pPr>
            <a:r>
              <a:rPr dirty="0" sz="1200">
                <a:latin typeface="Times New Roman"/>
                <a:cs typeface="Times New Roman"/>
              </a:rPr>
              <a:t>Пpii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лікарсьгпх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вказашіх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cy6’cxr </a:t>
            </a:r>
            <a:r>
              <a:rPr dirty="0" sz="1200">
                <a:latin typeface="Times New Roman"/>
                <a:cs typeface="Times New Roman"/>
              </a:rPr>
              <a:t>господарювання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повинен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вжіітп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заходів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щодо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запобігання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прндбання,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реалізаціі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45">
                <a:latin typeface="Times New Roman"/>
                <a:cs typeface="Times New Roman"/>
              </a:rPr>
              <a:t>та</a:t>
            </a:r>
            <a:endParaRPr sz="1200">
              <a:latin typeface="Times New Roman"/>
              <a:cs typeface="Times New Roman"/>
            </a:endParaRPr>
          </a:p>
          <a:p>
            <a:pPr marL="15875">
              <a:lnSpc>
                <a:spcPts val="1320"/>
              </a:lnSpc>
            </a:pPr>
            <a:r>
              <a:rPr dirty="0" sz="1200" spc="-10">
                <a:latin typeface="Times New Roman"/>
                <a:cs typeface="Times New Roman"/>
              </a:rPr>
              <a:t>застосування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лікарськпх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зазначенпх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35" i="1">
                <a:latin typeface="Times New Roman"/>
                <a:cs typeface="Times New Roman"/>
              </a:rPr>
              <a:t>розпор</a:t>
            </a:r>
            <a:r>
              <a:rPr dirty="0" sz="1200" spc="35">
                <a:latin typeface="Times New Roman"/>
                <a:cs typeface="Times New Roman"/>
              </a:rPr>
              <a:t>ядж</a:t>
            </a:r>
            <a:r>
              <a:rPr dirty="0" sz="1200" spc="35" i="1">
                <a:latin typeface="Times New Roman"/>
                <a:cs typeface="Times New Roman"/>
              </a:rPr>
              <a:t>епих.</a:t>
            </a:r>
            <a:endParaRPr sz="1200">
              <a:latin typeface="Times New Roman"/>
              <a:cs typeface="Times New Roman"/>
            </a:endParaRPr>
          </a:p>
          <a:p>
            <a:pPr marL="18415" marR="28575" indent="353060">
              <a:lnSpc>
                <a:spcPts val="1420"/>
              </a:lnSpc>
              <a:spcBef>
                <a:spcPts val="5"/>
              </a:spcBef>
              <a:tabLst>
                <a:tab pos="3721100" algn="l"/>
                <a:tab pos="3951604" algn="l"/>
                <a:tab pos="4152900" algn="l"/>
              </a:tabLst>
            </a:pP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39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5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випадщ'</a:t>
            </a:r>
            <a:r>
              <a:rPr dirty="0" u="sng" sz="1200" spc="345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відсутності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лікарськпх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вказанпх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чн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листах </a:t>
            </a:r>
            <a:r>
              <a:rPr dirty="0" sz="1200">
                <a:latin typeface="Times New Roman"/>
                <a:cs typeface="Times New Roman"/>
              </a:rPr>
              <a:t>Укрфар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lагентства.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відповlді</a:t>
            </a:r>
            <a:r>
              <a:rPr dirty="0" u="sng" sz="1200" spc="45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5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2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штсьsіовому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внглялі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т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200" spc="7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C13"/>
                  </a:solidFill>
                </a:uFill>
                <a:latin typeface="Times New Roman"/>
                <a:cs typeface="Times New Roman"/>
              </a:rPr>
              <a:t>потрібво.</a:t>
            </a:r>
            <a:endParaRPr sz="1200">
              <a:latin typeface="Times New Roman"/>
              <a:cs typeface="Times New Roman"/>
            </a:endParaRPr>
          </a:p>
          <a:p>
            <a:pPr marL="371475">
              <a:lnSpc>
                <a:spcPts val="1320"/>
              </a:lnSpc>
            </a:pPr>
            <a:r>
              <a:rPr dirty="0" sz="1200" spc="-10">
                <a:latin typeface="Times New Roman"/>
                <a:cs typeface="Times New Roman"/>
              </a:rPr>
              <a:t>Одно•іасно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нагадуеsто.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розпорядженнямН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.япстамп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Укрфармагентства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</a:t>
            </a:r>
            <a:endParaRPr sz="1200">
              <a:latin typeface="Times New Roman"/>
              <a:cs typeface="Times New Roman"/>
            </a:endParaRPr>
          </a:p>
          <a:p>
            <a:pPr marL="17145" marR="27305" indent="-2540">
              <a:lnSpc>
                <a:spcPts val="1370"/>
              </a:lnSpc>
              <a:spcBef>
                <a:spcPts val="80"/>
              </a:spcBef>
              <a:tabLst>
                <a:tab pos="1104900" algn="l"/>
                <a:tab pos="1447800" algn="l"/>
                <a:tab pos="2391410" algn="l"/>
                <a:tab pos="3115310" algn="l"/>
                <a:tab pos="4180840" algn="l"/>
                <a:tab pos="5513705" algn="l"/>
              </a:tabLst>
            </a:pPr>
            <a:r>
              <a:rPr dirty="0" sz="1200" spc="-10">
                <a:latin typeface="Times New Roman"/>
                <a:cs typeface="Times New Roman"/>
              </a:rPr>
              <a:t>ознапомптися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на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офіційному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всбсайті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Українського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фармацевтп•іного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агенгства </a:t>
            </a:r>
            <a:r>
              <a:rPr dirty="0" sz="1200" spc="-30">
                <a:latin typeface="Times New Roman"/>
                <a:cs typeface="Times New Roman"/>
              </a:rPr>
              <a:t>(https:.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'мvж.dls.gov.ua/)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розділі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УКРФАРМАГЕНТСТВА.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1250" spc="-10">
                <a:latin typeface="Times New Roman"/>
                <a:cs typeface="Times New Roman"/>
              </a:rPr>
              <a:t>Додатшl: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264602" y="7819911"/>
          <a:ext cx="5519420" cy="104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295"/>
                <a:gridCol w="4258310"/>
                <a:gridCol w="984250"/>
              </a:tblGrid>
              <a:tr h="175895">
                <a:tc>
                  <a:txBody>
                    <a:bodyPr/>
                    <a:lstStyle/>
                    <a:p>
                      <a:pPr algn="ctr" marR="8255">
                        <a:lnSpc>
                          <a:spcPts val="1285"/>
                        </a:lnSpc>
                      </a:pPr>
                      <a:r>
                        <a:rPr dirty="0" sz="1250" spc="-25">
                          <a:latin typeface="Times New Roman"/>
                          <a:cs typeface="Times New Roman"/>
                        </a:rPr>
                        <a:t>1.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285"/>
                        </a:lnSpc>
                      </a:pPr>
                      <a:r>
                        <a:rPr dirty="0" sz="1250" spc="-30">
                          <a:latin typeface="Times New Roman"/>
                          <a:cs typeface="Times New Roman"/>
                        </a:rPr>
                        <a:t>Копія</a:t>
                      </a:r>
                      <a:r>
                        <a:rPr dirty="0" sz="125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45">
                          <a:latin typeface="Times New Roman"/>
                          <a:cs typeface="Times New Roman"/>
                        </a:rPr>
                        <a:t>роапоряджепня</a:t>
                      </a:r>
                      <a:r>
                        <a:rPr dirty="0" sz="125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20">
                          <a:latin typeface="Times New Roman"/>
                          <a:cs typeface="Times New Roman"/>
                        </a:rPr>
                        <a:t>З'граїнського</a:t>
                      </a:r>
                      <a:r>
                        <a:rPr dirty="0" sz="125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40">
                          <a:latin typeface="Times New Roman"/>
                          <a:cs typeface="Times New Roman"/>
                        </a:rPr>
                        <a:t>фармацевти•Іного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агентства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285"/>
                        </a:lnSpc>
                      </a:pP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від</a:t>
                      </a:r>
                      <a:r>
                        <a:rPr dirty="0" sz="125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20.10.202d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49885">
                <a:tc>
                  <a:txBody>
                    <a:bodyPr/>
                    <a:lstStyle/>
                    <a:p>
                      <a:pPr algn="ctr" marR="11430">
                        <a:lnSpc>
                          <a:spcPts val="1445"/>
                        </a:lnSpc>
                        <a:spcBef>
                          <a:spcPts val="1210"/>
                        </a:spcBef>
                      </a:pPr>
                      <a:r>
                        <a:rPr dirty="0" sz="1250" spc="-25">
                          <a:latin typeface="Times New Roman"/>
                          <a:cs typeface="Times New Roman"/>
                        </a:rPr>
                        <a:t>2,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367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260"/>
                        </a:lnSpc>
                      </a:pPr>
                      <a:r>
                        <a:rPr dirty="0" sz="1200" spc="-36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dirty="0" sz="1200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515-001.1.01/002.0,</a:t>
                      </a:r>
                      <a:r>
                        <a:rPr dirty="0" sz="1200" spc="-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17-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dirty="0" sz="12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арк.;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ts val="1400"/>
                        </a:lnSpc>
                      </a:pPr>
                      <a:r>
                        <a:rPr dirty="0" sz="1250" spc="-40">
                          <a:latin typeface="Times New Roman"/>
                          <a:cs typeface="Times New Roman"/>
                        </a:rPr>
                        <a:t>Копія</a:t>
                      </a:r>
                      <a:r>
                        <a:rPr dirty="0" sz="125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40">
                          <a:latin typeface="Times New Roman"/>
                          <a:cs typeface="Times New Roman"/>
                        </a:rPr>
                        <a:t>розпорядження</a:t>
                      </a:r>
                      <a:r>
                        <a:rPr dirty="0" sz="125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25">
                          <a:latin typeface="Times New Roman"/>
                          <a:cs typeface="Times New Roman"/>
                        </a:rPr>
                        <a:t>Уграїнського</a:t>
                      </a:r>
                      <a:r>
                        <a:rPr dirty="0" sz="125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75">
                          <a:latin typeface="Times New Roman"/>
                          <a:cs typeface="Times New Roman"/>
                        </a:rPr>
                        <a:t>фарМацевтНиного</a:t>
                      </a:r>
                      <a:r>
                        <a:rPr dirty="0" sz="125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агентства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ts val="1445"/>
                        </a:lnSpc>
                        <a:spcBef>
                          <a:spcPts val="1210"/>
                        </a:spcBef>
                      </a:pP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від</a:t>
                      </a:r>
                      <a:r>
                        <a:rPr dirty="0" sz="125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20.10.2026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3670"/>
                </a:tc>
              </a:tr>
              <a:tr h="346075">
                <a:tc>
                  <a:txBody>
                    <a:bodyPr/>
                    <a:lstStyle/>
                    <a:p>
                      <a:pPr algn="ctr" marR="18415">
                        <a:lnSpc>
                          <a:spcPts val="1410"/>
                        </a:lnSpc>
                        <a:spcBef>
                          <a:spcPts val="1210"/>
                        </a:spcBef>
                      </a:pPr>
                      <a:r>
                        <a:rPr dirty="0" sz="1250" spc="-25">
                          <a:latin typeface="Times New Roman"/>
                          <a:cs typeface="Times New Roman"/>
                        </a:rPr>
                        <a:t>.3.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3670"/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1275"/>
                        </a:lnSpc>
                      </a:pPr>
                      <a:r>
                        <a:rPr dirty="0" sz="1200" spc="-215">
                          <a:latin typeface="Times New Roman"/>
                          <a:cs typeface="Times New Roman"/>
                        </a:rPr>
                        <a:t>Ув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516-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001.1.01/002.0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17-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арк.;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ts val="1350"/>
                        </a:lnSpc>
                      </a:pPr>
                      <a:r>
                        <a:rPr dirty="0" sz="1250" spc="-35">
                          <a:latin typeface="Times New Roman"/>
                          <a:cs typeface="Times New Roman"/>
                        </a:rPr>
                        <a:t>Копія</a:t>
                      </a:r>
                      <a:r>
                        <a:rPr dirty="0" sz="125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40">
                          <a:latin typeface="Times New Roman"/>
                          <a:cs typeface="Times New Roman"/>
                        </a:rPr>
                        <a:t>розиорядження</a:t>
                      </a:r>
                      <a:r>
                        <a:rPr dirty="0" sz="125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40">
                          <a:latin typeface="Times New Roman"/>
                          <a:cs typeface="Times New Roman"/>
                        </a:rPr>
                        <a:t>Українського</a:t>
                      </a:r>
                      <a:r>
                        <a:rPr dirty="0" sz="125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50">
                          <a:latin typeface="Times New Roman"/>
                          <a:cs typeface="Times New Roman"/>
                        </a:rPr>
                        <a:t>фарііадевтттчного</a:t>
                      </a:r>
                      <a:r>
                        <a:rPr dirty="0" sz="125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агентства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ts val="1410"/>
                        </a:lnSpc>
                        <a:spcBef>
                          <a:spcPts val="1210"/>
                        </a:spcBef>
                      </a:pPr>
                      <a:r>
                        <a:rPr dirty="0" sz="1250" spc="-20">
                          <a:latin typeface="Times New Roman"/>
                          <a:cs typeface="Times New Roman"/>
                        </a:rPr>
                        <a:t>від</a:t>
                      </a:r>
                      <a:r>
                        <a:rPr dirty="0" sz="125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20.10.2026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3670"/>
                </a:tc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275"/>
                        </a:lnSpc>
                      </a:pPr>
                      <a:r>
                        <a:rPr dirty="0" sz="1250" spc="-65">
                          <a:latin typeface="Times New Roman"/>
                          <a:cs typeface="Times New Roman"/>
                        </a:rPr>
                        <a:t>N.</a:t>
                      </a:r>
                      <a:r>
                        <a:rPr dirty="0" sz="1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30">
                          <a:latin typeface="Times New Roman"/>
                          <a:cs typeface="Times New Roman"/>
                        </a:rPr>
                        <a:t>517-001.1.01/002.0›'l7-</a:t>
                      </a:r>
                      <a:r>
                        <a:rPr dirty="0" sz="1250"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dirty="0" sz="125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2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25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5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50" spc="-10">
                          <a:latin typeface="Times New Roman"/>
                          <a:cs typeface="Times New Roman"/>
                        </a:rPr>
                        <a:t>арк..</a:t>
                      </a: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1060376" y="9368790"/>
            <a:ext cx="78930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Папальнlік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75406" y="9369043"/>
            <a:ext cx="1385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Лілія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ПАНФІ.ЗОВА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58779" y="10025380"/>
            <a:ext cx="16891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Осталенко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55">
                <a:latin typeface="Times New Roman"/>
                <a:cs typeface="Times New Roman"/>
              </a:rPr>
              <a:t>Ва.пенттtна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14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1023" y="10000488"/>
            <a:ext cx="3072383" cy="566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8664" y="173735"/>
            <a:ext cx="438912" cy="61569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57641" y="821435"/>
            <a:ext cx="5793105" cy="95694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843405" marR="904240" indent="-1071245">
              <a:lnSpc>
                <a:spcPts val="1630"/>
              </a:lnSpc>
              <a:spcBef>
                <a:spcPts val="195"/>
              </a:spcBef>
            </a:pPr>
            <a:r>
              <a:rPr dirty="0" baseline="1984" sz="2100" spc="104">
                <a:latin typeface="Times New Roman"/>
                <a:cs typeface="Times New Roman"/>
              </a:rPr>
              <a:t>УБРАЇНСЬКЕ</a:t>
            </a:r>
            <a:r>
              <a:rPr dirty="0" baseline="1984" sz="2100" spc="47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ФАРМАЦЕВТИЧПЕ</a:t>
            </a:r>
            <a:r>
              <a:rPr dirty="0" baseline="1984" sz="2100" spc="195">
                <a:latin typeface="Times New Roman"/>
                <a:cs typeface="Times New Roman"/>
              </a:rPr>
              <a:t>  </a:t>
            </a:r>
            <a:r>
              <a:rPr dirty="0" baseline="1984" sz="2100" spc="-15">
                <a:latin typeface="Times New Roman"/>
                <a:cs typeface="Times New Roman"/>
              </a:rPr>
              <a:t>АГЕНТС.ТВ</a:t>
            </a:r>
            <a:r>
              <a:rPr dirty="0" sz="1400" spc="-10">
                <a:latin typeface="Times New Roman"/>
                <a:cs typeface="Times New Roman"/>
              </a:rPr>
              <a:t>О </a:t>
            </a:r>
            <a:r>
              <a:rPr dirty="0" baseline="1984" sz="2100" spc="-15">
                <a:latin typeface="Times New Roman"/>
                <a:cs typeface="Times New Roman"/>
              </a:rPr>
              <a:t>(УКРФАРМАГЕНТСТВ</a:t>
            </a:r>
            <a:r>
              <a:rPr dirty="0" sz="1400" spc="-10">
                <a:latin typeface="Times New Roman"/>
                <a:cs typeface="Times New Roman"/>
              </a:rPr>
              <a:t>О)</a:t>
            </a:r>
            <a:endParaRPr sz="1400">
              <a:latin typeface="Times New Roman"/>
              <a:cs typeface="Times New Roman"/>
            </a:endParaRPr>
          </a:p>
          <a:p>
            <a:pPr marL="1510665" marR="5080" indent="-1498600">
              <a:lnSpc>
                <a:spcPts val="1250"/>
              </a:lnSpc>
              <a:spcBef>
                <a:spcPts val="1510"/>
              </a:spcBef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Київ,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03115, тел/факс: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20">
                <a:latin typeface="Times New Roman"/>
                <a:cs typeface="Times New Roman"/>
              </a:rPr>
              <a:t> 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dls@dls.яov.ua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sz="1100" spc="-20">
                <a:latin typeface="Times New Roman"/>
                <a:cs typeface="Times New Roman"/>
              </a:rPr>
              <a:t>j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зttps://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6"/>
              </a:rPr>
              <a:t>www.dls.gov.ua</a:t>
            </a:r>
            <a:r>
              <a:rPr dirty="0" u="sng" sz="11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Еод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9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6291" y="1924811"/>
            <a:ext cx="25603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6020" algn="l"/>
                <a:tab pos="254698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Courier New"/>
                <a:cs typeface="Courier New"/>
              </a:rPr>
              <a:t>N.</a:t>
            </a:r>
            <a:r>
              <a:rPr dirty="0" sz="1400" spc="-680">
                <a:latin typeface="Courier New"/>
                <a:cs typeface="Courier New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9100" y="1958340"/>
            <a:ext cx="25838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9530" algn="l"/>
                <a:tab pos="2570480" algn="l"/>
              </a:tabLst>
            </a:pPr>
            <a:r>
              <a:rPr dirty="0" sz="1400">
                <a:latin typeface="Times New Roman"/>
                <a:cs typeface="Times New Roman"/>
              </a:rPr>
              <a:t>На No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150">
                <a:latin typeface="Courier New"/>
                <a:cs typeface="Courier New"/>
              </a:rPr>
              <a:t>BіД</a:t>
            </a:r>
            <a:r>
              <a:rPr dirty="0" sz="1150" spc="-5">
                <a:latin typeface="Courier New"/>
                <a:cs typeface="Courier New"/>
              </a:rPr>
              <a:t> </a:t>
            </a:r>
            <a:r>
              <a:rPr dirty="0" u="sng" sz="11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12947" y="2580385"/>
            <a:ext cx="1418590" cy="63500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6510" marR="5080" indent="-4445">
              <a:lnSpc>
                <a:spcPts val="1580"/>
              </a:lnSpc>
              <a:spcBef>
                <a:spcPts val="185"/>
              </a:spcBef>
            </a:pPr>
            <a:r>
              <a:rPr dirty="0" sz="1350" spc="65">
                <a:latin typeface="Times New Roman"/>
                <a:cs typeface="Times New Roman"/>
              </a:rPr>
              <a:t>Керівникам </a:t>
            </a:r>
            <a:r>
              <a:rPr dirty="0" sz="1350" spc="55">
                <a:latin typeface="Times New Roman"/>
                <a:cs typeface="Times New Roman"/>
              </a:rPr>
              <a:t>господарювання, </a:t>
            </a:r>
            <a:r>
              <a:rPr dirty="0" sz="1400" spc="-10">
                <a:latin typeface="Times New Roman"/>
                <a:cs typeface="Times New Roman"/>
              </a:rPr>
              <a:t>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6748" y="2580385"/>
            <a:ext cx="988694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600"/>
              </a:lnSpc>
              <a:spcBef>
                <a:spcPts val="100"/>
              </a:spcBef>
            </a:pPr>
            <a:r>
              <a:rPr dirty="0" sz="1350" spc="45">
                <a:latin typeface="Times New Roman"/>
                <a:cs typeface="Times New Roman"/>
              </a:rPr>
              <a:t>суб'сктів</a:t>
            </a:r>
            <a:endParaRPr sz="1350">
              <a:latin typeface="Times New Roman"/>
              <a:cs typeface="Times New Roman"/>
            </a:endParaRPr>
          </a:p>
          <a:p>
            <a:pPr algn="r" marR="10160">
              <a:lnSpc>
                <a:spcPts val="1560"/>
              </a:lnSpc>
            </a:pPr>
            <a:r>
              <a:rPr dirty="0" sz="1350" spc="30">
                <a:latin typeface="Times New Roman"/>
                <a:cs typeface="Times New Roman"/>
              </a:rPr>
              <a:t>які</a:t>
            </a: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ts val="1635"/>
              </a:lnSpc>
            </a:pPr>
            <a:r>
              <a:rPr dirty="0" sz="1400" spc="-10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1991" y="3183635"/>
            <a:ext cx="2533650" cy="1046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ts val="1655"/>
              </a:lnSpc>
              <a:spcBef>
                <a:spcPts val="100"/>
              </a:spcBef>
              <a:tabLst>
                <a:tab pos="1141730" algn="l"/>
                <a:tab pos="133413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зберіганням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застосуванням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95"/>
              </a:lnSpc>
            </a:pPr>
            <a:r>
              <a:rPr dirty="0" sz="1350" spc="80">
                <a:latin typeface="Times New Roman"/>
                <a:cs typeface="Times New Roman"/>
              </a:rPr>
              <a:t>лікарських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350">
              <a:latin typeface="Times New Roman"/>
              <a:cs typeface="Times New Roman"/>
            </a:endParaRPr>
          </a:p>
          <a:p>
            <a:pPr marL="13335" marR="5080" indent="-635">
              <a:lnSpc>
                <a:spcPts val="1580"/>
              </a:lnSpc>
              <a:tabLst>
                <a:tab pos="965200" algn="l"/>
                <a:tab pos="1252855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Керівникам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територіальних органів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40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0933" y="4808220"/>
            <a:ext cx="6024245" cy="370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16205">
              <a:lnSpc>
                <a:spcPct val="100000"/>
              </a:lnSpc>
              <a:spcBef>
                <a:spcPts val="100"/>
              </a:spcBef>
            </a:pPr>
            <a:r>
              <a:rPr dirty="0" sz="1400" spc="60">
                <a:latin typeface="Times New Roman"/>
                <a:cs typeface="Times New Roman"/>
              </a:rPr>
              <a:t>РОЗПОРЯДЖЕНіІЯ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54659">
              <a:lnSpc>
                <a:spcPct val="100000"/>
              </a:lnSpc>
            </a:pPr>
            <a:r>
              <a:rPr dirty="0" sz="1350">
                <a:latin typeface="Times New Roman"/>
                <a:cs typeface="Times New Roman"/>
              </a:rPr>
              <a:t>Відповідно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Конституціі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22,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Закону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just" marL="12700" marR="5080" indent="635">
              <a:lnSpc>
                <a:spcPct val="112799"/>
              </a:lnSpc>
              <a:spcBef>
                <a:spcPts val="45"/>
              </a:spcBef>
            </a:pPr>
            <a:r>
              <a:rPr dirty="0" sz="1350">
                <a:latin typeface="Times New Roman"/>
                <a:cs typeface="Times New Roman"/>
              </a:rPr>
              <a:t>«О</a:t>
            </a:r>
            <a:r>
              <a:rPr dirty="0" baseline="2057" sz="2025">
                <a:latin typeface="Times New Roman"/>
                <a:cs typeface="Times New Roman"/>
              </a:rPr>
              <a:t>снови</a:t>
            </a:r>
            <a:r>
              <a:rPr dirty="0" baseline="2057" sz="2025" spc="165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законодавства</a:t>
            </a:r>
            <a:r>
              <a:rPr dirty="0" baseline="2057" sz="2025" spc="202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України</a:t>
            </a:r>
            <a:r>
              <a:rPr dirty="0" baseline="2057" sz="2025" spc="22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про</a:t>
            </a:r>
            <a:r>
              <a:rPr dirty="0" baseline="2057" sz="2025" spc="-37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охорону</a:t>
            </a:r>
            <a:r>
              <a:rPr dirty="0" baseline="2057" sz="2025" spc="52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здоров'я»,</a:t>
            </a:r>
            <a:r>
              <a:rPr dirty="0" baseline="2057" sz="2025" spc="22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статей</a:t>
            </a:r>
            <a:r>
              <a:rPr dirty="0" baseline="2057" sz="2025" spc="97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15,</a:t>
            </a:r>
            <a:r>
              <a:rPr dirty="0" baseline="2057" sz="2025" spc="-7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17,</a:t>
            </a:r>
            <a:r>
              <a:rPr dirty="0" baseline="2057" sz="2025" spc="-30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21</a:t>
            </a:r>
            <a:r>
              <a:rPr dirty="0" baseline="2057" sz="2025" spc="37">
                <a:latin typeface="Times New Roman"/>
                <a:cs typeface="Times New Roman"/>
              </a:rPr>
              <a:t> </a:t>
            </a:r>
            <a:r>
              <a:rPr dirty="0" baseline="2057" sz="2025" spc="-15">
                <a:latin typeface="Times New Roman"/>
                <a:cs typeface="Times New Roman"/>
              </a:rPr>
              <a:t>Закону </a:t>
            </a:r>
            <a:r>
              <a:rPr dirty="0" sz="1300">
                <a:latin typeface="Times New Roman"/>
                <a:cs typeface="Times New Roman"/>
              </a:rPr>
              <a:t>України</a:t>
            </a:r>
            <a:r>
              <a:rPr dirty="0" sz="1300" spc="484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«Про</a:t>
            </a:r>
            <a:r>
              <a:rPr dirty="0" sz="1300" spc="459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лікарські</a:t>
            </a:r>
            <a:r>
              <a:rPr dirty="0" sz="1300" spc="11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засоби»,</a:t>
            </a:r>
            <a:r>
              <a:rPr dirty="0" sz="1300" spc="484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Гlоложення</a:t>
            </a:r>
            <a:r>
              <a:rPr dirty="0" sz="1300" spc="12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про</a:t>
            </a:r>
            <a:r>
              <a:rPr dirty="0" sz="1300" spc="4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Українеьке</a:t>
            </a:r>
            <a:r>
              <a:rPr dirty="0" sz="1300" spc="120">
                <a:latin typeface="Times New Roman"/>
                <a:cs typeface="Times New Roman"/>
              </a:rPr>
              <a:t>  </a:t>
            </a:r>
            <a:r>
              <a:rPr dirty="0" sz="1300" spc="-10">
                <a:latin typeface="Times New Roman"/>
                <a:cs typeface="Times New Roman"/>
              </a:rPr>
              <a:t>фармацевтичне </a:t>
            </a:r>
            <a:r>
              <a:rPr dirty="0" sz="1350">
                <a:latin typeface="Times New Roman"/>
                <a:cs typeface="Times New Roman"/>
              </a:rPr>
              <a:t>агентство,</a:t>
            </a:r>
            <a:r>
              <a:rPr dirty="0" sz="1350" spc="34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3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4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1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2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здійснення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якості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Україну,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 spc="-260">
                <a:latin typeface="Times New Roman"/>
                <a:cs typeface="Times New Roman"/>
              </a:rPr>
              <a:t>№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902,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пункту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3.2.3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Порядку </a:t>
            </a:r>
            <a:r>
              <a:rPr dirty="0" sz="1350">
                <a:latin typeface="Times New Roman"/>
                <a:cs typeface="Times New Roman"/>
              </a:rPr>
              <a:t>встановлення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(тимиасової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заборони)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поновлення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лікарських </a:t>
            </a:r>
            <a:r>
              <a:rPr dirty="0" sz="1300">
                <a:latin typeface="Times New Roman"/>
                <a:cs typeface="Times New Roman"/>
              </a:rPr>
              <a:t>засобів</a:t>
            </a:r>
            <a:r>
              <a:rPr dirty="0" sz="1300" spc="15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на</a:t>
            </a:r>
            <a:r>
              <a:rPr dirty="0" sz="1300" spc="12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територн</a:t>
            </a:r>
            <a:r>
              <a:rPr dirty="0" sz="1300" spc="18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України,</a:t>
            </a:r>
            <a:r>
              <a:rPr dirty="0" sz="1300" spc="15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затвердженого</a:t>
            </a:r>
            <a:r>
              <a:rPr dirty="0" sz="1300" spc="21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наказом</a:t>
            </a:r>
            <a:r>
              <a:rPr dirty="0" sz="1300" spc="16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Міністерства</a:t>
            </a:r>
            <a:r>
              <a:rPr dirty="0" sz="1300" spc="190">
                <a:latin typeface="Times New Roman"/>
                <a:cs typeface="Times New Roman"/>
              </a:rPr>
              <a:t>  </a:t>
            </a:r>
            <a:r>
              <a:rPr dirty="0" sz="1300" spc="-10">
                <a:latin typeface="Times New Roman"/>
                <a:cs typeface="Times New Roman"/>
              </a:rPr>
              <a:t>охорони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809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(зі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змінами),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зареестрованого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юстицїі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роздрібної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торгівлі,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29.09.2014</a:t>
            </a:r>
            <a:endParaRPr sz="1350">
              <a:latin typeface="Times New Roman"/>
              <a:cs typeface="Times New Roman"/>
            </a:endParaRPr>
          </a:p>
          <a:p>
            <a:pPr algn="just" marL="17145">
              <a:lnSpc>
                <a:spcPct val="100000"/>
              </a:lnSpc>
              <a:spcBef>
                <a:spcPts val="204"/>
              </a:spcBef>
            </a:pP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3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677,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заресстрованого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26.11.2014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4960" y="8508491"/>
            <a:ext cx="43116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435" algn="l"/>
                <a:tab pos="621665" algn="l"/>
                <a:tab pos="1663064" algn="l"/>
                <a:tab pos="2375535" algn="l"/>
                <a:tab pos="3262629" algn="l"/>
                <a:tab pos="3566160" algn="l"/>
              </a:tabLst>
            </a:pP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1515/26292,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Правил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утилізаціі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24168" y="8487155"/>
            <a:ext cx="3935729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11500">
              <a:lnSpc>
                <a:spcPct val="110000"/>
              </a:lnSpc>
              <a:spcBef>
                <a:spcPts val="100"/>
              </a:spcBef>
              <a:tabLst>
                <a:tab pos="909319" algn="l"/>
                <a:tab pos="2189480" algn="l"/>
                <a:tab pos="3117215" algn="l"/>
              </a:tabLst>
            </a:pPr>
            <a:r>
              <a:rPr dirty="0" sz="1400" spc="-30">
                <a:latin typeface="Times New Roman"/>
                <a:cs typeface="Times New Roman"/>
              </a:rPr>
              <a:t>лікарських </a:t>
            </a:r>
            <a:r>
              <a:rPr dirty="0" sz="1400" spc="-10">
                <a:latin typeface="Times New Roman"/>
                <a:cs typeface="Times New Roman"/>
              </a:rPr>
              <a:t>накаsом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5924" y="8718803"/>
            <a:ext cx="1176020" cy="734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05">
              <a:lnSpc>
                <a:spcPct val="111400"/>
              </a:lnSpc>
              <a:spcBef>
                <a:spcPts val="100"/>
              </a:spcBef>
              <a:tabLst>
                <a:tab pos="378460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затверджених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24.04.2015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  <a:tabLst>
                <a:tab pos="361950" algn="l"/>
              </a:tabLst>
            </a:pP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18.05.2015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99342" y="8980931"/>
            <a:ext cx="39395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0200" algn="l"/>
                <a:tab pos="786130" algn="l"/>
                <a:tab pos="2092325" algn="l"/>
                <a:tab pos="3356610" algn="l"/>
              </a:tabLst>
            </a:pP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заресстрованих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юстицfі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61457" y="8487155"/>
            <a:ext cx="636270" cy="73279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 indent="36195">
              <a:lnSpc>
                <a:spcPct val="110700"/>
              </a:lnSpc>
              <a:spcBef>
                <a:spcPts val="85"/>
              </a:spcBef>
            </a:pPr>
            <a:r>
              <a:rPr dirty="0" sz="1400" spc="-25">
                <a:latin typeface="Times New Roman"/>
                <a:cs typeface="Times New Roman"/>
              </a:rPr>
              <a:t>засобів, </a:t>
            </a:r>
            <a:r>
              <a:rPr dirty="0" sz="1400" spc="-15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62146" y="9221978"/>
            <a:ext cx="473392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830" algn="l"/>
                <a:tab pos="582295" algn="l"/>
                <a:tab pos="1510030" algn="l"/>
                <a:tab pos="1809114" algn="l"/>
                <a:tab pos="2537460" algn="l"/>
                <a:tab pos="3665220" algn="l"/>
              </a:tabLst>
            </a:pPr>
            <a:r>
              <a:rPr dirty="0" sz="1350" spc="-25">
                <a:latin typeface="Times New Roman"/>
                <a:cs typeface="Times New Roman"/>
              </a:rPr>
              <a:t>за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No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550/26995,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на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підставі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надходження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міжнародного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89145" y="9447276"/>
            <a:ext cx="38334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Канади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040111"/>
            <a:ext cx="100583" cy="5791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452635" y="9983723"/>
            <a:ext cx="91821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Arial"/>
                <a:cs typeface="Arial"/>
              </a:rPr>
              <a:t>Укрфармагентство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1892" y="10274300"/>
            <a:ext cx="125095" cy="230504"/>
          </a:xfrm>
          <a:prstGeom prst="rect">
            <a:avLst/>
          </a:prstGeom>
        </p:spPr>
        <p:txBody>
          <a:bodyPr wrap="square" lIns="0" tIns="3810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700" spc="-235">
                <a:latin typeface="Arial"/>
                <a:cs typeface="Arial"/>
              </a:rPr>
              <a:t>Ł</a:t>
            </a:r>
            <a:r>
              <a:rPr dirty="0" sz="700" spc="-20">
                <a:latin typeface="Arial"/>
                <a:cs typeface="Arial"/>
              </a:rPr>
              <a:t> “č00</a:t>
            </a:r>
            <a:endParaRPr sz="7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0695" y="10232135"/>
            <a:ext cx="1658111" cy="271272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423866" y="10089133"/>
            <a:ext cx="236664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050" spc="-145">
                <a:latin typeface="Arial Black"/>
                <a:cs typeface="Arial Black"/>
              </a:rPr>
              <a:t>N•515-</a:t>
            </a:r>
            <a:r>
              <a:rPr dirty="0" baseline="5291" sz="1575" spc="-202">
                <a:latin typeface="Arial Black"/>
                <a:cs typeface="Arial Black"/>
              </a:rPr>
              <a:t>001.1/002.11</a:t>
            </a:r>
            <a:r>
              <a:rPr dirty="0" baseline="7936" sz="1575" spc="-202">
                <a:latin typeface="Arial Black"/>
                <a:cs typeface="Arial Black"/>
              </a:rPr>
              <a:t>17</a:t>
            </a:r>
            <a:r>
              <a:rPr dirty="0" baseline="10582" sz="1575" spc="-202">
                <a:latin typeface="Arial Black"/>
                <a:cs typeface="Arial Black"/>
              </a:rPr>
              <a:t>-</a:t>
            </a:r>
            <a:r>
              <a:rPr dirty="0" baseline="10582" sz="1575" spc="-120">
                <a:latin typeface="Arial Black"/>
                <a:cs typeface="Arial Black"/>
              </a:rPr>
              <a:t>2</a:t>
            </a:r>
            <a:r>
              <a:rPr dirty="0" baseline="7936" sz="1575" spc="-120">
                <a:latin typeface="Arial Black"/>
                <a:cs typeface="Arial Black"/>
              </a:rPr>
              <a:t>6</a:t>
            </a:r>
            <a:r>
              <a:rPr dirty="0" baseline="16666" sz="1500" spc="-120">
                <a:latin typeface="Arial Black"/>
                <a:cs typeface="Arial Black"/>
              </a:rPr>
              <a:t>від</a:t>
            </a:r>
            <a:r>
              <a:rPr dirty="0" baseline="16666" sz="1500" spc="202">
                <a:latin typeface="Arial Black"/>
                <a:cs typeface="Arial Black"/>
              </a:rPr>
              <a:t> </a:t>
            </a:r>
            <a:r>
              <a:rPr dirty="0" baseline="16666" sz="1500" spc="-127">
                <a:latin typeface="Arial Black"/>
                <a:cs typeface="Arial Black"/>
              </a:rPr>
              <a:t>20.10.2026</a:t>
            </a:r>
            <a:endParaRPr baseline="16666" sz="15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0720" y="10582655"/>
            <a:ext cx="1563624" cy="10668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999870" y="9447276"/>
            <a:ext cx="2147570" cy="1141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64"/>
              </a:lnSpc>
              <a:spcBef>
                <a:spcPts val="100"/>
              </a:spcBef>
              <a:tabLst>
                <a:tab pos="284480" algn="l"/>
              </a:tabLst>
            </a:pP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2026-</a:t>
            </a:r>
            <a:r>
              <a:rPr dirty="0" sz="1400">
                <a:latin typeface="Times New Roman"/>
                <a:cs typeface="Times New Roman"/>
              </a:rPr>
              <a:t>084431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стосовно</a:t>
            </a:r>
            <a:endParaRPr sz="1400">
              <a:latin typeface="Times New Roman"/>
              <a:cs typeface="Times New Roman"/>
            </a:endParaRPr>
          </a:p>
          <a:p>
            <a:pPr marL="501015">
              <a:lnSpc>
                <a:spcPts val="1070"/>
              </a:lnSpc>
              <a:tabLst>
                <a:tab pos="802640" algn="l"/>
              </a:tabLst>
            </a:pPr>
            <a:r>
              <a:rPr dirty="0" sz="950" spc="-25">
                <a:latin typeface="Times New Roman"/>
                <a:cs typeface="Times New Roman"/>
              </a:rPr>
              <a:t>UB</a:t>
            </a:r>
            <a:r>
              <a:rPr dirty="0" sz="950">
                <a:latin typeface="Times New Roman"/>
                <a:cs typeface="Times New Roman"/>
              </a:rPr>
              <a:t>	</a:t>
            </a:r>
            <a:r>
              <a:rPr dirty="0" baseline="2923" sz="1425">
                <a:latin typeface="Times New Roman"/>
                <a:cs typeface="Times New Roman"/>
              </a:rPr>
              <a:t>Тер</a:t>
            </a:r>
            <a:r>
              <a:rPr dirty="0" sz="950">
                <a:latin typeface="Times New Roman"/>
                <a:cs typeface="Times New Roman"/>
              </a:rPr>
              <a:t>иторіальний</a:t>
            </a:r>
            <a:r>
              <a:rPr dirty="0" sz="950" spc="28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Times New Roman"/>
                <a:cs typeface="Times New Roman"/>
              </a:rPr>
              <a:t>орган</a:t>
            </a:r>
            <a:endParaRPr sz="950">
              <a:latin typeface="Times New Roman"/>
              <a:cs typeface="Times New Roman"/>
            </a:endParaRPr>
          </a:p>
          <a:p>
            <a:pPr marL="938530" marR="248920" indent="144145">
              <a:lnSpc>
                <a:spcPts val="1010"/>
              </a:lnSpc>
              <a:spcBef>
                <a:spcPts val="85"/>
              </a:spcBef>
            </a:pPr>
            <a:r>
              <a:rPr dirty="0" sz="950" spc="-10">
                <a:latin typeface="Times New Roman"/>
                <a:cs typeface="Times New Roman"/>
              </a:rPr>
              <a:t>Vкраїнського </a:t>
            </a:r>
            <a:r>
              <a:rPr dirty="0" sz="950">
                <a:latin typeface="Times New Roman"/>
                <a:cs typeface="Times New Roman"/>
              </a:rPr>
              <a:t>фармацевти</a:t>
            </a:r>
            <a:r>
              <a:rPr dirty="0" sz="950" spc="150">
                <a:latin typeface="Times New Roman"/>
                <a:cs typeface="Times New Roman"/>
              </a:rPr>
              <a:t> </a:t>
            </a:r>
            <a:r>
              <a:rPr dirty="0" sz="950" spc="-20">
                <a:latin typeface="Times New Roman"/>
                <a:cs typeface="Times New Roman"/>
              </a:rPr>
              <a:t>шого</a:t>
            </a:r>
            <a:endParaRPr sz="950">
              <a:latin typeface="Times New Roman"/>
              <a:cs typeface="Times New Roman"/>
            </a:endParaRPr>
          </a:p>
          <a:p>
            <a:pPr marL="1170305">
              <a:lnSpc>
                <a:spcPts val="935"/>
              </a:lnSpc>
            </a:pPr>
            <a:r>
              <a:rPr dirty="0" sz="1050" spc="-25">
                <a:latin typeface="Times New Roman"/>
                <a:cs typeface="Times New Roman"/>
              </a:rPr>
              <a:t>агентства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977900">
              <a:lnSpc>
                <a:spcPts val="990"/>
              </a:lnSpc>
            </a:pPr>
            <a:r>
              <a:rPr dirty="0" baseline="2777" sz="1500" spc="-15">
                <a:latin typeface="Times New Roman"/>
                <a:cs typeface="Times New Roman"/>
              </a:rPr>
              <a:t>Кіров</a:t>
            </a:r>
            <a:r>
              <a:rPr dirty="0" sz="1000" spc="-10">
                <a:latin typeface="Times New Roman"/>
                <a:cs typeface="Times New Roman"/>
              </a:rPr>
              <a:t>оградській</a:t>
            </a:r>
            <a:endParaRPr sz="1000">
              <a:latin typeface="Times New Roman"/>
              <a:cs typeface="Times New Roman"/>
            </a:endParaRPr>
          </a:p>
          <a:p>
            <a:pPr marL="1292860">
              <a:lnSpc>
                <a:spcPts val="1070"/>
              </a:lnSpc>
            </a:pPr>
            <a:r>
              <a:rPr dirty="0" sz="1000" spc="-10">
                <a:latin typeface="Times New Roman"/>
                <a:cs typeface="Times New Roman"/>
              </a:rPr>
              <a:t>о6ласті</a:t>
            </a:r>
            <a:endParaRPr sz="1000">
              <a:latin typeface="Times New Roman"/>
              <a:cs typeface="Times New Roman"/>
            </a:endParaRPr>
          </a:p>
          <a:p>
            <a:pPr marL="819785">
              <a:lnSpc>
                <a:spcPts val="940"/>
              </a:lnSpc>
            </a:pPr>
            <a:r>
              <a:rPr dirty="0" sz="800" spc="-210" i="1">
                <a:latin typeface="Times New Roman"/>
                <a:cs typeface="Times New Roman"/>
              </a:rPr>
              <a:t>№</a:t>
            </a:r>
            <a:r>
              <a:rPr dirty="0" sz="800" spc="35" i="1">
                <a:latin typeface="Times New Roman"/>
                <a:cs typeface="Times New Roman"/>
              </a:rPr>
              <a:t> </a:t>
            </a:r>
            <a:r>
              <a:rPr dirty="0" sz="800" spc="-10" i="1">
                <a:latin typeface="Times New Roman"/>
                <a:cs typeface="Times New Roman"/>
              </a:rPr>
              <a:t>!</a:t>
            </a:r>
            <a:r>
              <a:rPr dirty="0" sz="800" spc="-114" i="1">
                <a:latin typeface="Times New Roman"/>
                <a:cs typeface="Times New Roman"/>
              </a:rPr>
              <a:t> </a:t>
            </a:r>
            <a:r>
              <a:rPr dirty="0" sz="800" spc="-40">
                <a:latin typeface="Times New Roman"/>
                <a:cs typeface="Times New Roman"/>
              </a:rPr>
              <a:t>007/'02,</a:t>
            </a:r>
            <a:r>
              <a:rPr dirty="0" sz="800" spc="-7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6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 21.10.2026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14484" y="608075"/>
            <a:ext cx="6047740" cy="541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3970" marR="15875">
              <a:lnSpc>
                <a:spcPct val="111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відклику</a:t>
            </a:r>
            <a:r>
              <a:rPr dirty="0" sz="1400" spc="2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24123884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PMS-FAMPRIDINE </a:t>
            </a:r>
            <a:r>
              <a:rPr dirty="0" sz="1400">
                <a:latin typeface="Times New Roman"/>
                <a:cs typeface="Times New Roman"/>
              </a:rPr>
              <a:t>(Fampridine),</a:t>
            </a:r>
            <a:r>
              <a:rPr dirty="0" sz="1400" spc="47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10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mg,</a:t>
            </a:r>
            <a:r>
              <a:rPr dirty="0" sz="1400" spc="44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таблетки,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флаконі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3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60,</a:t>
            </a:r>
            <a:r>
              <a:rPr dirty="0" sz="1400" spc="350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виробництва </a:t>
            </a:r>
            <a:r>
              <a:rPr dirty="0" sz="1400">
                <a:latin typeface="Times New Roman"/>
                <a:cs typeface="Times New Roman"/>
              </a:rPr>
              <a:t>ALKEM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LABORATORIES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LTD.,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Індія,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зв'язку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невідповідністю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вимогам нормативних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документів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(наявність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сторонніх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речовин).</a:t>
            </a:r>
            <a:endParaRPr sz="1400">
              <a:latin typeface="Times New Roman"/>
              <a:cs typeface="Times New Roman"/>
            </a:endParaRPr>
          </a:p>
          <a:p>
            <a:pPr algn="just" marL="13335" marR="15240" indent="354330">
              <a:lnSpc>
                <a:spcPct val="109300"/>
              </a:lnSpc>
              <a:spcBef>
                <a:spcPts val="3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активної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протидїі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поширенню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огляду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25">
                <a:latin typeface="Times New Roman"/>
                <a:cs typeface="Times New Roman"/>
              </a:rPr>
              <a:t> те, </a:t>
            </a:r>
            <a:r>
              <a:rPr dirty="0" sz="1400" spc="-470">
                <a:latin typeface="Times New Roman"/>
                <a:cs typeface="Times New Roman"/>
              </a:rPr>
              <a:t>ЩО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продукціЯ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ю </a:t>
            </a:r>
            <a:r>
              <a:rPr dirty="0" sz="1400" spc="-10">
                <a:latin typeface="Times New Roman"/>
                <a:cs typeface="Times New Roman"/>
              </a:rPr>
              <a:t>населення:</a:t>
            </a:r>
            <a:endParaRPr sz="1400">
              <a:latin typeface="Times New Roman"/>
              <a:cs typeface="Times New Roman"/>
            </a:endParaRPr>
          </a:p>
          <a:p>
            <a:pPr algn="just" marL="15240" marR="33020" indent="355600">
              <a:lnSpc>
                <a:spcPct val="108600"/>
              </a:lnSpc>
              <a:spcBef>
                <a:spcPts val="25"/>
              </a:spcBef>
            </a:pPr>
            <a:r>
              <a:rPr dirty="0" sz="1400" spc="60">
                <a:latin typeface="Times New Roman"/>
                <a:cs typeface="Times New Roman"/>
              </a:rPr>
              <a:t>ЗАБОРОПЯЮ</a:t>
            </a:r>
            <a:r>
              <a:rPr dirty="0" sz="1400" spc="46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6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6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34">
                <a:latin typeface="Times New Roman"/>
                <a:cs typeface="Times New Roman"/>
              </a:rPr>
              <a:t>    </a:t>
            </a:r>
            <a:r>
              <a:rPr dirty="0" sz="1400" spc="-10">
                <a:latin typeface="Times New Roman"/>
                <a:cs typeface="Times New Roman"/>
              </a:rPr>
              <a:t>застосування </a:t>
            </a:r>
            <a:r>
              <a:rPr dirty="0" sz="1400">
                <a:latin typeface="Times New Roman"/>
                <a:cs typeface="Times New Roman"/>
              </a:rPr>
              <a:t>cepïi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24123884</a:t>
            </a:r>
            <a:r>
              <a:rPr dirty="0" sz="1400" spc="39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5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360">
                <a:latin typeface="Times New Roman"/>
                <a:cs typeface="Times New Roman"/>
              </a:rPr>
              <a:t>   </a:t>
            </a:r>
            <a:r>
              <a:rPr dirty="0" sz="1400" spc="-20" b="1">
                <a:latin typeface="Times New Roman"/>
                <a:cs typeface="Times New Roman"/>
              </a:rPr>
              <a:t>PMS-</a:t>
            </a:r>
            <a:r>
              <a:rPr dirty="0" sz="1400" b="1">
                <a:latin typeface="Times New Roman"/>
                <a:cs typeface="Times New Roman"/>
              </a:rPr>
              <a:t>FAMPRIDINE</a:t>
            </a:r>
            <a:r>
              <a:rPr dirty="0" sz="1400" spc="37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(Fampridine),</a:t>
            </a:r>
            <a:endParaRPr sz="1400">
              <a:latin typeface="Times New Roman"/>
              <a:cs typeface="Times New Roman"/>
            </a:endParaRPr>
          </a:p>
          <a:p>
            <a:pPr algn="just" marL="15875">
              <a:lnSpc>
                <a:spcPct val="100000"/>
              </a:lnSpc>
              <a:spcBef>
                <a:spcPts val="145"/>
              </a:spcBef>
              <a:tabLst>
                <a:tab pos="1268095" algn="l"/>
                <a:tab pos="2580005" algn="l"/>
                <a:tab pos="5055870" algn="l"/>
              </a:tabLst>
            </a:pPr>
            <a:r>
              <a:rPr dirty="0" sz="1400" b="1">
                <a:latin typeface="Times New Roman"/>
                <a:cs typeface="Times New Roman"/>
              </a:rPr>
              <a:t>10</a:t>
            </a:r>
            <a:r>
              <a:rPr dirty="0" sz="1400" spc="335" b="1">
                <a:latin typeface="Times New Roman"/>
                <a:cs typeface="Times New Roman"/>
              </a:rPr>
              <a:t>   </a:t>
            </a:r>
            <a:r>
              <a:rPr dirty="0" sz="1400" spc="-25" b="1">
                <a:latin typeface="Times New Roman"/>
                <a:cs typeface="Times New Roman"/>
              </a:rPr>
              <a:t>mg,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таблетки,</a:t>
            </a:r>
            <a:r>
              <a:rPr dirty="0" sz="1400" b="1">
                <a:latin typeface="Times New Roman"/>
                <a:cs typeface="Times New Roman"/>
              </a:rPr>
              <a:t>	у</a:t>
            </a:r>
            <a:r>
              <a:rPr dirty="0" sz="1400" spc="280" b="1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флаконі</a:t>
            </a:r>
            <a:r>
              <a:rPr dirty="0" sz="1400" spc="305" b="1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У•.</a:t>
            </a:r>
            <a:r>
              <a:rPr dirty="0" sz="1400" spc="275" b="1">
                <a:latin typeface="Times New Roman"/>
                <a:cs typeface="Times New Roman"/>
              </a:rPr>
              <a:t>   </a:t>
            </a:r>
            <a:r>
              <a:rPr dirty="0" sz="1400" spc="-25" b="1">
                <a:latin typeface="Times New Roman"/>
                <a:cs typeface="Times New Roman"/>
              </a:rPr>
              <a:t>60,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виробництва</a:t>
            </a:r>
            <a:endParaRPr sz="1400">
              <a:latin typeface="Times New Roman"/>
              <a:cs typeface="Times New Roman"/>
            </a:endParaRPr>
          </a:p>
          <a:p>
            <a:pPr algn="just" marL="13970">
              <a:lnSpc>
                <a:spcPct val="100000"/>
              </a:lnSpc>
              <a:spcBef>
                <a:spcPts val="165"/>
              </a:spcBef>
            </a:pPr>
            <a:r>
              <a:rPr dirty="0" sz="1400" spc="-10" b="1">
                <a:latin typeface="Times New Roman"/>
                <a:cs typeface="Times New Roman"/>
              </a:rPr>
              <a:t>ALKEM LABORATORIES</a:t>
            </a:r>
            <a:r>
              <a:rPr dirty="0" sz="1400" spc="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LTD.,</a:t>
            </a:r>
            <a:r>
              <a:rPr dirty="0" sz="1400" spc="2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Індія.</a:t>
            </a:r>
            <a:endParaRPr sz="1400">
              <a:latin typeface="Times New Roman"/>
              <a:cs typeface="Times New Roman"/>
            </a:endParaRPr>
          </a:p>
          <a:p>
            <a:pPr algn="just" marL="15240" marR="5080" indent="393065">
              <a:lnSpc>
                <a:spcPct val="10900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Суб'ектам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перевірити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вказаної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eepii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лікареького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ïi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повернення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постачальнику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територіальний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Укрфармагентства.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зазначеної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Укрфармагентства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акта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>
                <a:latin typeface="Times New Roman"/>
                <a:cs typeface="Times New Roman"/>
              </a:rPr>
              <a:t> відходів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15240" marR="44450" indent="353060">
              <a:lnSpc>
                <a:spcPct val="108600"/>
              </a:lnSpc>
              <a:spcBef>
                <a:spcPts val="45"/>
              </a:spcBef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 даного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здійснюють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органи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територїі.</a:t>
            </a:r>
            <a:endParaRPr sz="1400">
              <a:latin typeface="Times New Roman"/>
              <a:cs typeface="Times New Roman"/>
            </a:endParaRPr>
          </a:p>
          <a:p>
            <a:pPr algn="just" marL="15875" marR="15240" indent="-3810">
              <a:lnSpc>
                <a:spcPct val="10860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 собою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відповідальність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з </a:t>
            </a:r>
            <a:r>
              <a:rPr dirty="0" sz="1400" spc="-10">
                <a:latin typeface="Times New Roman"/>
                <a:cs typeface="Times New Roman"/>
              </a:rPr>
              <a:t>чинним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1361" y="6225540"/>
            <a:ext cx="3435985" cy="9645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65125" marR="5080" indent="-311150">
              <a:lnSpc>
                <a:spcPct val="109300"/>
              </a:lnSpc>
              <a:spcBef>
                <a:spcPts val="110"/>
              </a:spcBef>
              <a:tabLst>
                <a:tab pos="758190" algn="l"/>
                <a:tab pos="1866264" algn="l"/>
                <a:tab pos="2880995" algn="l"/>
              </a:tabLst>
            </a:pPr>
            <a:r>
              <a:rPr dirty="0" sz="1400" spc="-10">
                <a:latin typeface="Times New Roman"/>
                <a:cs typeface="Times New Roman"/>
              </a:rPr>
              <a:t>Koпïi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Міністерство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 </a:t>
            </a: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7099" y="6713219"/>
            <a:ext cx="10096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6206" y="6713219"/>
            <a:ext cx="6477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4304" y="6713219"/>
            <a:ext cx="6369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9630" y="7711947"/>
            <a:ext cx="4540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95" b="1">
                <a:latin typeface="Cambria"/>
                <a:cs typeface="Cambria"/>
              </a:rPr>
              <a:t>T.B.O.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1509" y="7711947"/>
            <a:ext cx="4946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 b="1">
                <a:latin typeface="Cambria"/>
                <a:cs typeface="Cambria"/>
              </a:rPr>
              <a:t>ОЛОВИ</a:t>
            </a:r>
            <a:endParaRPr sz="1000">
              <a:latin typeface="Cambria"/>
              <a:cs typeface="Cambria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8207" y="7220711"/>
            <a:ext cx="1926336" cy="73456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842177" y="7652004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ПPOПIB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8075" y="9482581"/>
            <a:ext cx="282575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Олександра</a:t>
            </a:r>
            <a:r>
              <a:rPr dirty="0" sz="1050" spc="7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САВЧЕНКО,</a:t>
            </a:r>
            <a:r>
              <a:rPr dirty="0" sz="1050" spc="10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тел.044-422-55-</a:t>
            </a:r>
            <a:r>
              <a:rPr dirty="0" sz="1050" spc="-20">
                <a:latin typeface="Times New Roman"/>
                <a:cs typeface="Times New Roman"/>
              </a:rPr>
              <a:t>04,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вн.109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6952" y="155447"/>
            <a:ext cx="445008" cy="609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32304" y="2176271"/>
            <a:ext cx="204216" cy="13106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45664" y="2293619"/>
            <a:ext cx="1125220" cy="0"/>
          </a:xfrm>
          <a:custGeom>
            <a:avLst/>
            <a:gdLst/>
            <a:ahLst/>
            <a:cxnLst/>
            <a:rect l="l" t="t" r="r" b="b"/>
            <a:pathLst>
              <a:path w="1125220" h="0">
                <a:moveTo>
                  <a:pt x="0" y="0"/>
                </a:moveTo>
                <a:lnTo>
                  <a:pt x="112471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58824" y="2293619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 h="0">
                <a:moveTo>
                  <a:pt x="0" y="0"/>
                </a:moveTo>
                <a:lnTo>
                  <a:pt x="114909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279418" y="773938"/>
            <a:ext cx="5837555" cy="2280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60855" marR="1006475" indent="-1024890">
              <a:lnSpc>
                <a:spcPct val="106200"/>
              </a:lnSpc>
              <a:spcBef>
                <a:spcPts val="100"/>
              </a:spcBef>
            </a:pPr>
            <a:r>
              <a:rPr dirty="0" sz="1450" spc="-50" b="1">
                <a:latin typeface="Times New Roman"/>
                <a:cs typeface="Times New Roman"/>
              </a:rPr>
              <a:t>УRPAШCЬKE</a:t>
            </a:r>
            <a:r>
              <a:rPr dirty="0" sz="1450" spc="75" b="1">
                <a:latin typeface="Times New Roman"/>
                <a:cs typeface="Times New Roman"/>
              </a:rPr>
              <a:t> </a:t>
            </a:r>
            <a:r>
              <a:rPr dirty="0" sz="1450" spc="-50" b="1">
                <a:latin typeface="Times New Roman"/>
                <a:cs typeface="Times New Roman"/>
              </a:rPr>
              <a:t>ФАРМАЦЕВТИЧНЕ</a:t>
            </a:r>
            <a:r>
              <a:rPr dirty="0" sz="1450" spc="114" b="1">
                <a:latin typeface="Times New Roman"/>
                <a:cs typeface="Times New Roman"/>
              </a:rPr>
              <a:t> </a:t>
            </a:r>
            <a:r>
              <a:rPr dirty="0" sz="1450" spc="-55" b="1">
                <a:latin typeface="Times New Roman"/>
                <a:cs typeface="Times New Roman"/>
              </a:rPr>
              <a:t>АГЕПТСТВО </a:t>
            </a:r>
            <a:r>
              <a:rPr dirty="0" sz="1450" spc="-10" b="1">
                <a:latin typeface="Times New Roman"/>
                <a:cs typeface="Times New Roman"/>
              </a:rPr>
              <a:t>(УКРФАРМАГЕПТСТВО)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450">
              <a:latin typeface="Times New Roman"/>
              <a:cs typeface="Times New Roman"/>
            </a:endParaRPr>
          </a:p>
          <a:p>
            <a:pPr algn="ctr" marR="33655">
              <a:lnSpc>
                <a:spcPct val="100000"/>
              </a:lnSpc>
            </a:pPr>
            <a:r>
              <a:rPr dirty="0" sz="1150" spc="-20">
                <a:latin typeface="Times New Roman"/>
                <a:cs typeface="Times New Roman"/>
              </a:rPr>
              <a:t>проспект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Берестейеький,</a:t>
            </a:r>
            <a:r>
              <a:rPr dirty="0" sz="1150" spc="-4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м.</a:t>
            </a:r>
            <a:r>
              <a:rPr dirty="0" sz="1150" spc="-25">
                <a:latin typeface="Times New Roman"/>
                <a:cs typeface="Times New Roman"/>
              </a:rPr>
              <a:t> Київ,</a:t>
            </a:r>
            <a:r>
              <a:rPr dirty="0" sz="1150" spc="-20">
                <a:latin typeface="Times New Roman"/>
                <a:cs typeface="Times New Roman"/>
              </a:rPr>
              <a:t> 03115,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50">
                <a:latin typeface="Times New Roman"/>
                <a:cs typeface="Times New Roman"/>
              </a:rPr>
              <a:t> 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dls@dls.яov.ua</a:t>
            </a:r>
            <a:r>
              <a:rPr dirty="0" sz="1150" spc="-10">
                <a:latin typeface="Times New Roman"/>
                <a:cs typeface="Times New Roman"/>
              </a:rPr>
              <a:t>,</a:t>
            </a:r>
            <a:endParaRPr sz="1150">
              <a:latin typeface="Times New Roman"/>
              <a:cs typeface="Times New Roman"/>
            </a:endParaRPr>
          </a:p>
          <a:p>
            <a:pPr algn="ctr" marR="28575">
              <a:lnSpc>
                <a:spcPct val="100000"/>
              </a:lnSpc>
              <a:spcBef>
                <a:spcPts val="185"/>
              </a:spcBef>
            </a:pPr>
            <a:r>
              <a:rPr dirty="0" u="sng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https://www.dls.яov.ua,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Код</a:t>
            </a:r>
            <a:r>
              <a:rPr dirty="0" sz="1100" spc="-10">
                <a:latin typeface="Times New Roman"/>
                <a:cs typeface="Times New Roman"/>
              </a:rPr>
              <a:t> СДРПОУ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100">
              <a:latin typeface="Times New Roman"/>
              <a:cs typeface="Times New Roman"/>
            </a:endParaRPr>
          </a:p>
          <a:p>
            <a:pPr marL="3111500">
              <a:lnSpc>
                <a:spcPct val="100000"/>
              </a:lnSpc>
              <a:tabLst>
                <a:tab pos="4686300" algn="l"/>
                <a:tab pos="5824220" algn="l"/>
              </a:tabLst>
            </a:pPr>
            <a:r>
              <a:rPr dirty="0" sz="1500">
                <a:latin typeface="Courier New"/>
                <a:cs typeface="Courier New"/>
              </a:rPr>
              <a:t>HaNe</a:t>
            </a:r>
            <a:r>
              <a:rPr dirty="0" sz="1500" spc="-165">
                <a:latin typeface="Courier New"/>
                <a:cs typeface="Courier New"/>
              </a:rPr>
              <a:t> </a:t>
            </a:r>
            <a:r>
              <a:rPr dirty="0" u="sng" sz="15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50" spc="-375">
                <a:latin typeface="Arial Black"/>
                <a:cs typeface="Arial Black"/>
              </a:rPr>
              <a:t>в1д</a:t>
            </a:r>
            <a:r>
              <a:rPr dirty="0" sz="1450" spc="365">
                <a:latin typeface="Arial Black"/>
                <a:cs typeface="Arial Black"/>
              </a:rPr>
              <a:t> </a:t>
            </a:r>
            <a:r>
              <a:rPr dirty="0" u="sng" sz="145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	</a:t>
            </a:r>
            <a:endParaRPr sz="1450">
              <a:latin typeface="Arial Black"/>
              <a:cs typeface="Arial Black"/>
            </a:endParaRPr>
          </a:p>
          <a:p>
            <a:pPr marL="3121025">
              <a:lnSpc>
                <a:spcPct val="100000"/>
              </a:lnSpc>
              <a:spcBef>
                <a:spcPts val="1920"/>
              </a:spcBef>
              <a:tabLst>
                <a:tab pos="5108575" algn="l"/>
              </a:tabLst>
            </a:pPr>
            <a:r>
              <a:rPr dirty="0" sz="1450" spc="-10">
                <a:latin typeface="Times New Roman"/>
                <a:cs typeface="Times New Roman"/>
              </a:rPr>
              <a:t>Керівникам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-10">
                <a:latin typeface="Times New Roman"/>
                <a:cs typeface="Times New Roman"/>
              </a:rPr>
              <a:t>суб'сктів</a:t>
            </a:r>
            <a:endParaRPr sz="1450">
              <a:latin typeface="Times New Roman"/>
              <a:cs typeface="Times New Roman"/>
            </a:endParaRPr>
          </a:p>
          <a:p>
            <a:pPr marL="3124200">
              <a:lnSpc>
                <a:spcPct val="100000"/>
              </a:lnSpc>
              <a:spcBef>
                <a:spcPts val="110"/>
              </a:spcBef>
            </a:pPr>
            <a:r>
              <a:rPr dirty="0" sz="1450" spc="-35" b="1">
                <a:latin typeface="Times New Roman"/>
                <a:cs typeface="Times New Roman"/>
              </a:rPr>
              <a:t>господарювання,</a:t>
            </a:r>
            <a:r>
              <a:rPr dirty="0" sz="1450" spc="70" b="1">
                <a:latin typeface="Times New Roman"/>
                <a:cs typeface="Times New Roman"/>
              </a:rPr>
              <a:t> </a:t>
            </a:r>
            <a:r>
              <a:rPr dirty="0" sz="1450" spc="-10" b="1">
                <a:latin typeface="Times New Roman"/>
                <a:cs typeface="Times New Roman"/>
              </a:rPr>
              <a:t>які</a:t>
            </a:r>
            <a:r>
              <a:rPr dirty="0" sz="1450" spc="110" b="1">
                <a:latin typeface="Times New Roman"/>
                <a:cs typeface="Times New Roman"/>
              </a:rPr>
              <a:t> </a:t>
            </a:r>
            <a:r>
              <a:rPr dirty="0" sz="1450" spc="-30" b="1">
                <a:latin typeface="Times New Roman"/>
                <a:cs typeface="Times New Roman"/>
              </a:rPr>
              <a:t>займаються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2773" y="3046511"/>
            <a:ext cx="1186815" cy="70294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4445">
              <a:lnSpc>
                <a:spcPct val="110500"/>
              </a:lnSpc>
              <a:spcBef>
                <a:spcPts val="60"/>
              </a:spcBef>
            </a:pPr>
            <a:r>
              <a:rPr dirty="0" sz="1300" spc="-10" b="1">
                <a:latin typeface="Times New Roman"/>
                <a:cs typeface="Times New Roman"/>
              </a:rPr>
              <a:t>реалізацісю, </a:t>
            </a:r>
            <a:r>
              <a:rPr dirty="0" sz="1450" spc="-55" b="1">
                <a:latin typeface="Times New Roman"/>
                <a:cs typeface="Times New Roman"/>
              </a:rPr>
              <a:t>застосуванням </a:t>
            </a:r>
            <a:r>
              <a:rPr dirty="0" sz="1300" spc="45">
                <a:latin typeface="Times New Roman"/>
                <a:cs typeface="Times New Roman"/>
              </a:rPr>
              <a:t>засобів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7555" y="3046511"/>
            <a:ext cx="1400175" cy="47815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20"/>
              </a:spcBef>
              <a:tabLst>
                <a:tab pos="1325880" algn="l"/>
              </a:tabLst>
            </a:pPr>
            <a:r>
              <a:rPr dirty="0" sz="1300" spc="-10" b="1">
                <a:latin typeface="Times New Roman"/>
                <a:cs typeface="Times New Roman"/>
              </a:rPr>
              <a:t>зберіганням</a:t>
            </a:r>
            <a:r>
              <a:rPr dirty="0" sz="1300" b="1">
                <a:latin typeface="Times New Roman"/>
                <a:cs typeface="Times New Roman"/>
              </a:rPr>
              <a:t>	</a:t>
            </a:r>
            <a:r>
              <a:rPr dirty="0" sz="1300" spc="-5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  <a:p>
            <a:pPr algn="r" marR="20320">
              <a:lnSpc>
                <a:spcPct val="100000"/>
              </a:lnSpc>
              <a:spcBef>
                <a:spcPts val="140"/>
              </a:spcBef>
            </a:pPr>
            <a:r>
              <a:rPr dirty="0" sz="1450" spc="-10" b="1">
                <a:latin typeface="Times New Roman"/>
                <a:cs typeface="Times New Roman"/>
              </a:rPr>
              <a:t>лікарських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0333" y="3953002"/>
            <a:ext cx="6308725" cy="5972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68979" marR="318135" indent="-3810">
              <a:lnSpc>
                <a:spcPct val="107600"/>
              </a:lnSpc>
              <a:spcBef>
                <a:spcPts val="100"/>
              </a:spcBef>
              <a:tabLst>
                <a:tab pos="4720590" algn="l"/>
              </a:tabLst>
            </a:pPr>
            <a:r>
              <a:rPr dirty="0" sz="1450" spc="-10" b="1">
                <a:latin typeface="Times New Roman"/>
                <a:cs typeface="Times New Roman"/>
              </a:rPr>
              <a:t>Керівникам</a:t>
            </a:r>
            <a:r>
              <a:rPr dirty="0" sz="1450" b="1">
                <a:latin typeface="Times New Roman"/>
                <a:cs typeface="Times New Roman"/>
              </a:rPr>
              <a:t>	</a:t>
            </a:r>
            <a:r>
              <a:rPr dirty="0" sz="1450" spc="-40" b="1">
                <a:latin typeface="Times New Roman"/>
                <a:cs typeface="Times New Roman"/>
              </a:rPr>
              <a:t>територіальних </a:t>
            </a:r>
            <a:r>
              <a:rPr dirty="0" sz="1450" spc="-30" b="1">
                <a:latin typeface="Times New Roman"/>
                <a:cs typeface="Times New Roman"/>
              </a:rPr>
              <a:t>органів</a:t>
            </a:r>
            <a:r>
              <a:rPr dirty="0" sz="1450" spc="-45" b="1">
                <a:latin typeface="Times New Roman"/>
                <a:cs typeface="Times New Roman"/>
              </a:rPr>
              <a:t> </a:t>
            </a:r>
            <a:r>
              <a:rPr dirty="0" sz="1450" spc="-10" b="1">
                <a:latin typeface="Times New Roman"/>
                <a:cs typeface="Times New Roman"/>
              </a:rPr>
              <a:t>Укрфармагентства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algn="ctr" marR="95885">
              <a:lnSpc>
                <a:spcPct val="100000"/>
              </a:lnSpc>
            </a:pPr>
            <a:r>
              <a:rPr dirty="0" sz="1450" spc="-10" b="1">
                <a:latin typeface="Times New Roman"/>
                <a:cs typeface="Times New Roman"/>
              </a:rPr>
              <a:t>РОЗПОРЯДЖЕПНЯ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414020">
              <a:lnSpc>
                <a:spcPct val="100000"/>
              </a:lnSpc>
            </a:pPr>
            <a:r>
              <a:rPr dirty="0" sz="1450" spc="-10">
                <a:latin typeface="Times New Roman"/>
                <a:cs typeface="Times New Roman"/>
              </a:rPr>
              <a:t>Відповідно</a:t>
            </a:r>
            <a:r>
              <a:rPr dirty="0" sz="1450" spc="22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до</a:t>
            </a:r>
            <a:r>
              <a:rPr dirty="0" sz="1450" spc="16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Конституції</a:t>
            </a:r>
            <a:r>
              <a:rPr dirty="0" sz="1450" spc="24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України,</a:t>
            </a:r>
            <a:r>
              <a:rPr dirty="0" sz="1450" spc="22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статей</a:t>
            </a:r>
            <a:r>
              <a:rPr dirty="0" sz="1450" spc="229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15,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22,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55</a:t>
            </a:r>
            <a:r>
              <a:rPr dirty="0" sz="1450" spc="22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Закону</a:t>
            </a:r>
            <a:r>
              <a:rPr dirty="0" sz="1450" spc="229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України</a:t>
            </a:r>
            <a:endParaRPr sz="1450">
              <a:latin typeface="Times New Roman"/>
              <a:cs typeface="Times New Roman"/>
            </a:endParaRPr>
          </a:p>
          <a:p>
            <a:pPr algn="just" marL="60960" marR="250190" indent="-3810">
              <a:lnSpc>
                <a:spcPts val="1870"/>
              </a:lnSpc>
              <a:spcBef>
                <a:spcPts val="65"/>
              </a:spcBef>
            </a:pPr>
            <a:r>
              <a:rPr dirty="0" sz="1450" spc="-30">
                <a:latin typeface="Times New Roman"/>
                <a:cs typeface="Times New Roman"/>
              </a:rPr>
              <a:t>«Основи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законодавства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України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про</a:t>
            </a:r>
            <a:r>
              <a:rPr dirty="0" sz="1450" spc="-4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охорону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здоров'я»,</a:t>
            </a:r>
            <a:r>
              <a:rPr dirty="0" sz="1450" spc="1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статей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15,</a:t>
            </a:r>
            <a:r>
              <a:rPr dirty="0" sz="1450" spc="-4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17, </a:t>
            </a:r>
            <a:r>
              <a:rPr dirty="0" sz="1450" spc="-75">
                <a:latin typeface="Times New Roman"/>
                <a:cs typeface="Times New Roman"/>
              </a:rPr>
              <a:t>21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Закону України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«Про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лікарські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засоби»,</a:t>
            </a:r>
            <a:r>
              <a:rPr dirty="0" sz="1450" spc="12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Положения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про</a:t>
            </a:r>
            <a:r>
              <a:rPr dirty="0" sz="1450" spc="7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Українське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фармацевтичне</a:t>
            </a:r>
            <a:endParaRPr sz="1450">
              <a:latin typeface="Times New Roman"/>
              <a:cs typeface="Times New Roman"/>
            </a:endParaRPr>
          </a:p>
          <a:p>
            <a:pPr algn="just" marL="62865" marR="244475" indent="-635">
              <a:lnSpc>
                <a:spcPts val="1820"/>
              </a:lnSpc>
              <a:spcBef>
                <a:spcPts val="40"/>
              </a:spcBef>
            </a:pPr>
            <a:r>
              <a:rPr dirty="0" sz="1450">
                <a:latin typeface="Times New Roman"/>
                <a:cs typeface="Times New Roman"/>
              </a:rPr>
              <a:t>агентство,</a:t>
            </a:r>
            <a:r>
              <a:rPr dirty="0" sz="1450" spc="42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затвердженого</a:t>
            </a:r>
            <a:r>
              <a:rPr dirty="0" sz="1450" spc="47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постановою</a:t>
            </a:r>
            <a:r>
              <a:rPr dirty="0" sz="1450" spc="44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Кабінету</a:t>
            </a:r>
            <a:r>
              <a:rPr dirty="0" sz="1450" spc="42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Міністрів</a:t>
            </a:r>
            <a:r>
              <a:rPr dirty="0" sz="1450" spc="395">
                <a:latin typeface="Times New Roman"/>
                <a:cs typeface="Times New Roman"/>
              </a:rPr>
              <a:t>  </a:t>
            </a:r>
            <a:r>
              <a:rPr dirty="0" sz="1450" spc="-25">
                <a:latin typeface="Times New Roman"/>
                <a:cs typeface="Times New Roman"/>
              </a:rPr>
              <a:t>України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31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12.08.2015</a:t>
            </a:r>
            <a:r>
              <a:rPr dirty="0" sz="1450" spc="409">
                <a:latin typeface="Times New Roman"/>
                <a:cs typeface="Times New Roman"/>
              </a:rPr>
              <a:t>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9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647,</a:t>
            </a:r>
            <a:r>
              <a:rPr dirty="0" sz="1450" spc="3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Порядку</a:t>
            </a:r>
            <a:r>
              <a:rPr dirty="0" sz="1450" spc="3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здійснення</a:t>
            </a:r>
            <a:r>
              <a:rPr dirty="0" sz="1450" spc="4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державного</a:t>
            </a:r>
            <a:r>
              <a:rPr dirty="0" sz="1450" spc="42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контролю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якості </a:t>
            </a:r>
            <a:r>
              <a:rPr dirty="0" sz="1450">
                <a:latin typeface="Times New Roman"/>
                <a:cs typeface="Times New Roman"/>
              </a:rPr>
              <a:t>лікарських</a:t>
            </a:r>
            <a:r>
              <a:rPr dirty="0" sz="1450" spc="4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засобів,</a:t>
            </a:r>
            <a:r>
              <a:rPr dirty="0" sz="1450" spc="4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що</a:t>
            </a:r>
            <a:r>
              <a:rPr dirty="0" sz="1450" spc="3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ввозяться</a:t>
            </a:r>
            <a:r>
              <a:rPr dirty="0" sz="1450" spc="4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</a:t>
            </a:r>
            <a:r>
              <a:rPr dirty="0" sz="1450" spc="3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Украіну,</a:t>
            </a:r>
            <a:r>
              <a:rPr dirty="0" sz="1450" spc="4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затвердженого</a:t>
            </a:r>
            <a:r>
              <a:rPr dirty="0" sz="1450" spc="70">
                <a:latin typeface="Times New Roman"/>
                <a:cs typeface="Times New Roman"/>
              </a:rPr>
              <a:t>  </a:t>
            </a:r>
            <a:r>
              <a:rPr dirty="0" sz="1450" spc="-35">
                <a:latin typeface="Times New Roman"/>
                <a:cs typeface="Times New Roman"/>
              </a:rPr>
              <a:t>постановою </a:t>
            </a:r>
            <a:r>
              <a:rPr dirty="0" sz="1450" spc="-10">
                <a:latin typeface="Times New Roman"/>
                <a:cs typeface="Times New Roman"/>
              </a:rPr>
              <a:t>Кабінету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Міністрів</a:t>
            </a:r>
            <a:r>
              <a:rPr dirty="0" sz="1450" spc="-5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України</a:t>
            </a:r>
            <a:r>
              <a:rPr dirty="0" sz="1450" spc="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14.09.2005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31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902,</a:t>
            </a:r>
            <a:r>
              <a:rPr dirty="0" sz="1450" spc="-4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пунктів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1.4.1,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3.2.2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15">
                <a:latin typeface="Times New Roman"/>
                <a:cs typeface="Times New Roman"/>
              </a:rPr>
              <a:t>Порядку</a:t>
            </a:r>
            <a:endParaRPr sz="1450">
              <a:latin typeface="Times New Roman"/>
              <a:cs typeface="Times New Roman"/>
            </a:endParaRPr>
          </a:p>
          <a:p>
            <a:pPr algn="just" marL="67945">
              <a:lnSpc>
                <a:spcPct val="100000"/>
              </a:lnSpc>
              <a:spcBef>
                <a:spcPts val="70"/>
              </a:spcBef>
            </a:pPr>
            <a:r>
              <a:rPr dirty="0" sz="1450" spc="-30">
                <a:latin typeface="Times New Roman"/>
                <a:cs typeface="Times New Roman"/>
              </a:rPr>
              <a:t>встановлення</a:t>
            </a:r>
            <a:r>
              <a:rPr dirty="0" sz="1450" spc="9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заборони</a:t>
            </a:r>
            <a:r>
              <a:rPr dirty="0" sz="1450" spc="2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(тимчасової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заборони)</a:t>
            </a:r>
            <a:r>
              <a:rPr dirty="0" sz="1450" spc="6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та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поновлення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обігу</a:t>
            </a:r>
            <a:r>
              <a:rPr dirty="0" sz="1450" spc="1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лікарських</a:t>
            </a:r>
            <a:endParaRPr sz="1450">
              <a:latin typeface="Times New Roman"/>
              <a:cs typeface="Times New Roman"/>
            </a:endParaRPr>
          </a:p>
          <a:p>
            <a:pPr algn="just" marL="73025" marR="224790">
              <a:lnSpc>
                <a:spcPct val="106600"/>
              </a:lnSpc>
              <a:spcBef>
                <a:spcPts val="65"/>
              </a:spcBef>
            </a:pPr>
            <a:r>
              <a:rPr dirty="0" sz="1450">
                <a:latin typeface="Times New Roman"/>
                <a:cs typeface="Times New Roman"/>
              </a:rPr>
              <a:t>засобів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на</a:t>
            </a:r>
            <a:r>
              <a:rPr dirty="0" sz="1450" spc="1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територіі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України,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затвердженого</a:t>
            </a:r>
            <a:r>
              <a:rPr dirty="0" sz="1450" spc="8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наказом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Міністерства</a:t>
            </a:r>
            <a:r>
              <a:rPr dirty="0" sz="1450" spc="12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охорони </a:t>
            </a:r>
            <a:r>
              <a:rPr dirty="0" sz="1450">
                <a:latin typeface="Times New Roman"/>
                <a:cs typeface="Times New Roman"/>
              </a:rPr>
              <a:t>здоров'я</a:t>
            </a:r>
            <a:r>
              <a:rPr dirty="0" sz="1450" spc="17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Украіни</a:t>
            </a:r>
            <a:r>
              <a:rPr dirty="0" sz="1450" spc="16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12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22.11.2011</a:t>
            </a:r>
            <a:r>
              <a:rPr dirty="0" sz="1450" spc="155">
                <a:latin typeface="Times New Roman"/>
                <a:cs typeface="Times New Roman"/>
              </a:rPr>
              <a:t> 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26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809</a:t>
            </a:r>
            <a:r>
              <a:rPr dirty="0" sz="1450" spc="13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(зі</a:t>
            </a:r>
            <a:r>
              <a:rPr dirty="0" sz="1450" spc="14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змінами),</a:t>
            </a:r>
            <a:r>
              <a:rPr dirty="0" sz="1450" spc="155">
                <a:latin typeface="Times New Roman"/>
                <a:cs typeface="Times New Roman"/>
              </a:rPr>
              <a:t>  </a:t>
            </a:r>
            <a:r>
              <a:rPr dirty="0" sz="1450" spc="-20">
                <a:latin typeface="Times New Roman"/>
                <a:cs typeface="Times New Roman"/>
              </a:rPr>
              <a:t>зареестрованого </a:t>
            </a:r>
            <a:r>
              <a:rPr dirty="0" sz="1450">
                <a:latin typeface="Times New Roman"/>
                <a:cs typeface="Times New Roman"/>
              </a:rPr>
              <a:t>Міністерством</a:t>
            </a:r>
            <a:r>
              <a:rPr dirty="0" sz="1450" spc="42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юстиціі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35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30.01.2012</a:t>
            </a:r>
            <a:r>
              <a:rPr dirty="0" sz="1450" spc="3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N</a:t>
            </a:r>
            <a:r>
              <a:rPr dirty="0" sz="1450" spc="8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126/20439,</a:t>
            </a:r>
            <a:r>
              <a:rPr dirty="0" sz="1450" spc="35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Порядку </a:t>
            </a:r>
            <a:r>
              <a:rPr dirty="0" sz="1450">
                <a:latin typeface="Times New Roman"/>
                <a:cs typeface="Times New Roman"/>
              </a:rPr>
              <a:t>контролю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якості</a:t>
            </a:r>
            <a:r>
              <a:rPr dirty="0" sz="1450" spc="1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лікарських</a:t>
            </a:r>
            <a:r>
              <a:rPr dirty="0" sz="1450" spc="1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засобів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під</a:t>
            </a:r>
            <a:r>
              <a:rPr dirty="0" sz="1450" spc="9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час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оптової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та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роздрібної</a:t>
            </a:r>
            <a:r>
              <a:rPr dirty="0" sz="1450" spc="17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торгівлі, </a:t>
            </a:r>
            <a:r>
              <a:rPr dirty="0" sz="1450" spc="-25">
                <a:latin typeface="Times New Roman"/>
                <a:cs typeface="Times New Roman"/>
              </a:rPr>
              <a:t>затвердженого</a:t>
            </a:r>
            <a:r>
              <a:rPr dirty="0" sz="1450" spc="9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наказом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Міністерства</a:t>
            </a:r>
            <a:r>
              <a:rPr dirty="0" sz="1450" spc="6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охорони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здоров'я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України</a:t>
            </a:r>
            <a:r>
              <a:rPr dirty="0" sz="1450" spc="5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-1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29.09.2014</a:t>
            </a:r>
            <a:endParaRPr sz="1450">
              <a:latin typeface="Times New Roman"/>
              <a:cs typeface="Times New Roman"/>
            </a:endParaRPr>
          </a:p>
          <a:p>
            <a:pPr algn="just" marL="82550" marR="231140" indent="-2540">
              <a:lnSpc>
                <a:spcPct val="104800"/>
              </a:lnSpc>
              <a:spcBef>
                <a:spcPts val="5"/>
              </a:spcBef>
            </a:pP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20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677,</a:t>
            </a:r>
            <a:r>
              <a:rPr dirty="0" sz="1450" spc="8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заресстрованого</a:t>
            </a:r>
            <a:r>
              <a:rPr dirty="0" sz="1450" spc="7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Міністерством</a:t>
            </a:r>
            <a:r>
              <a:rPr dirty="0" sz="1450" spc="10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юстиціі</a:t>
            </a:r>
            <a:r>
              <a:rPr dirty="0" sz="1450" spc="8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10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65">
                <a:latin typeface="Times New Roman"/>
                <a:cs typeface="Times New Roman"/>
              </a:rPr>
              <a:t>  </a:t>
            </a:r>
            <a:r>
              <a:rPr dirty="0" sz="1450" spc="-25">
                <a:latin typeface="Times New Roman"/>
                <a:cs typeface="Times New Roman"/>
              </a:rPr>
              <a:t>26.11.2014 </a:t>
            </a:r>
            <a:r>
              <a:rPr dirty="0" sz="1450">
                <a:latin typeface="Times New Roman"/>
                <a:cs typeface="Times New Roman"/>
              </a:rPr>
              <a:t>за</a:t>
            </a:r>
            <a:r>
              <a:rPr dirty="0" sz="1450" spc="110">
                <a:latin typeface="Times New Roman"/>
                <a:cs typeface="Times New Roman"/>
              </a:rPr>
              <a:t> 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24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1515/26292,</a:t>
            </a:r>
            <a:r>
              <a:rPr dirty="0" sz="1450" spc="15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Правил</a:t>
            </a:r>
            <a:r>
              <a:rPr dirty="0" sz="1450" spc="15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утилізацїі</a:t>
            </a:r>
            <a:r>
              <a:rPr dirty="0" sz="1450" spc="14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та</a:t>
            </a:r>
            <a:r>
              <a:rPr dirty="0" sz="1450" spc="13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знищення</a:t>
            </a:r>
            <a:r>
              <a:rPr dirty="0" sz="1450" spc="16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лікарських</a:t>
            </a:r>
            <a:r>
              <a:rPr dirty="0" sz="1450" spc="155">
                <a:latin typeface="Times New Roman"/>
                <a:cs typeface="Times New Roman"/>
              </a:rPr>
              <a:t>  </a:t>
            </a:r>
            <a:r>
              <a:rPr dirty="0" sz="1450" spc="-20">
                <a:latin typeface="Times New Roman"/>
                <a:cs typeface="Times New Roman"/>
              </a:rPr>
              <a:t>засобів,</a:t>
            </a:r>
            <a:endParaRPr sz="1450">
              <a:latin typeface="Times New Roman"/>
              <a:cs typeface="Times New Roman"/>
            </a:endParaRPr>
          </a:p>
          <a:p>
            <a:pPr algn="just" marL="85725">
              <a:lnSpc>
                <a:spcPct val="100000"/>
              </a:lnSpc>
              <a:spcBef>
                <a:spcPts val="105"/>
              </a:spcBef>
            </a:pPr>
            <a:r>
              <a:rPr dirty="0" sz="1450" spc="-25">
                <a:latin typeface="Times New Roman"/>
                <a:cs typeface="Times New Roman"/>
              </a:rPr>
              <a:t>затверджених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наказом</a:t>
            </a:r>
            <a:r>
              <a:rPr dirty="0" sz="1450" spc="6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Міністерства</a:t>
            </a:r>
            <a:r>
              <a:rPr dirty="0" sz="1450" spc="8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охорони</a:t>
            </a:r>
            <a:r>
              <a:rPr dirty="0" sz="1450" spc="8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здоров'я</a:t>
            </a:r>
            <a:r>
              <a:rPr dirty="0" sz="1450" spc="9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України</a:t>
            </a:r>
            <a:r>
              <a:rPr dirty="0" sz="1450" spc="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 </a:t>
            </a:r>
            <a:r>
              <a:rPr dirty="0" sz="1450" spc="-10">
                <a:latin typeface="Times New Roman"/>
                <a:cs typeface="Times New Roman"/>
              </a:rPr>
              <a:t>24.04.2015</a:t>
            </a:r>
            <a:endParaRPr sz="1450">
              <a:latin typeface="Times New Roman"/>
              <a:cs typeface="Times New Roman"/>
            </a:endParaRPr>
          </a:p>
          <a:p>
            <a:pPr algn="just" marL="88900" marR="55880" indent="-2540">
              <a:lnSpc>
                <a:spcPts val="1870"/>
              </a:lnSpc>
              <a:spcBef>
                <a:spcPts val="65"/>
              </a:spcBef>
            </a:pP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31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242,</a:t>
            </a:r>
            <a:r>
              <a:rPr dirty="0" sz="1450" spc="8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заресстрованих</a:t>
            </a:r>
            <a:r>
              <a:rPr dirty="0" sz="1450" spc="11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Міністерством</a:t>
            </a:r>
            <a:r>
              <a:rPr dirty="0" sz="1450" spc="22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юстиіЈіі</a:t>
            </a:r>
            <a:r>
              <a:rPr dirty="0" sz="1450" spc="16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16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125">
                <a:latin typeface="Times New Roman"/>
                <a:cs typeface="Times New Roman"/>
              </a:rPr>
              <a:t>  </a:t>
            </a:r>
            <a:r>
              <a:rPr dirty="0" sz="1450" spc="-10">
                <a:latin typeface="Times New Roman"/>
                <a:cs typeface="Times New Roman"/>
              </a:rPr>
              <a:t>18.05.2015</a:t>
            </a:r>
            <a:r>
              <a:rPr dirty="0" sz="1450" spc="5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</a:t>
            </a:r>
            <a:r>
              <a:rPr dirty="0" sz="1450" spc="-95">
                <a:latin typeface="Times New Roman"/>
                <a:cs typeface="Times New Roman"/>
              </a:rPr>
              <a:t> </a:t>
            </a: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33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550/26995,</a:t>
            </a:r>
            <a:r>
              <a:rPr dirty="0" sz="1450" spc="-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на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підставі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надходження</a:t>
            </a:r>
            <a:r>
              <a:rPr dirty="0" sz="1450" spc="10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інформаціі</a:t>
            </a:r>
            <a:r>
              <a:rPr dirty="0" sz="1450" spc="2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від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Голорцогщ</a:t>
            </a:r>
            <a:r>
              <a:rPr dirty="0" sz="1450" spc="420">
                <a:latin typeface="Times New Roman"/>
                <a:cs typeface="Times New Roman"/>
              </a:rPr>
              <a:t>    </a:t>
            </a:r>
            <a:r>
              <a:rPr dirty="0" sz="1450">
                <a:latin typeface="Times New Roman"/>
                <a:cs typeface="Times New Roman"/>
              </a:rPr>
              <a:t>ді;и</a:t>
            </a:r>
            <a:r>
              <a:rPr dirty="0" sz="1450" spc="340">
                <a:latin typeface="Times New Roman"/>
                <a:cs typeface="Times New Roman"/>
              </a:rPr>
              <a:t>  </a:t>
            </a:r>
            <a:r>
              <a:rPr dirty="0" sz="1450" spc="-50">
                <a:latin typeface="Times New Roman"/>
                <a:cs typeface="Times New Roman"/>
              </a:rPr>
              <a:t>»</a:t>
            </a:r>
            <a:endParaRPr sz="1450">
              <a:latin typeface="Times New Roman"/>
              <a:cs typeface="Times New Roman"/>
            </a:endParaRPr>
          </a:p>
          <a:p>
            <a:pPr marL="227329">
              <a:lnSpc>
                <a:spcPts val="1720"/>
              </a:lnSpc>
              <a:spcBef>
                <a:spcPts val="95"/>
              </a:spcBef>
              <a:tabLst>
                <a:tab pos="6061075" algn="l"/>
              </a:tabLst>
            </a:pPr>
            <a:r>
              <a:rPr dirty="0" sz="1450" spc="-65">
                <a:latin typeface="Cambria"/>
                <a:cs typeface="Cambria"/>
              </a:rPr>
              <a:t>протидіі</a:t>
            </a:r>
            <a:r>
              <a:rPr dirty="0" sz="1450" spc="95">
                <a:latin typeface="Cambria"/>
                <a:cs typeface="Cambria"/>
              </a:rPr>
              <a:t> </a:t>
            </a:r>
            <a:r>
              <a:rPr dirty="0" sz="1450" spc="-75">
                <a:latin typeface="Cambria"/>
                <a:cs typeface="Cambria"/>
              </a:rPr>
              <a:t>системним</a:t>
            </a:r>
            <a:r>
              <a:rPr dirty="0" sz="1450" spc="140">
                <a:latin typeface="Cambria"/>
                <a:cs typeface="Cambria"/>
              </a:rPr>
              <a:t> </a:t>
            </a:r>
            <a:r>
              <a:rPr dirty="0" sz="1450" spc="-90">
                <a:latin typeface="Cambria"/>
                <a:cs typeface="Cambria"/>
              </a:rPr>
              <a:t>загрозам</a:t>
            </a:r>
            <a:r>
              <a:rPr dirty="0" sz="1450" spc="145">
                <a:latin typeface="Cambria"/>
                <a:cs typeface="Cambria"/>
              </a:rPr>
              <a:t> </a:t>
            </a:r>
            <a:r>
              <a:rPr dirty="0" sz="1450" spc="-85">
                <a:latin typeface="Cambria"/>
                <a:cs typeface="Cambria"/>
              </a:rPr>
              <a:t>управлінню</a:t>
            </a:r>
            <a:r>
              <a:rPr dirty="0" sz="1450" spc="155">
                <a:latin typeface="Cambria"/>
                <a:cs typeface="Cambria"/>
              </a:rPr>
              <a:t> </a:t>
            </a:r>
            <a:r>
              <a:rPr dirty="0" sz="1450" spc="-90">
                <a:latin typeface="Cambria"/>
                <a:cs typeface="Cambria"/>
              </a:rPr>
              <a:t>державою</a:t>
            </a:r>
            <a:r>
              <a:rPr dirty="0" sz="1450" spc="190">
                <a:latin typeface="Cambria"/>
                <a:cs typeface="Cambria"/>
              </a:rPr>
              <a:t> </a:t>
            </a:r>
            <a:r>
              <a:rPr dirty="0" sz="1450" spc="-10">
                <a:latin typeface="Cambria"/>
                <a:cs typeface="Cambria"/>
              </a:rPr>
              <a:t>Департаме;};ј;$</a:t>
            </a:r>
            <a:r>
              <a:rPr dirty="0" baseline="-16666" sz="1500" spc="-15">
                <a:latin typeface="Cambria"/>
                <a:cs typeface="Cambria"/>
              </a:rPr>
              <a:t>м</a:t>
            </a:r>
            <a:r>
              <a:rPr dirty="0" baseline="-16666" sz="1500">
                <a:latin typeface="Cambria"/>
                <a:cs typeface="Cambria"/>
              </a:rPr>
              <a:t>	</a:t>
            </a:r>
            <a:r>
              <a:rPr dirty="0" baseline="-5747" sz="2175" spc="-419">
                <a:latin typeface="Cambria"/>
                <a:cs typeface="Cambria"/>
              </a:rPr>
              <a:t>го</a:t>
            </a:r>
            <a:endParaRPr baseline="-5747" sz="2175">
              <a:latin typeface="Cambria"/>
              <a:cs typeface="Cambria"/>
            </a:endParaRPr>
          </a:p>
          <a:p>
            <a:pPr algn="r" marR="224154">
              <a:lnSpc>
                <a:spcPts val="1180"/>
              </a:lnSpc>
            </a:pPr>
            <a:r>
              <a:rPr dirty="0" sz="1000" spc="-55">
                <a:latin typeface="Cambria"/>
                <a:cs typeface="Cambria"/>
              </a:rPr>
              <a:t>агентства</a:t>
            </a:r>
            <a:r>
              <a:rPr dirty="0" sz="1000" spc="25">
                <a:latin typeface="Cambria"/>
                <a:cs typeface="Cambria"/>
              </a:rPr>
              <a:t> </a:t>
            </a:r>
            <a:r>
              <a:rPr dirty="0" sz="1000" spc="-50">
                <a:latin typeface="Cambria"/>
                <a:cs typeface="Cambria"/>
              </a:rPr>
              <a:t>у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55722" y="9870947"/>
            <a:ext cx="108585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latin typeface="Courier New"/>
                <a:cs typeface="Courier New"/>
              </a:rPr>
              <a:t>M2</a:t>
            </a:r>
            <a:r>
              <a:rPr dirty="0" sz="700" spc="40">
                <a:latin typeface="Courier New"/>
                <a:cs typeface="Courier New"/>
              </a:rPr>
              <a:t> </a:t>
            </a:r>
            <a:r>
              <a:rPr dirty="0" sz="800" spc="-10">
                <a:latin typeface="Arial"/>
                <a:cs typeface="Arial"/>
              </a:rPr>
              <a:t>Укрфармагентство</a:t>
            </a:r>
            <a:endParaRPr sz="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1655" y="10119359"/>
            <a:ext cx="1868423" cy="27127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724061" y="9970516"/>
            <a:ext cx="16592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5">
                <a:latin typeface="Arial Black"/>
                <a:cs typeface="Arial Black"/>
              </a:rPr>
              <a:t>Nэ5‘tб-</a:t>
            </a:r>
            <a:r>
              <a:rPr dirty="0" baseline="5555" sz="1500" spc="-150">
                <a:latin typeface="Arial Black"/>
                <a:cs typeface="Arial Black"/>
              </a:rPr>
              <a:t>001.1/002.1/17-</a:t>
            </a:r>
            <a:r>
              <a:rPr dirty="0" baseline="5555" sz="1500" spc="-179">
                <a:latin typeface="Arial Black"/>
                <a:cs typeface="Arial Black"/>
              </a:rPr>
              <a:t>26</a:t>
            </a:r>
            <a:r>
              <a:rPr dirty="0" baseline="5555" sz="1500" spc="-82">
                <a:latin typeface="Arial Black"/>
                <a:cs typeface="Arial Black"/>
              </a:rPr>
              <a:t> </a:t>
            </a:r>
            <a:r>
              <a:rPr dirty="0" baseline="2777" sz="1500" spc="-37">
                <a:latin typeface="Arial Black"/>
                <a:cs typeface="Arial Black"/>
              </a:rPr>
              <a:t>від</a:t>
            </a:r>
            <a:endParaRPr baseline="2777" sz="15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97454" y="9949180"/>
            <a:ext cx="6343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20">
                <a:latin typeface="Arial Black"/>
                <a:cs typeface="Arial Black"/>
              </a:rPr>
              <a:t>20.10.2026</a:t>
            </a:r>
            <a:endParaRPr sz="10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3600" y="10293095"/>
            <a:ext cx="1609344" cy="21945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256242" y="9876028"/>
            <a:ext cx="1315085" cy="4229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99695">
              <a:lnSpc>
                <a:spcPts val="1115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algn="ctr" marL="38100">
              <a:lnSpc>
                <a:spcPts val="105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ts val="955"/>
              </a:lnSpc>
            </a:pPr>
            <a:r>
              <a:rPr dirty="0" sz="800" spc="-10">
                <a:latin typeface="Times New Roman"/>
                <a:cs typeface="Times New Roman"/>
              </a:rPr>
              <a:t>№1008</a:t>
            </a:r>
            <a:r>
              <a:rPr dirty="0" sz="800" spc="-7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'02.12-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7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21.10.202i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12536" y="559307"/>
            <a:ext cx="6055995" cy="354901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65"/>
              </a:spcBef>
            </a:pPr>
            <a:r>
              <a:rPr dirty="0" sz="1400" spc="-45">
                <a:latin typeface="Cambria"/>
                <a:cs typeface="Cambria"/>
              </a:rPr>
              <a:t>національної</a:t>
            </a:r>
            <a:r>
              <a:rPr dirty="0" sz="1400" spc="484">
                <a:latin typeface="Cambria"/>
                <a:cs typeface="Cambria"/>
              </a:rPr>
              <a:t> </a:t>
            </a:r>
            <a:r>
              <a:rPr dirty="0" sz="1400" spc="-50">
                <a:latin typeface="Cambria"/>
                <a:cs typeface="Cambria"/>
              </a:rPr>
              <a:t>державності</a:t>
            </a:r>
            <a:r>
              <a:rPr dirty="0" sz="1400" spc="495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Служби</a:t>
            </a:r>
            <a:r>
              <a:rPr dirty="0" sz="1400" spc="385">
                <a:latin typeface="Cambria"/>
                <a:cs typeface="Cambria"/>
              </a:rPr>
              <a:t> </a:t>
            </a:r>
            <a:r>
              <a:rPr dirty="0" sz="1400" spc="-25">
                <a:latin typeface="Cambria"/>
                <a:cs typeface="Cambria"/>
              </a:rPr>
              <a:t>безпеки</a:t>
            </a:r>
            <a:r>
              <a:rPr dirty="0" sz="1400" spc="480">
                <a:latin typeface="Cambria"/>
                <a:cs typeface="Cambria"/>
              </a:rPr>
              <a:t> </a:t>
            </a:r>
            <a:r>
              <a:rPr dirty="0" sz="1400" spc="-10">
                <a:latin typeface="Cambria"/>
                <a:cs typeface="Cambria"/>
              </a:rPr>
              <a:t>України</a:t>
            </a:r>
            <a:r>
              <a:rPr dirty="0" sz="1400" spc="400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(лист</a:t>
            </a:r>
            <a:r>
              <a:rPr dirty="0" sz="1400" spc="409">
                <a:latin typeface="Cambria"/>
                <a:cs typeface="Cambria"/>
              </a:rPr>
              <a:t> </a:t>
            </a:r>
            <a:r>
              <a:rPr dirty="0" sz="1400">
                <a:latin typeface="Cambria"/>
                <a:cs typeface="Cambria"/>
              </a:rPr>
              <a:t>від</a:t>
            </a:r>
            <a:r>
              <a:rPr dirty="0" sz="1400" spc="445">
                <a:latin typeface="Cambria"/>
                <a:cs typeface="Cambria"/>
              </a:rPr>
              <a:t> </a:t>
            </a:r>
            <a:r>
              <a:rPr dirty="0" sz="1400" spc="-10">
                <a:latin typeface="Cambria"/>
                <a:cs typeface="Cambria"/>
              </a:rPr>
              <a:t>14.10.2026</a:t>
            </a:r>
            <a:endParaRPr sz="1400">
              <a:latin typeface="Cambria"/>
              <a:cs typeface="Cambria"/>
            </a:endParaRPr>
          </a:p>
          <a:p>
            <a:pPr algn="just" marL="13335" marR="27940" indent="635">
              <a:lnSpc>
                <a:spcPct val="110000"/>
              </a:lnSpc>
            </a:pP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14/3/1-</a:t>
            </a:r>
            <a:r>
              <a:rPr dirty="0" sz="1400">
                <a:latin typeface="Times New Roman"/>
                <a:cs typeface="Times New Roman"/>
              </a:rPr>
              <a:t>20125)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виявлення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фальсифікованого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 </a:t>
            </a:r>
            <a:r>
              <a:rPr dirty="0" sz="1400">
                <a:latin typeface="Times New Roman"/>
                <a:cs typeface="Times New Roman"/>
              </a:rPr>
              <a:t>TIRZEPATIDE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20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mg/1,5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m1,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стерильна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одноразова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ручка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попередньо</a:t>
            </a:r>
            <a:endParaRPr sz="1400">
              <a:latin typeface="Times New Roman"/>
              <a:cs typeface="Times New Roman"/>
            </a:endParaRPr>
          </a:p>
          <a:p>
            <a:pPr algn="just" marL="15875" marR="32384" indent="3810">
              <a:lnSpc>
                <a:spcPct val="111400"/>
              </a:lnSpc>
            </a:pPr>
            <a:r>
              <a:rPr dirty="0" sz="1400">
                <a:latin typeface="Times New Roman"/>
                <a:cs typeface="Times New Roman"/>
              </a:rPr>
              <a:t>заповненим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картриджем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коробці,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маркуванням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виробника </a:t>
            </a:r>
            <a:r>
              <a:rPr dirty="0" sz="1400">
                <a:latin typeface="Times New Roman"/>
                <a:cs typeface="Times New Roman"/>
              </a:rPr>
              <a:t>Polypeptide-group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Pharmaceutical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Со.,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Ltd.,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Sweden.</a:t>
            </a:r>
            <a:endParaRPr sz="1400">
              <a:latin typeface="Times New Roman"/>
              <a:cs typeface="Times New Roman"/>
            </a:endParaRPr>
          </a:p>
          <a:p>
            <a:pPr algn="just" marL="17780" marR="18415" indent="447675">
              <a:lnSpc>
                <a:spcPct val="110000"/>
              </a:lnSpc>
              <a:spcBef>
                <a:spcPts val="7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активної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поширенню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шляхи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умови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невідомі,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визначити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якість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безпечність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неможливо,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огляду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небезпечною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здоров'ю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населения:</a:t>
            </a:r>
            <a:endParaRPr sz="1400">
              <a:latin typeface="Times New Roman"/>
              <a:cs typeface="Times New Roman"/>
            </a:endParaRPr>
          </a:p>
          <a:p>
            <a:pPr algn="just" marL="23495" marR="5080" indent="448309">
              <a:lnSpc>
                <a:spcPct val="108600"/>
              </a:lnSpc>
            </a:pPr>
            <a:r>
              <a:rPr dirty="0" sz="1400" spc="-10" b="1">
                <a:latin typeface="Times New Roman"/>
                <a:cs typeface="Times New Roman"/>
              </a:rPr>
              <a:t>ЗАБОРОИЯІО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реалізацію,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зберігання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застосування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фальсифікованого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TIRZEPATIDE</a:t>
            </a:r>
            <a:r>
              <a:rPr dirty="0" sz="1400" spc="4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20</a:t>
            </a:r>
            <a:r>
              <a:rPr dirty="0" sz="1400" spc="409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mg/1,5</a:t>
            </a:r>
            <a:r>
              <a:rPr dirty="0" sz="1400" spc="4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ml,</a:t>
            </a:r>
            <a:r>
              <a:rPr dirty="0" sz="1400" spc="39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стерильна</a:t>
            </a:r>
            <a:r>
              <a:rPr dirty="0" sz="1400" spc="47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одноразова</a:t>
            </a:r>
            <a:endParaRPr sz="1400">
              <a:latin typeface="Times New Roman"/>
              <a:cs typeface="Times New Roman"/>
            </a:endParaRPr>
          </a:p>
          <a:p>
            <a:pPr algn="just" marL="24765" marR="14604" indent="9525">
              <a:lnSpc>
                <a:spcPct val="107900"/>
              </a:lnSpc>
              <a:spcBef>
                <a:spcPts val="60"/>
              </a:spcBef>
            </a:pPr>
            <a:r>
              <a:rPr dirty="0" sz="1400">
                <a:latin typeface="Times New Roman"/>
                <a:cs typeface="Times New Roman"/>
              </a:rPr>
              <a:t>ручка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попередньо</a:t>
            </a:r>
            <a:r>
              <a:rPr dirty="0" sz="1400" spc="23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заповненим</a:t>
            </a:r>
            <a:r>
              <a:rPr dirty="0" sz="1400" spc="24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картриджем</a:t>
            </a:r>
            <a:r>
              <a:rPr dirty="0" sz="1400" spc="21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18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картонній</a:t>
            </a:r>
            <a:r>
              <a:rPr dirty="0" sz="1400" spc="195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коробці,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маркуванням</a:t>
            </a:r>
            <a:r>
              <a:rPr dirty="0" sz="1400" spc="13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виробника</a:t>
            </a:r>
            <a:r>
              <a:rPr dirty="0" sz="1400" spc="120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Polypeptide-</a:t>
            </a:r>
            <a:r>
              <a:rPr dirty="0" sz="1400" b="1">
                <a:latin typeface="Times New Roman"/>
                <a:cs typeface="Times New Roman"/>
              </a:rPr>
              <a:t>group</a:t>
            </a:r>
            <a:r>
              <a:rPr dirty="0" sz="1400" spc="49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Pharmaceutical</a:t>
            </a:r>
            <a:r>
              <a:rPr dirty="0" sz="1400" spc="47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Со.,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Ltd., Sweden.</a:t>
            </a:r>
            <a:endParaRPr sz="1400">
              <a:latin typeface="Times New Roman"/>
              <a:cs typeface="Times New Roman"/>
            </a:endParaRPr>
          </a:p>
          <a:p>
            <a:pPr algn="just" marL="478155">
              <a:lnSpc>
                <a:spcPct val="100000"/>
              </a:lnSpc>
              <a:spcBef>
                <a:spcPts val="165"/>
              </a:spcBef>
            </a:pPr>
            <a:r>
              <a:rPr dirty="0" sz="1400">
                <a:latin typeface="Times New Roman"/>
                <a:cs typeface="Times New Roman"/>
              </a:rPr>
              <a:t>Суб'ектам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8800" y="4082795"/>
            <a:ext cx="3846195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5240" marR="5080" indent="-3175">
              <a:lnSpc>
                <a:spcPct val="1114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невідкладио,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перевірити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вказаного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його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шляхом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45480" y="4082795"/>
            <a:ext cx="2116455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71120">
              <a:lnSpc>
                <a:spcPct val="1114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або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повернення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6033" y="4799076"/>
            <a:ext cx="6055360" cy="191516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65"/>
              </a:spcBef>
            </a:pPr>
            <a:r>
              <a:rPr dirty="0" sz="1400">
                <a:latin typeface="Times New Roman"/>
                <a:cs typeface="Times New Roman"/>
              </a:rPr>
              <a:t>постачальнику,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повідомити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Укрфармагентства.</a:t>
            </a:r>
            <a:endParaRPr sz="1400">
              <a:latin typeface="Times New Roman"/>
              <a:cs typeface="Times New Roman"/>
            </a:endParaRPr>
          </a:p>
          <a:p>
            <a:pPr algn="just" marL="13335" marR="21590" indent="454659">
              <a:lnSpc>
                <a:spcPct val="110000"/>
              </a:lnSpc>
            </a:pP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-10">
                <a:latin typeface="Times New Roman"/>
                <a:cs typeface="Times New Roman"/>
              </a:rPr>
              <a:t> знищення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про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21590" marR="29209" indent="448309">
              <a:lnSpc>
                <a:spcPts val="1870"/>
              </a:lnSpc>
              <a:spcBef>
                <a:spcPts val="75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25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1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виконанням</a:t>
            </a:r>
            <a:r>
              <a:rPr dirty="0" sz="1400" spc="254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270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здійснюють територіальні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algn="just" marL="473709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algn="just" marL="26670">
              <a:lnSpc>
                <a:spcPct val="100000"/>
              </a:lnSpc>
              <a:spcBef>
                <a:spcPts val="215"/>
              </a:spcBef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чинного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0592" y="6818376"/>
            <a:ext cx="4062983" cy="348691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52314" y="6926580"/>
            <a:ext cx="3345815" cy="970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5285" marR="234315" indent="-363220">
              <a:lnSpc>
                <a:spcPct val="1086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Koпiï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Ук</a:t>
            </a:r>
            <a:endParaRPr sz="1400">
              <a:latin typeface="Times New Roman"/>
              <a:cs typeface="Times New Roman"/>
            </a:endParaRPr>
          </a:p>
          <a:p>
            <a:pPr marL="22225" marR="5080" indent="356235">
              <a:lnSpc>
                <a:spcPts val="1920"/>
              </a:lnSpc>
              <a:spcBef>
                <a:spcPts val="50"/>
              </a:spcBef>
              <a:tabLst>
                <a:tab pos="781050" algn="l"/>
                <a:tab pos="1877060" algn="l"/>
                <a:tab pos="2900680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центр </a:t>
            </a: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77477" y="7414259"/>
            <a:ext cx="671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стерс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1191" y="7405115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1826" y="8375141"/>
            <a:ext cx="115951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55" b="1">
                <a:latin typeface="Times New Roman"/>
                <a:cs typeface="Times New Roman"/>
              </a:rPr>
              <a:t>Т.в.о.</a:t>
            </a:r>
            <a:r>
              <a:rPr dirty="0" sz="1250" spc="150" b="1">
                <a:latin typeface="Times New Roman"/>
                <a:cs typeface="Times New Roman"/>
              </a:rPr>
              <a:t> </a:t>
            </a:r>
            <a:r>
              <a:rPr dirty="0" sz="1250" spc="-10" b="1" i="1">
                <a:latin typeface="Times New Roman"/>
                <a:cs typeface="Times New Roman"/>
              </a:rPr>
              <a:t>ГoROB</a:t>
            </a:r>
            <a:r>
              <a:rPr dirty="0" sz="1250" spc="-10" b="1">
                <a:latin typeface="Times New Roman"/>
                <a:cs typeface="Times New Roman"/>
              </a:rPr>
              <a:t>Гt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85433" y="8343900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1916" y="9287509"/>
            <a:ext cx="256095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Times New Roman"/>
                <a:cs typeface="Times New Roman"/>
              </a:rPr>
              <a:t>Олена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ВЯЗОВСЬКА,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тел.(044)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422-55-</a:t>
            </a:r>
            <a:r>
              <a:rPr dirty="0" sz="1050">
                <a:latin typeface="Times New Roman"/>
                <a:cs typeface="Times New Roman"/>
              </a:rPr>
              <a:t>76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(127)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849623" y="286511"/>
            <a:ext cx="408940" cy="567055"/>
            <a:chOff x="3849623" y="286511"/>
            <a:chExt cx="408940" cy="5670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623" y="286511"/>
              <a:ext cx="408431" cy="5669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391" y="326135"/>
              <a:ext cx="307848" cy="48158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46576" y="283463"/>
            <a:ext cx="414527" cy="56997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5455" y="856487"/>
            <a:ext cx="60960" cy="3047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468394" y="827531"/>
            <a:ext cx="5158740" cy="9906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ctr" marL="530860" marR="525780">
              <a:lnSpc>
                <a:spcPts val="1610"/>
              </a:lnSpc>
              <a:spcBef>
                <a:spcPts val="210"/>
              </a:spcBef>
            </a:pPr>
            <a:r>
              <a:rPr dirty="0" sz="1400" spc="114">
                <a:latin typeface="Cambria"/>
                <a:cs typeface="Cambria"/>
              </a:rPr>
              <a:t>УKPAIHCЬKE</a:t>
            </a:r>
            <a:r>
              <a:rPr dirty="0" sz="1400" spc="160">
                <a:latin typeface="Cambria"/>
                <a:cs typeface="Cambria"/>
              </a:rPr>
              <a:t> </a:t>
            </a:r>
            <a:r>
              <a:rPr dirty="0" sz="1400" spc="100">
                <a:latin typeface="Cambria"/>
                <a:cs typeface="Cambria"/>
              </a:rPr>
              <a:t>ФАРМАЦЕВТИЧПЕ</a:t>
            </a:r>
            <a:r>
              <a:rPr dirty="0" sz="1400" spc="270">
                <a:latin typeface="Cambria"/>
                <a:cs typeface="Cambria"/>
              </a:rPr>
              <a:t> </a:t>
            </a:r>
            <a:r>
              <a:rPr dirty="0" sz="1400" spc="110">
                <a:latin typeface="Cambria"/>
                <a:cs typeface="Cambria"/>
              </a:rPr>
              <a:t>АГЕПТСТВО </a:t>
            </a:r>
            <a:r>
              <a:rPr dirty="0" sz="1400" spc="95">
                <a:latin typeface="Cambria"/>
                <a:cs typeface="Cambria"/>
              </a:rPr>
              <a:t>(УЕРФАРМАГЕНТ</a:t>
            </a:r>
            <a:r>
              <a:rPr dirty="0" baseline="-1984" sz="2100" spc="142">
                <a:latin typeface="Cambria"/>
                <a:cs typeface="Cambria"/>
              </a:rPr>
              <a:t>С</a:t>
            </a:r>
            <a:r>
              <a:rPr dirty="0" sz="1400" spc="95">
                <a:latin typeface="Cambria"/>
                <a:cs typeface="Cambria"/>
              </a:rPr>
              <a:t>ТВ</a:t>
            </a:r>
            <a:r>
              <a:rPr dirty="0" baseline="-3968" sz="2100" spc="142">
                <a:latin typeface="Cambria"/>
                <a:cs typeface="Cambria"/>
              </a:rPr>
              <a:t>О)</a:t>
            </a:r>
            <a:endParaRPr baseline="-3968" sz="21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Cambria"/>
              <a:cs typeface="Cambria"/>
            </a:endParaRPr>
          </a:p>
          <a:p>
            <a:pPr algn="ctr">
              <a:lnSpc>
                <a:spcPts val="1340"/>
              </a:lnSpc>
            </a:pPr>
            <a:r>
              <a:rPr dirty="0" sz="1150" spc="-30">
                <a:latin typeface="Times New Roman"/>
                <a:cs typeface="Times New Roman"/>
              </a:rPr>
              <a:t>проспект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Берестейський,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70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м.</a:t>
            </a:r>
            <a:r>
              <a:rPr dirty="0" sz="1150" spc="-25">
                <a:latin typeface="Times New Roman"/>
                <a:cs typeface="Times New Roman"/>
              </a:rPr>
              <a:t> Київ,</a:t>
            </a:r>
            <a:r>
              <a:rPr dirty="0" sz="1150" spc="1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03115,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тел: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75,</a:t>
            </a:r>
            <a:r>
              <a:rPr dirty="0" sz="1150" spc="8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 spc="-25">
                <a:latin typeface="Times New Roman"/>
                <a:cs typeface="Times New Roman"/>
              </a:rPr>
              <a:t>76,</a:t>
            </a:r>
            <a:endParaRPr sz="1150">
              <a:latin typeface="Times New Roman"/>
              <a:cs typeface="Times New Roman"/>
            </a:endParaRPr>
          </a:p>
          <a:p>
            <a:pPr algn="ctr">
              <a:lnSpc>
                <a:spcPts val="1280"/>
              </a:lnSpc>
            </a:pPr>
            <a:r>
              <a:rPr dirty="0" sz="1100" spc="-1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4"/>
              </a:rPr>
              <a:t>dls@dls.gov.na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u="sng" sz="1100" spc="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 spc="-180">
                <a:latin typeface="Times New Roman"/>
                <a:cs typeface="Times New Roman"/>
              </a:rPr>
              <a:t>htt_p_s</a:t>
            </a:r>
            <a:r>
              <a:rPr dirty="0" sz="1100" spc="9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//www.dIs.</a:t>
            </a:r>
            <a:r>
              <a:rPr dirty="0" sz="1100" spc="254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ov.ua</a:t>
            </a:r>
            <a:r>
              <a:rPr dirty="0" sz="1100" spc="2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Код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СДРПУ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9339" y="2162555"/>
            <a:ext cx="25507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2845" algn="l"/>
                <a:tab pos="2537460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75">
                <a:latin typeface="Courier New"/>
                <a:cs typeface="Courier New"/>
              </a:rPr>
              <a:t>N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42432" y="2267711"/>
            <a:ext cx="213360" cy="146303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402378" y="2167635"/>
            <a:ext cx="26257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0495" algn="l"/>
                <a:tab pos="2612390" algn="l"/>
              </a:tabLst>
            </a:pPr>
            <a:r>
              <a:rPr dirty="0" sz="1600">
                <a:latin typeface="Courier New"/>
                <a:cs typeface="Courier New"/>
              </a:rPr>
              <a:t>HaNe</a:t>
            </a:r>
            <a:r>
              <a:rPr dirty="0" sz="1600" spc="-270">
                <a:latin typeface="Courier New"/>
                <a:cs typeface="Courier New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600" spc="535">
                <a:latin typeface="Courier New"/>
                <a:cs typeface="Courier New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10128" y="2827781"/>
            <a:ext cx="1417955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250" spc="100">
                <a:latin typeface="Times New Roman"/>
                <a:cs typeface="Times New Roman"/>
              </a:rPr>
              <a:t>Керівиихам </a:t>
            </a:r>
            <a:r>
              <a:rPr dirty="0" sz="1400" spc="-10">
                <a:latin typeface="Times New Roman"/>
                <a:cs typeface="Times New Roman"/>
              </a:rPr>
              <a:t>господарювання, </a:t>
            </a:r>
            <a:r>
              <a:rPr dirty="0" sz="1250" spc="90">
                <a:latin typeface="Times New Roman"/>
                <a:cs typeface="Times New Roman"/>
              </a:rPr>
              <a:t>займаютъся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40587" y="2827781"/>
            <a:ext cx="989330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455"/>
              </a:lnSpc>
              <a:spcBef>
                <a:spcPts val="100"/>
              </a:spcBef>
            </a:pPr>
            <a:r>
              <a:rPr dirty="0" sz="1250" spc="85">
                <a:latin typeface="Times New Roman"/>
                <a:cs typeface="Times New Roman"/>
              </a:rPr>
              <a:t>суб'схтів</a:t>
            </a:r>
            <a:endParaRPr sz="1250">
              <a:latin typeface="Times New Roman"/>
              <a:cs typeface="Times New Roman"/>
            </a:endParaRPr>
          </a:p>
          <a:p>
            <a:pPr algn="r" marR="11430">
              <a:lnSpc>
                <a:spcPts val="1635"/>
              </a:lnSpc>
            </a:pPr>
            <a:r>
              <a:rPr dirty="0" sz="1400" spc="-25">
                <a:latin typeface="Times New Roman"/>
                <a:cs typeface="Times New Roman"/>
              </a:rPr>
              <a:t>які</a:t>
            </a:r>
            <a:endParaRPr sz="1400">
              <a:latin typeface="Times New Roman"/>
              <a:cs typeface="Times New Roman"/>
            </a:endParaRPr>
          </a:p>
          <a:p>
            <a:pPr algn="r" marR="7620">
              <a:lnSpc>
                <a:spcPct val="100000"/>
              </a:lnSpc>
              <a:spcBef>
                <a:spcPts val="100"/>
              </a:spcBef>
            </a:pPr>
            <a:r>
              <a:rPr dirty="0" sz="1250" spc="70">
                <a:latin typeface="Times New Roman"/>
                <a:cs typeface="Times New Roman"/>
              </a:rPr>
              <a:t>реаяізацісю,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07863" y="3418331"/>
            <a:ext cx="2498090" cy="4356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  <a:tabLst>
                <a:tab pos="1136650" algn="l"/>
                <a:tab pos="1332230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зберіганням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застосуванням</a:t>
            </a:r>
            <a:endParaRPr sz="1400">
              <a:latin typeface="Times New Roman"/>
              <a:cs typeface="Times New Roman"/>
            </a:endParaRPr>
          </a:p>
          <a:p>
            <a:pPr marL="13335">
              <a:lnSpc>
                <a:spcPts val="1585"/>
              </a:lnSpc>
            </a:pPr>
            <a:r>
              <a:rPr dirty="0" sz="1350" spc="80">
                <a:latin typeface="Times New Roman"/>
                <a:cs typeface="Times New Roman"/>
              </a:rPr>
              <a:t>лікарськиs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34274" y="3622802"/>
            <a:ext cx="57277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42488" y="4024883"/>
            <a:ext cx="12871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Cambria"/>
                <a:cs typeface="Cambria"/>
              </a:rPr>
              <a:t>територіальних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99443" y="4024883"/>
            <a:ext cx="2531110" cy="443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dirty="0" sz="1400" spc="-10">
                <a:latin typeface="Cambria"/>
                <a:cs typeface="Cambria"/>
              </a:rPr>
              <a:t>Керівникам</a:t>
            </a:r>
            <a:endParaRPr sz="1400">
              <a:latin typeface="Cambria"/>
              <a:cs typeface="Cambria"/>
            </a:endParaRPr>
          </a:p>
          <a:p>
            <a:pPr marL="16510">
              <a:lnSpc>
                <a:spcPts val="1645"/>
              </a:lnSpc>
              <a:tabLst>
                <a:tab pos="976630" algn="l"/>
              </a:tabLst>
            </a:pPr>
            <a:r>
              <a:rPr dirty="0" sz="1400" spc="-10">
                <a:latin typeface="Cambria"/>
                <a:cs typeface="Cambria"/>
              </a:rPr>
              <a:t>органів</a:t>
            </a:r>
            <a:r>
              <a:rPr dirty="0" sz="1400">
                <a:latin typeface="Cambria"/>
                <a:cs typeface="Cambria"/>
              </a:rPr>
              <a:t>	</a:t>
            </a:r>
            <a:r>
              <a:rPr dirty="0" sz="1400" spc="-10">
                <a:latin typeface="Cambria"/>
                <a:cs typeface="Cambria"/>
              </a:rPr>
              <a:t>Укрфармагентства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1487" y="5040121"/>
            <a:ext cx="6014085" cy="4405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0170">
              <a:lnSpc>
                <a:spcPct val="100000"/>
              </a:lnSpc>
              <a:spcBef>
                <a:spcPts val="100"/>
              </a:spcBef>
            </a:pPr>
            <a:r>
              <a:rPr dirty="0" sz="1350" spc="65">
                <a:latin typeface="Times New Roman"/>
                <a:cs typeface="Times New Roman"/>
              </a:rPr>
              <a:t>РОЗПОРЯДЖЕНПЯ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45402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Конституції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-635">
              <a:lnSpc>
                <a:spcPct val="109700"/>
              </a:lnSpc>
              <a:spcBef>
                <a:spcPts val="30"/>
              </a:spcBef>
            </a:pPr>
            <a:r>
              <a:rPr dirty="0" sz="1400" spc="-25">
                <a:latin typeface="Times New Roman"/>
                <a:cs typeface="Times New Roman"/>
              </a:rPr>
              <a:t>«Основи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про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охорону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статей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17,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21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«Про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лікарські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засоби»,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Положения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Українське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фармацевтичне </a:t>
            </a:r>
            <a:r>
              <a:rPr dirty="0" sz="1400">
                <a:latin typeface="Times New Roman"/>
                <a:cs typeface="Times New Roman"/>
              </a:rPr>
              <a:t>агентство,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поетановою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Каfіінету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1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здійснення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якості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ввозятьея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Україну,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902,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встановлення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27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зареестрованого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3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торгівлі, затвердженого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endParaRPr sz="1400">
              <a:latin typeface="Times New Roman"/>
              <a:cs typeface="Times New Roman"/>
            </a:endParaRPr>
          </a:p>
          <a:p>
            <a:pPr algn="just" marL="20320" marR="20955" indent="-3810">
              <a:lnSpc>
                <a:spcPct val="108600"/>
              </a:lnSpc>
            </a:pP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1515/26292,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Правил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утилізаціі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знищення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endParaRPr sz="1400">
              <a:latin typeface="Times New Roman"/>
              <a:cs typeface="Times New Roman"/>
            </a:endParaRPr>
          </a:p>
          <a:p>
            <a:pPr algn="just" marL="19050" marR="5080" indent="-2540">
              <a:lnSpc>
                <a:spcPct val="11000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242, </a:t>
            </a:r>
            <a:r>
              <a:rPr dirty="0" sz="1400" spc="-10">
                <a:latin typeface="Times New Roman"/>
                <a:cs typeface="Times New Roman"/>
              </a:rPr>
              <a:t>заресстрованих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r>
              <a:rPr dirty="0" sz="1400">
                <a:latin typeface="Times New Roman"/>
                <a:cs typeface="Times New Roman"/>
              </a:rPr>
              <a:t> України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86097" y="9444228"/>
            <a:ext cx="46050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підставі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міжнародного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повідомлення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per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99047" y="9546335"/>
            <a:ext cx="335279" cy="883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80047" y="9546335"/>
            <a:ext cx="79248" cy="883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656831" y="9543288"/>
            <a:ext cx="240792" cy="103631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2309520" y="9967976"/>
            <a:ext cx="11576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900" spc="-114">
                <a:latin typeface="Arial"/>
                <a:cs typeface="Arial"/>
              </a:rPr>
              <a:t>M2</a:t>
            </a:r>
            <a:r>
              <a:rPr dirty="0" sz="900" spc="105">
                <a:latin typeface="Arial"/>
                <a:cs typeface="Arial"/>
              </a:rPr>
              <a:t> </a:t>
            </a:r>
            <a:r>
              <a:rPr dirty="0" sz="900" spc="-40">
                <a:latin typeface="Arial"/>
                <a:cs typeface="Arial"/>
              </a:rPr>
              <a:t>Укрфармагентст</a:t>
            </a:r>
            <a:r>
              <a:rPr dirty="0" baseline="6172" sz="1350" spc="-60">
                <a:latin typeface="Arial"/>
                <a:cs typeface="Arial"/>
              </a:rPr>
              <a:t>во</a:t>
            </a:r>
            <a:endParaRPr baseline="6172" sz="13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71344" y="10229088"/>
            <a:ext cx="1271016" cy="27432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2485301" y="10071100"/>
            <a:ext cx="116459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8333" sz="1500" spc="-157">
                <a:latin typeface="Arial Black"/>
                <a:cs typeface="Arial Black"/>
              </a:rPr>
              <a:t>Ns</a:t>
            </a:r>
            <a:r>
              <a:rPr dirty="0" baseline="-2777" sz="1500" spc="-157">
                <a:latin typeface="Arial Black"/>
                <a:cs typeface="Arial Black"/>
              </a:rPr>
              <a:t>517-</a:t>
            </a:r>
            <a:r>
              <a:rPr dirty="0" baseline="-2777" sz="1500" spc="-97">
                <a:latin typeface="Arial Black"/>
                <a:cs typeface="Arial Black"/>
              </a:rPr>
              <a:t>0</a:t>
            </a:r>
            <a:r>
              <a:rPr dirty="0" sz="1000" spc="-65">
                <a:latin typeface="Arial Black"/>
                <a:cs typeface="Arial Black"/>
              </a:rPr>
              <a:t>01.1/002.1</a:t>
            </a:r>
            <a:endParaRPr sz="10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12464" y="10210800"/>
            <a:ext cx="527685" cy="268605"/>
            <a:chOff x="3712464" y="10210800"/>
            <a:chExt cx="527685" cy="26860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2464" y="10219944"/>
              <a:ext cx="173736" cy="259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9728" y="10210800"/>
              <a:ext cx="320039" cy="26212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2464" y="10219943"/>
            <a:ext cx="173736" cy="25907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19728" y="10210800"/>
            <a:ext cx="320039" cy="262127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3573768" y="10046716"/>
            <a:ext cx="13849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5555" sz="1500" spc="-127">
                <a:latin typeface="Arial Black"/>
                <a:cs typeface="Arial Black"/>
              </a:rPr>
              <a:t>/17</a:t>
            </a:r>
            <a:r>
              <a:rPr dirty="0" baseline="-2777" sz="1500" spc="-127">
                <a:latin typeface="Arial Black"/>
                <a:cs typeface="Arial Black"/>
              </a:rPr>
              <a:t>-</a:t>
            </a:r>
            <a:r>
              <a:rPr dirty="0" baseline="-2777" sz="1500" spc="-104">
                <a:latin typeface="Arial Black"/>
                <a:cs typeface="Arial Black"/>
              </a:rPr>
              <a:t>26</a:t>
            </a:r>
            <a:r>
              <a:rPr dirty="0" sz="1000" spc="-70">
                <a:latin typeface="Arial Black"/>
                <a:cs typeface="Arial Black"/>
              </a:rPr>
              <a:t>від</a:t>
            </a:r>
            <a:r>
              <a:rPr dirty="0" sz="1000" spc="25">
                <a:latin typeface="Arial Black"/>
                <a:cs typeface="Arial Black"/>
              </a:rPr>
              <a:t> </a:t>
            </a:r>
            <a:r>
              <a:rPr dirty="0" sz="1000" spc="-10">
                <a:latin typeface="Arial Black"/>
                <a:cs typeface="Arial Black"/>
              </a:rPr>
              <a:t>2</a:t>
            </a:r>
            <a:r>
              <a:rPr dirty="0" baseline="-2777" sz="1500" spc="-15">
                <a:latin typeface="Arial Black"/>
                <a:cs typeface="Arial Black"/>
              </a:rPr>
              <a:t>0</a:t>
            </a:r>
            <a:r>
              <a:rPr dirty="0" sz="1000" spc="-10">
                <a:latin typeface="Arial Black"/>
                <a:cs typeface="Arial Black"/>
              </a:rPr>
              <a:t>.10.2026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00826" y="9460230"/>
            <a:ext cx="1509395" cy="10458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2050"/>
              </a:lnSpc>
              <a:spcBef>
                <a:spcPts val="100"/>
              </a:spcBef>
            </a:pPr>
            <a:r>
              <a:rPr dirty="0" baseline="23809" sz="2100" spc="-165">
                <a:latin typeface="Times New Roman"/>
                <a:cs typeface="Times New Roman"/>
              </a:rPr>
              <a:t>т</a:t>
            </a:r>
            <a:r>
              <a:rPr dirty="0" sz="1850" spc="-110">
                <a:latin typeface="Times New Roman"/>
                <a:cs typeface="Times New Roman"/>
              </a:rPr>
              <a:t>9Р,йШ.°#іѐіЇ§..</a:t>
            </a:r>
            <a:endParaRPr sz="1850">
              <a:latin typeface="Times New Roman"/>
              <a:cs typeface="Times New Roman"/>
            </a:endParaRPr>
          </a:p>
          <a:p>
            <a:pPr marL="264795" marR="282575" indent="143510">
              <a:lnSpc>
                <a:spcPts val="1010"/>
              </a:lnSpc>
              <a:spcBef>
                <a:spcPts val="20"/>
              </a:spcBef>
            </a:pPr>
            <a:r>
              <a:rPr dirty="0" sz="1000" spc="-10">
                <a:latin typeface="Times New Roman"/>
                <a:cs typeface="Times New Roman"/>
              </a:rPr>
              <a:t>Українського фармацевти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шого</a:t>
            </a:r>
            <a:endParaRPr sz="1000">
              <a:latin typeface="Times New Roman"/>
              <a:cs typeface="Times New Roman"/>
            </a:endParaRPr>
          </a:p>
          <a:p>
            <a:pPr marL="311150" marR="304165" indent="189230">
              <a:lnSpc>
                <a:spcPct val="80000"/>
              </a:lnSpc>
              <a:spcBef>
                <a:spcPts val="45"/>
              </a:spcBef>
            </a:pPr>
            <a:r>
              <a:rPr dirty="0" sz="1000" spc="-10">
                <a:latin typeface="Times New Roman"/>
                <a:cs typeface="Times New Roman"/>
              </a:rPr>
              <a:t>агентства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у</a:t>
            </a:r>
            <a:r>
              <a:rPr dirty="0" sz="1000" spc="-10">
                <a:latin typeface="Times New Roman"/>
                <a:cs typeface="Times New Roman"/>
              </a:rPr>
              <a:t> Кіровоградській</a:t>
            </a:r>
            <a:endParaRPr sz="1000">
              <a:latin typeface="Times New Roman"/>
              <a:cs typeface="Times New Roman"/>
            </a:endParaRPr>
          </a:p>
          <a:p>
            <a:pPr marL="626110">
              <a:lnSpc>
                <a:spcPts val="1025"/>
              </a:lnSpc>
            </a:pPr>
            <a:r>
              <a:rPr dirty="0" sz="1000" spc="-10">
                <a:latin typeface="Times New Roman"/>
                <a:cs typeface="Times New Roman"/>
              </a:rPr>
              <a:t>о6ласті</a:t>
            </a:r>
            <a:endParaRPr sz="1000">
              <a:latin typeface="Times New Roman"/>
              <a:cs typeface="Times New Roman"/>
            </a:endParaRPr>
          </a:p>
          <a:p>
            <a:pPr marL="156210">
              <a:lnSpc>
                <a:spcPts val="950"/>
              </a:lnSpc>
            </a:pPr>
            <a:r>
              <a:rPr dirty="0" sz="800" spc="-240" i="1">
                <a:latin typeface="Times New Roman"/>
                <a:cs typeface="Times New Roman"/>
              </a:rPr>
              <a:t>№</a:t>
            </a:r>
            <a:r>
              <a:rPr dirty="0" sz="800" spc="20" i="1">
                <a:latin typeface="Times New Roman"/>
                <a:cs typeface="Times New Roman"/>
              </a:rPr>
              <a:t> </a:t>
            </a:r>
            <a:r>
              <a:rPr dirty="0" sz="800" spc="-35">
                <a:latin typeface="Times New Roman"/>
                <a:cs typeface="Times New Roman"/>
              </a:rPr>
              <a:t>1009/'02.</a:t>
            </a:r>
            <a:r>
              <a:rPr dirty="0" sz="800" spc="-10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21.10.2026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623559" y="10509504"/>
            <a:ext cx="1825751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55522" y="568452"/>
            <a:ext cx="6179820" cy="54203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84455" marR="81915" indent="-4445">
              <a:lnSpc>
                <a:spcPct val="111400"/>
              </a:lnSpc>
              <a:spcBef>
                <a:spcPts val="195"/>
              </a:spcBef>
            </a:pPr>
            <a:r>
              <a:rPr dirty="0" sz="1400">
                <a:latin typeface="Times New Roman"/>
                <a:cs typeface="Times New Roman"/>
              </a:rPr>
              <a:t>Мексики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53/2026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виявлення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102910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 </a:t>
            </a:r>
            <a:r>
              <a:rPr dirty="0" baseline="1984" sz="2100">
                <a:latin typeface="Times New Roman"/>
                <a:cs typeface="Times New Roman"/>
              </a:rPr>
              <a:t>SYDOLIL^</a:t>
            </a:r>
            <a:r>
              <a:rPr dirty="0" baseline="1984" sz="2100" spc="27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(Acetylsalicylic</a:t>
            </a:r>
            <a:r>
              <a:rPr dirty="0" baseline="1984" sz="2100" spc="14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acid/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baseline="1984" sz="2100">
                <a:latin typeface="Times New Roman"/>
                <a:cs typeface="Times New Roman"/>
              </a:rPr>
              <a:t>affeine/Ergotamine),</a:t>
            </a:r>
            <a:r>
              <a:rPr dirty="0" baseline="1984" sz="2100" spc="17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400/50/1</a:t>
            </a:r>
            <a:r>
              <a:rPr dirty="0" baseline="1984" sz="2100" spc="31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mg,</a:t>
            </a:r>
            <a:r>
              <a:rPr dirty="0" baseline="1984" sz="2100" spc="18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таблетки</a:t>
            </a:r>
            <a:r>
              <a:rPr dirty="0" baseline="1984" sz="2100" spc="300">
                <a:latin typeface="Times New Roman"/>
                <a:cs typeface="Times New Roman"/>
              </a:rPr>
              <a:t> </a:t>
            </a:r>
            <a:r>
              <a:rPr dirty="0" baseline="1984" sz="2100" spc="-75">
                <a:latin typeface="Times New Roman"/>
                <a:cs typeface="Times New Roman"/>
              </a:rPr>
              <a:t>в </a:t>
            </a:r>
            <a:r>
              <a:rPr dirty="0" sz="1400">
                <a:latin typeface="Times New Roman"/>
                <a:cs typeface="Times New Roman"/>
              </a:rPr>
              <a:t>коробці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12,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виробництва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SIEGFRIED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RHEIN,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С.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V.,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не </a:t>
            </a:r>
            <a:r>
              <a:rPr dirty="0" sz="1400" spc="-10">
                <a:latin typeface="Times New Roman"/>
                <a:cs typeface="Times New Roman"/>
              </a:rPr>
              <a:t>реалізовувалися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компанісю.</a:t>
            </a:r>
            <a:endParaRPr sz="1400">
              <a:latin typeface="Times New Roman"/>
              <a:cs typeface="Times New Roman"/>
            </a:endParaRPr>
          </a:p>
          <a:p>
            <a:pPr algn="just" marL="88900" marR="83185" indent="441325">
              <a:lnSpc>
                <a:spcPts val="187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активной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протидіі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поширенню</a:t>
            </a:r>
            <a:r>
              <a:rPr dirty="0" sz="1400">
                <a:latin typeface="Times New Roman"/>
                <a:cs typeface="Times New Roman"/>
              </a:rPr>
              <a:t> лікарських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огляду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те,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ю </a:t>
            </a:r>
            <a:r>
              <a:rPr dirty="0" sz="1400" spc="-10">
                <a:latin typeface="Times New Roman"/>
                <a:cs typeface="Times New Roman"/>
              </a:rPr>
              <a:t>населення:</a:t>
            </a:r>
            <a:endParaRPr sz="1400">
              <a:latin typeface="Times New Roman"/>
              <a:cs typeface="Times New Roman"/>
            </a:endParaRPr>
          </a:p>
          <a:p>
            <a:pPr algn="just" marL="534035">
              <a:lnSpc>
                <a:spcPct val="100000"/>
              </a:lnSpc>
              <a:spcBef>
                <a:spcPts val="50"/>
              </a:spcBef>
            </a:pPr>
            <a:r>
              <a:rPr dirty="0" sz="1400" b="1">
                <a:latin typeface="Times New Roman"/>
                <a:cs typeface="Times New Roman"/>
              </a:rPr>
              <a:t>ЗАБОРОНЯЮ</a:t>
            </a:r>
            <a:r>
              <a:rPr dirty="0" sz="1400" spc="40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cepïi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102910</a:t>
            </a:r>
            <a:endParaRPr sz="1400">
              <a:latin typeface="Times New Roman"/>
              <a:cs typeface="Times New Roman"/>
            </a:endParaRPr>
          </a:p>
          <a:p>
            <a:pPr algn="just" marL="86360" marR="81280" indent="1905">
              <a:lnSpc>
                <a:spcPct val="107900"/>
              </a:lnSpc>
              <a:spcBef>
                <a:spcPts val="35"/>
              </a:spcBef>
            </a:pP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SYDOLIL</a:t>
            </a:r>
            <a:r>
              <a:rPr dirty="0" baseline="34722" sz="1200" b="1">
                <a:latin typeface="Times New Roman"/>
                <a:cs typeface="Times New Roman"/>
              </a:rPr>
              <a:t>®</a:t>
            </a:r>
            <a:r>
              <a:rPr dirty="0" baseline="34722" sz="1200" spc="46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(Acetylsalicylic</a:t>
            </a:r>
            <a:r>
              <a:rPr dirty="0" sz="1400" spc="110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acid/Caffeine/Ergotamine), </a:t>
            </a:r>
            <a:r>
              <a:rPr dirty="0" sz="1400" b="1">
                <a:latin typeface="Times New Roman"/>
                <a:cs typeface="Times New Roman"/>
              </a:rPr>
              <a:t>400/50/1</a:t>
            </a:r>
            <a:r>
              <a:rPr dirty="0" sz="1400" spc="275" b="1">
                <a:latin typeface="Times New Roman"/>
                <a:cs typeface="Times New Roman"/>
              </a:rPr>
              <a:t>    </a:t>
            </a:r>
            <a:r>
              <a:rPr dirty="0" sz="1400" b="1">
                <a:latin typeface="Times New Roman"/>
                <a:cs typeface="Times New Roman"/>
              </a:rPr>
              <a:t>mg,</a:t>
            </a:r>
            <a:r>
              <a:rPr dirty="0" sz="1400" spc="484" b="1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таблетки</a:t>
            </a:r>
            <a:r>
              <a:rPr dirty="0" sz="1400" spc="290" b="1">
                <a:latin typeface="Times New Roman"/>
                <a:cs typeface="Times New Roman"/>
              </a:rPr>
              <a:t>   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 spc="470" b="1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коробці</a:t>
            </a:r>
            <a:r>
              <a:rPr dirty="0" sz="1400" spc="47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F•_</a:t>
            </a:r>
            <a:r>
              <a:rPr dirty="0" sz="1400" spc="47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12,</a:t>
            </a:r>
            <a:r>
              <a:rPr dirty="0" sz="1400" spc="45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виробництва </a:t>
            </a:r>
            <a:r>
              <a:rPr dirty="0" sz="1400" spc="-20" b="1">
                <a:latin typeface="Times New Roman"/>
                <a:cs typeface="Times New Roman"/>
              </a:rPr>
              <a:t>SIEGFRIED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RПEIN,</a:t>
            </a:r>
            <a:r>
              <a:rPr dirty="0" sz="1400" spc="5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С.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V.</a:t>
            </a:r>
            <a:endParaRPr sz="1400">
              <a:latin typeface="Times New Roman"/>
              <a:cs typeface="Times New Roman"/>
            </a:endParaRPr>
          </a:p>
          <a:p>
            <a:pPr algn="just" marL="87630" marR="80645" indent="443230">
              <a:lnSpc>
                <a:spcPct val="10940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Суб'сктам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перевірити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 вказаної cepii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пікарського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ïi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повернення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постачальнику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a6o </a:t>
            </a:r>
            <a:r>
              <a:rPr dirty="0" sz="1400" spc="-20">
                <a:latin typeface="Times New Roman"/>
                <a:cs typeface="Times New Roman"/>
              </a:rPr>
              <a:t>знищення,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що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повідомити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територіальний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Укрфармагентства.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разі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зазначеної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двотижневий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строк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2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Укрфармагентетва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320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акта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пікарського</a:t>
            </a:r>
            <a:r>
              <a:rPr dirty="0" sz="1400" spc="-10">
                <a:latin typeface="Times New Roman"/>
                <a:cs typeface="Times New Roman"/>
              </a:rPr>
              <a:t> засобу.</a:t>
            </a:r>
            <a:endParaRPr sz="1400">
              <a:latin typeface="Times New Roman"/>
              <a:cs typeface="Times New Roman"/>
            </a:endParaRPr>
          </a:p>
          <a:p>
            <a:pPr algn="just" marL="88900" marR="95885" indent="442595">
              <a:lnSpc>
                <a:spcPct val="10860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виконанням</a:t>
            </a:r>
            <a:r>
              <a:rPr dirty="0" sz="1400" spc="229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22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здійснюють </a:t>
            </a:r>
            <a:r>
              <a:rPr dirty="0" sz="1400" spc="-20">
                <a:latin typeface="Times New Roman"/>
                <a:cs typeface="Times New Roman"/>
              </a:rPr>
              <a:t>територіальні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територіі.</a:t>
            </a:r>
            <a:endParaRPr sz="1400">
              <a:latin typeface="Times New Roman"/>
              <a:cs typeface="Times New Roman"/>
            </a:endParaRPr>
          </a:p>
          <a:p>
            <a:pPr algn="just" marL="84455" marR="74295" indent="443865">
              <a:lnSpc>
                <a:spcPts val="1850"/>
              </a:lnSpc>
              <a:spcBef>
                <a:spcPts val="40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Українм.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0505" y="6195059"/>
            <a:ext cx="4490085" cy="967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3390" marR="967740" indent="-391795">
              <a:lnSpc>
                <a:spcPct val="111400"/>
              </a:lnSpc>
              <a:spcBef>
                <a:spcPts val="100"/>
              </a:spcBef>
            </a:pPr>
            <a:r>
              <a:rPr dirty="0" sz="1400" spc="-10" i="1">
                <a:latin typeface="Times New Roman"/>
                <a:cs typeface="Times New Roman"/>
              </a:rPr>
              <a:t>Koпïi</a:t>
            </a:r>
            <a:r>
              <a:rPr dirty="0" sz="1400" spc="-6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10">
                <a:latin typeface="Times New Roman"/>
                <a:cs typeface="Times New Roman"/>
              </a:rPr>
              <a:t> охорони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України;</a:t>
            </a:r>
            <a:endParaRPr sz="1400">
              <a:latin typeface="Times New Roman"/>
              <a:cs typeface="Times New Roman"/>
            </a:endParaRPr>
          </a:p>
          <a:p>
            <a:pPr marL="12700" marR="5080" indent="444500">
              <a:lnSpc>
                <a:spcPct val="107100"/>
              </a:lnSpc>
              <a:spcBef>
                <a:spcPts val="70"/>
              </a:spcBef>
              <a:tabLst>
                <a:tab pos="841375" algn="l"/>
                <a:tab pos="1928495" algn="l"/>
                <a:tab pos="2927350" algn="l"/>
                <a:tab pos="3492500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Міністерства </a:t>
            </a: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47542" y="6694932"/>
            <a:ext cx="13970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8510" algn="l"/>
              </a:tabLst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5567" y="7699247"/>
            <a:ext cx="1054608" cy="12801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4047" y="7501128"/>
            <a:ext cx="423672" cy="81076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848273" y="7633715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ПPOПIB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4095" y="8382000"/>
            <a:ext cx="353568" cy="22250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34171" y="9659366"/>
            <a:ext cx="282575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Олександра</a:t>
            </a:r>
            <a:r>
              <a:rPr dirty="0" sz="1050" spc="10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САВЧЕНКО,</a:t>
            </a:r>
            <a:r>
              <a:rPr dirty="0" sz="1050" spc="8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тел.044-422-55-</a:t>
            </a:r>
            <a:r>
              <a:rPr dirty="0" sz="1050" spc="-20">
                <a:latin typeface="Times New Roman"/>
                <a:cs typeface="Times New Roman"/>
              </a:rPr>
              <a:t>04,</a:t>
            </a:r>
            <a:r>
              <a:rPr dirty="0" sz="1050" spc="-4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вн.109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2026-10-26T13:18:50Z</dcterms:created>
  <dcterms:modified xsi:type="dcterms:W3CDTF">2026-10-26T13:18:50Z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2026-10-26T00:00:00Z</vt:filetime>
  </property>
  <property fmtid="{D5CDD505-2E9C-101B-9397-08002B2CF9AE}" pid="4" name="LastSaved">
    <vt:filetime>2026-10-26T00:00:00Z</vt:filetime>
  </property>
  <property fmtid="{D5CDD505-2E9C-101B-9397-08002B2CF9AE}" pid="5" name="Producer">
    <vt:lpwstr>iLovePDF</vt:lpwstr>
  </property>
</Properties>
</file>