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4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00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7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49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53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8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94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57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9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F7D7E-B771-4408-BD00-0A8E46A3DC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2C432-D2B3-4935-9567-BF8C5FE50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6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Блок-схема: процесс 87"/>
          <p:cNvSpPr>
            <a:spLocks noChangeArrowheads="1"/>
          </p:cNvSpPr>
          <p:nvPr/>
        </p:nvSpPr>
        <p:spPr bwMode="auto">
          <a:xfrm>
            <a:off x="4645977" y="174510"/>
            <a:ext cx="2779755" cy="429078"/>
          </a:xfrm>
          <a:prstGeom prst="flowChartProcess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Голова </a:t>
            </a:r>
            <a:r>
              <a:rPr lang="uk-UA" sz="12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Укрфармагентства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0" name="Блок-схема: процесс 89"/>
          <p:cNvSpPr>
            <a:spLocks noChangeArrowheads="1"/>
          </p:cNvSpPr>
          <p:nvPr/>
        </p:nvSpPr>
        <p:spPr bwMode="auto">
          <a:xfrm flipV="1">
            <a:off x="5561490" y="1719863"/>
            <a:ext cx="1016556" cy="655320"/>
          </a:xfrm>
          <a:prstGeom prst="flowChartProcess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Відділ державного ринкового нагляду за обігом медичних виробів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4" name="Text Box 141"/>
          <p:cNvSpPr txBox="1">
            <a:spLocks noChangeArrowheads="1"/>
          </p:cNvSpPr>
          <p:nvPr/>
        </p:nvSpPr>
        <p:spPr bwMode="auto">
          <a:xfrm>
            <a:off x="796578" y="1700848"/>
            <a:ext cx="1182422" cy="648335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Управління </a:t>
            </a: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оптової та роздрібної торгівлі лікарськими засобами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5" name="Text Box 142"/>
          <p:cNvSpPr txBox="1">
            <a:spLocks noChangeArrowheads="1"/>
          </p:cNvSpPr>
          <p:nvPr/>
        </p:nvSpPr>
        <p:spPr bwMode="auto">
          <a:xfrm>
            <a:off x="807943" y="2475132"/>
            <a:ext cx="1164463" cy="1096482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marL="36195" marR="36195" algn="ctr">
              <a:lnSpc>
                <a:spcPct val="107000"/>
              </a:lnSpc>
              <a:spcAft>
                <a:spcPts val="800"/>
              </a:spcAft>
            </a:pPr>
            <a:endParaRPr lang="uk-UA" sz="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" marR="36195" algn="ctr">
              <a:lnSpc>
                <a:spcPct val="107000"/>
              </a:lnSpc>
              <a:spcAft>
                <a:spcPts val="800"/>
              </a:spcAft>
            </a:pPr>
            <a:r>
              <a:rPr lang="uk-UA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Відділ </a:t>
            </a:r>
            <a:r>
              <a:rPr lang="uk-UA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контролю </a:t>
            </a:r>
            <a:r>
              <a:rPr lang="uk-UA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ліцензування господарської  діяльності з </a:t>
            </a:r>
            <a:r>
              <a:rPr lang="uk-UA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оптової та роздрібної торгівлі лікарськими засобами</a:t>
            </a:r>
          </a:p>
          <a:p>
            <a:pPr marL="36195" marR="36195" algn="ctr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Text Box 144"/>
          <p:cNvSpPr txBox="1">
            <a:spLocks noChangeArrowheads="1"/>
          </p:cNvSpPr>
          <p:nvPr/>
        </p:nvSpPr>
        <p:spPr bwMode="auto">
          <a:xfrm>
            <a:off x="796579" y="3739333"/>
            <a:ext cx="1204970" cy="358051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Відділ сертифікації дистрибуції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Text Box 151"/>
          <p:cNvSpPr txBox="1">
            <a:spLocks noChangeArrowheads="1"/>
          </p:cNvSpPr>
          <p:nvPr/>
        </p:nvSpPr>
        <p:spPr bwMode="auto">
          <a:xfrm flipH="1">
            <a:off x="8024020" y="1719816"/>
            <a:ext cx="881933" cy="541986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Відділ </a:t>
            </a:r>
            <a:r>
              <a:rPr lang="uk-UA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фінансів та бухгалтерського обліку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Text Box 193"/>
          <p:cNvSpPr txBox="1">
            <a:spLocks noChangeArrowheads="1"/>
          </p:cNvSpPr>
          <p:nvPr/>
        </p:nvSpPr>
        <p:spPr bwMode="auto">
          <a:xfrm>
            <a:off x="5575113" y="2531304"/>
            <a:ext cx="997291" cy="625631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Відділ міжнародного співробітництва та</a:t>
            </a:r>
            <a:r>
              <a:rPr lang="uk-UA" sz="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комунікацій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04" name="Блок-схема: процесс 103"/>
          <p:cNvSpPr>
            <a:spLocks noChangeArrowheads="1"/>
          </p:cNvSpPr>
          <p:nvPr/>
        </p:nvSpPr>
        <p:spPr bwMode="auto">
          <a:xfrm flipV="1">
            <a:off x="10665477" y="2943035"/>
            <a:ext cx="1012640" cy="674422"/>
          </a:xfrm>
          <a:prstGeom prst="flowChartProcess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Сектор публічних закупівель та ресурсного забезпечення</a:t>
            </a:r>
            <a:endParaRPr lang="uk-UA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0" name="Блок-схема: процесс 109"/>
          <p:cNvSpPr>
            <a:spLocks noChangeArrowheads="1"/>
          </p:cNvSpPr>
          <p:nvPr/>
        </p:nvSpPr>
        <p:spPr bwMode="auto">
          <a:xfrm>
            <a:off x="10670951" y="3755836"/>
            <a:ext cx="1012640" cy="550915"/>
          </a:xfrm>
          <a:prstGeom prst="flowChartProcess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Відділ загально-адміністративної роботи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1" name="Блок-схема: процесс 110"/>
          <p:cNvSpPr>
            <a:spLocks noChangeArrowheads="1"/>
          </p:cNvSpPr>
          <p:nvPr/>
        </p:nvSpPr>
        <p:spPr bwMode="auto">
          <a:xfrm>
            <a:off x="7647414" y="880530"/>
            <a:ext cx="1607483" cy="412428"/>
          </a:xfrm>
          <a:prstGeom prst="flowChartProcess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Заступник Голови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127" name="AutoShape 128"/>
          <p:cNvCxnSpPr>
            <a:cxnSpLocks noChangeShapeType="1"/>
          </p:cNvCxnSpPr>
          <p:nvPr/>
        </p:nvCxnSpPr>
        <p:spPr bwMode="auto">
          <a:xfrm rot="10800000" flipV="1">
            <a:off x="649885" y="1898450"/>
            <a:ext cx="156845" cy="2721610"/>
          </a:xfrm>
          <a:prstGeom prst="bentConnector2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8" name="AutoShape 129"/>
          <p:cNvCxnSpPr>
            <a:cxnSpLocks noChangeShapeType="1"/>
          </p:cNvCxnSpPr>
          <p:nvPr/>
        </p:nvCxnSpPr>
        <p:spPr bwMode="auto">
          <a:xfrm flipH="1" flipV="1">
            <a:off x="648503" y="3058025"/>
            <a:ext cx="150495" cy="63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1" name="AutoShape 142"/>
          <p:cNvCxnSpPr>
            <a:cxnSpLocks noChangeShapeType="1"/>
          </p:cNvCxnSpPr>
          <p:nvPr/>
        </p:nvCxnSpPr>
        <p:spPr bwMode="auto">
          <a:xfrm flipH="1">
            <a:off x="2144670" y="3781035"/>
            <a:ext cx="120937" cy="134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Прямокутник 8"/>
          <p:cNvSpPr/>
          <p:nvPr/>
        </p:nvSpPr>
        <p:spPr>
          <a:xfrm>
            <a:off x="796579" y="4265103"/>
            <a:ext cx="1204970" cy="605282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6195" marR="36195" lvl="0" algn="ctr">
              <a:lnSpc>
                <a:spcPct val="107000"/>
              </a:lnSpc>
              <a:spcAft>
                <a:spcPts val="800"/>
              </a:spcAft>
            </a:pPr>
            <a:r>
              <a:rPr lang="uk-UA" sz="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Відділ </a:t>
            </a:r>
            <a:r>
              <a:rPr lang="uk-UA" sz="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імпорту лікарських засобів та лабораторного контролю</a:t>
            </a:r>
            <a:endParaRPr lang="uk-UA" sz="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 сполучна лінія 12"/>
          <p:cNvCxnSpPr/>
          <p:nvPr/>
        </p:nvCxnSpPr>
        <p:spPr>
          <a:xfrm>
            <a:off x="663537" y="4612088"/>
            <a:ext cx="1295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кутник 72"/>
          <p:cNvSpPr/>
          <p:nvPr/>
        </p:nvSpPr>
        <p:spPr>
          <a:xfrm>
            <a:off x="1546581" y="897675"/>
            <a:ext cx="1744063" cy="39158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Заступник</a:t>
            </a:r>
            <a:r>
              <a:rPr lang="uk-UA" sz="800" b="1" dirty="0" smtClean="0">
                <a:solidFill>
                  <a:schemeClr val="tx1"/>
                </a:solidFill>
              </a:rPr>
              <a:t> </a:t>
            </a:r>
            <a:r>
              <a:rPr lang="uk-UA" sz="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Голови</a:t>
            </a:r>
          </a:p>
        </p:txBody>
      </p:sp>
      <p:cxnSp>
        <p:nvCxnSpPr>
          <p:cNvPr id="4" name="Пряма сполучна лінія 3"/>
          <p:cNvCxnSpPr/>
          <p:nvPr/>
        </p:nvCxnSpPr>
        <p:spPr>
          <a:xfrm>
            <a:off x="639496" y="3940934"/>
            <a:ext cx="156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Сполучна лінія уступом 11"/>
          <p:cNvCxnSpPr>
            <a:stCxn id="73" idx="1"/>
            <a:endCxn id="94" idx="0"/>
          </p:cNvCxnSpPr>
          <p:nvPr/>
        </p:nvCxnSpPr>
        <p:spPr>
          <a:xfrm rot="10800000" flipV="1">
            <a:off x="1387789" y="1093468"/>
            <a:ext cx="158792" cy="60737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 сполучна лінія 20"/>
          <p:cNvCxnSpPr/>
          <p:nvPr/>
        </p:nvCxnSpPr>
        <p:spPr>
          <a:xfrm flipH="1">
            <a:off x="5416798" y="1250916"/>
            <a:ext cx="3770" cy="8891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 зі стрілкою 23"/>
          <p:cNvCxnSpPr/>
          <p:nvPr/>
        </p:nvCxnSpPr>
        <p:spPr>
          <a:xfrm flipH="1">
            <a:off x="7642500" y="1967391"/>
            <a:ext cx="197344" cy="3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Блок-схема: процесс 104"/>
          <p:cNvSpPr>
            <a:spLocks noChangeArrowheads="1"/>
          </p:cNvSpPr>
          <p:nvPr/>
        </p:nvSpPr>
        <p:spPr bwMode="auto">
          <a:xfrm>
            <a:off x="8018891" y="2355596"/>
            <a:ext cx="887062" cy="464369"/>
          </a:xfrm>
          <a:prstGeom prst="flowChartProcess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Сектор внутрішнього </a:t>
            </a: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аудиту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06" name="Блок-схема: процесс 105"/>
          <p:cNvSpPr>
            <a:spLocks noChangeArrowheads="1"/>
          </p:cNvSpPr>
          <p:nvPr/>
        </p:nvSpPr>
        <p:spPr bwMode="auto">
          <a:xfrm>
            <a:off x="8018891" y="4683284"/>
            <a:ext cx="873678" cy="517024"/>
          </a:xfrm>
          <a:prstGeom prst="flowChartProcess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Головний спеціаліст з мобілізаційної роботи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4" name="Блок-схема: процесс 123"/>
          <p:cNvSpPr>
            <a:spLocks noChangeArrowheads="1"/>
          </p:cNvSpPr>
          <p:nvPr/>
        </p:nvSpPr>
        <p:spPr bwMode="auto">
          <a:xfrm flipV="1">
            <a:off x="8010639" y="3673622"/>
            <a:ext cx="881932" cy="902022"/>
          </a:xfrm>
          <a:prstGeom prst="flowChartProcess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endParaRPr lang="ru-RU" sz="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ru-RU" sz="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uk-UA" sz="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Головний спеціаліст  з питань запобігання та виявлення корупції</a:t>
            </a:r>
          </a:p>
          <a:p>
            <a:pPr algn="ctr">
              <a:spcAft>
                <a:spcPts val="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uk-UA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26" name="Пряма зі стрілкою 25"/>
          <p:cNvCxnSpPr/>
          <p:nvPr/>
        </p:nvCxnSpPr>
        <p:spPr>
          <a:xfrm flipV="1">
            <a:off x="7856590" y="4941796"/>
            <a:ext cx="199447" cy="2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0" name="Пряма зі стрілкою 469"/>
          <p:cNvCxnSpPr/>
          <p:nvPr/>
        </p:nvCxnSpPr>
        <p:spPr>
          <a:xfrm flipH="1">
            <a:off x="4363911" y="1241450"/>
            <a:ext cx="281121" cy="437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Блок-схема: процесс 101"/>
          <p:cNvSpPr>
            <a:spLocks noChangeArrowheads="1"/>
          </p:cNvSpPr>
          <p:nvPr/>
        </p:nvSpPr>
        <p:spPr bwMode="auto">
          <a:xfrm>
            <a:off x="2262905" y="1712890"/>
            <a:ext cx="1236552" cy="649609"/>
          </a:xfrm>
          <a:prstGeom prst="flowChartProcess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Департамент контролю якості </a:t>
            </a:r>
            <a:r>
              <a:rPr lang="uk-UA" sz="800" b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лікарських </a:t>
            </a:r>
            <a:r>
              <a:rPr lang="uk-UA" sz="800" b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засобів    </a:t>
            </a: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 крові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478" name="Пряма сполучна лінія 477"/>
          <p:cNvCxnSpPr/>
          <p:nvPr/>
        </p:nvCxnSpPr>
        <p:spPr>
          <a:xfrm>
            <a:off x="2144670" y="2040551"/>
            <a:ext cx="0" cy="36742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4" name="Пряма сполучна лінія 283"/>
          <p:cNvCxnSpPr>
            <a:endCxn id="99" idx="1"/>
          </p:cNvCxnSpPr>
          <p:nvPr/>
        </p:nvCxnSpPr>
        <p:spPr>
          <a:xfrm>
            <a:off x="8951036" y="2068769"/>
            <a:ext cx="1209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Пряма сполучна лінія 63"/>
          <p:cNvCxnSpPr/>
          <p:nvPr/>
        </p:nvCxnSpPr>
        <p:spPr>
          <a:xfrm>
            <a:off x="4866550" y="3739333"/>
            <a:ext cx="974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77" name="Группа 476"/>
          <p:cNvGrpSpPr/>
          <p:nvPr/>
        </p:nvGrpSpPr>
        <p:grpSpPr>
          <a:xfrm>
            <a:off x="3633591" y="1693862"/>
            <a:ext cx="1679331" cy="2939624"/>
            <a:chOff x="8721969" y="1693862"/>
            <a:chExt cx="1679331" cy="2939624"/>
          </a:xfrm>
        </p:grpSpPr>
        <p:sp>
          <p:nvSpPr>
            <p:cNvPr id="109" name="Text Box 141"/>
            <p:cNvSpPr txBox="1">
              <a:spLocks noChangeArrowheads="1"/>
            </p:cNvSpPr>
            <p:nvPr/>
          </p:nvSpPr>
          <p:spPr bwMode="auto">
            <a:xfrm>
              <a:off x="8816189" y="3271995"/>
              <a:ext cx="1585111" cy="609437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36195" marR="36195"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Відділ контролю за дотриманням ліцензійних умов діяльності з обігу підконтрольних речовин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Text Box 145"/>
            <p:cNvSpPr txBox="1">
              <a:spLocks noChangeArrowheads="1"/>
            </p:cNvSpPr>
            <p:nvPr/>
          </p:nvSpPr>
          <p:spPr bwMode="auto">
            <a:xfrm>
              <a:off x="8816487" y="2736090"/>
              <a:ext cx="1584813" cy="386044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Відділ ліцензування діяльності з обігу підконтрольних речовин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Text Box 141"/>
            <p:cNvSpPr txBox="1">
              <a:spLocks noChangeArrowheads="1"/>
            </p:cNvSpPr>
            <p:nvPr/>
          </p:nvSpPr>
          <p:spPr bwMode="auto">
            <a:xfrm>
              <a:off x="8816189" y="4031294"/>
              <a:ext cx="1585111" cy="6021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36195" marR="36195"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800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Відділ регулювання обігу підконтрольних речовин та протидії їх витоку із законного обігу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Text Box 141"/>
            <p:cNvSpPr txBox="1">
              <a:spLocks noChangeArrowheads="1"/>
            </p:cNvSpPr>
            <p:nvPr/>
          </p:nvSpPr>
          <p:spPr bwMode="auto">
            <a:xfrm>
              <a:off x="8807173" y="1693862"/>
              <a:ext cx="1594127" cy="892367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8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Управління державного регулювання та контролю у сфері обігу наркотичних засобів, психотропних речовин, прекурсорів і протидії їх незаконному обігу</a:t>
              </a:r>
              <a:endPara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309" name="Пряма сполучна лінія 308"/>
            <p:cNvCxnSpPr/>
            <p:nvPr/>
          </p:nvCxnSpPr>
          <p:spPr>
            <a:xfrm>
              <a:off x="8721969" y="2140045"/>
              <a:ext cx="17585" cy="21923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1" name="Пряма сполучна лінія 310"/>
            <p:cNvCxnSpPr/>
            <p:nvPr/>
          </p:nvCxnSpPr>
          <p:spPr>
            <a:xfrm>
              <a:off x="8729701" y="2140045"/>
              <a:ext cx="6921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Пряма сполучна лінія 312"/>
            <p:cNvCxnSpPr/>
            <p:nvPr/>
          </p:nvCxnSpPr>
          <p:spPr>
            <a:xfrm>
              <a:off x="8730761" y="2911793"/>
              <a:ext cx="7641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6" name="Пряма сполучна лінія 315"/>
            <p:cNvCxnSpPr/>
            <p:nvPr/>
          </p:nvCxnSpPr>
          <p:spPr>
            <a:xfrm>
              <a:off x="8739554" y="3576713"/>
              <a:ext cx="6761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8" name="Пряма сполучна лінія 107"/>
          <p:cNvCxnSpPr/>
          <p:nvPr/>
        </p:nvCxnSpPr>
        <p:spPr>
          <a:xfrm>
            <a:off x="5418403" y="2094132"/>
            <a:ext cx="7070" cy="7619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Пряма зі стрілкою 121"/>
          <p:cNvCxnSpPr/>
          <p:nvPr/>
        </p:nvCxnSpPr>
        <p:spPr>
          <a:xfrm>
            <a:off x="5416798" y="2037694"/>
            <a:ext cx="136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 сполучна лінія 7"/>
          <p:cNvCxnSpPr>
            <a:stCxn id="102" idx="1"/>
          </p:cNvCxnSpPr>
          <p:nvPr/>
        </p:nvCxnSpPr>
        <p:spPr>
          <a:xfrm flipH="1">
            <a:off x="2144671" y="2037695"/>
            <a:ext cx="118234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кутник 14" descr="&#10;"/>
          <p:cNvSpPr/>
          <p:nvPr/>
        </p:nvSpPr>
        <p:spPr>
          <a:xfrm>
            <a:off x="9505741" y="144940"/>
            <a:ext cx="2217830" cy="327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00" b="1" dirty="0">
                <a:solidFill>
                  <a:schemeClr val="tx1"/>
                </a:solidFill>
              </a:rPr>
              <a:t>25 Територіальних органів </a:t>
            </a:r>
          </a:p>
          <a:p>
            <a:pPr algn="ctr"/>
            <a:r>
              <a:rPr lang="uk-UA" sz="800" b="1" dirty="0" err="1" smtClean="0">
                <a:solidFill>
                  <a:schemeClr val="tx1"/>
                </a:solidFill>
              </a:rPr>
              <a:t>Укрфармагентства</a:t>
            </a:r>
            <a:endParaRPr lang="uk-UA" sz="800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505741" y="509164"/>
            <a:ext cx="2217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" b="1" dirty="0"/>
              <a:t>Державні підприємства, що належать до сфери управління </a:t>
            </a:r>
            <a:r>
              <a:rPr lang="uk-UA" sz="800" b="1" dirty="0" err="1" smtClean="0"/>
              <a:t>Укрфармагентства</a:t>
            </a:r>
            <a:r>
              <a:rPr lang="uk-UA" sz="800" b="1" dirty="0" smtClean="0"/>
              <a:t>:</a:t>
            </a:r>
            <a:endParaRPr lang="uk-UA" sz="800" b="1" dirty="0"/>
          </a:p>
          <a:p>
            <a:pPr algn="ctr"/>
            <a:r>
              <a:rPr lang="uk-UA" sz="800" dirty="0"/>
              <a:t>ДП «Фармакопейний центр</a:t>
            </a:r>
            <a:r>
              <a:rPr lang="uk-UA" sz="800" dirty="0" smtClean="0"/>
              <a:t>»;  </a:t>
            </a:r>
            <a:r>
              <a:rPr lang="uk-UA" sz="800" dirty="0"/>
              <a:t>ДП «УФІЯ»;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9505741" y="509164"/>
            <a:ext cx="2217830" cy="4979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299" name="Группа 298"/>
          <p:cNvGrpSpPr/>
          <p:nvPr/>
        </p:nvGrpSpPr>
        <p:grpSpPr>
          <a:xfrm>
            <a:off x="4832435" y="5087495"/>
            <a:ext cx="2614740" cy="1509694"/>
            <a:chOff x="9108831" y="4870384"/>
            <a:chExt cx="2614740" cy="1509694"/>
          </a:xfrm>
        </p:grpSpPr>
        <p:sp>
          <p:nvSpPr>
            <p:cNvPr id="29" name="Прямокутник 28"/>
            <p:cNvSpPr/>
            <p:nvPr/>
          </p:nvSpPr>
          <p:spPr>
            <a:xfrm>
              <a:off x="9108831" y="4870384"/>
              <a:ext cx="2614740" cy="150969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800" b="1" dirty="0">
                  <a:solidFill>
                    <a:schemeClr val="tx1"/>
                  </a:solidFill>
                </a:rPr>
                <a:t>УМОВНІ ПОЗНАЧКИ </a:t>
              </a:r>
            </a:p>
            <a:p>
              <a:pPr algn="just"/>
              <a:r>
                <a:rPr lang="uk-UA" sz="800" dirty="0"/>
                <a:t> </a:t>
              </a:r>
              <a:r>
                <a:rPr lang="uk-UA" sz="800" dirty="0">
                  <a:solidFill>
                    <a:schemeClr val="tx1"/>
                  </a:solidFill>
                </a:rPr>
                <a:t>------------     Пряма підпорядкованість</a:t>
              </a:r>
            </a:p>
            <a:p>
              <a:pPr algn="ctr"/>
              <a:endParaRPr lang="uk-UA" sz="800" dirty="0">
                <a:solidFill>
                  <a:schemeClr val="tx1"/>
                </a:solidFill>
              </a:endParaRPr>
            </a:p>
            <a:p>
              <a:pPr algn="just"/>
              <a:r>
                <a:rPr lang="uk-UA" sz="800" dirty="0">
                  <a:solidFill>
                    <a:schemeClr val="tx1"/>
                  </a:solidFill>
                </a:rPr>
                <a:t>                        Структурні підрозділи, на які поширюються вимоги системи управління якістю Держлікслужби та які з питань якості  підпорядковуються Уповноваженій особі з якості, у разі призначення такої </a:t>
              </a:r>
            </a:p>
            <a:p>
              <a:pPr algn="just"/>
              <a:r>
                <a:rPr lang="uk-UA" sz="800" dirty="0">
                  <a:solidFill>
                    <a:schemeClr val="tx1"/>
                  </a:solidFill>
                </a:rPr>
                <a:t>                         </a:t>
              </a:r>
            </a:p>
            <a:p>
              <a:pPr algn="just"/>
              <a:r>
                <a:rPr lang="uk-UA" sz="800" dirty="0">
                  <a:solidFill>
                    <a:schemeClr val="tx1"/>
                  </a:solidFill>
                </a:rPr>
                <a:t>                        Структурні підрозділи, на які частково поширюються вимоги  системи управління якістю Держлікслужби</a:t>
              </a:r>
            </a:p>
          </p:txBody>
        </p:sp>
        <p:sp>
          <p:nvSpPr>
            <p:cNvPr id="31" name="Прямокутник 30"/>
            <p:cNvSpPr/>
            <p:nvPr/>
          </p:nvSpPr>
          <p:spPr>
            <a:xfrm>
              <a:off x="9223847" y="5322379"/>
              <a:ext cx="417822" cy="7700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49" name="Прямокутник 448"/>
            <p:cNvSpPr/>
            <p:nvPr/>
          </p:nvSpPr>
          <p:spPr>
            <a:xfrm>
              <a:off x="9223847" y="5932640"/>
              <a:ext cx="417822" cy="8785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458" name="Группа 457"/>
          <p:cNvGrpSpPr/>
          <p:nvPr/>
        </p:nvGrpSpPr>
        <p:grpSpPr>
          <a:xfrm>
            <a:off x="2153577" y="2475129"/>
            <a:ext cx="1327919" cy="3904949"/>
            <a:chOff x="3429000" y="2475128"/>
            <a:chExt cx="1327919" cy="3904949"/>
          </a:xfrm>
        </p:grpSpPr>
        <p:sp>
          <p:nvSpPr>
            <p:cNvPr id="91" name="Блок-схема: процесс 90"/>
            <p:cNvSpPr>
              <a:spLocks noChangeArrowheads="1"/>
            </p:cNvSpPr>
            <p:nvPr/>
          </p:nvSpPr>
          <p:spPr bwMode="auto">
            <a:xfrm flipV="1">
              <a:off x="3525717" y="2475128"/>
              <a:ext cx="1231202" cy="993693"/>
            </a:xfrm>
            <a:prstGeom prst="flowChartProcess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Відділ </a:t>
              </a:r>
              <a:r>
                <a:rPr lang="uk-UA" sz="8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організації запобігання </a:t>
              </a:r>
              <a:r>
                <a:rPr lang="uk-UA" sz="8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обігу </a:t>
              </a:r>
              <a:r>
                <a:rPr lang="uk-UA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неякісних, фальсифікованих та незареєстрованих лікарських засобів та крові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Блок-схема: процесс 91"/>
            <p:cNvSpPr>
              <a:spLocks noChangeArrowheads="1"/>
            </p:cNvSpPr>
            <p:nvPr/>
          </p:nvSpPr>
          <p:spPr bwMode="auto">
            <a:xfrm flipV="1">
              <a:off x="3525716" y="4321272"/>
              <a:ext cx="1231203" cy="624426"/>
            </a:xfrm>
            <a:prstGeom prst="flowChartProcess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800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Відділ державного контролю при ввезенні на митну територію України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Text Box 115"/>
            <p:cNvSpPr txBox="1">
              <a:spLocks noChangeArrowheads="1"/>
            </p:cNvSpPr>
            <p:nvPr/>
          </p:nvSpPr>
          <p:spPr bwMode="auto">
            <a:xfrm>
              <a:off x="3525717" y="3537269"/>
              <a:ext cx="1231202" cy="715558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8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Відділ організації державного контролю якості лікарських засобів та крові</a:t>
              </a:r>
              <a:endParaRPr lang="uk-UA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Блок-схема: процесс 117"/>
            <p:cNvSpPr>
              <a:spLocks noChangeArrowheads="1"/>
            </p:cNvSpPr>
            <p:nvPr/>
          </p:nvSpPr>
          <p:spPr bwMode="auto">
            <a:xfrm flipV="1">
              <a:off x="3525717" y="5014143"/>
              <a:ext cx="1231202" cy="1365934"/>
            </a:xfrm>
            <a:prstGeom prst="flowChartProcess">
              <a:avLst/>
            </a:prstGeom>
            <a:solidFill>
              <a:srgbClr val="92D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uk-UA" sz="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Відділ забезпечення взаємодії з державними органами, міжнародними організаціями, підприємствами та установами з питань контролю якості лікарських засобів та крові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5" name="Пряма сполучна лінія 264"/>
            <p:cNvCxnSpPr/>
            <p:nvPr/>
          </p:nvCxnSpPr>
          <p:spPr>
            <a:xfrm>
              <a:off x="3429000" y="3365185"/>
              <a:ext cx="9671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8" name="Пряма сполучна лінія 267"/>
            <p:cNvCxnSpPr>
              <a:endCxn id="92" idx="1"/>
            </p:cNvCxnSpPr>
            <p:nvPr/>
          </p:nvCxnSpPr>
          <p:spPr>
            <a:xfrm>
              <a:off x="3429000" y="4633485"/>
              <a:ext cx="967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2" name="Пряма сполучна лінія 451"/>
            <p:cNvCxnSpPr>
              <a:endCxn id="118" idx="1"/>
            </p:cNvCxnSpPr>
            <p:nvPr/>
          </p:nvCxnSpPr>
          <p:spPr>
            <a:xfrm>
              <a:off x="3429000" y="5695790"/>
              <a:ext cx="96717" cy="13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55" name="Пряма сполучна лінія 454"/>
          <p:cNvCxnSpPr/>
          <p:nvPr/>
        </p:nvCxnSpPr>
        <p:spPr>
          <a:xfrm>
            <a:off x="4860458" y="2951798"/>
            <a:ext cx="1209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7" name="Пряма сполучна лінія 456"/>
          <p:cNvCxnSpPr>
            <a:endCxn id="117" idx="1"/>
          </p:cNvCxnSpPr>
          <p:nvPr/>
        </p:nvCxnSpPr>
        <p:spPr>
          <a:xfrm>
            <a:off x="3651176" y="4321274"/>
            <a:ext cx="76635" cy="111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1" name="Прямокутник 450"/>
          <p:cNvSpPr/>
          <p:nvPr/>
        </p:nvSpPr>
        <p:spPr>
          <a:xfrm>
            <a:off x="4225042" y="864203"/>
            <a:ext cx="1566059" cy="38672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Заступник Голови</a:t>
            </a:r>
          </a:p>
        </p:txBody>
      </p:sp>
      <p:sp>
        <p:nvSpPr>
          <p:cNvPr id="89" name="Блок-схема: процесс 88"/>
          <p:cNvSpPr>
            <a:spLocks noChangeArrowheads="1"/>
          </p:cNvSpPr>
          <p:nvPr/>
        </p:nvSpPr>
        <p:spPr bwMode="auto">
          <a:xfrm>
            <a:off x="6695250" y="1732078"/>
            <a:ext cx="947249" cy="436894"/>
          </a:xfrm>
          <a:prstGeom prst="flowChartProcess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Відділ правового забезпечення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4" name="Text Box 157"/>
          <p:cNvSpPr txBox="1">
            <a:spLocks noChangeArrowheads="1"/>
          </p:cNvSpPr>
          <p:nvPr/>
        </p:nvSpPr>
        <p:spPr bwMode="auto">
          <a:xfrm>
            <a:off x="6672125" y="2812210"/>
            <a:ext cx="965147" cy="523605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Сектор управління системою якості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0" name="Text Box 157"/>
          <p:cNvSpPr txBox="1">
            <a:spLocks noChangeArrowheads="1"/>
          </p:cNvSpPr>
          <p:nvPr/>
        </p:nvSpPr>
        <p:spPr bwMode="auto">
          <a:xfrm>
            <a:off x="10665477" y="1748246"/>
            <a:ext cx="979788" cy="513556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Відділ адміністрування баз даних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1" name="Text Box 157"/>
          <p:cNvSpPr txBox="1">
            <a:spLocks noChangeArrowheads="1"/>
          </p:cNvSpPr>
          <p:nvPr/>
        </p:nvSpPr>
        <p:spPr bwMode="auto">
          <a:xfrm>
            <a:off x="6684530" y="2248383"/>
            <a:ext cx="957970" cy="463879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Відділ з управління персоналом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70" name="Пряма зі стрілкою 69"/>
          <p:cNvCxnSpPr/>
          <p:nvPr/>
        </p:nvCxnSpPr>
        <p:spPr>
          <a:xfrm flipH="1">
            <a:off x="17530794" y="2712262"/>
            <a:ext cx="218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Пряма зі стрілкою 80"/>
          <p:cNvCxnSpPr>
            <a:endCxn id="105" idx="1"/>
          </p:cNvCxnSpPr>
          <p:nvPr/>
        </p:nvCxnSpPr>
        <p:spPr>
          <a:xfrm flipV="1">
            <a:off x="7848098" y="2587781"/>
            <a:ext cx="170793" cy="1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 сполучна лінія 67"/>
          <p:cNvCxnSpPr/>
          <p:nvPr/>
        </p:nvCxnSpPr>
        <p:spPr>
          <a:xfrm>
            <a:off x="7839844" y="1574271"/>
            <a:ext cx="0" cy="3367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Пряма зі стрілкою 74"/>
          <p:cNvCxnSpPr/>
          <p:nvPr/>
        </p:nvCxnSpPr>
        <p:spPr>
          <a:xfrm flipH="1">
            <a:off x="7621810" y="2475129"/>
            <a:ext cx="218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Пряма зі стрілкою 76"/>
          <p:cNvCxnSpPr/>
          <p:nvPr/>
        </p:nvCxnSpPr>
        <p:spPr>
          <a:xfrm flipH="1">
            <a:off x="7637272" y="3122134"/>
            <a:ext cx="218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Пряма зі стрілкою 82"/>
          <p:cNvCxnSpPr/>
          <p:nvPr/>
        </p:nvCxnSpPr>
        <p:spPr>
          <a:xfrm>
            <a:off x="7848099" y="1967391"/>
            <a:ext cx="1736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Пряма зі стрілкою 85"/>
          <p:cNvCxnSpPr/>
          <p:nvPr/>
        </p:nvCxnSpPr>
        <p:spPr>
          <a:xfrm>
            <a:off x="7848098" y="3271995"/>
            <a:ext cx="1736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8" name="Пряма зі стрілкою 287"/>
          <p:cNvCxnSpPr/>
          <p:nvPr/>
        </p:nvCxnSpPr>
        <p:spPr>
          <a:xfrm>
            <a:off x="7848099" y="4097384"/>
            <a:ext cx="1736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6" name="Пряма сполучна лінія 475"/>
          <p:cNvCxnSpPr/>
          <p:nvPr/>
        </p:nvCxnSpPr>
        <p:spPr>
          <a:xfrm>
            <a:off x="9254897" y="1195874"/>
            <a:ext cx="1199429" cy="163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Ліва фігурна дужка 256"/>
          <p:cNvSpPr/>
          <p:nvPr/>
        </p:nvSpPr>
        <p:spPr>
          <a:xfrm>
            <a:off x="9341236" y="248797"/>
            <a:ext cx="157375" cy="53974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259" name="Пряма зі стрілкою 258"/>
          <p:cNvCxnSpPr/>
          <p:nvPr/>
        </p:nvCxnSpPr>
        <p:spPr>
          <a:xfrm flipV="1">
            <a:off x="9255991" y="701789"/>
            <a:ext cx="156229" cy="4834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Пряма зі стрілкою 260"/>
          <p:cNvCxnSpPr/>
          <p:nvPr/>
        </p:nvCxnSpPr>
        <p:spPr>
          <a:xfrm flipV="1">
            <a:off x="7447175" y="301658"/>
            <a:ext cx="1970202" cy="377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Пряма сполучна лінія 270"/>
          <p:cNvCxnSpPr/>
          <p:nvPr/>
        </p:nvCxnSpPr>
        <p:spPr>
          <a:xfrm flipV="1">
            <a:off x="2368382" y="694510"/>
            <a:ext cx="6631" cy="2179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Пряма зі стрілкою 274"/>
          <p:cNvCxnSpPr/>
          <p:nvPr/>
        </p:nvCxnSpPr>
        <p:spPr>
          <a:xfrm flipV="1">
            <a:off x="2375513" y="622086"/>
            <a:ext cx="7033900" cy="59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 зі стрілкою 276"/>
          <p:cNvCxnSpPr/>
          <p:nvPr/>
        </p:nvCxnSpPr>
        <p:spPr>
          <a:xfrm>
            <a:off x="6997492" y="599520"/>
            <a:ext cx="880416" cy="2704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Пряма зі стрілкою 278"/>
          <p:cNvCxnSpPr/>
          <p:nvPr/>
        </p:nvCxnSpPr>
        <p:spPr>
          <a:xfrm>
            <a:off x="4981395" y="582872"/>
            <a:ext cx="0" cy="281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 зі стрілкою 280"/>
          <p:cNvCxnSpPr/>
          <p:nvPr/>
        </p:nvCxnSpPr>
        <p:spPr>
          <a:xfrm flipH="1">
            <a:off x="3309411" y="603588"/>
            <a:ext cx="1696694" cy="4569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Пряма зі стрілкою 284"/>
          <p:cNvCxnSpPr/>
          <p:nvPr/>
        </p:nvCxnSpPr>
        <p:spPr>
          <a:xfrm>
            <a:off x="2748605" y="1289262"/>
            <a:ext cx="0" cy="4115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 зі стрілкою 71"/>
          <p:cNvCxnSpPr/>
          <p:nvPr/>
        </p:nvCxnSpPr>
        <p:spPr>
          <a:xfrm>
            <a:off x="8427592" y="1304208"/>
            <a:ext cx="1337520" cy="4050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 Box 180"/>
          <p:cNvSpPr txBox="1">
            <a:spLocks noChangeArrowheads="1"/>
          </p:cNvSpPr>
          <p:nvPr/>
        </p:nvSpPr>
        <p:spPr bwMode="auto">
          <a:xfrm>
            <a:off x="9071974" y="1723012"/>
            <a:ext cx="1226820" cy="691515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Департамент </a:t>
            </a: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ліцензування виробництва лікарських засобів, крові та сертифікації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00" name="Text Box 181"/>
          <p:cNvSpPr txBox="1">
            <a:spLocks noChangeArrowheads="1"/>
          </p:cNvSpPr>
          <p:nvPr/>
        </p:nvSpPr>
        <p:spPr bwMode="auto">
          <a:xfrm>
            <a:off x="9092206" y="2496689"/>
            <a:ext cx="1210174" cy="83058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Відділ ліцензування </a:t>
            </a:r>
            <a:r>
              <a:rPr lang="uk-UA" sz="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виробництва </a:t>
            </a:r>
            <a:r>
              <a:rPr lang="uk-UA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лікарських </a:t>
            </a:r>
            <a:r>
              <a:rPr lang="uk-UA" sz="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засобів та </a:t>
            </a:r>
            <a:r>
              <a:rPr lang="uk-UA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сертифікації для міжнародної торгівлі 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" name="Text Box 182"/>
          <p:cNvSpPr txBox="1">
            <a:spLocks noChangeArrowheads="1"/>
          </p:cNvSpPr>
          <p:nvPr/>
        </p:nvSpPr>
        <p:spPr bwMode="auto">
          <a:xfrm>
            <a:off x="9071973" y="4297801"/>
            <a:ext cx="1210174" cy="49720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Відділ сертифікації виробництва лікарських </a:t>
            </a:r>
            <a:r>
              <a:rPr lang="uk-UA" sz="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засобів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Text Box 181"/>
          <p:cNvSpPr txBox="1">
            <a:spLocks noChangeArrowheads="1"/>
          </p:cNvSpPr>
          <p:nvPr/>
        </p:nvSpPr>
        <p:spPr bwMode="auto">
          <a:xfrm>
            <a:off x="9071973" y="3417192"/>
            <a:ext cx="1201920" cy="78867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Відділ контролю за дотриманням ліцензійних умов виробництва лікарських засобів та крові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82" name="Пряма сполучна лінія 281"/>
          <p:cNvCxnSpPr/>
          <p:nvPr/>
        </p:nvCxnSpPr>
        <p:spPr>
          <a:xfrm>
            <a:off x="8951036" y="2068769"/>
            <a:ext cx="0" cy="2493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кутник 10"/>
          <p:cNvSpPr/>
          <p:nvPr/>
        </p:nvSpPr>
        <p:spPr>
          <a:xfrm>
            <a:off x="9071973" y="4899533"/>
            <a:ext cx="1210174" cy="45199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 ліцензування суб’єктів системи крові</a:t>
            </a:r>
            <a:endParaRPr lang="uk-UA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 сполучна лінія 15"/>
          <p:cNvCxnSpPr/>
          <p:nvPr/>
        </p:nvCxnSpPr>
        <p:spPr>
          <a:xfrm>
            <a:off x="8951036" y="4562097"/>
            <a:ext cx="18373" cy="11527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787619" y="406215"/>
            <a:ext cx="3628924" cy="6410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 зі стрілкою 114"/>
          <p:cNvCxnSpPr/>
          <p:nvPr/>
        </p:nvCxnSpPr>
        <p:spPr>
          <a:xfrm>
            <a:off x="5416798" y="2856450"/>
            <a:ext cx="1369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Соединительная линия уступом 77"/>
          <p:cNvCxnSpPr/>
          <p:nvPr/>
        </p:nvCxnSpPr>
        <p:spPr>
          <a:xfrm>
            <a:off x="6353752" y="599217"/>
            <a:ext cx="1486092" cy="975054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Блок-схема: процесс 159"/>
          <p:cNvSpPr>
            <a:spLocks noChangeArrowheads="1"/>
          </p:cNvSpPr>
          <p:nvPr/>
        </p:nvSpPr>
        <p:spPr bwMode="auto">
          <a:xfrm>
            <a:off x="8026098" y="2931018"/>
            <a:ext cx="873678" cy="664739"/>
          </a:xfrm>
          <a:prstGeom prst="flowChartProcess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Головний спеціаліст з </a:t>
            </a:r>
            <a:r>
              <a:rPr lang="uk-UA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питань внутрішнього контролю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195" name="Пряма сполучна лінія 283"/>
          <p:cNvCxnSpPr/>
          <p:nvPr/>
        </p:nvCxnSpPr>
        <p:spPr>
          <a:xfrm>
            <a:off x="8961152" y="4562097"/>
            <a:ext cx="1209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Пряма сполучна лінія 283"/>
          <p:cNvCxnSpPr/>
          <p:nvPr/>
        </p:nvCxnSpPr>
        <p:spPr>
          <a:xfrm>
            <a:off x="8971944" y="2807558"/>
            <a:ext cx="1209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Пряма сполучна лінія 283"/>
          <p:cNvCxnSpPr/>
          <p:nvPr/>
        </p:nvCxnSpPr>
        <p:spPr>
          <a:xfrm>
            <a:off x="8965525" y="3807615"/>
            <a:ext cx="1209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Пряма сполучна лінія 283"/>
          <p:cNvCxnSpPr/>
          <p:nvPr/>
        </p:nvCxnSpPr>
        <p:spPr>
          <a:xfrm>
            <a:off x="8969409" y="5136407"/>
            <a:ext cx="1209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Пряма сполучна лінія 283"/>
          <p:cNvCxnSpPr/>
          <p:nvPr/>
        </p:nvCxnSpPr>
        <p:spPr>
          <a:xfrm>
            <a:off x="8969409" y="5698228"/>
            <a:ext cx="1209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Прямокутник 10"/>
          <p:cNvSpPr/>
          <p:nvPr/>
        </p:nvSpPr>
        <p:spPr>
          <a:xfrm>
            <a:off x="9072919" y="5456055"/>
            <a:ext cx="1210174" cy="45199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контролю якості лікарських засобів</a:t>
            </a:r>
            <a:endParaRPr lang="uk-UA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" name="Блок-схема: процесс 203"/>
          <p:cNvSpPr>
            <a:spLocks noChangeArrowheads="1"/>
          </p:cNvSpPr>
          <p:nvPr/>
        </p:nvSpPr>
        <p:spPr bwMode="auto">
          <a:xfrm flipV="1">
            <a:off x="10665477" y="2362498"/>
            <a:ext cx="1012640" cy="445059"/>
          </a:xfrm>
          <a:prstGeom prst="flowChartProcess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Сектор </a:t>
            </a:r>
            <a:r>
              <a:rPr lang="uk-UA" sz="8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кіберзахисту</a:t>
            </a:r>
            <a:endParaRPr lang="uk-UA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317" name="Прямая соединительная линия 316"/>
          <p:cNvCxnSpPr/>
          <p:nvPr/>
        </p:nvCxnSpPr>
        <p:spPr>
          <a:xfrm flipH="1">
            <a:off x="10450740" y="1195874"/>
            <a:ext cx="3586" cy="28354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Пряма зі стрілкою 82"/>
          <p:cNvCxnSpPr>
            <a:endCxn id="120" idx="1"/>
          </p:cNvCxnSpPr>
          <p:nvPr/>
        </p:nvCxnSpPr>
        <p:spPr>
          <a:xfrm>
            <a:off x="10450740" y="2005024"/>
            <a:ext cx="2147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Пряма зі стрілкою 82"/>
          <p:cNvCxnSpPr/>
          <p:nvPr/>
        </p:nvCxnSpPr>
        <p:spPr>
          <a:xfrm flipV="1">
            <a:off x="10450740" y="3276605"/>
            <a:ext cx="214737" cy="3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Пряма зі стрілкою 82"/>
          <p:cNvCxnSpPr/>
          <p:nvPr/>
        </p:nvCxnSpPr>
        <p:spPr>
          <a:xfrm>
            <a:off x="10450740" y="2585027"/>
            <a:ext cx="214737" cy="8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3" name="Пряма зі стрілкою 82"/>
          <p:cNvCxnSpPr>
            <a:endCxn id="110" idx="1"/>
          </p:cNvCxnSpPr>
          <p:nvPr/>
        </p:nvCxnSpPr>
        <p:spPr>
          <a:xfrm flipV="1">
            <a:off x="10463753" y="4031294"/>
            <a:ext cx="207198" cy="3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76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329</Words>
  <Application>Microsoft Office PowerPoint</Application>
  <PresentationFormat>Широкоэкранный</PresentationFormat>
  <Paragraphs>52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Oleksandr Nesterenko</dc:creator>
  <cp:lastModifiedBy>Алексєєва Олена Володимирівна</cp:lastModifiedBy>
  <cp:revision>74</cp:revision>
  <cp:lastPrinted>2026-10-20T15:52:32Z</cp:lastPrinted>
  <dcterms:created xsi:type="dcterms:W3CDTF">2024-02-01T10:26:40Z</dcterms:created>
  <dcterms:modified xsi:type="dcterms:W3CDTF">2026-10-20T15:54:08Z</dcterms:modified>
</cp:coreProperties>
</file>